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58" r:id="rId3"/>
    <p:sldId id="275" r:id="rId4"/>
    <p:sldId id="276" r:id="rId5"/>
    <p:sldId id="277" r:id="rId6"/>
    <p:sldId id="278" r:id="rId7"/>
    <p:sldId id="279" r:id="rId8"/>
    <p:sldId id="280" r:id="rId9"/>
    <p:sldId id="272" r:id="rId10"/>
    <p:sldId id="281" r:id="rId11"/>
    <p:sldId id="290" r:id="rId12"/>
    <p:sldId id="261" r:id="rId13"/>
    <p:sldId id="282" r:id="rId14"/>
    <p:sldId id="283" r:id="rId15"/>
    <p:sldId id="291" r:id="rId16"/>
    <p:sldId id="284" r:id="rId17"/>
    <p:sldId id="285" r:id="rId18"/>
    <p:sldId id="286" r:id="rId19"/>
    <p:sldId id="287" r:id="rId20"/>
    <p:sldId id="288" r:id="rId21"/>
    <p:sldId id="289" r:id="rId22"/>
    <p:sldId id="292" r:id="rId23"/>
    <p:sldId id="269" r:id="rId24"/>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6524"/>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96" y="10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702952-8A1E-4319-953A-DF9B8270FCBC}" type="datetimeFigureOut">
              <a:rPr lang="en-NG" smtClean="0"/>
              <a:t>21/06/2025</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64240E-A5B0-4411-8970-888B97AA5083}" type="slidenum">
              <a:rPr lang="en-NG" smtClean="0"/>
              <a:t>‹#›</a:t>
            </a:fld>
            <a:endParaRPr lang="en-NG"/>
          </a:p>
        </p:txBody>
      </p:sp>
    </p:spTree>
    <p:extLst>
      <p:ext uri="{BB962C8B-B14F-4D97-AF65-F5344CB8AC3E}">
        <p14:creationId xmlns:p14="http://schemas.microsoft.com/office/powerpoint/2010/main" val="3981318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980f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87739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a:extLst>
            <a:ext uri="{FF2B5EF4-FFF2-40B4-BE49-F238E27FC236}">
              <a16:creationId xmlns:a16="http://schemas.microsoft.com/office/drawing/2014/main" id="{E348C98B-A298-97B9-26C2-901F1C78A3DB}"/>
            </a:ext>
          </a:extLst>
        </p:cNvPr>
        <p:cNvGrpSpPr/>
        <p:nvPr/>
      </p:nvGrpSpPr>
      <p:grpSpPr>
        <a:xfrm>
          <a:off x="0" y="0"/>
          <a:ext cx="0" cy="0"/>
          <a:chOff x="0" y="0"/>
          <a:chExt cx="0" cy="0"/>
        </a:xfrm>
      </p:grpSpPr>
      <p:sp>
        <p:nvSpPr>
          <p:cNvPr id="112" name="Google Shape;112;gc6f980f91_0_42:notes">
            <a:extLst>
              <a:ext uri="{FF2B5EF4-FFF2-40B4-BE49-F238E27FC236}">
                <a16:creationId xmlns:a16="http://schemas.microsoft.com/office/drawing/2014/main" id="{64DD37BA-3996-2B80-CA00-185DF9A806D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c6f980f91_0_42:notes">
            <a:extLst>
              <a:ext uri="{FF2B5EF4-FFF2-40B4-BE49-F238E27FC236}">
                <a16:creationId xmlns:a16="http://schemas.microsoft.com/office/drawing/2014/main" id="{81DD66FD-9FFF-25D8-ACBD-97F603A3DB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907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a:extLst>
            <a:ext uri="{FF2B5EF4-FFF2-40B4-BE49-F238E27FC236}">
              <a16:creationId xmlns:a16="http://schemas.microsoft.com/office/drawing/2014/main" id="{C8E87484-A098-3E5C-8BA3-6F1C3144D825}"/>
            </a:ext>
          </a:extLst>
        </p:cNvPr>
        <p:cNvGrpSpPr/>
        <p:nvPr/>
      </p:nvGrpSpPr>
      <p:grpSpPr>
        <a:xfrm>
          <a:off x="0" y="0"/>
          <a:ext cx="0" cy="0"/>
          <a:chOff x="0" y="0"/>
          <a:chExt cx="0" cy="0"/>
        </a:xfrm>
      </p:grpSpPr>
      <p:sp>
        <p:nvSpPr>
          <p:cNvPr id="112" name="Google Shape;112;gc6f980f91_0_42:notes">
            <a:extLst>
              <a:ext uri="{FF2B5EF4-FFF2-40B4-BE49-F238E27FC236}">
                <a16:creationId xmlns:a16="http://schemas.microsoft.com/office/drawing/2014/main" id="{85165AC9-6801-F6EE-450F-4CA19C5360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c6f980f91_0_42:notes">
            <a:extLst>
              <a:ext uri="{FF2B5EF4-FFF2-40B4-BE49-F238E27FC236}">
                <a16:creationId xmlns:a16="http://schemas.microsoft.com/office/drawing/2014/main" id="{A0AA2BE6-5723-F3E0-F658-99964BEF917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4850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a:extLst>
            <a:ext uri="{FF2B5EF4-FFF2-40B4-BE49-F238E27FC236}">
              <a16:creationId xmlns:a16="http://schemas.microsoft.com/office/drawing/2014/main" id="{C5106F8A-02CF-BF08-2BA3-C9D18DC9EFEE}"/>
            </a:ext>
          </a:extLst>
        </p:cNvPr>
        <p:cNvGrpSpPr/>
        <p:nvPr/>
      </p:nvGrpSpPr>
      <p:grpSpPr>
        <a:xfrm>
          <a:off x="0" y="0"/>
          <a:ext cx="0" cy="0"/>
          <a:chOff x="0" y="0"/>
          <a:chExt cx="0" cy="0"/>
        </a:xfrm>
      </p:grpSpPr>
      <p:sp>
        <p:nvSpPr>
          <p:cNvPr id="112" name="Google Shape;112;gc6f980f91_0_42:notes">
            <a:extLst>
              <a:ext uri="{FF2B5EF4-FFF2-40B4-BE49-F238E27FC236}">
                <a16:creationId xmlns:a16="http://schemas.microsoft.com/office/drawing/2014/main" id="{F0F36B6B-8766-9B09-01DB-C7B006A49B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c6f980f91_0_42:notes">
            <a:extLst>
              <a:ext uri="{FF2B5EF4-FFF2-40B4-BE49-F238E27FC236}">
                <a16:creationId xmlns:a16="http://schemas.microsoft.com/office/drawing/2014/main" id="{2441516E-B469-3C93-F34A-499851C50CF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090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a:extLst>
            <a:ext uri="{FF2B5EF4-FFF2-40B4-BE49-F238E27FC236}">
              <a16:creationId xmlns:a16="http://schemas.microsoft.com/office/drawing/2014/main" id="{AA3C0844-EA9C-CEB3-8956-14E1951F3347}"/>
            </a:ext>
          </a:extLst>
        </p:cNvPr>
        <p:cNvGrpSpPr/>
        <p:nvPr/>
      </p:nvGrpSpPr>
      <p:grpSpPr>
        <a:xfrm>
          <a:off x="0" y="0"/>
          <a:ext cx="0" cy="0"/>
          <a:chOff x="0" y="0"/>
          <a:chExt cx="0" cy="0"/>
        </a:xfrm>
      </p:grpSpPr>
      <p:sp>
        <p:nvSpPr>
          <p:cNvPr id="112" name="Google Shape;112;gc6f980f91_0_42:notes">
            <a:extLst>
              <a:ext uri="{FF2B5EF4-FFF2-40B4-BE49-F238E27FC236}">
                <a16:creationId xmlns:a16="http://schemas.microsoft.com/office/drawing/2014/main" id="{7DE349A0-7FC1-5A12-D104-185722458F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c6f980f91_0_42:notes">
            <a:extLst>
              <a:ext uri="{FF2B5EF4-FFF2-40B4-BE49-F238E27FC236}">
                <a16:creationId xmlns:a16="http://schemas.microsoft.com/office/drawing/2014/main" id="{B34460C1-7FA6-1E0C-9533-7C849D3D48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00403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a:extLst>
            <a:ext uri="{FF2B5EF4-FFF2-40B4-BE49-F238E27FC236}">
              <a16:creationId xmlns:a16="http://schemas.microsoft.com/office/drawing/2014/main" id="{A78C5768-8A9F-C8A7-9E3B-7BA5F2DAA501}"/>
            </a:ext>
          </a:extLst>
        </p:cNvPr>
        <p:cNvGrpSpPr/>
        <p:nvPr/>
      </p:nvGrpSpPr>
      <p:grpSpPr>
        <a:xfrm>
          <a:off x="0" y="0"/>
          <a:ext cx="0" cy="0"/>
          <a:chOff x="0" y="0"/>
          <a:chExt cx="0" cy="0"/>
        </a:xfrm>
      </p:grpSpPr>
      <p:sp>
        <p:nvSpPr>
          <p:cNvPr id="112" name="Google Shape;112;gc6f980f91_0_42:notes">
            <a:extLst>
              <a:ext uri="{FF2B5EF4-FFF2-40B4-BE49-F238E27FC236}">
                <a16:creationId xmlns:a16="http://schemas.microsoft.com/office/drawing/2014/main" id="{565DAB5F-128E-0AD2-9193-A7CBFE35BCC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c6f980f91_0_42:notes">
            <a:extLst>
              <a:ext uri="{FF2B5EF4-FFF2-40B4-BE49-F238E27FC236}">
                <a16:creationId xmlns:a16="http://schemas.microsoft.com/office/drawing/2014/main" id="{A367859F-2449-316D-C927-CBAB3703C03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5578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a:extLst>
            <a:ext uri="{FF2B5EF4-FFF2-40B4-BE49-F238E27FC236}">
              <a16:creationId xmlns:a16="http://schemas.microsoft.com/office/drawing/2014/main" id="{18CBF3D9-4ACA-1A6B-5253-DEE4E2DC9CC9}"/>
            </a:ext>
          </a:extLst>
        </p:cNvPr>
        <p:cNvGrpSpPr/>
        <p:nvPr/>
      </p:nvGrpSpPr>
      <p:grpSpPr>
        <a:xfrm>
          <a:off x="0" y="0"/>
          <a:ext cx="0" cy="0"/>
          <a:chOff x="0" y="0"/>
          <a:chExt cx="0" cy="0"/>
        </a:xfrm>
      </p:grpSpPr>
      <p:sp>
        <p:nvSpPr>
          <p:cNvPr id="112" name="Google Shape;112;gc6f980f91_0_42:notes">
            <a:extLst>
              <a:ext uri="{FF2B5EF4-FFF2-40B4-BE49-F238E27FC236}">
                <a16:creationId xmlns:a16="http://schemas.microsoft.com/office/drawing/2014/main" id="{27F5C0D8-A8BA-2515-3820-4A60BD6D51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c6f980f91_0_42:notes">
            <a:extLst>
              <a:ext uri="{FF2B5EF4-FFF2-40B4-BE49-F238E27FC236}">
                <a16:creationId xmlns:a16="http://schemas.microsoft.com/office/drawing/2014/main" id="{F6B5198F-37C2-D18A-3B83-B1CEF046F8B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2230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a:extLst>
            <a:ext uri="{FF2B5EF4-FFF2-40B4-BE49-F238E27FC236}">
              <a16:creationId xmlns:a16="http://schemas.microsoft.com/office/drawing/2014/main" id="{541BC5DB-E991-BA06-9C4A-A06B8EB3158C}"/>
            </a:ext>
          </a:extLst>
        </p:cNvPr>
        <p:cNvGrpSpPr/>
        <p:nvPr/>
      </p:nvGrpSpPr>
      <p:grpSpPr>
        <a:xfrm>
          <a:off x="0" y="0"/>
          <a:ext cx="0" cy="0"/>
          <a:chOff x="0" y="0"/>
          <a:chExt cx="0" cy="0"/>
        </a:xfrm>
      </p:grpSpPr>
      <p:sp>
        <p:nvSpPr>
          <p:cNvPr id="112" name="Google Shape;112;gc6f980f91_0_42:notes">
            <a:extLst>
              <a:ext uri="{FF2B5EF4-FFF2-40B4-BE49-F238E27FC236}">
                <a16:creationId xmlns:a16="http://schemas.microsoft.com/office/drawing/2014/main" id="{32922033-2E05-7F33-2B7E-AE57032247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c6f980f91_0_42:notes">
            <a:extLst>
              <a:ext uri="{FF2B5EF4-FFF2-40B4-BE49-F238E27FC236}">
                <a16:creationId xmlns:a16="http://schemas.microsoft.com/office/drawing/2014/main" id="{5DA01A6C-3500-4C16-6DAC-93A7B62CC15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20274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c6f980f9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c6f980f9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9640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138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5830A186-6503-0FCE-780D-89A0BB84FA91}"/>
            </a:ext>
          </a:extLst>
        </p:cNvPr>
        <p:cNvGrpSpPr/>
        <p:nvPr/>
      </p:nvGrpSpPr>
      <p:grpSpPr>
        <a:xfrm>
          <a:off x="0" y="0"/>
          <a:ext cx="0" cy="0"/>
          <a:chOff x="0" y="0"/>
          <a:chExt cx="0" cy="0"/>
        </a:xfrm>
      </p:grpSpPr>
      <p:sp>
        <p:nvSpPr>
          <p:cNvPr id="75" name="Google Shape;75;gc6f980f91_0_5:notes">
            <a:extLst>
              <a:ext uri="{FF2B5EF4-FFF2-40B4-BE49-F238E27FC236}">
                <a16:creationId xmlns:a16="http://schemas.microsoft.com/office/drawing/2014/main" id="{592B37B1-7719-72D1-A40D-1B109E53B2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980f91_0_5:notes">
            <a:extLst>
              <a:ext uri="{FF2B5EF4-FFF2-40B4-BE49-F238E27FC236}">
                <a16:creationId xmlns:a16="http://schemas.microsoft.com/office/drawing/2014/main" id="{5AD3129D-0B72-BCE8-A10B-BD23FC08534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047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514C604D-2250-5B39-2AC3-EA1B567A019E}"/>
            </a:ext>
          </a:extLst>
        </p:cNvPr>
        <p:cNvGrpSpPr/>
        <p:nvPr/>
      </p:nvGrpSpPr>
      <p:grpSpPr>
        <a:xfrm>
          <a:off x="0" y="0"/>
          <a:ext cx="0" cy="0"/>
          <a:chOff x="0" y="0"/>
          <a:chExt cx="0" cy="0"/>
        </a:xfrm>
      </p:grpSpPr>
      <p:sp>
        <p:nvSpPr>
          <p:cNvPr id="75" name="Google Shape;75;gc6f980f91_0_5:notes">
            <a:extLst>
              <a:ext uri="{FF2B5EF4-FFF2-40B4-BE49-F238E27FC236}">
                <a16:creationId xmlns:a16="http://schemas.microsoft.com/office/drawing/2014/main" id="{3C75E48C-DEC8-6234-D451-94F171E341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980f91_0_5:notes">
            <a:extLst>
              <a:ext uri="{FF2B5EF4-FFF2-40B4-BE49-F238E27FC236}">
                <a16:creationId xmlns:a16="http://schemas.microsoft.com/office/drawing/2014/main" id="{8F7E6DDA-BD5C-9D8D-A9B3-FA19CC3F5D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5257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D3915389-B5FB-1D6B-7E67-C46F08192D55}"/>
            </a:ext>
          </a:extLst>
        </p:cNvPr>
        <p:cNvGrpSpPr/>
        <p:nvPr/>
      </p:nvGrpSpPr>
      <p:grpSpPr>
        <a:xfrm>
          <a:off x="0" y="0"/>
          <a:ext cx="0" cy="0"/>
          <a:chOff x="0" y="0"/>
          <a:chExt cx="0" cy="0"/>
        </a:xfrm>
      </p:grpSpPr>
      <p:sp>
        <p:nvSpPr>
          <p:cNvPr id="75" name="Google Shape;75;gc6f980f91_0_5:notes">
            <a:extLst>
              <a:ext uri="{FF2B5EF4-FFF2-40B4-BE49-F238E27FC236}">
                <a16:creationId xmlns:a16="http://schemas.microsoft.com/office/drawing/2014/main" id="{21B47035-4C5D-C282-C95A-C8490453F19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980f91_0_5:notes">
            <a:extLst>
              <a:ext uri="{FF2B5EF4-FFF2-40B4-BE49-F238E27FC236}">
                <a16:creationId xmlns:a16="http://schemas.microsoft.com/office/drawing/2014/main" id="{0F15D28D-4608-F8A6-C53F-441A61E7300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13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DCBA5012-AE27-7B88-D6F5-E4714DCFF38C}"/>
            </a:ext>
          </a:extLst>
        </p:cNvPr>
        <p:cNvGrpSpPr/>
        <p:nvPr/>
      </p:nvGrpSpPr>
      <p:grpSpPr>
        <a:xfrm>
          <a:off x="0" y="0"/>
          <a:ext cx="0" cy="0"/>
          <a:chOff x="0" y="0"/>
          <a:chExt cx="0" cy="0"/>
        </a:xfrm>
      </p:grpSpPr>
      <p:sp>
        <p:nvSpPr>
          <p:cNvPr id="75" name="Google Shape;75;gc6f980f91_0_5:notes">
            <a:extLst>
              <a:ext uri="{FF2B5EF4-FFF2-40B4-BE49-F238E27FC236}">
                <a16:creationId xmlns:a16="http://schemas.microsoft.com/office/drawing/2014/main" id="{DE89E1E1-F380-8809-30BB-8BF1117CBB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980f91_0_5:notes">
            <a:extLst>
              <a:ext uri="{FF2B5EF4-FFF2-40B4-BE49-F238E27FC236}">
                <a16:creationId xmlns:a16="http://schemas.microsoft.com/office/drawing/2014/main" id="{80C65F31-5ED2-0F23-B179-CB3E2A4958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0986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356C4143-2E4D-78B4-2196-B85DB4DDDBD9}"/>
            </a:ext>
          </a:extLst>
        </p:cNvPr>
        <p:cNvGrpSpPr/>
        <p:nvPr/>
      </p:nvGrpSpPr>
      <p:grpSpPr>
        <a:xfrm>
          <a:off x="0" y="0"/>
          <a:ext cx="0" cy="0"/>
          <a:chOff x="0" y="0"/>
          <a:chExt cx="0" cy="0"/>
        </a:xfrm>
      </p:grpSpPr>
      <p:sp>
        <p:nvSpPr>
          <p:cNvPr id="75" name="Google Shape;75;gc6f980f91_0_5:notes">
            <a:extLst>
              <a:ext uri="{FF2B5EF4-FFF2-40B4-BE49-F238E27FC236}">
                <a16:creationId xmlns:a16="http://schemas.microsoft.com/office/drawing/2014/main" id="{49B34F79-BEC8-23B0-0051-2F65F8819C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980f91_0_5:notes">
            <a:extLst>
              <a:ext uri="{FF2B5EF4-FFF2-40B4-BE49-F238E27FC236}">
                <a16:creationId xmlns:a16="http://schemas.microsoft.com/office/drawing/2014/main" id="{6CC17614-FDF4-E0C5-BD2C-C26D36A9AF6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7923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c6f980f9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c6f980f9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9109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a:extLst>
            <a:ext uri="{FF2B5EF4-FFF2-40B4-BE49-F238E27FC236}">
              <a16:creationId xmlns:a16="http://schemas.microsoft.com/office/drawing/2014/main" id="{AD3B8CC0-D39A-B48F-0D60-AA85A8755A8F}"/>
            </a:ext>
          </a:extLst>
        </p:cNvPr>
        <p:cNvGrpSpPr/>
        <p:nvPr/>
      </p:nvGrpSpPr>
      <p:grpSpPr>
        <a:xfrm>
          <a:off x="0" y="0"/>
          <a:ext cx="0" cy="0"/>
          <a:chOff x="0" y="0"/>
          <a:chExt cx="0" cy="0"/>
        </a:xfrm>
      </p:grpSpPr>
      <p:sp>
        <p:nvSpPr>
          <p:cNvPr id="112" name="Google Shape;112;gc6f980f91_0_42:notes">
            <a:extLst>
              <a:ext uri="{FF2B5EF4-FFF2-40B4-BE49-F238E27FC236}">
                <a16:creationId xmlns:a16="http://schemas.microsoft.com/office/drawing/2014/main" id="{4D9A0EE2-DF75-1C02-DB6A-34175B9C00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c6f980f91_0_42:notes">
            <a:extLst>
              <a:ext uri="{FF2B5EF4-FFF2-40B4-BE49-F238E27FC236}">
                <a16:creationId xmlns:a16="http://schemas.microsoft.com/office/drawing/2014/main" id="{063367C5-96E6-3AAC-A0CE-7D56A48C75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158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FD42A-1E4D-4AB2-5690-02AAA950E0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35EEC26E-27DC-17D8-A29A-DB7EE3C7A0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D9664FE5-25A4-6A3B-3A25-E96E9A2CEAD0}"/>
              </a:ext>
            </a:extLst>
          </p:cNvPr>
          <p:cNvSpPr>
            <a:spLocks noGrp="1"/>
          </p:cNvSpPr>
          <p:nvPr>
            <p:ph type="dt" sz="half" idx="10"/>
          </p:nvPr>
        </p:nvSpPr>
        <p:spPr/>
        <p:txBody>
          <a:bodyPr/>
          <a:lstStyle/>
          <a:p>
            <a:fld id="{AE1D5B2F-BC87-4C36-92DA-74E9FA435FD0}" type="datetimeFigureOut">
              <a:rPr lang="en-NG" smtClean="0"/>
              <a:t>21/06/2025</a:t>
            </a:fld>
            <a:endParaRPr lang="en-NG"/>
          </a:p>
        </p:txBody>
      </p:sp>
      <p:sp>
        <p:nvSpPr>
          <p:cNvPr id="5" name="Footer Placeholder 4">
            <a:extLst>
              <a:ext uri="{FF2B5EF4-FFF2-40B4-BE49-F238E27FC236}">
                <a16:creationId xmlns:a16="http://schemas.microsoft.com/office/drawing/2014/main" id="{6206C8B8-BD9A-EC83-A1EF-ED25B4980A82}"/>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8B2CF175-0D3A-6CAD-E163-4EB55BBACC16}"/>
              </a:ext>
            </a:extLst>
          </p:cNvPr>
          <p:cNvSpPr>
            <a:spLocks noGrp="1"/>
          </p:cNvSpPr>
          <p:nvPr>
            <p:ph type="sldNum" sz="quarter" idx="12"/>
          </p:nvPr>
        </p:nvSpPr>
        <p:spPr/>
        <p:txBody>
          <a:bodyPr/>
          <a:lstStyle/>
          <a:p>
            <a:fld id="{E3D6FBFB-ED97-4CA9-B1A2-2C7EE0116D49}" type="slidenum">
              <a:rPr lang="en-NG" smtClean="0"/>
              <a:t>‹#›</a:t>
            </a:fld>
            <a:endParaRPr lang="en-NG"/>
          </a:p>
        </p:txBody>
      </p:sp>
    </p:spTree>
    <p:extLst>
      <p:ext uri="{BB962C8B-B14F-4D97-AF65-F5344CB8AC3E}">
        <p14:creationId xmlns:p14="http://schemas.microsoft.com/office/powerpoint/2010/main" val="1888286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4BB60-5921-58AD-677A-F26599F7948E}"/>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0AA6F2A4-6294-9233-B5A0-3FCC3A5758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8DE13E47-5F98-280F-5781-B01C8047F4F1}"/>
              </a:ext>
            </a:extLst>
          </p:cNvPr>
          <p:cNvSpPr>
            <a:spLocks noGrp="1"/>
          </p:cNvSpPr>
          <p:nvPr>
            <p:ph type="dt" sz="half" idx="10"/>
          </p:nvPr>
        </p:nvSpPr>
        <p:spPr/>
        <p:txBody>
          <a:bodyPr/>
          <a:lstStyle/>
          <a:p>
            <a:fld id="{AE1D5B2F-BC87-4C36-92DA-74E9FA435FD0}" type="datetimeFigureOut">
              <a:rPr lang="en-NG" smtClean="0"/>
              <a:t>21/06/2025</a:t>
            </a:fld>
            <a:endParaRPr lang="en-NG"/>
          </a:p>
        </p:txBody>
      </p:sp>
      <p:sp>
        <p:nvSpPr>
          <p:cNvPr id="5" name="Footer Placeholder 4">
            <a:extLst>
              <a:ext uri="{FF2B5EF4-FFF2-40B4-BE49-F238E27FC236}">
                <a16:creationId xmlns:a16="http://schemas.microsoft.com/office/drawing/2014/main" id="{8A02CFC4-8C02-99F0-BEE2-3C13F5075E14}"/>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6F803FD5-62AF-3106-63A4-C67331937A75}"/>
              </a:ext>
            </a:extLst>
          </p:cNvPr>
          <p:cNvSpPr>
            <a:spLocks noGrp="1"/>
          </p:cNvSpPr>
          <p:nvPr>
            <p:ph type="sldNum" sz="quarter" idx="12"/>
          </p:nvPr>
        </p:nvSpPr>
        <p:spPr/>
        <p:txBody>
          <a:bodyPr/>
          <a:lstStyle/>
          <a:p>
            <a:fld id="{E3D6FBFB-ED97-4CA9-B1A2-2C7EE0116D49}" type="slidenum">
              <a:rPr lang="en-NG" smtClean="0"/>
              <a:t>‹#›</a:t>
            </a:fld>
            <a:endParaRPr lang="en-NG"/>
          </a:p>
        </p:txBody>
      </p:sp>
    </p:spTree>
    <p:extLst>
      <p:ext uri="{BB962C8B-B14F-4D97-AF65-F5344CB8AC3E}">
        <p14:creationId xmlns:p14="http://schemas.microsoft.com/office/powerpoint/2010/main" val="2827357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0F47B7-D8B1-0A63-0FC6-32F4FE34C9D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02A4B65D-9CD6-E698-5C14-25097A826B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798668BD-58B5-867D-41D7-833F703B9C49}"/>
              </a:ext>
            </a:extLst>
          </p:cNvPr>
          <p:cNvSpPr>
            <a:spLocks noGrp="1"/>
          </p:cNvSpPr>
          <p:nvPr>
            <p:ph type="dt" sz="half" idx="10"/>
          </p:nvPr>
        </p:nvSpPr>
        <p:spPr/>
        <p:txBody>
          <a:bodyPr/>
          <a:lstStyle/>
          <a:p>
            <a:fld id="{AE1D5B2F-BC87-4C36-92DA-74E9FA435FD0}" type="datetimeFigureOut">
              <a:rPr lang="en-NG" smtClean="0"/>
              <a:t>21/06/2025</a:t>
            </a:fld>
            <a:endParaRPr lang="en-NG"/>
          </a:p>
        </p:txBody>
      </p:sp>
      <p:sp>
        <p:nvSpPr>
          <p:cNvPr id="5" name="Footer Placeholder 4">
            <a:extLst>
              <a:ext uri="{FF2B5EF4-FFF2-40B4-BE49-F238E27FC236}">
                <a16:creationId xmlns:a16="http://schemas.microsoft.com/office/drawing/2014/main" id="{9ACC7DC7-1C2A-6839-A999-6E2D4482C019}"/>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D5F3A361-2E08-873F-DE4A-20B8F54200D9}"/>
              </a:ext>
            </a:extLst>
          </p:cNvPr>
          <p:cNvSpPr>
            <a:spLocks noGrp="1"/>
          </p:cNvSpPr>
          <p:nvPr>
            <p:ph type="sldNum" sz="quarter" idx="12"/>
          </p:nvPr>
        </p:nvSpPr>
        <p:spPr/>
        <p:txBody>
          <a:bodyPr/>
          <a:lstStyle/>
          <a:p>
            <a:fld id="{E3D6FBFB-ED97-4CA9-B1A2-2C7EE0116D49}" type="slidenum">
              <a:rPr lang="en-NG" smtClean="0"/>
              <a:t>‹#›</a:t>
            </a:fld>
            <a:endParaRPr lang="en-NG"/>
          </a:p>
        </p:txBody>
      </p:sp>
    </p:spTree>
    <p:extLst>
      <p:ext uri="{BB962C8B-B14F-4D97-AF65-F5344CB8AC3E}">
        <p14:creationId xmlns:p14="http://schemas.microsoft.com/office/powerpoint/2010/main" val="27713608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cxnSp>
        <p:nvCxnSpPr>
          <p:cNvPr id="22" name="Google Shape;22;p4"/>
          <p:cNvCxnSpPr/>
          <p:nvPr/>
        </p:nvCxnSpPr>
        <p:spPr>
          <a:xfrm>
            <a:off x="3303632" y="554200"/>
            <a:ext cx="83256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3303632" y="6320000"/>
            <a:ext cx="83256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566931" y="554200"/>
            <a:ext cx="2444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3200333" y="767933"/>
            <a:ext cx="8428800" cy="847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26" name="Google Shape;26;p4"/>
          <p:cNvSpPr txBox="1">
            <a:spLocks noGrp="1"/>
          </p:cNvSpPr>
          <p:nvPr>
            <p:ph type="body" idx="1"/>
          </p:nvPr>
        </p:nvSpPr>
        <p:spPr>
          <a:xfrm>
            <a:off x="3213483" y="2127701"/>
            <a:ext cx="8428800" cy="4003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pPr lvl="0"/>
            <a:r>
              <a:rPr lang="en-US"/>
              <a:t>Click to edit Master text styles</a:t>
            </a:r>
          </a:p>
        </p:txBody>
      </p:sp>
      <p:sp>
        <p:nvSpPr>
          <p:cNvPr id="27" name="Google Shape;27;p4"/>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0525944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5"/>
        <p:cNvGrpSpPr/>
        <p:nvPr/>
      </p:nvGrpSpPr>
      <p:grpSpPr>
        <a:xfrm>
          <a:off x="0" y="0"/>
          <a:ext cx="0" cy="0"/>
          <a:chOff x="0" y="0"/>
          <a:chExt cx="0" cy="0"/>
        </a:xfrm>
      </p:grpSpPr>
      <p:cxnSp>
        <p:nvCxnSpPr>
          <p:cNvPr id="56" name="Google Shape;56;p10"/>
          <p:cNvCxnSpPr/>
          <p:nvPr/>
        </p:nvCxnSpPr>
        <p:spPr>
          <a:xfrm>
            <a:off x="566933" y="6320000"/>
            <a:ext cx="110624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566931" y="554200"/>
            <a:ext cx="2444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437356" y="5634700"/>
            <a:ext cx="11184800" cy="5248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800"/>
              <a:buNone/>
              <a:defRPr/>
            </a:lvl1pPr>
          </a:lstStyle>
          <a:p>
            <a:pPr lvl="0"/>
            <a:r>
              <a:rPr lang="en-US"/>
              <a:t>Click to edit Master text styles</a:t>
            </a:r>
          </a:p>
        </p:txBody>
      </p:sp>
      <p:sp>
        <p:nvSpPr>
          <p:cNvPr id="59" name="Google Shape;59;p10"/>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372163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cxnSp>
        <p:nvCxnSpPr>
          <p:cNvPr id="29" name="Google Shape;29;p5"/>
          <p:cNvCxnSpPr/>
          <p:nvPr/>
        </p:nvCxnSpPr>
        <p:spPr>
          <a:xfrm>
            <a:off x="3303632" y="554200"/>
            <a:ext cx="83256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3303632" y="6320000"/>
            <a:ext cx="83256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566931" y="554200"/>
            <a:ext cx="2444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3200333" y="767933"/>
            <a:ext cx="8428800" cy="8472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33" name="Google Shape;33;p5"/>
          <p:cNvSpPr txBox="1">
            <a:spLocks noGrp="1"/>
          </p:cNvSpPr>
          <p:nvPr>
            <p:ph type="body" idx="1"/>
          </p:nvPr>
        </p:nvSpPr>
        <p:spPr>
          <a:xfrm>
            <a:off x="3200404" y="2136900"/>
            <a:ext cx="4095200" cy="4003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pPr lvl="0"/>
            <a:r>
              <a:rPr lang="en-US"/>
              <a:t>Click to edit Master text styles</a:t>
            </a:r>
          </a:p>
        </p:txBody>
      </p:sp>
      <p:sp>
        <p:nvSpPr>
          <p:cNvPr id="34" name="Google Shape;34;p5"/>
          <p:cNvSpPr txBox="1">
            <a:spLocks noGrp="1"/>
          </p:cNvSpPr>
          <p:nvPr>
            <p:ph type="body" idx="2"/>
          </p:nvPr>
        </p:nvSpPr>
        <p:spPr>
          <a:xfrm>
            <a:off x="7534096" y="2136900"/>
            <a:ext cx="4095200" cy="4003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pPr lvl="0"/>
            <a:r>
              <a:rPr lang="en-US"/>
              <a:t>Click to edit Master text styles</a:t>
            </a:r>
          </a:p>
        </p:txBody>
      </p:sp>
      <p:sp>
        <p:nvSpPr>
          <p:cNvPr id="35" name="Google Shape;35;p5"/>
          <p:cNvSpPr txBox="1">
            <a:spLocks noGrp="1"/>
          </p:cNvSpPr>
          <p:nvPr>
            <p:ph type="sldNum" idx="12"/>
          </p:nvPr>
        </p:nvSpPr>
        <p:spPr>
          <a:xfrm>
            <a:off x="11330665" y="6251679"/>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4630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D6F43-553B-15A3-1DA2-05A7A592B88A}"/>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B7483258-D5B7-B70D-910E-60F3B6C39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F9B81A35-5F36-92D0-AE79-CF0C96AED000}"/>
              </a:ext>
            </a:extLst>
          </p:cNvPr>
          <p:cNvSpPr>
            <a:spLocks noGrp="1"/>
          </p:cNvSpPr>
          <p:nvPr>
            <p:ph type="dt" sz="half" idx="10"/>
          </p:nvPr>
        </p:nvSpPr>
        <p:spPr/>
        <p:txBody>
          <a:bodyPr/>
          <a:lstStyle/>
          <a:p>
            <a:fld id="{AE1D5B2F-BC87-4C36-92DA-74E9FA435FD0}" type="datetimeFigureOut">
              <a:rPr lang="en-NG" smtClean="0"/>
              <a:t>21/06/2025</a:t>
            </a:fld>
            <a:endParaRPr lang="en-NG"/>
          </a:p>
        </p:txBody>
      </p:sp>
      <p:sp>
        <p:nvSpPr>
          <p:cNvPr id="5" name="Footer Placeholder 4">
            <a:extLst>
              <a:ext uri="{FF2B5EF4-FFF2-40B4-BE49-F238E27FC236}">
                <a16:creationId xmlns:a16="http://schemas.microsoft.com/office/drawing/2014/main" id="{740E6F7C-50ED-1697-38BC-80EB2D5C0799}"/>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F0465645-6ECB-DD84-D9D5-AB80ACEF34A4}"/>
              </a:ext>
            </a:extLst>
          </p:cNvPr>
          <p:cNvSpPr>
            <a:spLocks noGrp="1"/>
          </p:cNvSpPr>
          <p:nvPr>
            <p:ph type="sldNum" sz="quarter" idx="12"/>
          </p:nvPr>
        </p:nvSpPr>
        <p:spPr/>
        <p:txBody>
          <a:bodyPr/>
          <a:lstStyle/>
          <a:p>
            <a:fld id="{E3D6FBFB-ED97-4CA9-B1A2-2C7EE0116D49}" type="slidenum">
              <a:rPr lang="en-NG" smtClean="0"/>
              <a:t>‹#›</a:t>
            </a:fld>
            <a:endParaRPr lang="en-NG"/>
          </a:p>
        </p:txBody>
      </p:sp>
    </p:spTree>
    <p:extLst>
      <p:ext uri="{BB962C8B-B14F-4D97-AF65-F5344CB8AC3E}">
        <p14:creationId xmlns:p14="http://schemas.microsoft.com/office/powerpoint/2010/main" val="4019493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9A682-49AE-A47D-88EA-0053944F17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FE198D6D-DA8A-0F68-BFEA-24A4F7FADF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F678B4-F312-A5A3-89B1-8BDD0B26B198}"/>
              </a:ext>
            </a:extLst>
          </p:cNvPr>
          <p:cNvSpPr>
            <a:spLocks noGrp="1"/>
          </p:cNvSpPr>
          <p:nvPr>
            <p:ph type="dt" sz="half" idx="10"/>
          </p:nvPr>
        </p:nvSpPr>
        <p:spPr/>
        <p:txBody>
          <a:bodyPr/>
          <a:lstStyle/>
          <a:p>
            <a:fld id="{AE1D5B2F-BC87-4C36-92DA-74E9FA435FD0}" type="datetimeFigureOut">
              <a:rPr lang="en-NG" smtClean="0"/>
              <a:t>21/06/2025</a:t>
            </a:fld>
            <a:endParaRPr lang="en-NG"/>
          </a:p>
        </p:txBody>
      </p:sp>
      <p:sp>
        <p:nvSpPr>
          <p:cNvPr id="5" name="Footer Placeholder 4">
            <a:extLst>
              <a:ext uri="{FF2B5EF4-FFF2-40B4-BE49-F238E27FC236}">
                <a16:creationId xmlns:a16="http://schemas.microsoft.com/office/drawing/2014/main" id="{96719667-3C15-B6D2-C45F-F1C2468FED6C}"/>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E9087435-763B-1C3F-4813-790786BEA75A}"/>
              </a:ext>
            </a:extLst>
          </p:cNvPr>
          <p:cNvSpPr>
            <a:spLocks noGrp="1"/>
          </p:cNvSpPr>
          <p:nvPr>
            <p:ph type="sldNum" sz="quarter" idx="12"/>
          </p:nvPr>
        </p:nvSpPr>
        <p:spPr/>
        <p:txBody>
          <a:bodyPr/>
          <a:lstStyle/>
          <a:p>
            <a:fld id="{E3D6FBFB-ED97-4CA9-B1A2-2C7EE0116D49}" type="slidenum">
              <a:rPr lang="en-NG" smtClean="0"/>
              <a:t>‹#›</a:t>
            </a:fld>
            <a:endParaRPr lang="en-NG"/>
          </a:p>
        </p:txBody>
      </p:sp>
    </p:spTree>
    <p:extLst>
      <p:ext uri="{BB962C8B-B14F-4D97-AF65-F5344CB8AC3E}">
        <p14:creationId xmlns:p14="http://schemas.microsoft.com/office/powerpoint/2010/main" val="4007817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11397-885F-28A6-1F36-CB28A9B9CA91}"/>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F5E9EA4A-AFBD-386F-96BA-73088EA476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3314BD20-432A-231E-70FF-A665D2CDCE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E9E6EC96-C01C-7A3A-0569-A7B9F7E49D6A}"/>
              </a:ext>
            </a:extLst>
          </p:cNvPr>
          <p:cNvSpPr>
            <a:spLocks noGrp="1"/>
          </p:cNvSpPr>
          <p:nvPr>
            <p:ph type="dt" sz="half" idx="10"/>
          </p:nvPr>
        </p:nvSpPr>
        <p:spPr/>
        <p:txBody>
          <a:bodyPr/>
          <a:lstStyle/>
          <a:p>
            <a:fld id="{AE1D5B2F-BC87-4C36-92DA-74E9FA435FD0}" type="datetimeFigureOut">
              <a:rPr lang="en-NG" smtClean="0"/>
              <a:t>21/06/2025</a:t>
            </a:fld>
            <a:endParaRPr lang="en-NG"/>
          </a:p>
        </p:txBody>
      </p:sp>
      <p:sp>
        <p:nvSpPr>
          <p:cNvPr id="6" name="Footer Placeholder 5">
            <a:extLst>
              <a:ext uri="{FF2B5EF4-FFF2-40B4-BE49-F238E27FC236}">
                <a16:creationId xmlns:a16="http://schemas.microsoft.com/office/drawing/2014/main" id="{D6C3C8F2-C9A0-0E3D-4FEB-C38FF9C203BB}"/>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033D7FBF-4EA3-9BD1-45D3-E497B480CB95}"/>
              </a:ext>
            </a:extLst>
          </p:cNvPr>
          <p:cNvSpPr>
            <a:spLocks noGrp="1"/>
          </p:cNvSpPr>
          <p:nvPr>
            <p:ph type="sldNum" sz="quarter" idx="12"/>
          </p:nvPr>
        </p:nvSpPr>
        <p:spPr/>
        <p:txBody>
          <a:bodyPr/>
          <a:lstStyle/>
          <a:p>
            <a:fld id="{E3D6FBFB-ED97-4CA9-B1A2-2C7EE0116D49}" type="slidenum">
              <a:rPr lang="en-NG" smtClean="0"/>
              <a:t>‹#›</a:t>
            </a:fld>
            <a:endParaRPr lang="en-NG"/>
          </a:p>
        </p:txBody>
      </p:sp>
    </p:spTree>
    <p:extLst>
      <p:ext uri="{BB962C8B-B14F-4D97-AF65-F5344CB8AC3E}">
        <p14:creationId xmlns:p14="http://schemas.microsoft.com/office/powerpoint/2010/main" val="3921595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BA35-EF7C-8F7B-968B-3C12F0DAA1C5}"/>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6C4A45AC-7A5E-E0ED-2D4C-A96BD79EFE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4ABC06-AB0B-1792-506E-AD802C5BC5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D7F1E1A8-4DEA-633C-6302-83E00A6CBD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0E8ED6-A863-D9D5-A383-3DBB7D2FD6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7CE6C1AD-A3F5-DB0A-B7C8-DA012DAD0D89}"/>
              </a:ext>
            </a:extLst>
          </p:cNvPr>
          <p:cNvSpPr>
            <a:spLocks noGrp="1"/>
          </p:cNvSpPr>
          <p:nvPr>
            <p:ph type="dt" sz="half" idx="10"/>
          </p:nvPr>
        </p:nvSpPr>
        <p:spPr/>
        <p:txBody>
          <a:bodyPr/>
          <a:lstStyle/>
          <a:p>
            <a:fld id="{AE1D5B2F-BC87-4C36-92DA-74E9FA435FD0}" type="datetimeFigureOut">
              <a:rPr lang="en-NG" smtClean="0"/>
              <a:t>21/06/2025</a:t>
            </a:fld>
            <a:endParaRPr lang="en-NG"/>
          </a:p>
        </p:txBody>
      </p:sp>
      <p:sp>
        <p:nvSpPr>
          <p:cNvPr id="8" name="Footer Placeholder 7">
            <a:extLst>
              <a:ext uri="{FF2B5EF4-FFF2-40B4-BE49-F238E27FC236}">
                <a16:creationId xmlns:a16="http://schemas.microsoft.com/office/drawing/2014/main" id="{ADE044EC-32E6-D64B-F39E-9BB93D6694B9}"/>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2F36A1DE-CADD-1718-7B0F-9995D7846065}"/>
              </a:ext>
            </a:extLst>
          </p:cNvPr>
          <p:cNvSpPr>
            <a:spLocks noGrp="1"/>
          </p:cNvSpPr>
          <p:nvPr>
            <p:ph type="sldNum" sz="quarter" idx="12"/>
          </p:nvPr>
        </p:nvSpPr>
        <p:spPr/>
        <p:txBody>
          <a:bodyPr/>
          <a:lstStyle/>
          <a:p>
            <a:fld id="{E3D6FBFB-ED97-4CA9-B1A2-2C7EE0116D49}" type="slidenum">
              <a:rPr lang="en-NG" smtClean="0"/>
              <a:t>‹#›</a:t>
            </a:fld>
            <a:endParaRPr lang="en-NG"/>
          </a:p>
        </p:txBody>
      </p:sp>
    </p:spTree>
    <p:extLst>
      <p:ext uri="{BB962C8B-B14F-4D97-AF65-F5344CB8AC3E}">
        <p14:creationId xmlns:p14="http://schemas.microsoft.com/office/powerpoint/2010/main" val="2180180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7E22C-9C5D-A5F6-F8A8-7C33CF7697AC}"/>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D540045C-7BE1-D380-30D9-1FF2402A8D74}"/>
              </a:ext>
            </a:extLst>
          </p:cNvPr>
          <p:cNvSpPr>
            <a:spLocks noGrp="1"/>
          </p:cNvSpPr>
          <p:nvPr>
            <p:ph type="dt" sz="half" idx="10"/>
          </p:nvPr>
        </p:nvSpPr>
        <p:spPr/>
        <p:txBody>
          <a:bodyPr/>
          <a:lstStyle/>
          <a:p>
            <a:fld id="{AE1D5B2F-BC87-4C36-92DA-74E9FA435FD0}" type="datetimeFigureOut">
              <a:rPr lang="en-NG" smtClean="0"/>
              <a:t>21/06/2025</a:t>
            </a:fld>
            <a:endParaRPr lang="en-NG"/>
          </a:p>
        </p:txBody>
      </p:sp>
      <p:sp>
        <p:nvSpPr>
          <p:cNvPr id="4" name="Footer Placeholder 3">
            <a:extLst>
              <a:ext uri="{FF2B5EF4-FFF2-40B4-BE49-F238E27FC236}">
                <a16:creationId xmlns:a16="http://schemas.microsoft.com/office/drawing/2014/main" id="{1A6918DD-0386-9FFE-49CC-3466F6619C3F}"/>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163B704C-23D6-988B-3746-7B00BA8791E8}"/>
              </a:ext>
            </a:extLst>
          </p:cNvPr>
          <p:cNvSpPr>
            <a:spLocks noGrp="1"/>
          </p:cNvSpPr>
          <p:nvPr>
            <p:ph type="sldNum" sz="quarter" idx="12"/>
          </p:nvPr>
        </p:nvSpPr>
        <p:spPr/>
        <p:txBody>
          <a:bodyPr/>
          <a:lstStyle/>
          <a:p>
            <a:fld id="{E3D6FBFB-ED97-4CA9-B1A2-2C7EE0116D49}" type="slidenum">
              <a:rPr lang="en-NG" smtClean="0"/>
              <a:t>‹#›</a:t>
            </a:fld>
            <a:endParaRPr lang="en-NG"/>
          </a:p>
        </p:txBody>
      </p:sp>
    </p:spTree>
    <p:extLst>
      <p:ext uri="{BB962C8B-B14F-4D97-AF65-F5344CB8AC3E}">
        <p14:creationId xmlns:p14="http://schemas.microsoft.com/office/powerpoint/2010/main" val="1070331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B16C-D35C-EF15-3FDB-ED2F68C11FDC}"/>
              </a:ext>
            </a:extLst>
          </p:cNvPr>
          <p:cNvSpPr>
            <a:spLocks noGrp="1"/>
          </p:cNvSpPr>
          <p:nvPr>
            <p:ph type="dt" sz="half" idx="10"/>
          </p:nvPr>
        </p:nvSpPr>
        <p:spPr/>
        <p:txBody>
          <a:bodyPr/>
          <a:lstStyle/>
          <a:p>
            <a:fld id="{AE1D5B2F-BC87-4C36-92DA-74E9FA435FD0}" type="datetimeFigureOut">
              <a:rPr lang="en-NG" smtClean="0"/>
              <a:t>21/06/2025</a:t>
            </a:fld>
            <a:endParaRPr lang="en-NG"/>
          </a:p>
        </p:txBody>
      </p:sp>
      <p:sp>
        <p:nvSpPr>
          <p:cNvPr id="3" name="Footer Placeholder 2">
            <a:extLst>
              <a:ext uri="{FF2B5EF4-FFF2-40B4-BE49-F238E27FC236}">
                <a16:creationId xmlns:a16="http://schemas.microsoft.com/office/drawing/2014/main" id="{E22445D1-722E-0091-081B-B0DD909C6EC0}"/>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BC21801A-970F-CDB6-1EC4-4FA930B63455}"/>
              </a:ext>
            </a:extLst>
          </p:cNvPr>
          <p:cNvSpPr>
            <a:spLocks noGrp="1"/>
          </p:cNvSpPr>
          <p:nvPr>
            <p:ph type="sldNum" sz="quarter" idx="12"/>
          </p:nvPr>
        </p:nvSpPr>
        <p:spPr/>
        <p:txBody>
          <a:bodyPr/>
          <a:lstStyle/>
          <a:p>
            <a:fld id="{E3D6FBFB-ED97-4CA9-B1A2-2C7EE0116D49}" type="slidenum">
              <a:rPr lang="en-NG" smtClean="0"/>
              <a:t>‹#›</a:t>
            </a:fld>
            <a:endParaRPr lang="en-NG"/>
          </a:p>
        </p:txBody>
      </p:sp>
    </p:spTree>
    <p:extLst>
      <p:ext uri="{BB962C8B-B14F-4D97-AF65-F5344CB8AC3E}">
        <p14:creationId xmlns:p14="http://schemas.microsoft.com/office/powerpoint/2010/main" val="2853482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FF36-3FC0-B488-B6AB-18A213053F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3CD450DA-D6C0-CB61-4216-6846FE192D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FA2DA11F-6668-D202-B9CE-F8D1F6D8B6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60D475-A862-DACD-F81B-2C626FAB0DA8}"/>
              </a:ext>
            </a:extLst>
          </p:cNvPr>
          <p:cNvSpPr>
            <a:spLocks noGrp="1"/>
          </p:cNvSpPr>
          <p:nvPr>
            <p:ph type="dt" sz="half" idx="10"/>
          </p:nvPr>
        </p:nvSpPr>
        <p:spPr/>
        <p:txBody>
          <a:bodyPr/>
          <a:lstStyle/>
          <a:p>
            <a:fld id="{AE1D5B2F-BC87-4C36-92DA-74E9FA435FD0}" type="datetimeFigureOut">
              <a:rPr lang="en-NG" smtClean="0"/>
              <a:t>21/06/2025</a:t>
            </a:fld>
            <a:endParaRPr lang="en-NG"/>
          </a:p>
        </p:txBody>
      </p:sp>
      <p:sp>
        <p:nvSpPr>
          <p:cNvPr id="6" name="Footer Placeholder 5">
            <a:extLst>
              <a:ext uri="{FF2B5EF4-FFF2-40B4-BE49-F238E27FC236}">
                <a16:creationId xmlns:a16="http://schemas.microsoft.com/office/drawing/2014/main" id="{EC8F8EBC-CB45-A2EB-38ED-228AAB0176E3}"/>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170A4162-456E-73FD-AB02-C5F8BC3F3B20}"/>
              </a:ext>
            </a:extLst>
          </p:cNvPr>
          <p:cNvSpPr>
            <a:spLocks noGrp="1"/>
          </p:cNvSpPr>
          <p:nvPr>
            <p:ph type="sldNum" sz="quarter" idx="12"/>
          </p:nvPr>
        </p:nvSpPr>
        <p:spPr/>
        <p:txBody>
          <a:bodyPr/>
          <a:lstStyle/>
          <a:p>
            <a:fld id="{E3D6FBFB-ED97-4CA9-B1A2-2C7EE0116D49}" type="slidenum">
              <a:rPr lang="en-NG" smtClean="0"/>
              <a:t>‹#›</a:t>
            </a:fld>
            <a:endParaRPr lang="en-NG"/>
          </a:p>
        </p:txBody>
      </p:sp>
    </p:spTree>
    <p:extLst>
      <p:ext uri="{BB962C8B-B14F-4D97-AF65-F5344CB8AC3E}">
        <p14:creationId xmlns:p14="http://schemas.microsoft.com/office/powerpoint/2010/main" val="186309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5BAEB-5B61-4CD0-860F-D9C6B7C0F9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3BF77F51-8038-655A-4C64-AB0BD57340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NG"/>
          </a:p>
        </p:txBody>
      </p:sp>
      <p:sp>
        <p:nvSpPr>
          <p:cNvPr id="4" name="Text Placeholder 3">
            <a:extLst>
              <a:ext uri="{FF2B5EF4-FFF2-40B4-BE49-F238E27FC236}">
                <a16:creationId xmlns:a16="http://schemas.microsoft.com/office/drawing/2014/main" id="{3E596917-57AC-8C66-2253-C53C6BA234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0B6B33-BD1D-1C7D-9A25-942CF40B18A6}"/>
              </a:ext>
            </a:extLst>
          </p:cNvPr>
          <p:cNvSpPr>
            <a:spLocks noGrp="1"/>
          </p:cNvSpPr>
          <p:nvPr>
            <p:ph type="dt" sz="half" idx="10"/>
          </p:nvPr>
        </p:nvSpPr>
        <p:spPr/>
        <p:txBody>
          <a:bodyPr/>
          <a:lstStyle/>
          <a:p>
            <a:fld id="{AE1D5B2F-BC87-4C36-92DA-74E9FA435FD0}" type="datetimeFigureOut">
              <a:rPr lang="en-NG" smtClean="0"/>
              <a:t>21/06/2025</a:t>
            </a:fld>
            <a:endParaRPr lang="en-NG"/>
          </a:p>
        </p:txBody>
      </p:sp>
      <p:sp>
        <p:nvSpPr>
          <p:cNvPr id="6" name="Footer Placeholder 5">
            <a:extLst>
              <a:ext uri="{FF2B5EF4-FFF2-40B4-BE49-F238E27FC236}">
                <a16:creationId xmlns:a16="http://schemas.microsoft.com/office/drawing/2014/main" id="{1D89F6E5-9ABA-6AC8-7D9D-4D6802AFE890}"/>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8006FD06-6EFC-ACF9-1B87-6FC6271F4137}"/>
              </a:ext>
            </a:extLst>
          </p:cNvPr>
          <p:cNvSpPr>
            <a:spLocks noGrp="1"/>
          </p:cNvSpPr>
          <p:nvPr>
            <p:ph type="sldNum" sz="quarter" idx="12"/>
          </p:nvPr>
        </p:nvSpPr>
        <p:spPr/>
        <p:txBody>
          <a:bodyPr/>
          <a:lstStyle/>
          <a:p>
            <a:fld id="{E3D6FBFB-ED97-4CA9-B1A2-2C7EE0116D49}" type="slidenum">
              <a:rPr lang="en-NG" smtClean="0"/>
              <a:t>‹#›</a:t>
            </a:fld>
            <a:endParaRPr lang="en-NG"/>
          </a:p>
        </p:txBody>
      </p:sp>
    </p:spTree>
    <p:extLst>
      <p:ext uri="{BB962C8B-B14F-4D97-AF65-F5344CB8AC3E}">
        <p14:creationId xmlns:p14="http://schemas.microsoft.com/office/powerpoint/2010/main" val="937543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0DB245-1EF7-04F3-53C4-7555BEAE2C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AE2EBC5B-55B2-67D0-320E-30FFB8729F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11D6CA09-FF9F-1653-E55E-9B55B02656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1D5B2F-BC87-4C36-92DA-74E9FA435FD0}" type="datetimeFigureOut">
              <a:rPr lang="en-NG" smtClean="0"/>
              <a:t>21/06/2025</a:t>
            </a:fld>
            <a:endParaRPr lang="en-NG"/>
          </a:p>
        </p:txBody>
      </p:sp>
      <p:sp>
        <p:nvSpPr>
          <p:cNvPr id="5" name="Footer Placeholder 4">
            <a:extLst>
              <a:ext uri="{FF2B5EF4-FFF2-40B4-BE49-F238E27FC236}">
                <a16:creationId xmlns:a16="http://schemas.microsoft.com/office/drawing/2014/main" id="{9F881F52-CEA2-2A09-9D5A-0FDEFB1B57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G"/>
          </a:p>
        </p:txBody>
      </p:sp>
      <p:sp>
        <p:nvSpPr>
          <p:cNvPr id="6" name="Slide Number Placeholder 5">
            <a:extLst>
              <a:ext uri="{FF2B5EF4-FFF2-40B4-BE49-F238E27FC236}">
                <a16:creationId xmlns:a16="http://schemas.microsoft.com/office/drawing/2014/main" id="{F011794B-79F9-8155-8F53-B3EA575302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D6FBFB-ED97-4CA9-B1A2-2C7EE0116D49}" type="slidenum">
              <a:rPr lang="en-NG" smtClean="0"/>
              <a:t>‹#›</a:t>
            </a:fld>
            <a:endParaRPr lang="en-NG"/>
          </a:p>
        </p:txBody>
      </p:sp>
    </p:spTree>
    <p:extLst>
      <p:ext uri="{BB962C8B-B14F-4D97-AF65-F5344CB8AC3E}">
        <p14:creationId xmlns:p14="http://schemas.microsoft.com/office/powerpoint/2010/main" val="2564558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2" name="Rectangle 1">
            <a:extLst>
              <a:ext uri="{FF2B5EF4-FFF2-40B4-BE49-F238E27FC236}">
                <a16:creationId xmlns:a16="http://schemas.microsoft.com/office/drawing/2014/main" id="{73A0E25B-F93B-CC0D-EEB1-E7342BFFFDC3}"/>
              </a:ext>
            </a:extLst>
          </p:cNvPr>
          <p:cNvSpPr/>
          <p:nvPr/>
        </p:nvSpPr>
        <p:spPr>
          <a:xfrm>
            <a:off x="0" y="1"/>
            <a:ext cx="12192000" cy="68580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Google Shape;72;p13"/>
          <p:cNvSpPr txBox="1">
            <a:spLocks noGrp="1"/>
          </p:cNvSpPr>
          <p:nvPr>
            <p:ph type="ctrTitle"/>
          </p:nvPr>
        </p:nvSpPr>
        <p:spPr>
          <a:xfrm>
            <a:off x="1526005" y="690258"/>
            <a:ext cx="9671384" cy="3699617"/>
          </a:xfrm>
          <a:prstGeom prst="rect">
            <a:avLst/>
          </a:prstGeom>
        </p:spPr>
        <p:txBody>
          <a:bodyPr spcFirstLastPara="1" vert="horz" wrap="square" lIns="121900" tIns="121900" rIns="121900" bIns="121900" rtlCol="0" anchor="t" anchorCtr="0">
            <a:noAutofit/>
          </a:bodyPr>
          <a:lstStyle/>
          <a:p>
            <a:pPr algn="l">
              <a:lnSpc>
                <a:spcPct val="150000"/>
              </a:lnSpc>
              <a:spcAft>
                <a:spcPts val="800"/>
              </a:spcAft>
            </a:pPr>
            <a:r>
              <a:rPr lang="en-US" sz="4000" b="1" kern="100" dirty="0">
                <a:solidFill>
                  <a:schemeClr val="bg1"/>
                </a:solidFill>
                <a:effectLst/>
                <a:latin typeface="Kozuka Gothic Pr6N M" panose="020B0700000000000000" pitchFamily="34" charset="-128"/>
                <a:ea typeface="Kozuka Gothic Pr6N M" panose="020B0700000000000000" pitchFamily="34" charset="-128"/>
                <a:cs typeface="Times New Roman" panose="02020603050405020304" pitchFamily="18" charset="0"/>
              </a:rPr>
              <a:t>Analysing U.S. Landfill Gas-to-Energy Projects: Trends, Performance, and Environmental Impact</a:t>
            </a:r>
            <a:endParaRPr lang="en-GB" sz="4000" kern="100" dirty="0">
              <a:solidFill>
                <a:schemeClr val="bg1"/>
              </a:solidFill>
              <a:effectLst/>
              <a:latin typeface="Kozuka Gothic Pr6N M" panose="020B0700000000000000" pitchFamily="34" charset="-128"/>
              <a:ea typeface="Kozuka Gothic Pr6N M" panose="020B0700000000000000" pitchFamily="34" charset="-128"/>
              <a:cs typeface="Times New Roman" panose="02020603050405020304" pitchFamily="18" charset="0"/>
            </a:endParaRPr>
          </a:p>
        </p:txBody>
      </p:sp>
      <p:sp>
        <p:nvSpPr>
          <p:cNvPr id="73" name="Google Shape;73;p13"/>
          <p:cNvSpPr txBox="1">
            <a:spLocks noGrp="1"/>
          </p:cNvSpPr>
          <p:nvPr>
            <p:ph type="subTitle" idx="1"/>
          </p:nvPr>
        </p:nvSpPr>
        <p:spPr>
          <a:xfrm>
            <a:off x="1526005" y="4389875"/>
            <a:ext cx="8442000" cy="1655600"/>
          </a:xfrm>
          <a:prstGeom prst="rect">
            <a:avLst/>
          </a:prstGeom>
        </p:spPr>
        <p:txBody>
          <a:bodyPr spcFirstLastPara="1" vert="horz" wrap="square" lIns="121900" tIns="121900" rIns="121900" bIns="121900" rtlCol="0" anchor="b" anchorCtr="0">
            <a:normAutofit/>
          </a:bodyPr>
          <a:lstStyle/>
          <a:p>
            <a:pPr algn="l">
              <a:spcBef>
                <a:spcPts val="0"/>
              </a:spcBef>
            </a:pPr>
            <a:r>
              <a:rPr lang="en" sz="2800" dirty="0">
                <a:solidFill>
                  <a:schemeClr val="bg1"/>
                </a:solidFill>
                <a:latin typeface="Kozuka Gothic Pr6N M" panose="020B0700000000000000" pitchFamily="34" charset="-128"/>
                <a:ea typeface="Kozuka Gothic Pr6N M" panose="020B0700000000000000" pitchFamily="34" charset="-128"/>
                <a:cs typeface="Times New Roman" panose="02020603050405020304" pitchFamily="18" charset="0"/>
              </a:rPr>
              <a:t>Carried out by: Akintola Caleb Damilola </a:t>
            </a:r>
          </a:p>
          <a:p>
            <a:pPr algn="l">
              <a:spcBef>
                <a:spcPts val="0"/>
              </a:spcBef>
            </a:pPr>
            <a:endParaRPr lang="en" sz="2800" dirty="0">
              <a:solidFill>
                <a:schemeClr val="bg1"/>
              </a:solidFill>
              <a:latin typeface="Kozuka Gothic Pr6N M" panose="020B0700000000000000" pitchFamily="34" charset="-128"/>
              <a:ea typeface="Kozuka Gothic Pr6N M" panose="020B0700000000000000" pitchFamily="34" charset="-128"/>
              <a:cs typeface="Times New Roman" panose="02020603050405020304" pitchFamily="18" charset="0"/>
            </a:endParaRPr>
          </a:p>
          <a:p>
            <a:pPr algn="l">
              <a:spcBef>
                <a:spcPts val="0"/>
              </a:spcBef>
            </a:pPr>
            <a:r>
              <a:rPr lang="en" sz="2800" dirty="0">
                <a:solidFill>
                  <a:schemeClr val="bg1"/>
                </a:solidFill>
                <a:latin typeface="Kozuka Gothic Pr6N M" panose="020B0700000000000000" pitchFamily="34" charset="-128"/>
                <a:ea typeface="Kozuka Gothic Pr6N M" panose="020B0700000000000000" pitchFamily="34" charset="-128"/>
                <a:cs typeface="Times New Roman" panose="02020603050405020304" pitchFamily="18" charset="0"/>
              </a:rPr>
              <a:t>18TH MAY, 2025</a:t>
            </a:r>
            <a:endParaRPr sz="2800" dirty="0">
              <a:solidFill>
                <a:schemeClr val="bg1"/>
              </a:solidFill>
              <a:latin typeface="Kozuka Gothic Pr6N M" panose="020B0700000000000000" pitchFamily="34" charset="-128"/>
              <a:ea typeface="Kozuka Gothic Pr6N M" panose="020B0700000000000000" pitchFamily="34" charset="-128"/>
              <a:cs typeface="Times New Roman" panose="02020603050405020304" pitchFamily="18" charset="0"/>
            </a:endParaRPr>
          </a:p>
        </p:txBody>
      </p:sp>
    </p:spTree>
    <p:extLst>
      <p:ext uri="{BB962C8B-B14F-4D97-AF65-F5344CB8AC3E}">
        <p14:creationId xmlns:p14="http://schemas.microsoft.com/office/powerpoint/2010/main" val="1709140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36D814-958C-8561-65F5-B6A59C1A345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F481650-8E28-4A78-6F4B-06BA00969C1D}"/>
              </a:ext>
            </a:extLst>
          </p:cNvPr>
          <p:cNvSpPr txBox="1"/>
          <p:nvPr/>
        </p:nvSpPr>
        <p:spPr>
          <a:xfrm>
            <a:off x="2520330" y="397849"/>
            <a:ext cx="7341644" cy="4760406"/>
          </a:xfrm>
          <a:prstGeom prst="rect">
            <a:avLst/>
          </a:prstGeom>
          <a:noFill/>
        </p:spPr>
        <p:txBody>
          <a:bodyPr wrap="square" rtlCol="0">
            <a:spAutoFit/>
          </a:bodyPr>
          <a:lstStyle/>
          <a:p>
            <a:pPr algn="just">
              <a:lnSpc>
                <a:spcPct val="150000"/>
              </a:lnSpc>
            </a:pPr>
            <a:r>
              <a:rPr lang="en-US" sz="2000" b="1" i="0" dirty="0">
                <a:solidFill>
                  <a:srgbClr val="032D60"/>
                </a:solidFill>
                <a:effectLst/>
                <a:highlight>
                  <a:srgbClr val="FAFAFA"/>
                </a:highlight>
                <a:latin typeface="Kozuka Gothic Pr6N M" panose="020B0700000000000000" pitchFamily="34" charset="-128"/>
                <a:ea typeface="Kozuka Gothic Pr6N M" panose="020B0700000000000000" pitchFamily="34" charset="-128"/>
              </a:rPr>
              <a:t>Key Metrics</a:t>
            </a:r>
            <a:endParaRPr lang="en-US" sz="2000" b="0" i="0" dirty="0">
              <a:solidFill>
                <a:srgbClr val="333333"/>
              </a:solidFill>
              <a:effectLst/>
              <a:highlight>
                <a:srgbClr val="FAFAFA"/>
              </a:highlight>
              <a:latin typeface="Kozuka Gothic Pr6N M" panose="020B0700000000000000" pitchFamily="34" charset="-128"/>
              <a:ea typeface="Kozuka Gothic Pr6N M" panose="020B0700000000000000" pitchFamily="34" charset="-128"/>
            </a:endParaRPr>
          </a:p>
          <a:p>
            <a:pPr algn="just">
              <a:lnSpc>
                <a:spcPct val="150000"/>
              </a:lnSpc>
              <a:spcAft>
                <a:spcPts val="800"/>
              </a:spcAft>
            </a:pPr>
            <a:r>
              <a:rPr lang="en-GB" sz="20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rPr>
              <a:t>A total of 447 of these projects are intended for use by Reciprocating Engines, 55 for cogeneration, 46 for steam turbines, 10 for microturbines, 8 for combined cycle, 7 for steam turbines, 2 for Stirling cycle engines, and one for electricity. </a:t>
            </a:r>
          </a:p>
          <a:p>
            <a:pPr>
              <a:lnSpc>
                <a:spcPct val="150000"/>
              </a:lnSpc>
            </a:pPr>
            <a:r>
              <a:rPr lang="en-GB" sz="2000" dirty="0">
                <a:effectLst/>
                <a:latin typeface="Kozuka Gothic Pr6N M" panose="020B0700000000000000" pitchFamily="34" charset="-128"/>
                <a:ea typeface="Kozuka Gothic Pr6N M" panose="020B0700000000000000" pitchFamily="34" charset="-128"/>
              </a:rPr>
              <a:t>The average age of each landfill is 17 years, with the oldest of them being 43 years. The estimated energy generated from these projects is 1794.401 MW, and a direct emissions reduction of 63.65 mmtco2/yr. </a:t>
            </a:r>
          </a:p>
        </p:txBody>
      </p:sp>
    </p:spTree>
    <p:extLst>
      <p:ext uri="{BB962C8B-B14F-4D97-AF65-F5344CB8AC3E}">
        <p14:creationId xmlns:p14="http://schemas.microsoft.com/office/powerpoint/2010/main" val="3617153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862EC-FDD0-67B6-9987-A22DB125BF4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8471D1D-6CD9-A5B1-2791-7A79049C1A0B}"/>
              </a:ext>
            </a:extLst>
          </p:cNvPr>
          <p:cNvSpPr txBox="1"/>
          <p:nvPr/>
        </p:nvSpPr>
        <p:spPr>
          <a:xfrm>
            <a:off x="2520330" y="397849"/>
            <a:ext cx="7341644" cy="3272819"/>
          </a:xfrm>
          <a:prstGeom prst="rect">
            <a:avLst/>
          </a:prstGeom>
          <a:noFill/>
        </p:spPr>
        <p:txBody>
          <a:bodyPr wrap="square" rtlCol="0">
            <a:spAutoFit/>
          </a:bodyPr>
          <a:lstStyle/>
          <a:p>
            <a:pPr algn="just">
              <a:lnSpc>
                <a:spcPct val="150000"/>
              </a:lnSpc>
            </a:pPr>
            <a:r>
              <a:rPr lang="en-US" sz="2000" b="1" i="0" dirty="0">
                <a:solidFill>
                  <a:srgbClr val="032D60"/>
                </a:solidFill>
                <a:effectLst/>
                <a:highlight>
                  <a:srgbClr val="FAFAFA"/>
                </a:highlight>
                <a:latin typeface="Kozuka Gothic Pr6N M" panose="020B0700000000000000" pitchFamily="34" charset="-128"/>
                <a:ea typeface="Kozuka Gothic Pr6N M" panose="020B0700000000000000" pitchFamily="34" charset="-128"/>
              </a:rPr>
              <a:t>Key Metrics</a:t>
            </a:r>
          </a:p>
          <a:p>
            <a:pPr algn="just">
              <a:lnSpc>
                <a:spcPct val="150000"/>
              </a:lnSpc>
            </a:pPr>
            <a:endParaRPr lang="en-US" sz="2000" b="0" i="0" dirty="0">
              <a:solidFill>
                <a:srgbClr val="333333"/>
              </a:solidFill>
              <a:effectLst/>
              <a:highlight>
                <a:srgbClr val="FAFAFA"/>
              </a:highlight>
              <a:latin typeface="Kozuka Gothic Pr6N M" panose="020B0700000000000000" pitchFamily="34" charset="-128"/>
              <a:ea typeface="Kozuka Gothic Pr6N M" panose="020B0700000000000000" pitchFamily="34" charset="-128"/>
            </a:endParaRPr>
          </a:p>
          <a:p>
            <a:pPr algn="just">
              <a:lnSpc>
                <a:spcPct val="150000"/>
              </a:lnSpc>
            </a:pPr>
            <a:r>
              <a:rPr lang="en-GB" sz="2000" dirty="0">
                <a:effectLst/>
                <a:latin typeface="Kozuka Gothic Pr6N M" panose="020B0700000000000000" pitchFamily="34" charset="-128"/>
                <a:ea typeface="Kozuka Gothic Pr6N M" panose="020B0700000000000000" pitchFamily="34" charset="-128"/>
              </a:rPr>
              <a:t>Of the total estimated capacity, the current energy generation stands at 1353.232 MW, as 436.369 MW of energy was originally due to facilities that have now been shut down, 3.2 MW is due to 2 facilities in the construction phase, and 1.6 MW is due to a facility in the planned phase. </a:t>
            </a:r>
          </a:p>
        </p:txBody>
      </p:sp>
    </p:spTree>
    <p:extLst>
      <p:ext uri="{BB962C8B-B14F-4D97-AF65-F5344CB8AC3E}">
        <p14:creationId xmlns:p14="http://schemas.microsoft.com/office/powerpoint/2010/main" val="3938810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3645535" y="767933"/>
            <a:ext cx="4900930" cy="847200"/>
          </a:xfrm>
          <a:prstGeom prst="rect">
            <a:avLst/>
          </a:prstGeom>
        </p:spPr>
        <p:txBody>
          <a:bodyPr spcFirstLastPara="1" vert="horz" wrap="square" lIns="121900" tIns="121900" rIns="121900" bIns="121900" rtlCol="0" anchor="t" anchorCtr="0">
            <a:normAutofit fontScale="90000"/>
          </a:bodyPr>
          <a:lstStyle/>
          <a:p>
            <a:r>
              <a:rPr lang="en" dirty="0">
                <a:solidFill>
                  <a:srgbClr val="C00000"/>
                </a:solidFill>
                <a:latin typeface="Kozuka Gothic Pr6N M" panose="020B0700000000000000" pitchFamily="34" charset="-128"/>
                <a:ea typeface="Kozuka Gothic Pr6N M" panose="020B0700000000000000" pitchFamily="34" charset="-128"/>
              </a:rPr>
              <a:t>Geographic analysis</a:t>
            </a:r>
            <a:endParaRPr dirty="0">
              <a:solidFill>
                <a:srgbClr val="C00000"/>
              </a:solidFill>
              <a:latin typeface="Kozuka Gothic Pr6N M" panose="020B0700000000000000" pitchFamily="34" charset="-128"/>
              <a:ea typeface="Kozuka Gothic Pr6N M" panose="020B0700000000000000" pitchFamily="34" charset="-128"/>
            </a:endParaRPr>
          </a:p>
        </p:txBody>
      </p:sp>
      <p:sp>
        <p:nvSpPr>
          <p:cNvPr id="116" name="Google Shape;116;p18"/>
          <p:cNvSpPr txBox="1">
            <a:spLocks noGrp="1"/>
          </p:cNvSpPr>
          <p:nvPr>
            <p:ph type="body" idx="1"/>
          </p:nvPr>
        </p:nvSpPr>
        <p:spPr>
          <a:xfrm>
            <a:off x="474120" y="2196879"/>
            <a:ext cx="4431250" cy="3334345"/>
          </a:xfrm>
          <a:prstGeom prst="rect">
            <a:avLst/>
          </a:prstGeom>
        </p:spPr>
        <p:txBody>
          <a:bodyPr spcFirstLastPara="1" vert="horz" wrap="square" lIns="121900" tIns="121900" rIns="121900" bIns="121900" rtlCol="0" anchor="t" anchorCtr="0">
            <a:noAutofit/>
          </a:bodyPr>
          <a:lstStyle/>
          <a:p>
            <a:pPr marL="186262" indent="0" algn="just">
              <a:lnSpc>
                <a:spcPct val="150000"/>
              </a:lnSpc>
              <a:spcAft>
                <a:spcPts val="800"/>
              </a:spcAft>
              <a:buNone/>
            </a:pPr>
            <a:r>
              <a:rPr lang="en-US" sz="20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rPr>
              <a:t>The landfills are distributed unevenly across states, with some states like </a:t>
            </a:r>
            <a:r>
              <a:rPr lang="en-US" sz="2000" b="1" kern="100" dirty="0">
                <a:effectLst/>
                <a:latin typeface="Kozuka Gothic Pr6N M" panose="020B0700000000000000" pitchFamily="34" charset="-128"/>
                <a:ea typeface="Kozuka Gothic Pr6N M" panose="020B0700000000000000" pitchFamily="34" charset="-128"/>
                <a:cs typeface="Times New Roman" panose="02020603050405020304" pitchFamily="18" charset="0"/>
              </a:rPr>
              <a:t>California, Michigan, and New York</a:t>
            </a:r>
            <a:r>
              <a:rPr lang="en-US" sz="20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rPr>
              <a:t> having the highest concentrations. A bar chart was used to </a:t>
            </a:r>
            <a:r>
              <a:rPr lang="en-US" sz="2000" kern="100" dirty="0" err="1">
                <a:effectLst/>
                <a:latin typeface="Kozuka Gothic Pr6N M" panose="020B0700000000000000" pitchFamily="34" charset="-128"/>
                <a:ea typeface="Kozuka Gothic Pr6N M" panose="020B0700000000000000" pitchFamily="34" charset="-128"/>
                <a:cs typeface="Times New Roman" panose="02020603050405020304" pitchFamily="18" charset="0"/>
              </a:rPr>
              <a:t>visualise</a:t>
            </a:r>
            <a:r>
              <a:rPr lang="en-US" sz="20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rPr>
              <a:t> the top 15 states with the most landfill projects. </a:t>
            </a:r>
            <a:endParaRPr lang="en-GB" sz="20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endParaRPr>
          </a:p>
        </p:txBody>
      </p:sp>
      <p:pic>
        <p:nvPicPr>
          <p:cNvPr id="4" name="Picture 3">
            <a:extLst>
              <a:ext uri="{FF2B5EF4-FFF2-40B4-BE49-F238E27FC236}">
                <a16:creationId xmlns:a16="http://schemas.microsoft.com/office/drawing/2014/main" id="{832D2896-A043-BDAD-38F7-5F7CD7608D8B}"/>
              </a:ext>
            </a:extLst>
          </p:cNvPr>
          <p:cNvPicPr>
            <a:picLocks noChangeAspect="1"/>
          </p:cNvPicPr>
          <p:nvPr/>
        </p:nvPicPr>
        <p:blipFill>
          <a:blip r:embed="rId3"/>
          <a:stretch>
            <a:fillRect/>
          </a:stretch>
        </p:blipFill>
        <p:spPr>
          <a:xfrm>
            <a:off x="4969538" y="2305407"/>
            <a:ext cx="7174335" cy="3071119"/>
          </a:xfrm>
          <a:prstGeom prst="rect">
            <a:avLst/>
          </a:prstGeom>
        </p:spPr>
      </p:pic>
    </p:spTree>
    <p:extLst>
      <p:ext uri="{BB962C8B-B14F-4D97-AF65-F5344CB8AC3E}">
        <p14:creationId xmlns:p14="http://schemas.microsoft.com/office/powerpoint/2010/main" val="35766760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
          <a:extLst>
            <a:ext uri="{FF2B5EF4-FFF2-40B4-BE49-F238E27FC236}">
              <a16:creationId xmlns:a16="http://schemas.microsoft.com/office/drawing/2014/main" id="{4E359DD8-E170-7BEA-DBA7-3B4522AEB97C}"/>
            </a:ext>
          </a:extLst>
        </p:cNvPr>
        <p:cNvGrpSpPr/>
        <p:nvPr/>
      </p:nvGrpSpPr>
      <p:grpSpPr>
        <a:xfrm>
          <a:off x="0" y="0"/>
          <a:ext cx="0" cy="0"/>
          <a:chOff x="0" y="0"/>
          <a:chExt cx="0" cy="0"/>
        </a:xfrm>
      </p:grpSpPr>
      <p:sp>
        <p:nvSpPr>
          <p:cNvPr id="115" name="Google Shape;115;p18">
            <a:extLst>
              <a:ext uri="{FF2B5EF4-FFF2-40B4-BE49-F238E27FC236}">
                <a16:creationId xmlns:a16="http://schemas.microsoft.com/office/drawing/2014/main" id="{74347BAC-B99E-5A84-C482-8F122EA1FFE1}"/>
              </a:ext>
            </a:extLst>
          </p:cNvPr>
          <p:cNvSpPr txBox="1">
            <a:spLocks noGrp="1"/>
          </p:cNvSpPr>
          <p:nvPr>
            <p:ph type="title"/>
          </p:nvPr>
        </p:nvSpPr>
        <p:spPr>
          <a:xfrm>
            <a:off x="3645535" y="767933"/>
            <a:ext cx="4900930" cy="847200"/>
          </a:xfrm>
          <a:prstGeom prst="rect">
            <a:avLst/>
          </a:prstGeom>
        </p:spPr>
        <p:txBody>
          <a:bodyPr spcFirstLastPara="1" vert="horz" wrap="square" lIns="121900" tIns="121900" rIns="121900" bIns="121900" rtlCol="0" anchor="t" anchorCtr="0">
            <a:normAutofit fontScale="90000"/>
          </a:bodyPr>
          <a:lstStyle/>
          <a:p>
            <a:r>
              <a:rPr lang="en" dirty="0">
                <a:solidFill>
                  <a:srgbClr val="C00000"/>
                </a:solidFill>
                <a:latin typeface="Kozuka Gothic Pr6N M" panose="020B0700000000000000" pitchFamily="34" charset="-128"/>
                <a:ea typeface="Kozuka Gothic Pr6N M" panose="020B0700000000000000" pitchFamily="34" charset="-128"/>
              </a:rPr>
              <a:t>Geographic analysis</a:t>
            </a:r>
            <a:endParaRPr dirty="0">
              <a:solidFill>
                <a:srgbClr val="C00000"/>
              </a:solidFill>
              <a:latin typeface="Kozuka Gothic Pr6N M" panose="020B0700000000000000" pitchFamily="34" charset="-128"/>
              <a:ea typeface="Kozuka Gothic Pr6N M" panose="020B0700000000000000" pitchFamily="34" charset="-128"/>
            </a:endParaRPr>
          </a:p>
        </p:txBody>
      </p:sp>
      <p:sp>
        <p:nvSpPr>
          <p:cNvPr id="116" name="Google Shape;116;p18">
            <a:extLst>
              <a:ext uri="{FF2B5EF4-FFF2-40B4-BE49-F238E27FC236}">
                <a16:creationId xmlns:a16="http://schemas.microsoft.com/office/drawing/2014/main" id="{1EC3FAEC-26D8-1EDE-1528-8EE48791DBDB}"/>
              </a:ext>
            </a:extLst>
          </p:cNvPr>
          <p:cNvSpPr txBox="1">
            <a:spLocks noGrp="1"/>
          </p:cNvSpPr>
          <p:nvPr>
            <p:ph type="body" idx="1"/>
          </p:nvPr>
        </p:nvSpPr>
        <p:spPr>
          <a:xfrm>
            <a:off x="506204" y="1535588"/>
            <a:ext cx="3841206" cy="3786824"/>
          </a:xfrm>
          <a:prstGeom prst="rect">
            <a:avLst/>
          </a:prstGeom>
        </p:spPr>
        <p:txBody>
          <a:bodyPr spcFirstLastPara="1" vert="horz" wrap="square" lIns="121900" tIns="121900" rIns="121900" bIns="121900" rtlCol="0" anchor="t" anchorCtr="0">
            <a:noAutofit/>
          </a:bodyPr>
          <a:lstStyle/>
          <a:p>
            <a:pPr marL="186262" indent="0" algn="just">
              <a:lnSpc>
                <a:spcPct val="150000"/>
              </a:lnSpc>
              <a:spcAft>
                <a:spcPts val="800"/>
              </a:spcAft>
              <a:buNone/>
            </a:pPr>
            <a:r>
              <a:rPr lang="en-US" sz="20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rPr>
              <a:t>Analysis revealed the ownership structure of landfills in different states. States like Michigan, Pennsylvania, Wisconsin, Massachusetts,</a:t>
            </a:r>
            <a:r>
              <a:rPr lang="en-US" sz="2000" kern="100" dirty="0">
                <a:latin typeface="Kozuka Gothic Pr6N M" panose="020B0700000000000000" pitchFamily="34" charset="-128"/>
                <a:ea typeface="Kozuka Gothic Pr6N M" panose="020B0700000000000000" pitchFamily="34" charset="-128"/>
                <a:cs typeface="Times New Roman" panose="02020603050405020304" pitchFamily="18" charset="0"/>
              </a:rPr>
              <a:t> and</a:t>
            </a:r>
            <a:r>
              <a:rPr lang="en-US" sz="20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rPr>
              <a:t> Illinois have more privately owned facilities than pubic. </a:t>
            </a:r>
          </a:p>
        </p:txBody>
      </p:sp>
      <p:pic>
        <p:nvPicPr>
          <p:cNvPr id="4" name="Picture 3">
            <a:extLst>
              <a:ext uri="{FF2B5EF4-FFF2-40B4-BE49-F238E27FC236}">
                <a16:creationId xmlns:a16="http://schemas.microsoft.com/office/drawing/2014/main" id="{364C764A-FD48-02CA-F95C-3F29D119F75D}"/>
              </a:ext>
            </a:extLst>
          </p:cNvPr>
          <p:cNvPicPr>
            <a:picLocks noChangeAspect="1"/>
          </p:cNvPicPr>
          <p:nvPr/>
        </p:nvPicPr>
        <p:blipFill>
          <a:blip r:embed="rId3"/>
          <a:stretch>
            <a:fillRect/>
          </a:stretch>
        </p:blipFill>
        <p:spPr>
          <a:xfrm>
            <a:off x="4552126" y="1899489"/>
            <a:ext cx="7463411" cy="3684140"/>
          </a:xfrm>
          <a:prstGeom prst="rect">
            <a:avLst/>
          </a:prstGeom>
        </p:spPr>
      </p:pic>
    </p:spTree>
    <p:extLst>
      <p:ext uri="{BB962C8B-B14F-4D97-AF65-F5344CB8AC3E}">
        <p14:creationId xmlns:p14="http://schemas.microsoft.com/office/powerpoint/2010/main" val="3288279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4">
          <a:extLst>
            <a:ext uri="{FF2B5EF4-FFF2-40B4-BE49-F238E27FC236}">
              <a16:creationId xmlns:a16="http://schemas.microsoft.com/office/drawing/2014/main" id="{4A1EAFEF-B3D7-B26F-8C2C-B0851F12618A}"/>
            </a:ext>
          </a:extLst>
        </p:cNvPr>
        <p:cNvGrpSpPr/>
        <p:nvPr/>
      </p:nvGrpSpPr>
      <p:grpSpPr>
        <a:xfrm>
          <a:off x="0" y="0"/>
          <a:ext cx="0" cy="0"/>
          <a:chOff x="0" y="0"/>
          <a:chExt cx="0" cy="0"/>
        </a:xfrm>
      </p:grpSpPr>
      <p:sp>
        <p:nvSpPr>
          <p:cNvPr id="115" name="Google Shape;115;p18">
            <a:extLst>
              <a:ext uri="{FF2B5EF4-FFF2-40B4-BE49-F238E27FC236}">
                <a16:creationId xmlns:a16="http://schemas.microsoft.com/office/drawing/2014/main" id="{73CEAC6D-FFA5-B09B-7E98-DEDE82567213}"/>
              </a:ext>
            </a:extLst>
          </p:cNvPr>
          <p:cNvSpPr txBox="1">
            <a:spLocks noGrp="1"/>
          </p:cNvSpPr>
          <p:nvPr>
            <p:ph type="title"/>
          </p:nvPr>
        </p:nvSpPr>
        <p:spPr>
          <a:xfrm>
            <a:off x="3988452" y="767933"/>
            <a:ext cx="4215097" cy="847200"/>
          </a:xfrm>
          <a:prstGeom prst="rect">
            <a:avLst/>
          </a:prstGeom>
        </p:spPr>
        <p:txBody>
          <a:bodyPr spcFirstLastPara="1" vert="horz" wrap="square" lIns="121900" tIns="121900" rIns="121900" bIns="121900" rtlCol="0" anchor="t" anchorCtr="0">
            <a:normAutofit fontScale="90000"/>
          </a:bodyPr>
          <a:lstStyle/>
          <a:p>
            <a:r>
              <a:rPr lang="en" dirty="0">
                <a:solidFill>
                  <a:srgbClr val="C00000"/>
                </a:solidFill>
                <a:latin typeface="Kozuka Gothic Pr6N M" panose="020B0700000000000000" pitchFamily="34" charset="-128"/>
                <a:ea typeface="Kozuka Gothic Pr6N M" panose="020B0700000000000000" pitchFamily="34" charset="-128"/>
              </a:rPr>
              <a:t>Energy Potential</a:t>
            </a:r>
            <a:endParaRPr dirty="0">
              <a:solidFill>
                <a:srgbClr val="C00000"/>
              </a:solidFill>
              <a:latin typeface="Kozuka Gothic Pr6N M" panose="020B0700000000000000" pitchFamily="34" charset="-128"/>
              <a:ea typeface="Kozuka Gothic Pr6N M" panose="020B0700000000000000" pitchFamily="34" charset="-128"/>
            </a:endParaRPr>
          </a:p>
        </p:txBody>
      </p:sp>
      <p:sp>
        <p:nvSpPr>
          <p:cNvPr id="116" name="Google Shape;116;p18">
            <a:extLst>
              <a:ext uri="{FF2B5EF4-FFF2-40B4-BE49-F238E27FC236}">
                <a16:creationId xmlns:a16="http://schemas.microsoft.com/office/drawing/2014/main" id="{E76AC886-6120-ED7A-121D-A057D9A9215B}"/>
              </a:ext>
            </a:extLst>
          </p:cNvPr>
          <p:cNvSpPr txBox="1">
            <a:spLocks noGrp="1"/>
          </p:cNvSpPr>
          <p:nvPr>
            <p:ph type="body" idx="1"/>
          </p:nvPr>
        </p:nvSpPr>
        <p:spPr>
          <a:xfrm>
            <a:off x="490162" y="1743435"/>
            <a:ext cx="4531017" cy="4346632"/>
          </a:xfrm>
          <a:prstGeom prst="rect">
            <a:avLst/>
          </a:prstGeom>
        </p:spPr>
        <p:txBody>
          <a:bodyPr spcFirstLastPara="1" vert="horz" wrap="square" lIns="121900" tIns="121900" rIns="121900" bIns="121900" rtlCol="0" anchor="t" anchorCtr="0">
            <a:noAutofit/>
          </a:bodyPr>
          <a:lstStyle/>
          <a:p>
            <a:pPr marL="186262" indent="0" algn="just">
              <a:lnSpc>
                <a:spcPct val="150000"/>
              </a:lnSpc>
              <a:spcAft>
                <a:spcPts val="800"/>
              </a:spcAft>
              <a:buNone/>
            </a:pPr>
            <a:r>
              <a:rPr lang="en-US" sz="2000" dirty="0">
                <a:effectLst/>
                <a:latin typeface="Kozuka Gothic Pr6N M" panose="020B0700000000000000" pitchFamily="34" charset="-128"/>
                <a:ea typeface="Kozuka Gothic Pr6N M" panose="020B0700000000000000" pitchFamily="34" charset="-128"/>
              </a:rPr>
              <a:t>The energy generation potential varies significantly by state. States with a higher number of landfill projects generally produce more energy, though this trend isn't perfectly linear. </a:t>
            </a:r>
            <a:r>
              <a:rPr lang="en-US" sz="2000" b="1" dirty="0">
                <a:effectLst/>
                <a:latin typeface="Kozuka Gothic Pr6N M" panose="020B0700000000000000" pitchFamily="34" charset="-128"/>
                <a:ea typeface="Kozuka Gothic Pr6N M" panose="020B0700000000000000" pitchFamily="34" charset="-128"/>
              </a:rPr>
              <a:t>California, Pennsylvania</a:t>
            </a:r>
            <a:r>
              <a:rPr lang="en-US" sz="2000" dirty="0">
                <a:effectLst/>
                <a:latin typeface="Kozuka Gothic Pr6N M" panose="020B0700000000000000" pitchFamily="34" charset="-128"/>
                <a:ea typeface="Kozuka Gothic Pr6N M" panose="020B0700000000000000" pitchFamily="34" charset="-128"/>
              </a:rPr>
              <a:t>, </a:t>
            </a:r>
            <a:r>
              <a:rPr lang="en-US" sz="2000" b="1" dirty="0">
                <a:effectLst/>
                <a:latin typeface="Kozuka Gothic Pr6N M" panose="020B0700000000000000" pitchFamily="34" charset="-128"/>
                <a:ea typeface="Kozuka Gothic Pr6N M" panose="020B0700000000000000" pitchFamily="34" charset="-128"/>
              </a:rPr>
              <a:t>and Michigan</a:t>
            </a:r>
            <a:r>
              <a:rPr lang="en-US" sz="2000" dirty="0">
                <a:effectLst/>
                <a:latin typeface="Kozuka Gothic Pr6N M" panose="020B0700000000000000" pitchFamily="34" charset="-128"/>
                <a:ea typeface="Kozuka Gothic Pr6N M" panose="020B0700000000000000" pitchFamily="34" charset="-128"/>
              </a:rPr>
              <a:t> emerged as top contributors to energy generation.</a:t>
            </a:r>
            <a:endParaRPr lang="en-US" sz="20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endParaRPr>
          </a:p>
        </p:txBody>
      </p:sp>
      <p:pic>
        <p:nvPicPr>
          <p:cNvPr id="4" name="Picture 3">
            <a:extLst>
              <a:ext uri="{FF2B5EF4-FFF2-40B4-BE49-F238E27FC236}">
                <a16:creationId xmlns:a16="http://schemas.microsoft.com/office/drawing/2014/main" id="{78320954-3D2B-3280-F3EC-C51A51314634}"/>
              </a:ext>
            </a:extLst>
          </p:cNvPr>
          <p:cNvPicPr>
            <a:picLocks noChangeAspect="1"/>
          </p:cNvPicPr>
          <p:nvPr/>
        </p:nvPicPr>
        <p:blipFill>
          <a:blip r:embed="rId3"/>
          <a:stretch>
            <a:fillRect/>
          </a:stretch>
        </p:blipFill>
        <p:spPr>
          <a:xfrm>
            <a:off x="5134418" y="1743435"/>
            <a:ext cx="6797913" cy="3371129"/>
          </a:xfrm>
          <a:prstGeom prst="rect">
            <a:avLst/>
          </a:prstGeom>
        </p:spPr>
      </p:pic>
    </p:spTree>
    <p:extLst>
      <p:ext uri="{BB962C8B-B14F-4D97-AF65-F5344CB8AC3E}">
        <p14:creationId xmlns:p14="http://schemas.microsoft.com/office/powerpoint/2010/main" val="1786678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
          <a:extLst>
            <a:ext uri="{FF2B5EF4-FFF2-40B4-BE49-F238E27FC236}">
              <a16:creationId xmlns:a16="http://schemas.microsoft.com/office/drawing/2014/main" id="{DE362C6A-CDD1-A263-8AAC-E0222FE49B72}"/>
            </a:ext>
          </a:extLst>
        </p:cNvPr>
        <p:cNvGrpSpPr/>
        <p:nvPr/>
      </p:nvGrpSpPr>
      <p:grpSpPr>
        <a:xfrm>
          <a:off x="0" y="0"/>
          <a:ext cx="0" cy="0"/>
          <a:chOff x="0" y="0"/>
          <a:chExt cx="0" cy="0"/>
        </a:xfrm>
      </p:grpSpPr>
      <p:sp>
        <p:nvSpPr>
          <p:cNvPr id="115" name="Google Shape;115;p18">
            <a:extLst>
              <a:ext uri="{FF2B5EF4-FFF2-40B4-BE49-F238E27FC236}">
                <a16:creationId xmlns:a16="http://schemas.microsoft.com/office/drawing/2014/main" id="{AE6911F2-6174-1F4C-A011-F148406788B1}"/>
              </a:ext>
            </a:extLst>
          </p:cNvPr>
          <p:cNvSpPr txBox="1">
            <a:spLocks noGrp="1"/>
          </p:cNvSpPr>
          <p:nvPr>
            <p:ph type="title"/>
          </p:nvPr>
        </p:nvSpPr>
        <p:spPr>
          <a:xfrm>
            <a:off x="3988452" y="767933"/>
            <a:ext cx="4215097" cy="847200"/>
          </a:xfrm>
          <a:prstGeom prst="rect">
            <a:avLst/>
          </a:prstGeom>
        </p:spPr>
        <p:txBody>
          <a:bodyPr spcFirstLastPara="1" vert="horz" wrap="square" lIns="121900" tIns="121900" rIns="121900" bIns="121900" rtlCol="0" anchor="t" anchorCtr="0">
            <a:normAutofit fontScale="90000"/>
          </a:bodyPr>
          <a:lstStyle/>
          <a:p>
            <a:r>
              <a:rPr lang="en" dirty="0">
                <a:solidFill>
                  <a:srgbClr val="C00000"/>
                </a:solidFill>
                <a:latin typeface="Kozuka Gothic Pr6N M" panose="020B0700000000000000" pitchFamily="34" charset="-128"/>
                <a:ea typeface="Kozuka Gothic Pr6N M" panose="020B0700000000000000" pitchFamily="34" charset="-128"/>
              </a:rPr>
              <a:t>Waste Potential</a:t>
            </a:r>
            <a:endParaRPr dirty="0">
              <a:solidFill>
                <a:srgbClr val="C00000"/>
              </a:solidFill>
              <a:latin typeface="Kozuka Gothic Pr6N M" panose="020B0700000000000000" pitchFamily="34" charset="-128"/>
              <a:ea typeface="Kozuka Gothic Pr6N M" panose="020B0700000000000000" pitchFamily="34" charset="-128"/>
            </a:endParaRPr>
          </a:p>
        </p:txBody>
      </p:sp>
      <p:sp>
        <p:nvSpPr>
          <p:cNvPr id="116" name="Google Shape;116;p18">
            <a:extLst>
              <a:ext uri="{FF2B5EF4-FFF2-40B4-BE49-F238E27FC236}">
                <a16:creationId xmlns:a16="http://schemas.microsoft.com/office/drawing/2014/main" id="{256381FC-1D2A-FE2E-CFD2-B0FA46A741B6}"/>
              </a:ext>
            </a:extLst>
          </p:cNvPr>
          <p:cNvSpPr txBox="1">
            <a:spLocks noGrp="1"/>
          </p:cNvSpPr>
          <p:nvPr>
            <p:ph type="body" idx="1"/>
          </p:nvPr>
        </p:nvSpPr>
        <p:spPr>
          <a:xfrm>
            <a:off x="554331" y="1615133"/>
            <a:ext cx="4354554" cy="3786824"/>
          </a:xfrm>
          <a:prstGeom prst="rect">
            <a:avLst/>
          </a:prstGeom>
        </p:spPr>
        <p:txBody>
          <a:bodyPr spcFirstLastPara="1" vert="horz" wrap="square" lIns="121900" tIns="121900" rIns="121900" bIns="121900" rtlCol="0" anchor="t" anchorCtr="0">
            <a:noAutofit/>
          </a:bodyPr>
          <a:lstStyle/>
          <a:p>
            <a:pPr marL="186262" indent="0" algn="just">
              <a:lnSpc>
                <a:spcPct val="150000"/>
              </a:lnSpc>
              <a:spcAft>
                <a:spcPts val="800"/>
              </a:spcAft>
              <a:buNone/>
            </a:pPr>
            <a:r>
              <a:rPr lang="en-GB" sz="1800" dirty="0">
                <a:effectLst/>
                <a:latin typeface="Kozuka Gothic Pr6N M" panose="020B0700000000000000" pitchFamily="34" charset="-128"/>
                <a:ea typeface="Kozuka Gothic Pr6N M" panose="020B0700000000000000" pitchFamily="34" charset="-128"/>
              </a:rPr>
              <a:t>Analysis revealed the value of waste in place (tons) for different states. This analysis was compared with the energy generation of states to determine states with high conversion rates of waste. States like California, Michigan, New York and Pennsylvania showed a high conversion rate. States like Florida, Ohio, and Texas showed a low conversion rate.</a:t>
            </a:r>
            <a:endParaRPr lang="en-US" sz="20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endParaRPr>
          </a:p>
        </p:txBody>
      </p:sp>
      <p:pic>
        <p:nvPicPr>
          <p:cNvPr id="4" name="Picture 3">
            <a:extLst>
              <a:ext uri="{FF2B5EF4-FFF2-40B4-BE49-F238E27FC236}">
                <a16:creationId xmlns:a16="http://schemas.microsoft.com/office/drawing/2014/main" id="{55FE2E74-FCB1-54D2-9A7F-5AE9F87E43FD}"/>
              </a:ext>
            </a:extLst>
          </p:cNvPr>
          <p:cNvPicPr>
            <a:picLocks noChangeAspect="1"/>
          </p:cNvPicPr>
          <p:nvPr/>
        </p:nvPicPr>
        <p:blipFill>
          <a:blip r:embed="rId3"/>
          <a:stretch>
            <a:fillRect/>
          </a:stretch>
        </p:blipFill>
        <p:spPr>
          <a:xfrm>
            <a:off x="4989095" y="1710932"/>
            <a:ext cx="7115895" cy="3595225"/>
          </a:xfrm>
          <a:prstGeom prst="rect">
            <a:avLst/>
          </a:prstGeom>
        </p:spPr>
      </p:pic>
    </p:spTree>
    <p:extLst>
      <p:ext uri="{BB962C8B-B14F-4D97-AF65-F5344CB8AC3E}">
        <p14:creationId xmlns:p14="http://schemas.microsoft.com/office/powerpoint/2010/main" val="3504504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
          <a:extLst>
            <a:ext uri="{FF2B5EF4-FFF2-40B4-BE49-F238E27FC236}">
              <a16:creationId xmlns:a16="http://schemas.microsoft.com/office/drawing/2014/main" id="{4434CD8D-8080-7E6C-484A-C2FFE55C07F3}"/>
            </a:ext>
          </a:extLst>
        </p:cNvPr>
        <p:cNvGrpSpPr/>
        <p:nvPr/>
      </p:nvGrpSpPr>
      <p:grpSpPr>
        <a:xfrm>
          <a:off x="0" y="0"/>
          <a:ext cx="0" cy="0"/>
          <a:chOff x="0" y="0"/>
          <a:chExt cx="0" cy="0"/>
        </a:xfrm>
      </p:grpSpPr>
      <p:sp>
        <p:nvSpPr>
          <p:cNvPr id="115" name="Google Shape;115;p18">
            <a:extLst>
              <a:ext uri="{FF2B5EF4-FFF2-40B4-BE49-F238E27FC236}">
                <a16:creationId xmlns:a16="http://schemas.microsoft.com/office/drawing/2014/main" id="{78319EEB-C279-74AF-AE23-ACA7BFB3982C}"/>
              </a:ext>
            </a:extLst>
          </p:cNvPr>
          <p:cNvSpPr txBox="1">
            <a:spLocks noGrp="1"/>
          </p:cNvSpPr>
          <p:nvPr>
            <p:ph type="title"/>
          </p:nvPr>
        </p:nvSpPr>
        <p:spPr>
          <a:xfrm>
            <a:off x="3702710" y="767933"/>
            <a:ext cx="4786580" cy="847200"/>
          </a:xfrm>
          <a:prstGeom prst="rect">
            <a:avLst/>
          </a:prstGeom>
        </p:spPr>
        <p:txBody>
          <a:bodyPr spcFirstLastPara="1" vert="horz" wrap="square" lIns="121900" tIns="121900" rIns="121900" bIns="121900" rtlCol="0" anchor="t" anchorCtr="0">
            <a:normAutofit fontScale="90000"/>
          </a:bodyPr>
          <a:lstStyle/>
          <a:p>
            <a:r>
              <a:rPr lang="en" dirty="0">
                <a:solidFill>
                  <a:srgbClr val="C00000"/>
                </a:solidFill>
                <a:latin typeface="Kozuka Gothic Pr6N M" panose="020B0700000000000000" pitchFamily="34" charset="-128"/>
                <a:ea typeface="Kozuka Gothic Pr6N M" panose="020B0700000000000000" pitchFamily="34" charset="-128"/>
              </a:rPr>
              <a:t>Emission Reduction</a:t>
            </a:r>
            <a:endParaRPr dirty="0">
              <a:solidFill>
                <a:srgbClr val="C00000"/>
              </a:solidFill>
              <a:latin typeface="Kozuka Gothic Pr6N M" panose="020B0700000000000000" pitchFamily="34" charset="-128"/>
              <a:ea typeface="Kozuka Gothic Pr6N M" panose="020B0700000000000000" pitchFamily="34" charset="-128"/>
            </a:endParaRPr>
          </a:p>
        </p:txBody>
      </p:sp>
      <p:sp>
        <p:nvSpPr>
          <p:cNvPr id="116" name="Google Shape;116;p18">
            <a:extLst>
              <a:ext uri="{FF2B5EF4-FFF2-40B4-BE49-F238E27FC236}">
                <a16:creationId xmlns:a16="http://schemas.microsoft.com/office/drawing/2014/main" id="{AC160E3C-B141-BD9C-1483-3765BF927AFC}"/>
              </a:ext>
            </a:extLst>
          </p:cNvPr>
          <p:cNvSpPr txBox="1">
            <a:spLocks noGrp="1"/>
          </p:cNvSpPr>
          <p:nvPr>
            <p:ph type="body" idx="1"/>
          </p:nvPr>
        </p:nvSpPr>
        <p:spPr>
          <a:xfrm>
            <a:off x="474120" y="2174808"/>
            <a:ext cx="4900930" cy="2508385"/>
          </a:xfrm>
          <a:prstGeom prst="rect">
            <a:avLst/>
          </a:prstGeom>
        </p:spPr>
        <p:txBody>
          <a:bodyPr spcFirstLastPara="1" vert="horz" wrap="square" lIns="121900" tIns="121900" rIns="121900" bIns="121900" rtlCol="0" anchor="t" anchorCtr="0">
            <a:noAutofit/>
          </a:bodyPr>
          <a:lstStyle/>
          <a:p>
            <a:pPr marL="186262" indent="0" algn="just">
              <a:lnSpc>
                <a:spcPct val="150000"/>
              </a:lnSpc>
              <a:spcAft>
                <a:spcPts val="800"/>
              </a:spcAft>
              <a:buNone/>
            </a:pPr>
            <a:r>
              <a:rPr lang="en-US" sz="2000" dirty="0">
                <a:effectLst/>
                <a:latin typeface="Kozuka Gothic Pr6N M" panose="020B0700000000000000" pitchFamily="34" charset="-128"/>
                <a:ea typeface="Kozuka Gothic Pr6N M" panose="020B0700000000000000" pitchFamily="34" charset="-128"/>
              </a:rPr>
              <a:t>States with high energy output also tend to have high emission reductions, though this relationship might vary based on gas capture and utilisation efficiencies.</a:t>
            </a:r>
            <a:endParaRPr lang="en-US" sz="20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endParaRPr>
          </a:p>
        </p:txBody>
      </p:sp>
      <p:pic>
        <p:nvPicPr>
          <p:cNvPr id="4" name="Picture 3">
            <a:extLst>
              <a:ext uri="{FF2B5EF4-FFF2-40B4-BE49-F238E27FC236}">
                <a16:creationId xmlns:a16="http://schemas.microsoft.com/office/drawing/2014/main" id="{2076F352-3B34-0A00-56D2-422611A08ABE}"/>
              </a:ext>
            </a:extLst>
          </p:cNvPr>
          <p:cNvPicPr>
            <a:picLocks noChangeAspect="1"/>
          </p:cNvPicPr>
          <p:nvPr/>
        </p:nvPicPr>
        <p:blipFill>
          <a:blip r:embed="rId3"/>
          <a:stretch>
            <a:fillRect/>
          </a:stretch>
        </p:blipFill>
        <p:spPr>
          <a:xfrm>
            <a:off x="5524179" y="2056205"/>
            <a:ext cx="6494375" cy="2745589"/>
          </a:xfrm>
          <a:prstGeom prst="rect">
            <a:avLst/>
          </a:prstGeom>
        </p:spPr>
      </p:pic>
    </p:spTree>
    <p:extLst>
      <p:ext uri="{BB962C8B-B14F-4D97-AF65-F5344CB8AC3E}">
        <p14:creationId xmlns:p14="http://schemas.microsoft.com/office/powerpoint/2010/main" val="2620073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
          <a:extLst>
            <a:ext uri="{FF2B5EF4-FFF2-40B4-BE49-F238E27FC236}">
              <a16:creationId xmlns:a16="http://schemas.microsoft.com/office/drawing/2014/main" id="{B4182157-E766-5369-36E7-F74A643FF830}"/>
            </a:ext>
          </a:extLst>
        </p:cNvPr>
        <p:cNvGrpSpPr/>
        <p:nvPr/>
      </p:nvGrpSpPr>
      <p:grpSpPr>
        <a:xfrm>
          <a:off x="0" y="0"/>
          <a:ext cx="0" cy="0"/>
          <a:chOff x="0" y="0"/>
          <a:chExt cx="0" cy="0"/>
        </a:xfrm>
      </p:grpSpPr>
      <p:sp>
        <p:nvSpPr>
          <p:cNvPr id="115" name="Google Shape;115;p18">
            <a:extLst>
              <a:ext uri="{FF2B5EF4-FFF2-40B4-BE49-F238E27FC236}">
                <a16:creationId xmlns:a16="http://schemas.microsoft.com/office/drawing/2014/main" id="{21BC2BB8-BB05-F558-D12B-1699DE051D97}"/>
              </a:ext>
            </a:extLst>
          </p:cNvPr>
          <p:cNvSpPr txBox="1">
            <a:spLocks noGrp="1"/>
          </p:cNvSpPr>
          <p:nvPr>
            <p:ph type="title"/>
          </p:nvPr>
        </p:nvSpPr>
        <p:spPr>
          <a:xfrm>
            <a:off x="3519734" y="767933"/>
            <a:ext cx="5152532" cy="847200"/>
          </a:xfrm>
          <a:prstGeom prst="rect">
            <a:avLst/>
          </a:prstGeom>
        </p:spPr>
        <p:txBody>
          <a:bodyPr spcFirstLastPara="1" vert="horz" wrap="square" lIns="121900" tIns="121900" rIns="121900" bIns="121900" rtlCol="0" anchor="t" anchorCtr="0">
            <a:normAutofit fontScale="90000"/>
          </a:bodyPr>
          <a:lstStyle/>
          <a:p>
            <a:r>
              <a:rPr lang="en" dirty="0">
                <a:solidFill>
                  <a:srgbClr val="C00000"/>
                </a:solidFill>
                <a:latin typeface="Kozuka Gothic Pr6N M" panose="020B0700000000000000" pitchFamily="34" charset="-128"/>
                <a:ea typeface="Kozuka Gothic Pr6N M" panose="020B0700000000000000" pitchFamily="34" charset="-128"/>
              </a:rPr>
              <a:t>Correlation Analysis</a:t>
            </a:r>
            <a:endParaRPr dirty="0">
              <a:solidFill>
                <a:srgbClr val="C00000"/>
              </a:solidFill>
              <a:latin typeface="Kozuka Gothic Pr6N M" panose="020B0700000000000000" pitchFamily="34" charset="-128"/>
              <a:ea typeface="Kozuka Gothic Pr6N M" panose="020B0700000000000000" pitchFamily="34" charset="-128"/>
            </a:endParaRPr>
          </a:p>
        </p:txBody>
      </p:sp>
      <p:sp>
        <p:nvSpPr>
          <p:cNvPr id="116" name="Google Shape;116;p18">
            <a:extLst>
              <a:ext uri="{FF2B5EF4-FFF2-40B4-BE49-F238E27FC236}">
                <a16:creationId xmlns:a16="http://schemas.microsoft.com/office/drawing/2014/main" id="{F0CE5C88-A906-7823-F8C6-5E5D3B66264D}"/>
              </a:ext>
            </a:extLst>
          </p:cNvPr>
          <p:cNvSpPr txBox="1">
            <a:spLocks noGrp="1"/>
          </p:cNvSpPr>
          <p:nvPr>
            <p:ph type="body" idx="1"/>
          </p:nvPr>
        </p:nvSpPr>
        <p:spPr>
          <a:xfrm>
            <a:off x="185364" y="1791596"/>
            <a:ext cx="5621880" cy="3582508"/>
          </a:xfrm>
          <a:prstGeom prst="rect">
            <a:avLst/>
          </a:prstGeom>
        </p:spPr>
        <p:txBody>
          <a:bodyPr spcFirstLastPara="1" vert="horz" wrap="square" lIns="121900" tIns="121900" rIns="121900" bIns="121900" rtlCol="0" anchor="t" anchorCtr="0">
            <a:noAutofit/>
          </a:bodyPr>
          <a:lstStyle/>
          <a:p>
            <a:pPr marL="186262" indent="0" algn="just">
              <a:lnSpc>
                <a:spcPct val="150000"/>
              </a:lnSpc>
              <a:spcAft>
                <a:spcPts val="800"/>
              </a:spcAft>
              <a:buNone/>
            </a:pPr>
            <a:r>
              <a:rPr lang="en-GB" sz="20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rPr>
              <a:t>A correlation analysis showed a </a:t>
            </a:r>
            <a:r>
              <a:rPr lang="en-GB" sz="2000" b="1" kern="100" dirty="0">
                <a:effectLst/>
                <a:latin typeface="Kozuka Gothic Pr6N M" panose="020B0700000000000000" pitchFamily="34" charset="-128"/>
                <a:ea typeface="Kozuka Gothic Pr6N M" panose="020B0700000000000000" pitchFamily="34" charset="-128"/>
                <a:cs typeface="Times New Roman" panose="02020603050405020304" pitchFamily="18" charset="0"/>
              </a:rPr>
              <a:t>strong positive relationship</a:t>
            </a:r>
            <a:r>
              <a:rPr lang="en-GB" sz="20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rPr>
              <a:t> between:</a:t>
            </a:r>
          </a:p>
          <a:p>
            <a:pPr algn="just">
              <a:lnSpc>
                <a:spcPct val="150000"/>
              </a:lnSpc>
              <a:spcAft>
                <a:spcPts val="800"/>
              </a:spcAft>
            </a:pPr>
            <a:r>
              <a:rPr lang="en-GB" sz="20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rPr>
              <a:t>Gas captured and energy generated, and</a:t>
            </a:r>
          </a:p>
          <a:p>
            <a:pPr algn="just">
              <a:lnSpc>
                <a:spcPct val="150000"/>
              </a:lnSpc>
              <a:spcAft>
                <a:spcPts val="800"/>
              </a:spcAft>
            </a:pPr>
            <a:r>
              <a:rPr lang="en-GB" sz="20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rPr>
              <a:t>Energy generated and emissions avoided</a:t>
            </a:r>
          </a:p>
          <a:p>
            <a:pPr marL="186262" indent="0" algn="just">
              <a:lnSpc>
                <a:spcPct val="150000"/>
              </a:lnSpc>
              <a:spcAft>
                <a:spcPts val="800"/>
              </a:spcAft>
              <a:buNone/>
            </a:pPr>
            <a:r>
              <a:rPr lang="en-GB" sz="2000" kern="100" dirty="0">
                <a:latin typeface="Kozuka Gothic Pr6N M" panose="020B0700000000000000" pitchFamily="34" charset="-128"/>
                <a:ea typeface="Kozuka Gothic Pr6N M" panose="020B0700000000000000" pitchFamily="34" charset="-128"/>
                <a:cs typeface="Times New Roman" panose="02020603050405020304" pitchFamily="18" charset="0"/>
              </a:rPr>
              <a:t>There is</a:t>
            </a:r>
            <a:r>
              <a:rPr lang="en-GB" sz="20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rPr>
              <a:t> a 0.64 correlation between energy generated and direct emissions reduced.</a:t>
            </a:r>
          </a:p>
          <a:p>
            <a:pPr marL="186262" indent="0" algn="just">
              <a:lnSpc>
                <a:spcPct val="150000"/>
              </a:lnSpc>
              <a:spcAft>
                <a:spcPts val="800"/>
              </a:spcAft>
              <a:buNone/>
            </a:pPr>
            <a:endParaRPr lang="en-GB" sz="20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endParaRPr>
          </a:p>
          <a:p>
            <a:pPr algn="just">
              <a:lnSpc>
                <a:spcPct val="150000"/>
              </a:lnSpc>
              <a:spcAft>
                <a:spcPts val="800"/>
              </a:spcAft>
            </a:pPr>
            <a:endParaRPr lang="en-GB" sz="20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endParaRPr>
          </a:p>
        </p:txBody>
      </p:sp>
      <p:pic>
        <p:nvPicPr>
          <p:cNvPr id="2" name="Picture 1">
            <a:extLst>
              <a:ext uri="{FF2B5EF4-FFF2-40B4-BE49-F238E27FC236}">
                <a16:creationId xmlns:a16="http://schemas.microsoft.com/office/drawing/2014/main" id="{B5874E0C-CEAA-F208-52BD-878E9E9CF861}"/>
              </a:ext>
            </a:extLst>
          </p:cNvPr>
          <p:cNvPicPr>
            <a:picLocks noChangeAspect="1"/>
          </p:cNvPicPr>
          <p:nvPr/>
        </p:nvPicPr>
        <p:blipFill>
          <a:blip r:embed="rId3"/>
          <a:stretch>
            <a:fillRect/>
          </a:stretch>
        </p:blipFill>
        <p:spPr>
          <a:xfrm>
            <a:off x="5876162" y="1790091"/>
            <a:ext cx="6130474" cy="3584013"/>
          </a:xfrm>
          <a:prstGeom prst="rect">
            <a:avLst/>
          </a:prstGeom>
        </p:spPr>
      </p:pic>
    </p:spTree>
    <p:extLst>
      <p:ext uri="{BB962C8B-B14F-4D97-AF65-F5344CB8AC3E}">
        <p14:creationId xmlns:p14="http://schemas.microsoft.com/office/powerpoint/2010/main" val="2922113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4">
          <a:extLst>
            <a:ext uri="{FF2B5EF4-FFF2-40B4-BE49-F238E27FC236}">
              <a16:creationId xmlns:a16="http://schemas.microsoft.com/office/drawing/2014/main" id="{006D8E87-4FCE-989E-A3D0-6B9ED1B5BAEE}"/>
            </a:ext>
          </a:extLst>
        </p:cNvPr>
        <p:cNvGrpSpPr/>
        <p:nvPr/>
      </p:nvGrpSpPr>
      <p:grpSpPr>
        <a:xfrm>
          <a:off x="0" y="0"/>
          <a:ext cx="0" cy="0"/>
          <a:chOff x="0" y="0"/>
          <a:chExt cx="0" cy="0"/>
        </a:xfrm>
      </p:grpSpPr>
      <p:sp>
        <p:nvSpPr>
          <p:cNvPr id="115" name="Google Shape;115;p18">
            <a:extLst>
              <a:ext uri="{FF2B5EF4-FFF2-40B4-BE49-F238E27FC236}">
                <a16:creationId xmlns:a16="http://schemas.microsoft.com/office/drawing/2014/main" id="{E215B7B6-FF39-0CE1-1D0D-338224492537}"/>
              </a:ext>
            </a:extLst>
          </p:cNvPr>
          <p:cNvSpPr txBox="1">
            <a:spLocks noGrp="1"/>
          </p:cNvSpPr>
          <p:nvPr>
            <p:ph type="title"/>
          </p:nvPr>
        </p:nvSpPr>
        <p:spPr>
          <a:xfrm>
            <a:off x="3519734" y="767933"/>
            <a:ext cx="5152532" cy="847200"/>
          </a:xfrm>
          <a:prstGeom prst="rect">
            <a:avLst/>
          </a:prstGeom>
        </p:spPr>
        <p:txBody>
          <a:bodyPr spcFirstLastPara="1" vert="horz" wrap="square" lIns="121900" tIns="121900" rIns="121900" bIns="121900" rtlCol="0" anchor="t" anchorCtr="0">
            <a:normAutofit fontScale="90000"/>
          </a:bodyPr>
          <a:lstStyle/>
          <a:p>
            <a:r>
              <a:rPr lang="en" dirty="0">
                <a:solidFill>
                  <a:srgbClr val="C00000"/>
                </a:solidFill>
                <a:latin typeface="Kozuka Gothic Pr6N M" panose="020B0700000000000000" pitchFamily="34" charset="-128"/>
                <a:ea typeface="Kozuka Gothic Pr6N M" panose="020B0700000000000000" pitchFamily="34" charset="-128"/>
              </a:rPr>
              <a:t>Correlation Analysis</a:t>
            </a:r>
            <a:endParaRPr dirty="0">
              <a:solidFill>
                <a:srgbClr val="C00000"/>
              </a:solidFill>
              <a:latin typeface="Kozuka Gothic Pr6N M" panose="020B0700000000000000" pitchFamily="34" charset="-128"/>
              <a:ea typeface="Kozuka Gothic Pr6N M" panose="020B0700000000000000" pitchFamily="34" charset="-128"/>
            </a:endParaRPr>
          </a:p>
        </p:txBody>
      </p:sp>
      <p:sp>
        <p:nvSpPr>
          <p:cNvPr id="116" name="Google Shape;116;p18">
            <a:extLst>
              <a:ext uri="{FF2B5EF4-FFF2-40B4-BE49-F238E27FC236}">
                <a16:creationId xmlns:a16="http://schemas.microsoft.com/office/drawing/2014/main" id="{C02BD70F-1485-D4FD-CD06-E1859CE33DB0}"/>
              </a:ext>
            </a:extLst>
          </p:cNvPr>
          <p:cNvSpPr txBox="1">
            <a:spLocks noGrp="1"/>
          </p:cNvSpPr>
          <p:nvPr>
            <p:ph type="body" idx="1"/>
          </p:nvPr>
        </p:nvSpPr>
        <p:spPr>
          <a:xfrm>
            <a:off x="185364" y="1791596"/>
            <a:ext cx="5621880" cy="3582508"/>
          </a:xfrm>
          <a:prstGeom prst="rect">
            <a:avLst/>
          </a:prstGeom>
        </p:spPr>
        <p:txBody>
          <a:bodyPr spcFirstLastPara="1" vert="horz" wrap="square" lIns="121900" tIns="121900" rIns="121900" bIns="121900" rtlCol="0" anchor="t" anchorCtr="0">
            <a:noAutofit/>
          </a:bodyPr>
          <a:lstStyle/>
          <a:p>
            <a:pPr marL="186262" indent="0" algn="just">
              <a:lnSpc>
                <a:spcPct val="150000"/>
              </a:lnSpc>
              <a:spcAft>
                <a:spcPts val="800"/>
              </a:spcAft>
              <a:buNone/>
            </a:pPr>
            <a:r>
              <a:rPr lang="en-GB" sz="20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rPr>
              <a:t>A correlation analysis showed a </a:t>
            </a:r>
            <a:r>
              <a:rPr lang="en-GB" sz="2000" b="1" kern="100" dirty="0">
                <a:effectLst/>
                <a:latin typeface="Kozuka Gothic Pr6N M" panose="020B0700000000000000" pitchFamily="34" charset="-128"/>
                <a:ea typeface="Kozuka Gothic Pr6N M" panose="020B0700000000000000" pitchFamily="34" charset="-128"/>
                <a:cs typeface="Times New Roman" panose="02020603050405020304" pitchFamily="18" charset="0"/>
              </a:rPr>
              <a:t>strong positive relationship</a:t>
            </a:r>
            <a:r>
              <a:rPr lang="en-GB" sz="20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rPr>
              <a:t> between:</a:t>
            </a:r>
          </a:p>
          <a:p>
            <a:pPr algn="just">
              <a:lnSpc>
                <a:spcPct val="150000"/>
              </a:lnSpc>
              <a:spcAft>
                <a:spcPts val="800"/>
              </a:spcAft>
            </a:pPr>
            <a:r>
              <a:rPr lang="en-GB" sz="20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rPr>
              <a:t>Gas captured and energy generated, and</a:t>
            </a:r>
          </a:p>
          <a:p>
            <a:pPr algn="just">
              <a:lnSpc>
                <a:spcPct val="150000"/>
              </a:lnSpc>
              <a:spcAft>
                <a:spcPts val="800"/>
              </a:spcAft>
            </a:pPr>
            <a:r>
              <a:rPr lang="en-GB" sz="20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rPr>
              <a:t>Energy generated and emissions avoided</a:t>
            </a:r>
          </a:p>
          <a:p>
            <a:pPr marL="186262" indent="0" algn="just">
              <a:lnSpc>
                <a:spcPct val="150000"/>
              </a:lnSpc>
              <a:spcAft>
                <a:spcPts val="800"/>
              </a:spcAft>
              <a:buNone/>
            </a:pPr>
            <a:r>
              <a:rPr lang="en-GB" sz="2000" kern="100" dirty="0">
                <a:latin typeface="Kozuka Gothic Pr6N M" panose="020B0700000000000000" pitchFamily="34" charset="-128"/>
                <a:ea typeface="Kozuka Gothic Pr6N M" panose="020B0700000000000000" pitchFamily="34" charset="-128"/>
                <a:cs typeface="Times New Roman" panose="02020603050405020304" pitchFamily="18" charset="0"/>
              </a:rPr>
              <a:t>There is</a:t>
            </a:r>
            <a:r>
              <a:rPr lang="en-GB" sz="20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rPr>
              <a:t> a 0.64 correlation between energy generated and direct emissions reduced.</a:t>
            </a:r>
          </a:p>
          <a:p>
            <a:pPr marL="186262" indent="0" algn="just">
              <a:lnSpc>
                <a:spcPct val="150000"/>
              </a:lnSpc>
              <a:spcAft>
                <a:spcPts val="800"/>
              </a:spcAft>
              <a:buNone/>
            </a:pPr>
            <a:endParaRPr lang="en-GB" sz="20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endParaRPr>
          </a:p>
          <a:p>
            <a:pPr algn="just">
              <a:lnSpc>
                <a:spcPct val="150000"/>
              </a:lnSpc>
              <a:spcAft>
                <a:spcPts val="800"/>
              </a:spcAft>
            </a:pPr>
            <a:endParaRPr lang="en-GB" sz="20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endParaRPr>
          </a:p>
        </p:txBody>
      </p:sp>
      <p:pic>
        <p:nvPicPr>
          <p:cNvPr id="2" name="Picture 1">
            <a:extLst>
              <a:ext uri="{FF2B5EF4-FFF2-40B4-BE49-F238E27FC236}">
                <a16:creationId xmlns:a16="http://schemas.microsoft.com/office/drawing/2014/main" id="{5275CBB0-FEB2-FCBD-CC33-AE93B6DA0806}"/>
              </a:ext>
            </a:extLst>
          </p:cNvPr>
          <p:cNvPicPr>
            <a:picLocks noChangeAspect="1"/>
          </p:cNvPicPr>
          <p:nvPr/>
        </p:nvPicPr>
        <p:blipFill>
          <a:blip r:embed="rId3"/>
          <a:stretch>
            <a:fillRect/>
          </a:stretch>
        </p:blipFill>
        <p:spPr>
          <a:xfrm>
            <a:off x="5876162" y="1790091"/>
            <a:ext cx="6130474" cy="3584013"/>
          </a:xfrm>
          <a:prstGeom prst="rect">
            <a:avLst/>
          </a:prstGeom>
        </p:spPr>
      </p:pic>
    </p:spTree>
    <p:extLst>
      <p:ext uri="{BB962C8B-B14F-4D97-AF65-F5344CB8AC3E}">
        <p14:creationId xmlns:p14="http://schemas.microsoft.com/office/powerpoint/2010/main" val="2579635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4">
          <a:extLst>
            <a:ext uri="{FF2B5EF4-FFF2-40B4-BE49-F238E27FC236}">
              <a16:creationId xmlns:a16="http://schemas.microsoft.com/office/drawing/2014/main" id="{7006F6FC-76B7-D40B-8F7D-657A89B2141C}"/>
            </a:ext>
          </a:extLst>
        </p:cNvPr>
        <p:cNvGrpSpPr/>
        <p:nvPr/>
      </p:nvGrpSpPr>
      <p:grpSpPr>
        <a:xfrm>
          <a:off x="0" y="0"/>
          <a:ext cx="0" cy="0"/>
          <a:chOff x="0" y="0"/>
          <a:chExt cx="0" cy="0"/>
        </a:xfrm>
      </p:grpSpPr>
      <p:sp>
        <p:nvSpPr>
          <p:cNvPr id="115" name="Google Shape;115;p18">
            <a:extLst>
              <a:ext uri="{FF2B5EF4-FFF2-40B4-BE49-F238E27FC236}">
                <a16:creationId xmlns:a16="http://schemas.microsoft.com/office/drawing/2014/main" id="{7F7D1DCD-BB87-46E6-C3B4-492CF03D8BF9}"/>
              </a:ext>
            </a:extLst>
          </p:cNvPr>
          <p:cNvSpPr txBox="1">
            <a:spLocks noGrp="1"/>
          </p:cNvSpPr>
          <p:nvPr>
            <p:ph type="title"/>
          </p:nvPr>
        </p:nvSpPr>
        <p:spPr>
          <a:xfrm>
            <a:off x="3519734" y="767933"/>
            <a:ext cx="5152532" cy="847200"/>
          </a:xfrm>
          <a:prstGeom prst="rect">
            <a:avLst/>
          </a:prstGeom>
        </p:spPr>
        <p:txBody>
          <a:bodyPr spcFirstLastPara="1" vert="horz" wrap="square" lIns="121900" tIns="121900" rIns="121900" bIns="121900" rtlCol="0" anchor="t" anchorCtr="0">
            <a:normAutofit fontScale="90000"/>
          </a:bodyPr>
          <a:lstStyle/>
          <a:p>
            <a:r>
              <a:rPr lang="en" dirty="0">
                <a:solidFill>
                  <a:srgbClr val="C00000"/>
                </a:solidFill>
                <a:latin typeface="Kozuka Gothic Pr6N M" panose="020B0700000000000000" pitchFamily="34" charset="-128"/>
                <a:ea typeface="Kozuka Gothic Pr6N M" panose="020B0700000000000000" pitchFamily="34" charset="-128"/>
              </a:rPr>
              <a:t>Correlation Analysis</a:t>
            </a:r>
            <a:endParaRPr dirty="0">
              <a:solidFill>
                <a:srgbClr val="C00000"/>
              </a:solidFill>
              <a:latin typeface="Kozuka Gothic Pr6N M" panose="020B0700000000000000" pitchFamily="34" charset="-128"/>
              <a:ea typeface="Kozuka Gothic Pr6N M" panose="020B0700000000000000" pitchFamily="34" charset="-128"/>
            </a:endParaRPr>
          </a:p>
        </p:txBody>
      </p:sp>
      <p:sp>
        <p:nvSpPr>
          <p:cNvPr id="116" name="Google Shape;116;p18">
            <a:extLst>
              <a:ext uri="{FF2B5EF4-FFF2-40B4-BE49-F238E27FC236}">
                <a16:creationId xmlns:a16="http://schemas.microsoft.com/office/drawing/2014/main" id="{CA63641E-440A-C0A6-F43C-EF667FDAA383}"/>
              </a:ext>
            </a:extLst>
          </p:cNvPr>
          <p:cNvSpPr txBox="1">
            <a:spLocks noGrp="1"/>
          </p:cNvSpPr>
          <p:nvPr>
            <p:ph type="body" idx="1"/>
          </p:nvPr>
        </p:nvSpPr>
        <p:spPr>
          <a:xfrm>
            <a:off x="185364" y="2151093"/>
            <a:ext cx="5268952" cy="2555815"/>
          </a:xfrm>
          <a:prstGeom prst="rect">
            <a:avLst/>
          </a:prstGeom>
        </p:spPr>
        <p:txBody>
          <a:bodyPr spcFirstLastPara="1" vert="horz" wrap="square" lIns="121900" tIns="121900" rIns="121900" bIns="121900" rtlCol="0" anchor="t" anchorCtr="0">
            <a:noAutofit/>
          </a:bodyPr>
          <a:lstStyle/>
          <a:p>
            <a:pPr marL="186262" indent="0" algn="just">
              <a:lnSpc>
                <a:spcPct val="150000"/>
              </a:lnSpc>
              <a:spcAft>
                <a:spcPts val="800"/>
              </a:spcAft>
              <a:buNone/>
            </a:pPr>
            <a:r>
              <a:rPr lang="en-GB" sz="2000" dirty="0">
                <a:effectLst/>
                <a:latin typeface="Kozuka Gothic Pr6N M" panose="020B0700000000000000" pitchFamily="34" charset="-128"/>
                <a:ea typeface="Kozuka Gothic Pr6N M" panose="020B0700000000000000" pitchFamily="34" charset="-128"/>
              </a:rPr>
              <a:t>There </a:t>
            </a:r>
            <a:r>
              <a:rPr lang="en-GB" sz="2000" dirty="0">
                <a:latin typeface="Kozuka Gothic Pr6N M" panose="020B0700000000000000" pitchFamily="34" charset="-128"/>
                <a:ea typeface="Kozuka Gothic Pr6N M" panose="020B0700000000000000" pitchFamily="34" charset="-128"/>
              </a:rPr>
              <a:t>is </a:t>
            </a:r>
            <a:r>
              <a:rPr lang="en-GB" sz="2000" dirty="0">
                <a:effectLst/>
                <a:latin typeface="Kozuka Gothic Pr6N M" panose="020B0700000000000000" pitchFamily="34" charset="-128"/>
                <a:ea typeface="Kozuka Gothic Pr6N M" panose="020B0700000000000000" pitchFamily="34" charset="-128"/>
              </a:rPr>
              <a:t>a 0.64 correlation between the LFG gas collected and the energy generated. This reveals that in some cases, the gas capacity of the landfill is not used entirely to get energy. </a:t>
            </a:r>
          </a:p>
        </p:txBody>
      </p:sp>
      <p:pic>
        <p:nvPicPr>
          <p:cNvPr id="3" name="Picture 2">
            <a:extLst>
              <a:ext uri="{FF2B5EF4-FFF2-40B4-BE49-F238E27FC236}">
                <a16:creationId xmlns:a16="http://schemas.microsoft.com/office/drawing/2014/main" id="{EBA0BA26-D856-61EA-A662-9BCBD28B2D48}"/>
              </a:ext>
            </a:extLst>
          </p:cNvPr>
          <p:cNvPicPr>
            <a:picLocks noChangeAspect="1"/>
          </p:cNvPicPr>
          <p:nvPr/>
        </p:nvPicPr>
        <p:blipFill>
          <a:blip r:embed="rId3"/>
          <a:stretch>
            <a:fillRect/>
          </a:stretch>
        </p:blipFill>
        <p:spPr>
          <a:xfrm>
            <a:off x="5738924" y="1518139"/>
            <a:ext cx="6267712" cy="3821723"/>
          </a:xfrm>
          <a:prstGeom prst="rect">
            <a:avLst/>
          </a:prstGeom>
        </p:spPr>
      </p:pic>
    </p:spTree>
    <p:extLst>
      <p:ext uri="{BB962C8B-B14F-4D97-AF65-F5344CB8AC3E}">
        <p14:creationId xmlns:p14="http://schemas.microsoft.com/office/powerpoint/2010/main" val="2638945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200333" y="767933"/>
            <a:ext cx="8428800" cy="847200"/>
          </a:xfrm>
          <a:prstGeom prst="rect">
            <a:avLst/>
          </a:prstGeom>
        </p:spPr>
        <p:txBody>
          <a:bodyPr spcFirstLastPara="1" vert="horz" wrap="square" lIns="121900" tIns="121900" rIns="121900" bIns="121900" rtlCol="0" anchor="t" anchorCtr="0">
            <a:noAutofit/>
          </a:bodyPr>
          <a:lstStyle/>
          <a:p>
            <a:r>
              <a:rPr lang="en" b="1" dirty="0">
                <a:solidFill>
                  <a:srgbClr val="C00000"/>
                </a:solidFill>
                <a:latin typeface="Kozuka Gothic Pr6N M" panose="020B0700000000000000" pitchFamily="34" charset="-128"/>
                <a:ea typeface="Kozuka Gothic Pr6N M" panose="020B0700000000000000" pitchFamily="34" charset="-128"/>
                <a:cs typeface="Times New Roman" panose="02020603050405020304" pitchFamily="18" charset="0"/>
              </a:rPr>
              <a:t>Table of Content</a:t>
            </a:r>
            <a:endParaRPr b="1" dirty="0">
              <a:solidFill>
                <a:srgbClr val="C00000"/>
              </a:solidFill>
              <a:latin typeface="Kozuka Gothic Pr6N M" panose="020B0700000000000000" pitchFamily="34" charset="-128"/>
              <a:ea typeface="Kozuka Gothic Pr6N M" panose="020B0700000000000000" pitchFamily="34" charset="-128"/>
              <a:cs typeface="Times New Roman" panose="02020603050405020304" pitchFamily="18" charset="0"/>
            </a:endParaRPr>
          </a:p>
        </p:txBody>
      </p:sp>
      <p:sp>
        <p:nvSpPr>
          <p:cNvPr id="79" name="Google Shape;79;p14"/>
          <p:cNvSpPr txBox="1">
            <a:spLocks noGrp="1"/>
          </p:cNvSpPr>
          <p:nvPr>
            <p:ph type="body" idx="1"/>
          </p:nvPr>
        </p:nvSpPr>
        <p:spPr>
          <a:xfrm>
            <a:off x="3200333" y="1615133"/>
            <a:ext cx="8428800" cy="4452394"/>
          </a:xfrm>
          <a:prstGeom prst="rect">
            <a:avLst/>
          </a:prstGeom>
        </p:spPr>
        <p:txBody>
          <a:bodyPr spcFirstLastPara="1" vert="horz" wrap="square" lIns="121900" tIns="121900" rIns="121900" bIns="121900" rtlCol="0" anchor="t" anchorCtr="0">
            <a:noAutofit/>
          </a:bodyPr>
          <a:lstStyle/>
          <a:p>
            <a:pPr marL="0" indent="0" algn="just">
              <a:lnSpc>
                <a:spcPct val="175000"/>
              </a:lnSpc>
              <a:spcBef>
                <a:spcPts val="1200"/>
              </a:spcBef>
              <a:buClr>
                <a:schemeClr val="dk2"/>
              </a:buClr>
              <a:buSzPts val="1100"/>
              <a:buNone/>
            </a:pPr>
            <a:r>
              <a:rPr lang="en-US" sz="2000" dirty="0">
                <a:solidFill>
                  <a:srgbClr val="1F1F1F"/>
                </a:solidFill>
                <a:latin typeface="Kozuka Gothic Pr6N M" panose="020B0700000000000000" pitchFamily="34" charset="-128"/>
                <a:ea typeface="Kozuka Gothic Pr6N M" panose="020B0700000000000000" pitchFamily="34" charset="-128"/>
                <a:cs typeface="Arial"/>
                <a:sym typeface="Arial"/>
              </a:rPr>
              <a:t>Overview</a:t>
            </a:r>
          </a:p>
          <a:p>
            <a:pPr marL="0" indent="0" algn="just">
              <a:lnSpc>
                <a:spcPct val="175000"/>
              </a:lnSpc>
              <a:spcBef>
                <a:spcPts val="1200"/>
              </a:spcBef>
              <a:buClr>
                <a:schemeClr val="dk2"/>
              </a:buClr>
              <a:buSzPts val="1100"/>
              <a:buNone/>
            </a:pPr>
            <a:r>
              <a:rPr lang="en-US" sz="2000" dirty="0">
                <a:solidFill>
                  <a:srgbClr val="1F1F1F"/>
                </a:solidFill>
                <a:latin typeface="Kozuka Gothic Pr6N M" panose="020B0700000000000000" pitchFamily="34" charset="-128"/>
                <a:ea typeface="Kozuka Gothic Pr6N M" panose="020B0700000000000000" pitchFamily="34" charset="-128"/>
                <a:cs typeface="Arial"/>
                <a:sym typeface="Arial"/>
              </a:rPr>
              <a:t>What is the goal of this project?</a:t>
            </a:r>
          </a:p>
          <a:p>
            <a:pPr marL="0" indent="0" algn="just">
              <a:lnSpc>
                <a:spcPct val="175000"/>
              </a:lnSpc>
              <a:spcBef>
                <a:spcPts val="1200"/>
              </a:spcBef>
              <a:buClr>
                <a:schemeClr val="dk2"/>
              </a:buClr>
              <a:buSzPts val="1100"/>
              <a:buNone/>
            </a:pPr>
            <a:r>
              <a:rPr lang="en-US" sz="2000" dirty="0">
                <a:solidFill>
                  <a:srgbClr val="1F1F1F"/>
                </a:solidFill>
                <a:latin typeface="Kozuka Gothic Pr6N M" panose="020B0700000000000000" pitchFamily="34" charset="-128"/>
                <a:ea typeface="Kozuka Gothic Pr6N M" panose="020B0700000000000000" pitchFamily="34" charset="-128"/>
                <a:cs typeface="Arial"/>
                <a:sym typeface="Arial"/>
              </a:rPr>
              <a:t>What are the key questions to be answered?</a:t>
            </a:r>
          </a:p>
          <a:p>
            <a:pPr marL="0" indent="0" algn="just">
              <a:lnSpc>
                <a:spcPct val="175000"/>
              </a:lnSpc>
              <a:spcBef>
                <a:spcPts val="1200"/>
              </a:spcBef>
              <a:buClr>
                <a:schemeClr val="dk2"/>
              </a:buClr>
              <a:buSzPts val="1100"/>
              <a:buNone/>
            </a:pPr>
            <a:r>
              <a:rPr lang="en-US" sz="2000" dirty="0">
                <a:solidFill>
                  <a:srgbClr val="1F1F1F"/>
                </a:solidFill>
                <a:latin typeface="Kozuka Gothic Pr6N M" panose="020B0700000000000000" pitchFamily="34" charset="-128"/>
                <a:ea typeface="Kozuka Gothic Pr6N M" panose="020B0700000000000000" pitchFamily="34" charset="-128"/>
                <a:cs typeface="Arial"/>
                <a:sym typeface="Arial"/>
              </a:rPr>
              <a:t>Data Sourcing</a:t>
            </a:r>
          </a:p>
          <a:p>
            <a:pPr marL="0" indent="0" algn="just">
              <a:lnSpc>
                <a:spcPct val="175000"/>
              </a:lnSpc>
              <a:spcBef>
                <a:spcPts val="1200"/>
              </a:spcBef>
              <a:buClr>
                <a:schemeClr val="dk2"/>
              </a:buClr>
              <a:buSzPts val="1100"/>
              <a:buNone/>
            </a:pPr>
            <a:r>
              <a:rPr lang="en-US" sz="2000" dirty="0">
                <a:solidFill>
                  <a:srgbClr val="1F1F1F"/>
                </a:solidFill>
                <a:latin typeface="Kozuka Gothic Pr6N M" panose="020B0700000000000000" pitchFamily="34" charset="-128"/>
                <a:ea typeface="Kozuka Gothic Pr6N M" panose="020B0700000000000000" pitchFamily="34" charset="-128"/>
                <a:cs typeface="Arial"/>
                <a:sym typeface="Arial"/>
              </a:rPr>
              <a:t>Key Insights</a:t>
            </a:r>
          </a:p>
          <a:p>
            <a:pPr marL="0" indent="0" algn="just">
              <a:lnSpc>
                <a:spcPct val="175000"/>
              </a:lnSpc>
              <a:spcBef>
                <a:spcPts val="1200"/>
              </a:spcBef>
              <a:buClr>
                <a:schemeClr val="dk2"/>
              </a:buClr>
              <a:buSzPts val="1100"/>
              <a:buNone/>
            </a:pPr>
            <a:endParaRPr lang="en-US" sz="2000" dirty="0">
              <a:solidFill>
                <a:srgbClr val="1F1F1F"/>
              </a:solidFill>
              <a:latin typeface="Kozuka Gothic Pr6N M" panose="020B0700000000000000" pitchFamily="34" charset="-128"/>
              <a:ea typeface="Kozuka Gothic Pr6N M" panose="020B0700000000000000" pitchFamily="34" charset="-128"/>
              <a:cs typeface="Arial"/>
              <a:sym typeface="Arial"/>
            </a:endParaRPr>
          </a:p>
          <a:p>
            <a:pPr marL="0" indent="0" algn="just">
              <a:lnSpc>
                <a:spcPct val="175000"/>
              </a:lnSpc>
              <a:spcBef>
                <a:spcPts val="1200"/>
              </a:spcBef>
              <a:buClr>
                <a:schemeClr val="dk2"/>
              </a:buClr>
              <a:buSzPts val="1100"/>
              <a:buNone/>
            </a:pPr>
            <a:endParaRPr lang="en-US" sz="2000" dirty="0">
              <a:solidFill>
                <a:srgbClr val="1F1F1F"/>
              </a:solidFill>
              <a:latin typeface="Kozuka Gothic Pr6N M" panose="020B0700000000000000" pitchFamily="34" charset="-128"/>
              <a:ea typeface="Kozuka Gothic Pr6N M" panose="020B0700000000000000" pitchFamily="34" charset="-128"/>
              <a:cs typeface="Arial"/>
              <a:sym typeface="Arial"/>
            </a:endParaRPr>
          </a:p>
          <a:p>
            <a:pPr marL="0" indent="0" algn="just">
              <a:lnSpc>
                <a:spcPct val="175000"/>
              </a:lnSpc>
              <a:spcBef>
                <a:spcPts val="1200"/>
              </a:spcBef>
              <a:buClr>
                <a:schemeClr val="dk2"/>
              </a:buClr>
              <a:buSzPts val="1100"/>
              <a:buNone/>
            </a:pPr>
            <a:endParaRPr lang="en-US" sz="2000" dirty="0">
              <a:solidFill>
                <a:srgbClr val="1F1F1F"/>
              </a:solidFill>
              <a:latin typeface="Kozuka Gothic Pr6N M" panose="020B0700000000000000" pitchFamily="34" charset="-128"/>
              <a:ea typeface="Kozuka Gothic Pr6N M" panose="020B0700000000000000" pitchFamily="34" charset="-128"/>
              <a:cs typeface="Arial"/>
              <a:sym typeface="Arial"/>
            </a:endParaRPr>
          </a:p>
        </p:txBody>
      </p:sp>
    </p:spTree>
    <p:extLst>
      <p:ext uri="{BB962C8B-B14F-4D97-AF65-F5344CB8AC3E}">
        <p14:creationId xmlns:p14="http://schemas.microsoft.com/office/powerpoint/2010/main" val="41753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4">
          <a:extLst>
            <a:ext uri="{FF2B5EF4-FFF2-40B4-BE49-F238E27FC236}">
              <a16:creationId xmlns:a16="http://schemas.microsoft.com/office/drawing/2014/main" id="{D2135EFE-505C-7857-4681-F7BD3A50C142}"/>
            </a:ext>
          </a:extLst>
        </p:cNvPr>
        <p:cNvGrpSpPr/>
        <p:nvPr/>
      </p:nvGrpSpPr>
      <p:grpSpPr>
        <a:xfrm>
          <a:off x="0" y="0"/>
          <a:ext cx="0" cy="0"/>
          <a:chOff x="0" y="0"/>
          <a:chExt cx="0" cy="0"/>
        </a:xfrm>
      </p:grpSpPr>
      <p:sp>
        <p:nvSpPr>
          <p:cNvPr id="115" name="Google Shape;115;p18">
            <a:extLst>
              <a:ext uri="{FF2B5EF4-FFF2-40B4-BE49-F238E27FC236}">
                <a16:creationId xmlns:a16="http://schemas.microsoft.com/office/drawing/2014/main" id="{3B021131-2A53-51B6-041E-77975939345E}"/>
              </a:ext>
            </a:extLst>
          </p:cNvPr>
          <p:cNvSpPr txBox="1">
            <a:spLocks noGrp="1"/>
          </p:cNvSpPr>
          <p:nvPr>
            <p:ph type="title"/>
          </p:nvPr>
        </p:nvSpPr>
        <p:spPr>
          <a:xfrm>
            <a:off x="3519734" y="767933"/>
            <a:ext cx="5152532" cy="847200"/>
          </a:xfrm>
          <a:prstGeom prst="rect">
            <a:avLst/>
          </a:prstGeom>
        </p:spPr>
        <p:txBody>
          <a:bodyPr spcFirstLastPara="1" vert="horz" wrap="square" lIns="121900" tIns="121900" rIns="121900" bIns="121900" rtlCol="0" anchor="t" anchorCtr="0">
            <a:normAutofit fontScale="90000"/>
          </a:bodyPr>
          <a:lstStyle/>
          <a:p>
            <a:r>
              <a:rPr lang="en" dirty="0">
                <a:solidFill>
                  <a:srgbClr val="C00000"/>
                </a:solidFill>
                <a:latin typeface="Kozuka Gothic Pr6N M" panose="020B0700000000000000" pitchFamily="34" charset="-128"/>
                <a:ea typeface="Kozuka Gothic Pr6N M" panose="020B0700000000000000" pitchFamily="34" charset="-128"/>
              </a:rPr>
              <a:t>Correlation Analysis</a:t>
            </a:r>
            <a:endParaRPr dirty="0">
              <a:solidFill>
                <a:srgbClr val="C00000"/>
              </a:solidFill>
              <a:latin typeface="Kozuka Gothic Pr6N M" panose="020B0700000000000000" pitchFamily="34" charset="-128"/>
              <a:ea typeface="Kozuka Gothic Pr6N M" panose="020B0700000000000000" pitchFamily="34" charset="-128"/>
            </a:endParaRPr>
          </a:p>
        </p:txBody>
      </p:sp>
      <p:sp>
        <p:nvSpPr>
          <p:cNvPr id="116" name="Google Shape;116;p18">
            <a:extLst>
              <a:ext uri="{FF2B5EF4-FFF2-40B4-BE49-F238E27FC236}">
                <a16:creationId xmlns:a16="http://schemas.microsoft.com/office/drawing/2014/main" id="{38BE2230-A810-F8AE-E0CF-82CB53D00321}"/>
              </a:ext>
            </a:extLst>
          </p:cNvPr>
          <p:cNvSpPr txBox="1">
            <a:spLocks noGrp="1"/>
          </p:cNvSpPr>
          <p:nvPr>
            <p:ph type="body" idx="1"/>
          </p:nvPr>
        </p:nvSpPr>
        <p:spPr>
          <a:xfrm>
            <a:off x="185364" y="2603557"/>
            <a:ext cx="5268952" cy="1650886"/>
          </a:xfrm>
          <a:prstGeom prst="rect">
            <a:avLst/>
          </a:prstGeom>
        </p:spPr>
        <p:txBody>
          <a:bodyPr spcFirstLastPara="1" vert="horz" wrap="square" lIns="121900" tIns="121900" rIns="121900" bIns="121900" rtlCol="0" anchor="t" anchorCtr="0">
            <a:noAutofit/>
          </a:bodyPr>
          <a:lstStyle/>
          <a:p>
            <a:pPr marL="186262" indent="0" algn="just">
              <a:lnSpc>
                <a:spcPct val="150000"/>
              </a:lnSpc>
              <a:spcAft>
                <a:spcPts val="800"/>
              </a:spcAft>
              <a:buNone/>
            </a:pPr>
            <a:r>
              <a:rPr lang="en-GB" sz="2000" dirty="0">
                <a:effectLst/>
                <a:latin typeface="Kozuka Gothic Pr6N M" panose="020B0700000000000000" pitchFamily="34" charset="-128"/>
                <a:ea typeface="Kozuka Gothic Pr6N M" panose="020B0700000000000000" pitchFamily="34" charset="-128"/>
              </a:rPr>
              <a:t>As expected, </a:t>
            </a:r>
            <a:r>
              <a:rPr lang="en-GB" sz="20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rPr>
              <a:t>there is a 0.96 correlation between the LFG gas flow to the project and energy generation.</a:t>
            </a:r>
          </a:p>
          <a:p>
            <a:pPr marL="186262" indent="0" algn="just">
              <a:lnSpc>
                <a:spcPct val="150000"/>
              </a:lnSpc>
              <a:spcAft>
                <a:spcPts val="800"/>
              </a:spcAft>
              <a:buNone/>
            </a:pPr>
            <a:endParaRPr lang="en-GB" sz="2000" dirty="0">
              <a:effectLst/>
              <a:latin typeface="Kozuka Gothic Pr6N M" panose="020B0700000000000000" pitchFamily="34" charset="-128"/>
              <a:ea typeface="Kozuka Gothic Pr6N M" panose="020B0700000000000000" pitchFamily="34" charset="-128"/>
            </a:endParaRPr>
          </a:p>
        </p:txBody>
      </p:sp>
      <p:pic>
        <p:nvPicPr>
          <p:cNvPr id="2" name="Picture 1">
            <a:extLst>
              <a:ext uri="{FF2B5EF4-FFF2-40B4-BE49-F238E27FC236}">
                <a16:creationId xmlns:a16="http://schemas.microsoft.com/office/drawing/2014/main" id="{06041207-F07B-257F-7C8A-1EFEC3983D6D}"/>
              </a:ext>
            </a:extLst>
          </p:cNvPr>
          <p:cNvPicPr>
            <a:picLocks noChangeAspect="1"/>
          </p:cNvPicPr>
          <p:nvPr/>
        </p:nvPicPr>
        <p:blipFill>
          <a:blip r:embed="rId3"/>
          <a:stretch>
            <a:fillRect/>
          </a:stretch>
        </p:blipFill>
        <p:spPr>
          <a:xfrm>
            <a:off x="5610726" y="1758916"/>
            <a:ext cx="6395909" cy="3663315"/>
          </a:xfrm>
          <a:prstGeom prst="rect">
            <a:avLst/>
          </a:prstGeom>
        </p:spPr>
      </p:pic>
    </p:spTree>
    <p:extLst>
      <p:ext uri="{BB962C8B-B14F-4D97-AF65-F5344CB8AC3E}">
        <p14:creationId xmlns:p14="http://schemas.microsoft.com/office/powerpoint/2010/main" val="1344414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8F93CB-2F2F-7217-7ECF-0BBD6592E52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C69846E-4F56-9ED2-F8AA-BECE1D05A64A}"/>
              </a:ext>
            </a:extLst>
          </p:cNvPr>
          <p:cNvSpPr txBox="1"/>
          <p:nvPr/>
        </p:nvSpPr>
        <p:spPr>
          <a:xfrm>
            <a:off x="1645175" y="766669"/>
            <a:ext cx="8901650" cy="5324663"/>
          </a:xfrm>
          <a:prstGeom prst="rect">
            <a:avLst/>
          </a:prstGeom>
          <a:noFill/>
        </p:spPr>
        <p:txBody>
          <a:bodyPr wrap="square" rtlCol="0">
            <a:spAutoFit/>
          </a:bodyPr>
          <a:lstStyle/>
          <a:p>
            <a:pPr algn="ctr"/>
            <a:r>
              <a:rPr lang="en-US" sz="2000" b="1" i="0" dirty="0">
                <a:solidFill>
                  <a:srgbClr val="C00000"/>
                </a:solidFill>
                <a:effectLst/>
                <a:highlight>
                  <a:srgbClr val="FAFAFA"/>
                </a:highlight>
                <a:latin typeface="Kozuka Gothic Pr6N M" panose="020B0700000000000000" pitchFamily="34" charset="-128"/>
                <a:ea typeface="Kozuka Gothic Pr6N M" panose="020B0700000000000000" pitchFamily="34" charset="-128"/>
                <a:cs typeface="Times New Roman" panose="02020603050405020304" pitchFamily="18" charset="0"/>
              </a:rPr>
              <a:t>RECOMMENDATIONS</a:t>
            </a:r>
          </a:p>
          <a:p>
            <a:pPr algn="just"/>
            <a:r>
              <a:rPr lang="en-US" sz="2000" b="0" i="0" dirty="0">
                <a:solidFill>
                  <a:srgbClr val="333333"/>
                </a:solidFill>
                <a:effectLst/>
                <a:highlight>
                  <a:srgbClr val="FAFAFA"/>
                </a:highlight>
                <a:latin typeface="Kozuka Gothic Pr6N M" panose="020B0700000000000000" pitchFamily="34" charset="-128"/>
                <a:ea typeface="Kozuka Gothic Pr6N M" panose="020B0700000000000000" pitchFamily="34" charset="-128"/>
                <a:cs typeface="Times New Roman" panose="02020603050405020304" pitchFamily="18" charset="0"/>
              </a:rPr>
              <a:t> </a:t>
            </a:r>
          </a:p>
          <a:p>
            <a:pPr algn="just">
              <a:lnSpc>
                <a:spcPct val="150000"/>
              </a:lnSpc>
              <a:spcAft>
                <a:spcPts val="800"/>
              </a:spcAft>
            </a:pPr>
            <a:r>
              <a:rPr lang="en-GB" sz="20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rPr>
              <a:t>1. Prioritise States with Untapped Potential</a:t>
            </a:r>
          </a:p>
          <a:p>
            <a:pPr algn="just">
              <a:lnSpc>
                <a:spcPct val="150000"/>
              </a:lnSpc>
              <a:spcAft>
                <a:spcPts val="800"/>
              </a:spcAft>
            </a:pPr>
            <a:r>
              <a:rPr lang="en-GB" sz="20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rPr>
              <a:t>States with a high number of landfill sites but low energy generation outputs should be evaluated for the underutilization of gas resources. </a:t>
            </a:r>
          </a:p>
          <a:p>
            <a:pPr algn="just">
              <a:lnSpc>
                <a:spcPct val="150000"/>
              </a:lnSpc>
              <a:spcAft>
                <a:spcPts val="800"/>
              </a:spcAft>
            </a:pPr>
            <a:r>
              <a:rPr lang="en-GB" sz="20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rPr>
              <a:t>2. Enhance Gas Collection Systems</a:t>
            </a:r>
          </a:p>
          <a:p>
            <a:pPr algn="just">
              <a:lnSpc>
                <a:spcPct val="150000"/>
              </a:lnSpc>
              <a:spcAft>
                <a:spcPts val="800"/>
              </a:spcAft>
            </a:pPr>
            <a:r>
              <a:rPr lang="en-GB" sz="20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rPr>
              <a:t>Improving gas collection efficiency directly translates to higher energy yields. </a:t>
            </a:r>
          </a:p>
          <a:p>
            <a:pPr algn="just">
              <a:lnSpc>
                <a:spcPct val="150000"/>
              </a:lnSpc>
              <a:spcAft>
                <a:spcPts val="800"/>
              </a:spcAft>
            </a:pPr>
            <a:r>
              <a:rPr lang="en-GB" sz="20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rPr>
              <a:t>3. Adopt Emissions-Based Incentives</a:t>
            </a:r>
          </a:p>
          <a:p>
            <a:pPr algn="just">
              <a:lnSpc>
                <a:spcPct val="150000"/>
              </a:lnSpc>
              <a:spcAft>
                <a:spcPts val="800"/>
              </a:spcAft>
            </a:pPr>
            <a:r>
              <a:rPr lang="en-GB" sz="20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rPr>
              <a:t>States that contribute significantly to emissions but generate less energy from LFG should be targeted for emission-reduction programs. </a:t>
            </a:r>
          </a:p>
        </p:txBody>
      </p:sp>
    </p:spTree>
    <p:extLst>
      <p:ext uri="{BB962C8B-B14F-4D97-AF65-F5344CB8AC3E}">
        <p14:creationId xmlns:p14="http://schemas.microsoft.com/office/powerpoint/2010/main" val="2913025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16E50C-B4F3-02DE-55FC-5B91916060F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EB892F3-62FD-37BF-7D76-815426296D43}"/>
              </a:ext>
            </a:extLst>
          </p:cNvPr>
          <p:cNvSpPr txBox="1"/>
          <p:nvPr/>
        </p:nvSpPr>
        <p:spPr>
          <a:xfrm>
            <a:off x="1645175" y="766669"/>
            <a:ext cx="8901650" cy="2843535"/>
          </a:xfrm>
          <a:prstGeom prst="rect">
            <a:avLst/>
          </a:prstGeom>
          <a:noFill/>
        </p:spPr>
        <p:txBody>
          <a:bodyPr wrap="square" rtlCol="0">
            <a:spAutoFit/>
          </a:bodyPr>
          <a:lstStyle/>
          <a:p>
            <a:pPr algn="ctr"/>
            <a:r>
              <a:rPr lang="en-US" sz="2000" b="1" i="0" dirty="0">
                <a:solidFill>
                  <a:srgbClr val="C00000"/>
                </a:solidFill>
                <a:effectLst/>
                <a:highlight>
                  <a:srgbClr val="FAFAFA"/>
                </a:highlight>
                <a:latin typeface="Kozuka Gothic Pr6N M" panose="020B0700000000000000" pitchFamily="34" charset="-128"/>
                <a:ea typeface="Kozuka Gothic Pr6N M" panose="020B0700000000000000" pitchFamily="34" charset="-128"/>
                <a:cs typeface="Times New Roman" panose="02020603050405020304" pitchFamily="18" charset="0"/>
              </a:rPr>
              <a:t>RECOMMENDATIONS</a:t>
            </a:r>
          </a:p>
          <a:p>
            <a:pPr algn="just"/>
            <a:r>
              <a:rPr lang="en-US" sz="2000" b="0" i="0" dirty="0">
                <a:solidFill>
                  <a:srgbClr val="333333"/>
                </a:solidFill>
                <a:effectLst/>
                <a:highlight>
                  <a:srgbClr val="FAFAFA"/>
                </a:highlight>
                <a:latin typeface="Kozuka Gothic Pr6N M" panose="020B0700000000000000" pitchFamily="34" charset="-128"/>
                <a:ea typeface="Kozuka Gothic Pr6N M" panose="020B0700000000000000" pitchFamily="34" charset="-128"/>
                <a:cs typeface="Times New Roman" panose="02020603050405020304" pitchFamily="18" charset="0"/>
              </a:rPr>
              <a:t> </a:t>
            </a:r>
          </a:p>
          <a:p>
            <a:pPr algn="just">
              <a:lnSpc>
                <a:spcPct val="150000"/>
              </a:lnSpc>
              <a:spcAft>
                <a:spcPts val="800"/>
              </a:spcAft>
            </a:pPr>
            <a:r>
              <a:rPr lang="en-GB" sz="18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rPr>
              <a:t>4. Prioritise States with Untapped Potential</a:t>
            </a:r>
          </a:p>
          <a:p>
            <a:pPr algn="just">
              <a:lnSpc>
                <a:spcPct val="150000"/>
              </a:lnSpc>
              <a:spcAft>
                <a:spcPts val="800"/>
              </a:spcAft>
            </a:pPr>
            <a:r>
              <a:rPr lang="en-GB" sz="18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rPr>
              <a:t>States with a high amount of landfill waste but low energy generation outputs should be evaluated for the underutilization of resources. Targeted investment and technical audits should be conducted to identify bottlenecks such as ageing infrastructure, inefficient collection systems, or regulatory delays.</a:t>
            </a:r>
          </a:p>
        </p:txBody>
      </p:sp>
    </p:spTree>
    <p:extLst>
      <p:ext uri="{BB962C8B-B14F-4D97-AF65-F5344CB8AC3E}">
        <p14:creationId xmlns:p14="http://schemas.microsoft.com/office/powerpoint/2010/main" val="553217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4" name="Rectangle 3">
            <a:extLst>
              <a:ext uri="{FF2B5EF4-FFF2-40B4-BE49-F238E27FC236}">
                <a16:creationId xmlns:a16="http://schemas.microsoft.com/office/drawing/2014/main" id="{84354ED8-A286-61FD-255F-FE349F47E903}"/>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Google Shape;115;p18"/>
          <p:cNvSpPr txBox="1">
            <a:spLocks noGrp="1"/>
          </p:cNvSpPr>
          <p:nvPr>
            <p:ph type="title"/>
          </p:nvPr>
        </p:nvSpPr>
        <p:spPr>
          <a:xfrm>
            <a:off x="3541261" y="2850440"/>
            <a:ext cx="5109478" cy="1157120"/>
          </a:xfrm>
          <a:prstGeom prst="rect">
            <a:avLst/>
          </a:prstGeom>
        </p:spPr>
        <p:txBody>
          <a:bodyPr spcFirstLastPara="1" vert="horz" wrap="square" lIns="121900" tIns="121900" rIns="121900" bIns="121900" rtlCol="0" anchor="t" anchorCtr="0">
            <a:noAutofit/>
          </a:bodyPr>
          <a:lstStyle/>
          <a:p>
            <a:r>
              <a:rPr lang="en" sz="6600" b="1" dirty="0">
                <a:latin typeface="Kozuka Gothic Pr6N M" panose="020B0700000000000000" pitchFamily="34" charset="-128"/>
                <a:ea typeface="Kozuka Gothic Pr6N M" panose="020B0700000000000000" pitchFamily="34" charset="-128"/>
              </a:rPr>
              <a:t>THANK YOU</a:t>
            </a:r>
            <a:endParaRPr sz="6600" b="1" dirty="0">
              <a:latin typeface="Kozuka Gothic Pr6N M" panose="020B0700000000000000" pitchFamily="34" charset="-128"/>
              <a:ea typeface="Kozuka Gothic Pr6N M" panose="020B0700000000000000" pitchFamily="34" charset="-128"/>
            </a:endParaRPr>
          </a:p>
        </p:txBody>
      </p:sp>
    </p:spTree>
    <p:extLst>
      <p:ext uri="{BB962C8B-B14F-4D97-AF65-F5344CB8AC3E}">
        <p14:creationId xmlns:p14="http://schemas.microsoft.com/office/powerpoint/2010/main" val="1323190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5A40540F-4070-E8E8-CAD4-FED5455FBD07}"/>
            </a:ext>
          </a:extLst>
        </p:cNvPr>
        <p:cNvGrpSpPr/>
        <p:nvPr/>
      </p:nvGrpSpPr>
      <p:grpSpPr>
        <a:xfrm>
          <a:off x="0" y="0"/>
          <a:ext cx="0" cy="0"/>
          <a:chOff x="0" y="0"/>
          <a:chExt cx="0" cy="0"/>
        </a:xfrm>
      </p:grpSpPr>
      <p:sp>
        <p:nvSpPr>
          <p:cNvPr id="78" name="Google Shape;78;p14">
            <a:extLst>
              <a:ext uri="{FF2B5EF4-FFF2-40B4-BE49-F238E27FC236}">
                <a16:creationId xmlns:a16="http://schemas.microsoft.com/office/drawing/2014/main" id="{79A39C4E-5DFB-80A2-5670-79343CA01AFD}"/>
              </a:ext>
            </a:extLst>
          </p:cNvPr>
          <p:cNvSpPr txBox="1">
            <a:spLocks noGrp="1"/>
          </p:cNvSpPr>
          <p:nvPr>
            <p:ph type="title"/>
          </p:nvPr>
        </p:nvSpPr>
        <p:spPr>
          <a:xfrm>
            <a:off x="3200333" y="767933"/>
            <a:ext cx="8428800" cy="847200"/>
          </a:xfrm>
          <a:prstGeom prst="rect">
            <a:avLst/>
          </a:prstGeom>
        </p:spPr>
        <p:txBody>
          <a:bodyPr spcFirstLastPara="1" vert="horz" wrap="square" lIns="121900" tIns="121900" rIns="121900" bIns="121900" rtlCol="0" anchor="t" anchorCtr="0">
            <a:normAutofit fontScale="90000"/>
          </a:bodyPr>
          <a:lstStyle/>
          <a:p>
            <a:r>
              <a:rPr lang="en" b="1" dirty="0">
                <a:solidFill>
                  <a:srgbClr val="C00000"/>
                </a:solidFill>
                <a:latin typeface="Kozuka Gothic Pr6N M" panose="020B0700000000000000" pitchFamily="34" charset="-128"/>
                <a:ea typeface="Kozuka Gothic Pr6N M" panose="020B0700000000000000" pitchFamily="34" charset="-128"/>
                <a:cs typeface="Times New Roman" panose="02020603050405020304" pitchFamily="18" charset="0"/>
              </a:rPr>
              <a:t>Overview</a:t>
            </a:r>
            <a:endParaRPr b="1" dirty="0">
              <a:solidFill>
                <a:srgbClr val="C00000"/>
              </a:solidFill>
              <a:latin typeface="Kozuka Gothic Pr6N M" panose="020B0700000000000000" pitchFamily="34" charset="-128"/>
              <a:ea typeface="Kozuka Gothic Pr6N M" panose="020B0700000000000000" pitchFamily="34" charset="-128"/>
              <a:cs typeface="Times New Roman" panose="02020603050405020304" pitchFamily="18" charset="0"/>
            </a:endParaRPr>
          </a:p>
        </p:txBody>
      </p:sp>
      <p:sp>
        <p:nvSpPr>
          <p:cNvPr id="79" name="Google Shape;79;p14">
            <a:extLst>
              <a:ext uri="{FF2B5EF4-FFF2-40B4-BE49-F238E27FC236}">
                <a16:creationId xmlns:a16="http://schemas.microsoft.com/office/drawing/2014/main" id="{16D0EFE2-C6DD-9F0A-CFA5-5F6E493943B2}"/>
              </a:ext>
            </a:extLst>
          </p:cNvPr>
          <p:cNvSpPr txBox="1">
            <a:spLocks noGrp="1"/>
          </p:cNvSpPr>
          <p:nvPr>
            <p:ph type="body" idx="1"/>
          </p:nvPr>
        </p:nvSpPr>
        <p:spPr>
          <a:xfrm>
            <a:off x="3200333" y="1615133"/>
            <a:ext cx="8428800" cy="4452394"/>
          </a:xfrm>
          <a:prstGeom prst="rect">
            <a:avLst/>
          </a:prstGeom>
        </p:spPr>
        <p:txBody>
          <a:bodyPr spcFirstLastPara="1" vert="horz" wrap="square" lIns="121900" tIns="121900" rIns="121900" bIns="121900" rtlCol="0" anchor="t" anchorCtr="0">
            <a:noAutofit/>
          </a:bodyPr>
          <a:lstStyle/>
          <a:p>
            <a:pPr marL="0" indent="0" algn="just">
              <a:lnSpc>
                <a:spcPct val="175000"/>
              </a:lnSpc>
              <a:spcBef>
                <a:spcPts val="1200"/>
              </a:spcBef>
              <a:buClr>
                <a:schemeClr val="dk2"/>
              </a:buClr>
              <a:buSzPts val="1100"/>
              <a:buNone/>
            </a:pPr>
            <a:r>
              <a:rPr lang="en-GB" sz="2000" dirty="0">
                <a:effectLst/>
                <a:latin typeface="Kozuka Gothic Pr6N M" panose="020B0700000000000000" pitchFamily="34" charset="-128"/>
                <a:ea typeface="Kozuka Gothic Pr6N M" panose="020B0700000000000000" pitchFamily="34" charset="-128"/>
              </a:rPr>
              <a:t>Landfill Gas-to-Energy (GTE) projects are environmental and energy initiatives that capture methane-rich gas produced from the natural decomposition of organic waste in landfills and convert it into usable forms of energy.</a:t>
            </a:r>
          </a:p>
          <a:p>
            <a:pPr marL="0" indent="0" algn="just">
              <a:lnSpc>
                <a:spcPct val="175000"/>
              </a:lnSpc>
              <a:spcBef>
                <a:spcPts val="1200"/>
              </a:spcBef>
              <a:buClr>
                <a:schemeClr val="dk2"/>
              </a:buClr>
              <a:buSzPts val="1100"/>
              <a:buNone/>
            </a:pPr>
            <a:r>
              <a:rPr lang="en-GB" sz="20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rPr>
              <a:t>Methane is a potent greenhouse gas, more than 25 times more effective than carbon dioxide at trapping heat in the atmosphere over 100 years. If left uncontrolled, this gas escapes into the atmosphere and contributes significantly to climate change.</a:t>
            </a:r>
            <a:endParaRPr lang="en-GB" sz="2000" kern="100" dirty="0">
              <a:latin typeface="Kozuka Gothic Pr6N M" panose="020B0700000000000000" pitchFamily="34" charset="-128"/>
              <a:ea typeface="Kozuka Gothic Pr6N M" panose="020B0700000000000000" pitchFamily="34" charset="-128"/>
              <a:cs typeface="Times New Roman" panose="02020603050405020304" pitchFamily="18" charset="0"/>
            </a:endParaRPr>
          </a:p>
        </p:txBody>
      </p:sp>
    </p:spTree>
    <p:extLst>
      <p:ext uri="{BB962C8B-B14F-4D97-AF65-F5344CB8AC3E}">
        <p14:creationId xmlns:p14="http://schemas.microsoft.com/office/powerpoint/2010/main" val="1507191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D8983173-CCBA-E739-0685-CEC9D97F8BD7}"/>
            </a:ext>
          </a:extLst>
        </p:cNvPr>
        <p:cNvGrpSpPr/>
        <p:nvPr/>
      </p:nvGrpSpPr>
      <p:grpSpPr>
        <a:xfrm>
          <a:off x="0" y="0"/>
          <a:ext cx="0" cy="0"/>
          <a:chOff x="0" y="0"/>
          <a:chExt cx="0" cy="0"/>
        </a:xfrm>
      </p:grpSpPr>
      <p:sp>
        <p:nvSpPr>
          <p:cNvPr id="78" name="Google Shape;78;p14">
            <a:extLst>
              <a:ext uri="{FF2B5EF4-FFF2-40B4-BE49-F238E27FC236}">
                <a16:creationId xmlns:a16="http://schemas.microsoft.com/office/drawing/2014/main" id="{12ECC461-1E81-A11F-A426-925BC6DD0713}"/>
              </a:ext>
            </a:extLst>
          </p:cNvPr>
          <p:cNvSpPr txBox="1">
            <a:spLocks noGrp="1"/>
          </p:cNvSpPr>
          <p:nvPr>
            <p:ph type="title"/>
          </p:nvPr>
        </p:nvSpPr>
        <p:spPr>
          <a:xfrm>
            <a:off x="3200333" y="767933"/>
            <a:ext cx="8428800" cy="847200"/>
          </a:xfrm>
          <a:prstGeom prst="rect">
            <a:avLst/>
          </a:prstGeom>
        </p:spPr>
        <p:txBody>
          <a:bodyPr spcFirstLastPara="1" vert="horz" wrap="square" lIns="121900" tIns="121900" rIns="121900" bIns="121900" rtlCol="0" anchor="t" anchorCtr="0">
            <a:normAutofit fontScale="90000"/>
          </a:bodyPr>
          <a:lstStyle/>
          <a:p>
            <a:r>
              <a:rPr lang="en" b="1" dirty="0">
                <a:solidFill>
                  <a:srgbClr val="C00000"/>
                </a:solidFill>
                <a:latin typeface="Kozuka Gothic Pr6N M" panose="020B0700000000000000" pitchFamily="34" charset="-128"/>
                <a:ea typeface="Kozuka Gothic Pr6N M" panose="020B0700000000000000" pitchFamily="34" charset="-128"/>
                <a:cs typeface="Times New Roman" panose="02020603050405020304" pitchFamily="18" charset="0"/>
              </a:rPr>
              <a:t>Overview</a:t>
            </a:r>
            <a:endParaRPr b="1" dirty="0">
              <a:solidFill>
                <a:srgbClr val="C00000"/>
              </a:solidFill>
              <a:latin typeface="Kozuka Gothic Pr6N M" panose="020B0700000000000000" pitchFamily="34" charset="-128"/>
              <a:ea typeface="Kozuka Gothic Pr6N M" panose="020B0700000000000000" pitchFamily="34" charset="-128"/>
              <a:cs typeface="Times New Roman" panose="02020603050405020304" pitchFamily="18" charset="0"/>
            </a:endParaRPr>
          </a:p>
        </p:txBody>
      </p:sp>
      <p:sp>
        <p:nvSpPr>
          <p:cNvPr id="79" name="Google Shape;79;p14">
            <a:extLst>
              <a:ext uri="{FF2B5EF4-FFF2-40B4-BE49-F238E27FC236}">
                <a16:creationId xmlns:a16="http://schemas.microsoft.com/office/drawing/2014/main" id="{43F32099-8DFE-2B4F-ECFF-86288D519B46}"/>
              </a:ext>
            </a:extLst>
          </p:cNvPr>
          <p:cNvSpPr txBox="1">
            <a:spLocks noGrp="1"/>
          </p:cNvSpPr>
          <p:nvPr>
            <p:ph type="body" idx="1"/>
          </p:nvPr>
        </p:nvSpPr>
        <p:spPr>
          <a:xfrm>
            <a:off x="3200333" y="1438670"/>
            <a:ext cx="8428800" cy="4817751"/>
          </a:xfrm>
          <a:prstGeom prst="rect">
            <a:avLst/>
          </a:prstGeom>
        </p:spPr>
        <p:txBody>
          <a:bodyPr spcFirstLastPara="1" vert="horz" wrap="square" lIns="121900" tIns="121900" rIns="121900" bIns="121900" rtlCol="0" anchor="t" anchorCtr="0">
            <a:noAutofit/>
          </a:bodyPr>
          <a:lstStyle/>
          <a:p>
            <a:pPr marL="0" indent="0" algn="just">
              <a:lnSpc>
                <a:spcPct val="175000"/>
              </a:lnSpc>
              <a:spcBef>
                <a:spcPts val="1200"/>
              </a:spcBef>
              <a:buClr>
                <a:schemeClr val="dk2"/>
              </a:buClr>
              <a:buSzPts val="1100"/>
              <a:buNone/>
            </a:pPr>
            <a:r>
              <a:rPr lang="en-US" sz="2000" dirty="0">
                <a:effectLst/>
                <a:latin typeface="Kozuka Gothic Pr6N M" panose="020B0700000000000000" pitchFamily="34" charset="-128"/>
                <a:ea typeface="Kozuka Gothic Pr6N M" panose="020B0700000000000000" pitchFamily="34" charset="-128"/>
              </a:rPr>
              <a:t>To address this, many landfill facilities across the United States have adopted gas collection systems that capture this methane before it escapes. Once collected, the gas can be processed and used to generate electricity, fuel industrial operations, or even be upgraded to pipeline-quality renewable natural gas (RNG).</a:t>
            </a:r>
          </a:p>
          <a:p>
            <a:pPr marL="0" indent="0" algn="just">
              <a:lnSpc>
                <a:spcPct val="175000"/>
              </a:lnSpc>
              <a:spcBef>
                <a:spcPts val="1200"/>
              </a:spcBef>
              <a:buClr>
                <a:schemeClr val="dk2"/>
              </a:buClr>
              <a:buSzPts val="1100"/>
              <a:buNone/>
            </a:pPr>
            <a:r>
              <a:rPr lang="en-GB" sz="18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rPr>
              <a:t>These projects serve two primary purposes:</a:t>
            </a:r>
            <a:endParaRPr lang="en-GB" sz="1800" kern="100" dirty="0">
              <a:latin typeface="Kozuka Gothic Pr6N M" panose="020B0700000000000000" pitchFamily="34" charset="-128"/>
              <a:ea typeface="Kozuka Gothic Pr6N M" panose="020B0700000000000000" pitchFamily="34" charset="-128"/>
              <a:cs typeface="Times New Roman" panose="02020603050405020304" pitchFamily="18" charset="0"/>
            </a:endParaRPr>
          </a:p>
          <a:p>
            <a:pPr marL="0" indent="0" algn="just">
              <a:lnSpc>
                <a:spcPct val="175000"/>
              </a:lnSpc>
              <a:spcBef>
                <a:spcPts val="1200"/>
              </a:spcBef>
              <a:buClr>
                <a:schemeClr val="dk2"/>
              </a:buClr>
              <a:buSzPts val="1100"/>
              <a:buNone/>
            </a:pPr>
            <a:r>
              <a:rPr lang="en-GB" sz="1800" b="1" kern="100" dirty="0">
                <a:effectLst/>
                <a:latin typeface="Kozuka Gothic Pr6N M" panose="020B0700000000000000" pitchFamily="34" charset="-128"/>
                <a:ea typeface="Kozuka Gothic Pr6N M" panose="020B0700000000000000" pitchFamily="34" charset="-128"/>
                <a:cs typeface="Times New Roman" panose="02020603050405020304" pitchFamily="18" charset="0"/>
              </a:rPr>
              <a:t>1. Environmental Protection</a:t>
            </a:r>
            <a:r>
              <a:rPr lang="en-GB" sz="18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rPr>
              <a:t> </a:t>
            </a:r>
          </a:p>
          <a:p>
            <a:pPr marL="0" indent="0" algn="just">
              <a:lnSpc>
                <a:spcPct val="175000"/>
              </a:lnSpc>
              <a:spcBef>
                <a:spcPts val="1200"/>
              </a:spcBef>
              <a:buClr>
                <a:schemeClr val="dk2"/>
              </a:buClr>
              <a:buSzPts val="1100"/>
              <a:buNone/>
            </a:pPr>
            <a:r>
              <a:rPr lang="en-GB" sz="1800" b="1" dirty="0">
                <a:effectLst/>
                <a:latin typeface="Kozuka Gothic Pr6N M" panose="020B0700000000000000" pitchFamily="34" charset="-128"/>
                <a:ea typeface="Kozuka Gothic Pr6N M" panose="020B0700000000000000" pitchFamily="34" charset="-128"/>
              </a:rPr>
              <a:t>2. Energy Generation</a:t>
            </a:r>
            <a:r>
              <a:rPr lang="en-GB" sz="1800" dirty="0">
                <a:effectLst/>
                <a:latin typeface="Kozuka Gothic Pr6N M" panose="020B0700000000000000" pitchFamily="34" charset="-128"/>
                <a:ea typeface="Kozuka Gothic Pr6N M" panose="020B0700000000000000" pitchFamily="34" charset="-128"/>
              </a:rPr>
              <a:t> </a:t>
            </a:r>
            <a:endParaRPr lang="en-US" sz="1800" dirty="0">
              <a:solidFill>
                <a:srgbClr val="1F1F1F"/>
              </a:solidFill>
              <a:latin typeface="Kozuka Gothic Pr6N M" panose="020B0700000000000000" pitchFamily="34" charset="-128"/>
              <a:ea typeface="Kozuka Gothic Pr6N M" panose="020B0700000000000000" pitchFamily="34" charset="-128"/>
              <a:cs typeface="Arial"/>
              <a:sym typeface="Arial"/>
            </a:endParaRPr>
          </a:p>
        </p:txBody>
      </p:sp>
    </p:spTree>
    <p:extLst>
      <p:ext uri="{BB962C8B-B14F-4D97-AF65-F5344CB8AC3E}">
        <p14:creationId xmlns:p14="http://schemas.microsoft.com/office/powerpoint/2010/main" val="482728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523068FB-5591-405A-C0E1-6C18CA848E39}"/>
            </a:ext>
          </a:extLst>
        </p:cNvPr>
        <p:cNvGrpSpPr/>
        <p:nvPr/>
      </p:nvGrpSpPr>
      <p:grpSpPr>
        <a:xfrm>
          <a:off x="0" y="0"/>
          <a:ext cx="0" cy="0"/>
          <a:chOff x="0" y="0"/>
          <a:chExt cx="0" cy="0"/>
        </a:xfrm>
      </p:grpSpPr>
      <p:sp>
        <p:nvSpPr>
          <p:cNvPr id="78" name="Google Shape;78;p14">
            <a:extLst>
              <a:ext uri="{FF2B5EF4-FFF2-40B4-BE49-F238E27FC236}">
                <a16:creationId xmlns:a16="http://schemas.microsoft.com/office/drawing/2014/main" id="{9EE0B6D7-A82D-9A8D-8B61-6A717664298D}"/>
              </a:ext>
            </a:extLst>
          </p:cNvPr>
          <p:cNvSpPr txBox="1">
            <a:spLocks noGrp="1"/>
          </p:cNvSpPr>
          <p:nvPr>
            <p:ph type="title"/>
          </p:nvPr>
        </p:nvSpPr>
        <p:spPr>
          <a:xfrm>
            <a:off x="3200333" y="767933"/>
            <a:ext cx="8428800" cy="847200"/>
          </a:xfrm>
          <a:prstGeom prst="rect">
            <a:avLst/>
          </a:prstGeom>
        </p:spPr>
        <p:txBody>
          <a:bodyPr spcFirstLastPara="1" vert="horz" wrap="square" lIns="121900" tIns="121900" rIns="121900" bIns="121900" rtlCol="0" anchor="t" anchorCtr="0">
            <a:normAutofit fontScale="90000"/>
          </a:bodyPr>
          <a:lstStyle/>
          <a:p>
            <a:r>
              <a:rPr lang="en" b="1" dirty="0">
                <a:solidFill>
                  <a:srgbClr val="C00000"/>
                </a:solidFill>
                <a:latin typeface="Kozuka Gothic Pr6N M" panose="020B0700000000000000" pitchFamily="34" charset="-128"/>
                <a:ea typeface="Kozuka Gothic Pr6N M" panose="020B0700000000000000" pitchFamily="34" charset="-128"/>
                <a:cs typeface="Times New Roman" panose="02020603050405020304" pitchFamily="18" charset="0"/>
              </a:rPr>
              <a:t>What is the goal of this project?</a:t>
            </a:r>
            <a:endParaRPr b="1" dirty="0">
              <a:solidFill>
                <a:srgbClr val="C00000"/>
              </a:solidFill>
              <a:latin typeface="Kozuka Gothic Pr6N M" panose="020B0700000000000000" pitchFamily="34" charset="-128"/>
              <a:ea typeface="Kozuka Gothic Pr6N M" panose="020B0700000000000000" pitchFamily="34" charset="-128"/>
              <a:cs typeface="Times New Roman" panose="02020603050405020304" pitchFamily="18" charset="0"/>
            </a:endParaRPr>
          </a:p>
        </p:txBody>
      </p:sp>
      <p:sp>
        <p:nvSpPr>
          <p:cNvPr id="79" name="Google Shape;79;p14">
            <a:extLst>
              <a:ext uri="{FF2B5EF4-FFF2-40B4-BE49-F238E27FC236}">
                <a16:creationId xmlns:a16="http://schemas.microsoft.com/office/drawing/2014/main" id="{6F8BFC55-C9F3-9E2B-2BF7-DC4BD244564E}"/>
              </a:ext>
            </a:extLst>
          </p:cNvPr>
          <p:cNvSpPr txBox="1">
            <a:spLocks noGrp="1"/>
          </p:cNvSpPr>
          <p:nvPr>
            <p:ph type="body" idx="1"/>
          </p:nvPr>
        </p:nvSpPr>
        <p:spPr>
          <a:xfrm>
            <a:off x="3200333" y="1534922"/>
            <a:ext cx="8428800" cy="4817751"/>
          </a:xfrm>
          <a:prstGeom prst="rect">
            <a:avLst/>
          </a:prstGeom>
        </p:spPr>
        <p:txBody>
          <a:bodyPr spcFirstLastPara="1" vert="horz" wrap="square" lIns="121900" tIns="121900" rIns="121900" bIns="121900" rtlCol="0" anchor="t" anchorCtr="0">
            <a:noAutofit/>
          </a:bodyPr>
          <a:lstStyle/>
          <a:p>
            <a:pPr marL="0" indent="0" algn="just">
              <a:lnSpc>
                <a:spcPct val="150000"/>
              </a:lnSpc>
              <a:spcBef>
                <a:spcPts val="1200"/>
              </a:spcBef>
              <a:buClr>
                <a:schemeClr val="dk2"/>
              </a:buClr>
              <a:buSzPts val="1100"/>
              <a:buNone/>
            </a:pPr>
            <a:r>
              <a:rPr lang="en-GB" sz="2000" dirty="0">
                <a:effectLst/>
                <a:latin typeface="Kozuka Gothic Pr6N M" panose="020B0700000000000000" pitchFamily="34" charset="-128"/>
                <a:ea typeface="Kozuka Gothic Pr6N M" panose="020B0700000000000000" pitchFamily="34" charset="-128"/>
              </a:rPr>
              <a:t>The main goal of this project is to gain a deeper understanding of how landfill projects are distributed across states, assess their energy performance, and identify key drivers behind their effectiveness. </a:t>
            </a:r>
          </a:p>
          <a:p>
            <a:pPr marL="152396" indent="0" algn="just">
              <a:lnSpc>
                <a:spcPct val="150000"/>
              </a:lnSpc>
              <a:spcAft>
                <a:spcPts val="800"/>
              </a:spcAft>
              <a:buNone/>
            </a:pPr>
            <a:endParaRPr lang="en-GB" sz="20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endParaRPr>
          </a:p>
          <a:p>
            <a:pPr marL="152396" indent="0" algn="just">
              <a:lnSpc>
                <a:spcPct val="150000"/>
              </a:lnSpc>
              <a:spcAft>
                <a:spcPts val="800"/>
              </a:spcAft>
              <a:buNone/>
            </a:pPr>
            <a:r>
              <a:rPr lang="en-GB" sz="20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rPr>
              <a:t>This analysis is important for several reasons:</a:t>
            </a:r>
          </a:p>
          <a:p>
            <a:pPr>
              <a:lnSpc>
                <a:spcPct val="150000"/>
              </a:lnSpc>
            </a:pPr>
            <a:r>
              <a:rPr lang="en-GB" sz="2000" b="1" dirty="0">
                <a:effectLst/>
                <a:latin typeface="Kozuka Gothic Pr6N M" panose="020B0700000000000000" pitchFamily="34" charset="-128"/>
                <a:ea typeface="Kozuka Gothic Pr6N M" panose="020B0700000000000000" pitchFamily="34" charset="-128"/>
              </a:rPr>
              <a:t>Climate Change Mitigation</a:t>
            </a:r>
          </a:p>
          <a:p>
            <a:pPr>
              <a:lnSpc>
                <a:spcPct val="150000"/>
              </a:lnSpc>
            </a:pPr>
            <a:r>
              <a:rPr lang="en-GB" sz="2000" b="1" kern="100" dirty="0">
                <a:effectLst/>
                <a:latin typeface="Kozuka Gothic Pr6N M" panose="020B0700000000000000" pitchFamily="34" charset="-128"/>
                <a:ea typeface="Kozuka Gothic Pr6N M" panose="020B0700000000000000" pitchFamily="34" charset="-128"/>
                <a:cs typeface="Times New Roman" panose="02020603050405020304" pitchFamily="18" charset="0"/>
              </a:rPr>
              <a:t>Policy and Infrastructure Planning</a:t>
            </a:r>
            <a:endParaRPr lang="en-GB" sz="20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endParaRPr>
          </a:p>
          <a:p>
            <a:pPr>
              <a:lnSpc>
                <a:spcPct val="150000"/>
              </a:lnSpc>
            </a:pPr>
            <a:r>
              <a:rPr lang="en-GB" sz="2000" b="1" dirty="0">
                <a:effectLst/>
                <a:latin typeface="Kozuka Gothic Pr6N M" panose="020B0700000000000000" pitchFamily="34" charset="-128"/>
                <a:ea typeface="Kozuka Gothic Pr6N M" panose="020B0700000000000000" pitchFamily="34" charset="-128"/>
              </a:rPr>
              <a:t>Promoting Renewable Energy Growth</a:t>
            </a:r>
            <a:endParaRPr lang="en-US" sz="2000" dirty="0">
              <a:solidFill>
                <a:srgbClr val="1F1F1F"/>
              </a:solidFill>
              <a:latin typeface="Kozuka Gothic Pr6N M" panose="020B0700000000000000" pitchFamily="34" charset="-128"/>
              <a:ea typeface="Kozuka Gothic Pr6N M" panose="020B0700000000000000" pitchFamily="34" charset="-128"/>
              <a:cs typeface="Arial"/>
              <a:sym typeface="Arial"/>
            </a:endParaRPr>
          </a:p>
        </p:txBody>
      </p:sp>
    </p:spTree>
    <p:extLst>
      <p:ext uri="{BB962C8B-B14F-4D97-AF65-F5344CB8AC3E}">
        <p14:creationId xmlns:p14="http://schemas.microsoft.com/office/powerpoint/2010/main" val="4006032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7B034F6B-C485-7E3D-52D6-0575BCFBB2A9}"/>
            </a:ext>
          </a:extLst>
        </p:cNvPr>
        <p:cNvGrpSpPr/>
        <p:nvPr/>
      </p:nvGrpSpPr>
      <p:grpSpPr>
        <a:xfrm>
          <a:off x="0" y="0"/>
          <a:ext cx="0" cy="0"/>
          <a:chOff x="0" y="0"/>
          <a:chExt cx="0" cy="0"/>
        </a:xfrm>
      </p:grpSpPr>
      <p:sp>
        <p:nvSpPr>
          <p:cNvPr id="78" name="Google Shape;78;p14">
            <a:extLst>
              <a:ext uri="{FF2B5EF4-FFF2-40B4-BE49-F238E27FC236}">
                <a16:creationId xmlns:a16="http://schemas.microsoft.com/office/drawing/2014/main" id="{62925857-3C25-D0F7-282E-81A19B6BC4DF}"/>
              </a:ext>
            </a:extLst>
          </p:cNvPr>
          <p:cNvSpPr txBox="1">
            <a:spLocks noGrp="1"/>
          </p:cNvSpPr>
          <p:nvPr>
            <p:ph type="title"/>
          </p:nvPr>
        </p:nvSpPr>
        <p:spPr>
          <a:xfrm>
            <a:off x="3200333" y="767933"/>
            <a:ext cx="8428800" cy="1237330"/>
          </a:xfrm>
          <a:prstGeom prst="rect">
            <a:avLst/>
          </a:prstGeom>
        </p:spPr>
        <p:txBody>
          <a:bodyPr spcFirstLastPara="1" vert="horz" wrap="square" lIns="121900" tIns="121900" rIns="121900" bIns="121900" rtlCol="0" anchor="t" anchorCtr="0">
            <a:normAutofit fontScale="90000"/>
          </a:bodyPr>
          <a:lstStyle/>
          <a:p>
            <a:r>
              <a:rPr lang="en" b="1" dirty="0">
                <a:solidFill>
                  <a:srgbClr val="C00000"/>
                </a:solidFill>
                <a:latin typeface="Kozuka Gothic Pr6N M" panose="020B0700000000000000" pitchFamily="34" charset="-128"/>
                <a:ea typeface="Kozuka Gothic Pr6N M" panose="020B0700000000000000" pitchFamily="34" charset="-128"/>
                <a:cs typeface="Times New Roman" panose="02020603050405020304" pitchFamily="18" charset="0"/>
              </a:rPr>
              <a:t>What are the key questions to be answered?</a:t>
            </a:r>
            <a:endParaRPr b="1" dirty="0">
              <a:solidFill>
                <a:srgbClr val="C00000"/>
              </a:solidFill>
              <a:latin typeface="Kozuka Gothic Pr6N M" panose="020B0700000000000000" pitchFamily="34" charset="-128"/>
              <a:ea typeface="Kozuka Gothic Pr6N M" panose="020B0700000000000000" pitchFamily="34" charset="-128"/>
              <a:cs typeface="Times New Roman" panose="02020603050405020304" pitchFamily="18" charset="0"/>
            </a:endParaRPr>
          </a:p>
        </p:txBody>
      </p:sp>
      <p:sp>
        <p:nvSpPr>
          <p:cNvPr id="79" name="Google Shape;79;p14">
            <a:extLst>
              <a:ext uri="{FF2B5EF4-FFF2-40B4-BE49-F238E27FC236}">
                <a16:creationId xmlns:a16="http://schemas.microsoft.com/office/drawing/2014/main" id="{646DD99C-F055-18B7-3503-AF58E6AA0483}"/>
              </a:ext>
            </a:extLst>
          </p:cNvPr>
          <p:cNvSpPr txBox="1">
            <a:spLocks noGrp="1"/>
          </p:cNvSpPr>
          <p:nvPr>
            <p:ph type="body" idx="1"/>
          </p:nvPr>
        </p:nvSpPr>
        <p:spPr>
          <a:xfrm>
            <a:off x="3200333" y="1968056"/>
            <a:ext cx="8428800" cy="4320449"/>
          </a:xfrm>
          <a:prstGeom prst="rect">
            <a:avLst/>
          </a:prstGeom>
        </p:spPr>
        <p:txBody>
          <a:bodyPr spcFirstLastPara="1" vert="horz" wrap="square" lIns="121900" tIns="121900" rIns="121900" bIns="121900" rtlCol="0" anchor="t" anchorCtr="0">
            <a:noAutofit/>
          </a:bodyPr>
          <a:lstStyle/>
          <a:p>
            <a:pPr marL="152396" indent="0" algn="just">
              <a:lnSpc>
                <a:spcPct val="150000"/>
              </a:lnSpc>
              <a:spcAft>
                <a:spcPts val="800"/>
              </a:spcAft>
              <a:buNone/>
            </a:pPr>
            <a:r>
              <a:rPr lang="en-GB" sz="18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rPr>
              <a:t>The key questions to be answered are: </a:t>
            </a:r>
          </a:p>
          <a:p>
            <a:pPr marL="152396" indent="0" algn="just">
              <a:lnSpc>
                <a:spcPct val="150000"/>
              </a:lnSpc>
              <a:spcAft>
                <a:spcPts val="800"/>
              </a:spcAft>
              <a:buNone/>
            </a:pPr>
            <a:r>
              <a:rPr lang="en-GB" sz="18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rPr>
              <a:t>1. How are landfills and their gas recovery projects distributed across the U.S., and what patterns emerge across states or ownership types?</a:t>
            </a:r>
          </a:p>
          <a:p>
            <a:pPr marL="152396" indent="0" algn="just">
              <a:lnSpc>
                <a:spcPct val="150000"/>
              </a:lnSpc>
              <a:spcAft>
                <a:spcPts val="800"/>
              </a:spcAft>
              <a:buNone/>
            </a:pPr>
            <a:r>
              <a:rPr lang="en-GB" sz="18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rPr>
              <a:t>2. What are the key physical and operational characteristics of U.S. landfills?</a:t>
            </a:r>
          </a:p>
          <a:p>
            <a:pPr marL="152396" indent="0" algn="just">
              <a:lnSpc>
                <a:spcPct val="150000"/>
              </a:lnSpc>
              <a:spcAft>
                <a:spcPts val="800"/>
              </a:spcAft>
              <a:buNone/>
            </a:pPr>
            <a:r>
              <a:rPr lang="en-GB" sz="18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rPr>
              <a:t>3. What is the scale and nature of landfill gas-to-energy projects?</a:t>
            </a:r>
          </a:p>
          <a:p>
            <a:pPr marL="152396" indent="0" algn="just">
              <a:lnSpc>
                <a:spcPct val="150000"/>
              </a:lnSpc>
              <a:spcAft>
                <a:spcPts val="800"/>
              </a:spcAft>
              <a:buNone/>
            </a:pPr>
            <a:r>
              <a:rPr lang="en-GB" sz="18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rPr>
              <a:t>4. How much methane is recovered, used, or flared, and what is the environmental benefit of these efforts?</a:t>
            </a:r>
            <a:endParaRPr lang="en-GB" sz="1800" kern="100" dirty="0">
              <a:latin typeface="Kozuka Gothic Pr6N M" panose="020B0700000000000000" pitchFamily="34" charset="-128"/>
              <a:ea typeface="Kozuka Gothic Pr6N M" panose="020B0700000000000000" pitchFamily="34" charset="-128"/>
              <a:cs typeface="Times New Roman" panose="02020603050405020304" pitchFamily="18" charset="0"/>
            </a:endParaRPr>
          </a:p>
          <a:p>
            <a:pPr marL="152396" indent="0" algn="just">
              <a:lnSpc>
                <a:spcPct val="150000"/>
              </a:lnSpc>
              <a:spcAft>
                <a:spcPts val="800"/>
              </a:spcAft>
              <a:buNone/>
            </a:pPr>
            <a:r>
              <a:rPr lang="en-GB" sz="18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rPr>
              <a:t>5. What factors influence project efficiency and landfill performance?</a:t>
            </a:r>
          </a:p>
        </p:txBody>
      </p:sp>
    </p:spTree>
    <p:extLst>
      <p:ext uri="{BB962C8B-B14F-4D97-AF65-F5344CB8AC3E}">
        <p14:creationId xmlns:p14="http://schemas.microsoft.com/office/powerpoint/2010/main" val="2190571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DD890A07-7A24-2E8E-0BB4-62C6BD0F47B6}"/>
            </a:ext>
          </a:extLst>
        </p:cNvPr>
        <p:cNvGrpSpPr/>
        <p:nvPr/>
      </p:nvGrpSpPr>
      <p:grpSpPr>
        <a:xfrm>
          <a:off x="0" y="0"/>
          <a:ext cx="0" cy="0"/>
          <a:chOff x="0" y="0"/>
          <a:chExt cx="0" cy="0"/>
        </a:xfrm>
      </p:grpSpPr>
      <p:sp>
        <p:nvSpPr>
          <p:cNvPr id="78" name="Google Shape;78;p14">
            <a:extLst>
              <a:ext uri="{FF2B5EF4-FFF2-40B4-BE49-F238E27FC236}">
                <a16:creationId xmlns:a16="http://schemas.microsoft.com/office/drawing/2014/main" id="{A2410BCA-8FBF-B19A-55FF-0F983D118065}"/>
              </a:ext>
            </a:extLst>
          </p:cNvPr>
          <p:cNvSpPr txBox="1">
            <a:spLocks noGrp="1"/>
          </p:cNvSpPr>
          <p:nvPr>
            <p:ph type="title"/>
          </p:nvPr>
        </p:nvSpPr>
        <p:spPr>
          <a:xfrm>
            <a:off x="3200333" y="767933"/>
            <a:ext cx="8428800" cy="1237330"/>
          </a:xfrm>
          <a:prstGeom prst="rect">
            <a:avLst/>
          </a:prstGeom>
        </p:spPr>
        <p:txBody>
          <a:bodyPr spcFirstLastPara="1" vert="horz" wrap="square" lIns="121900" tIns="121900" rIns="121900" bIns="121900" rtlCol="0" anchor="t" anchorCtr="0">
            <a:normAutofit/>
          </a:bodyPr>
          <a:lstStyle/>
          <a:p>
            <a:r>
              <a:rPr lang="en" b="1" dirty="0">
                <a:solidFill>
                  <a:srgbClr val="C00000"/>
                </a:solidFill>
                <a:latin typeface="Kozuka Gothic Pr6N M" panose="020B0700000000000000" pitchFamily="34" charset="-128"/>
                <a:ea typeface="Kozuka Gothic Pr6N M" panose="020B0700000000000000" pitchFamily="34" charset="-128"/>
                <a:cs typeface="Times New Roman" panose="02020603050405020304" pitchFamily="18" charset="0"/>
              </a:rPr>
              <a:t>Data Sourcing</a:t>
            </a:r>
            <a:endParaRPr b="1" dirty="0">
              <a:solidFill>
                <a:srgbClr val="C00000"/>
              </a:solidFill>
              <a:latin typeface="Kozuka Gothic Pr6N M" panose="020B0700000000000000" pitchFamily="34" charset="-128"/>
              <a:ea typeface="Kozuka Gothic Pr6N M" panose="020B0700000000000000" pitchFamily="34" charset="-128"/>
              <a:cs typeface="Times New Roman" panose="02020603050405020304" pitchFamily="18" charset="0"/>
            </a:endParaRPr>
          </a:p>
        </p:txBody>
      </p:sp>
      <p:sp>
        <p:nvSpPr>
          <p:cNvPr id="79" name="Google Shape;79;p14">
            <a:extLst>
              <a:ext uri="{FF2B5EF4-FFF2-40B4-BE49-F238E27FC236}">
                <a16:creationId xmlns:a16="http://schemas.microsoft.com/office/drawing/2014/main" id="{D076EA0E-FE10-1FA2-7D83-D582665B1CD1}"/>
              </a:ext>
            </a:extLst>
          </p:cNvPr>
          <p:cNvSpPr txBox="1">
            <a:spLocks noGrp="1"/>
          </p:cNvSpPr>
          <p:nvPr>
            <p:ph type="body" idx="1"/>
          </p:nvPr>
        </p:nvSpPr>
        <p:spPr>
          <a:xfrm>
            <a:off x="3200333" y="1968056"/>
            <a:ext cx="8428800" cy="4320449"/>
          </a:xfrm>
          <a:prstGeom prst="rect">
            <a:avLst/>
          </a:prstGeom>
        </p:spPr>
        <p:txBody>
          <a:bodyPr spcFirstLastPara="1" vert="horz" wrap="square" lIns="121900" tIns="121900" rIns="121900" bIns="121900" rtlCol="0" anchor="t" anchorCtr="0">
            <a:noAutofit/>
          </a:bodyPr>
          <a:lstStyle/>
          <a:p>
            <a:pPr marL="152396" indent="0" algn="just">
              <a:lnSpc>
                <a:spcPct val="150000"/>
              </a:lnSpc>
              <a:spcAft>
                <a:spcPts val="800"/>
              </a:spcAft>
              <a:buNone/>
            </a:pPr>
            <a:r>
              <a:rPr lang="en-US" sz="2000" dirty="0">
                <a:effectLst/>
                <a:latin typeface="Kozuka Gothic Pr6N M" panose="020B0700000000000000" pitchFamily="34" charset="-128"/>
                <a:ea typeface="Kozuka Gothic Pr6N M" panose="020B0700000000000000" pitchFamily="34" charset="-128"/>
              </a:rPr>
              <a:t>The dataset used for this project provides comprehensive information on </a:t>
            </a:r>
            <a:r>
              <a:rPr lang="en-US" sz="2000" b="1" dirty="0">
                <a:effectLst/>
                <a:latin typeface="Kozuka Gothic Pr6N M" panose="020B0700000000000000" pitchFamily="34" charset="-128"/>
                <a:ea typeface="Kozuka Gothic Pr6N M" panose="020B0700000000000000" pitchFamily="34" charset="-128"/>
              </a:rPr>
              <a:t>landfill gas-to-energy (GTE) projects across the United States</a:t>
            </a:r>
            <a:r>
              <a:rPr lang="en-US" sz="2000" dirty="0">
                <a:effectLst/>
                <a:latin typeface="Kozuka Gothic Pr6N M" panose="020B0700000000000000" pitchFamily="34" charset="-128"/>
                <a:ea typeface="Kozuka Gothic Pr6N M" panose="020B0700000000000000" pitchFamily="34" charset="-128"/>
              </a:rPr>
              <a:t>. It was sourced from the Kaggle platform and can be traced to information from the U.S. Environmental Protection Agency (EPA). </a:t>
            </a:r>
            <a:endParaRPr lang="en-GB" sz="20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endParaRPr>
          </a:p>
        </p:txBody>
      </p:sp>
    </p:spTree>
    <p:extLst>
      <p:ext uri="{BB962C8B-B14F-4D97-AF65-F5344CB8AC3E}">
        <p14:creationId xmlns:p14="http://schemas.microsoft.com/office/powerpoint/2010/main" val="1215709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5E1ED42-4AF5-533A-58C8-E0658AE150EB}"/>
              </a:ext>
            </a:extLst>
          </p:cNvPr>
          <p:cNvSpPr/>
          <p:nvPr/>
        </p:nvSpPr>
        <p:spPr>
          <a:xfrm>
            <a:off x="6096000" y="1"/>
            <a:ext cx="6096000" cy="685800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rgbClr val="C00000"/>
              </a:solidFill>
            </a:endParaRPr>
          </a:p>
        </p:txBody>
      </p:sp>
      <p:sp>
        <p:nvSpPr>
          <p:cNvPr id="5" name="TextBox 4">
            <a:extLst>
              <a:ext uri="{FF2B5EF4-FFF2-40B4-BE49-F238E27FC236}">
                <a16:creationId xmlns:a16="http://schemas.microsoft.com/office/drawing/2014/main" id="{010F5F59-185E-A2F3-F5F9-317CD087A9C1}"/>
              </a:ext>
            </a:extLst>
          </p:cNvPr>
          <p:cNvSpPr txBox="1"/>
          <p:nvPr/>
        </p:nvSpPr>
        <p:spPr>
          <a:xfrm>
            <a:off x="590208" y="2967335"/>
            <a:ext cx="4716356" cy="923330"/>
          </a:xfrm>
          <a:prstGeom prst="rect">
            <a:avLst/>
          </a:prstGeom>
          <a:noFill/>
        </p:spPr>
        <p:txBody>
          <a:bodyPr wrap="none" rtlCol="0">
            <a:spAutoFit/>
          </a:bodyPr>
          <a:lstStyle/>
          <a:p>
            <a:r>
              <a:rPr lang="en-US" sz="5400" b="1" dirty="0">
                <a:latin typeface="Kozuka Gothic Pr6N M" panose="020B0700000000000000" pitchFamily="34" charset="-128"/>
                <a:ea typeface="Kozuka Gothic Pr6N M" panose="020B0700000000000000" pitchFamily="34" charset="-128"/>
              </a:rPr>
              <a:t>KEY INSIGHTS</a:t>
            </a:r>
            <a:endParaRPr lang="en-GB" sz="5400" b="1" dirty="0">
              <a:latin typeface="Kozuka Gothic Pr6N M" panose="020B0700000000000000" pitchFamily="34" charset="-128"/>
              <a:ea typeface="Kozuka Gothic Pr6N M" panose="020B0700000000000000" pitchFamily="34" charset="-128"/>
            </a:endParaRPr>
          </a:p>
        </p:txBody>
      </p:sp>
    </p:spTree>
    <p:extLst>
      <p:ext uri="{BB962C8B-B14F-4D97-AF65-F5344CB8AC3E}">
        <p14:creationId xmlns:p14="http://schemas.microsoft.com/office/powerpoint/2010/main" val="3179628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EE2DCC-7F4B-32DC-A163-DF230C3B0EA5}"/>
              </a:ext>
            </a:extLst>
          </p:cNvPr>
          <p:cNvSpPr txBox="1"/>
          <p:nvPr/>
        </p:nvSpPr>
        <p:spPr>
          <a:xfrm>
            <a:off x="2520330" y="863067"/>
            <a:ext cx="7341644" cy="4606389"/>
          </a:xfrm>
          <a:prstGeom prst="rect">
            <a:avLst/>
          </a:prstGeom>
          <a:noFill/>
        </p:spPr>
        <p:txBody>
          <a:bodyPr wrap="square" rtlCol="0">
            <a:spAutoFit/>
          </a:bodyPr>
          <a:lstStyle/>
          <a:p>
            <a:pPr algn="just"/>
            <a:r>
              <a:rPr lang="en-US" sz="2000" b="1" i="0" dirty="0">
                <a:solidFill>
                  <a:srgbClr val="032D60"/>
                </a:solidFill>
                <a:effectLst/>
                <a:highlight>
                  <a:srgbClr val="FAFAFA"/>
                </a:highlight>
                <a:latin typeface="Kozuka Gothic Pr6N M" panose="020B0700000000000000" pitchFamily="34" charset="-128"/>
                <a:ea typeface="Kozuka Gothic Pr6N M" panose="020B0700000000000000" pitchFamily="34" charset="-128"/>
              </a:rPr>
              <a:t>Key Metrics</a:t>
            </a:r>
          </a:p>
          <a:p>
            <a:pPr algn="just"/>
            <a:r>
              <a:rPr lang="en-US" sz="2000" b="0" i="0" dirty="0">
                <a:solidFill>
                  <a:srgbClr val="333333"/>
                </a:solidFill>
                <a:effectLst/>
                <a:highlight>
                  <a:srgbClr val="FAFAFA"/>
                </a:highlight>
                <a:latin typeface="Kozuka Gothic Pr6N M" panose="020B0700000000000000" pitchFamily="34" charset="-128"/>
                <a:ea typeface="Kozuka Gothic Pr6N M" panose="020B0700000000000000" pitchFamily="34" charset="-128"/>
              </a:rPr>
              <a:t> </a:t>
            </a:r>
          </a:p>
          <a:p>
            <a:pPr algn="just">
              <a:spcAft>
                <a:spcPts val="800"/>
              </a:spcAft>
            </a:pPr>
            <a:r>
              <a:rPr lang="en-GB" sz="20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rPr>
              <a:t>There were originally 873 unique projects whose details were contained in the dataset, but upon cleaning, it was scaled down to </a:t>
            </a:r>
            <a:r>
              <a:rPr lang="en-GB" sz="2000" kern="100" dirty="0">
                <a:solidFill>
                  <a:srgbClr val="C00000"/>
                </a:solidFill>
                <a:effectLst/>
                <a:latin typeface="Kozuka Gothic Pr6N M" panose="020B0700000000000000" pitchFamily="34" charset="-128"/>
                <a:ea typeface="Kozuka Gothic Pr6N M" panose="020B0700000000000000" pitchFamily="34" charset="-128"/>
                <a:cs typeface="Times New Roman" panose="02020603050405020304" pitchFamily="18" charset="0"/>
              </a:rPr>
              <a:t>576 </a:t>
            </a:r>
            <a:r>
              <a:rPr lang="en-GB" sz="20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rPr>
              <a:t>projects, each covering different states across the country. There are </a:t>
            </a:r>
            <a:r>
              <a:rPr lang="en-GB" sz="2000" kern="100" dirty="0">
                <a:solidFill>
                  <a:srgbClr val="C00000"/>
                </a:solidFill>
                <a:effectLst/>
                <a:latin typeface="Kozuka Gothic Pr6N M" panose="020B0700000000000000" pitchFamily="34" charset="-128"/>
                <a:ea typeface="Kozuka Gothic Pr6N M" panose="020B0700000000000000" pitchFamily="34" charset="-128"/>
                <a:cs typeface="Times New Roman" panose="02020603050405020304" pitchFamily="18" charset="0"/>
              </a:rPr>
              <a:t>328 privately owned landfill gas-to-energy facilities and 248 publicly owned ones. </a:t>
            </a:r>
          </a:p>
          <a:p>
            <a:pPr algn="just">
              <a:spcAft>
                <a:spcPts val="800"/>
              </a:spcAft>
            </a:pPr>
            <a:r>
              <a:rPr lang="en-GB" sz="2000" kern="100" dirty="0">
                <a:solidFill>
                  <a:schemeClr val="accent6">
                    <a:lumMod val="75000"/>
                  </a:schemeClr>
                </a:solidFill>
                <a:effectLst/>
                <a:latin typeface="Kozuka Gothic Pr6N M" panose="020B0700000000000000" pitchFamily="34" charset="-128"/>
                <a:ea typeface="Kozuka Gothic Pr6N M" panose="020B0700000000000000" pitchFamily="34" charset="-128"/>
                <a:cs typeface="Times New Roman" panose="02020603050405020304" pitchFamily="18" charset="0"/>
              </a:rPr>
              <a:t>Sixty-four (64) of these projects are in California, with 58 others in Michigan. </a:t>
            </a:r>
            <a:r>
              <a:rPr lang="en-GB" sz="20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rPr>
              <a:t>Many states can boast of only one such project.</a:t>
            </a:r>
            <a:r>
              <a:rPr lang="en-GB" sz="2000" kern="100" dirty="0">
                <a:latin typeface="Kozuka Gothic Pr6N M" panose="020B0700000000000000" pitchFamily="34" charset="-128"/>
                <a:ea typeface="Kozuka Gothic Pr6N M" panose="020B0700000000000000" pitchFamily="34" charset="-128"/>
                <a:cs typeface="Times New Roman" panose="02020603050405020304" pitchFamily="18" charset="0"/>
              </a:rPr>
              <a:t> </a:t>
            </a:r>
            <a:r>
              <a:rPr lang="en-US" sz="2000" dirty="0">
                <a:effectLst/>
                <a:latin typeface="Kozuka Gothic Pr6N M" panose="020B0700000000000000" pitchFamily="34" charset="-128"/>
                <a:ea typeface="Kozuka Gothic Pr6N M" panose="020B0700000000000000" pitchFamily="34" charset="-128"/>
              </a:rPr>
              <a:t>Each facility's average waste in place (in tons) </a:t>
            </a:r>
            <a:r>
              <a:rPr lang="en-GB" sz="2000" dirty="0">
                <a:effectLst/>
                <a:latin typeface="Kozuka Gothic Pr6N M" panose="020B0700000000000000" pitchFamily="34" charset="-128"/>
                <a:ea typeface="Kozuka Gothic Pr6N M" panose="020B0700000000000000" pitchFamily="34" charset="-128"/>
              </a:rPr>
              <a:t>is </a:t>
            </a:r>
            <a:r>
              <a:rPr lang="en-GB" sz="2000" dirty="0">
                <a:solidFill>
                  <a:srgbClr val="C00000"/>
                </a:solidFill>
                <a:effectLst/>
                <a:latin typeface="Kozuka Gothic Pr6N M" panose="020B0700000000000000" pitchFamily="34" charset="-128"/>
                <a:ea typeface="Kozuka Gothic Pr6N M" panose="020B0700000000000000" pitchFamily="34" charset="-128"/>
              </a:rPr>
              <a:t>16761111.87</a:t>
            </a:r>
            <a:r>
              <a:rPr lang="en-GB" sz="2000" dirty="0">
                <a:effectLst/>
                <a:latin typeface="Kozuka Gothic Pr6N M" panose="020B0700000000000000" pitchFamily="34" charset="-128"/>
                <a:ea typeface="Kozuka Gothic Pr6N M" panose="020B0700000000000000" pitchFamily="34" charset="-128"/>
              </a:rPr>
              <a:t>. The minimum value of this is </a:t>
            </a:r>
            <a:r>
              <a:rPr lang="en-GB" sz="2000" dirty="0">
                <a:solidFill>
                  <a:schemeClr val="accent6">
                    <a:lumMod val="75000"/>
                  </a:schemeClr>
                </a:solidFill>
                <a:effectLst/>
                <a:latin typeface="Kozuka Gothic Pr6N M" panose="020B0700000000000000" pitchFamily="34" charset="-128"/>
                <a:ea typeface="Kozuka Gothic Pr6N M" panose="020B0700000000000000" pitchFamily="34" charset="-128"/>
              </a:rPr>
              <a:t>534000 tons.</a:t>
            </a:r>
            <a:r>
              <a:rPr lang="en-US" sz="2000" b="0" i="0" dirty="0">
                <a:solidFill>
                  <a:schemeClr val="accent6">
                    <a:lumMod val="75000"/>
                  </a:schemeClr>
                </a:solidFill>
                <a:effectLst/>
                <a:highlight>
                  <a:srgbClr val="FAFAFA"/>
                </a:highlight>
                <a:latin typeface="Kozuka Gothic Pr6N M" panose="020B0700000000000000" pitchFamily="34" charset="-128"/>
                <a:ea typeface="Kozuka Gothic Pr6N M" panose="020B0700000000000000" pitchFamily="34" charset="-128"/>
              </a:rPr>
              <a:t> </a:t>
            </a:r>
          </a:p>
          <a:p>
            <a:r>
              <a:rPr lang="en-GB" sz="2000" kern="100" dirty="0">
                <a:latin typeface="Kozuka Gothic Pr6N M" panose="020B0700000000000000" pitchFamily="34" charset="-128"/>
                <a:ea typeface="Kozuka Gothic Pr6N M" panose="020B0700000000000000" pitchFamily="34" charset="-128"/>
                <a:cs typeface="Times New Roman" panose="02020603050405020304" pitchFamily="18" charset="0"/>
              </a:rPr>
              <a:t>Public-owned facilities generate a combined 668 MW, and Private facilities, 1106 MW</a:t>
            </a:r>
            <a:endParaRPr lang="en-GB" sz="2400" kern="100" dirty="0">
              <a:effectLst/>
              <a:latin typeface="Kozuka Gothic Pr6N M" panose="020B0700000000000000" pitchFamily="34" charset="-128"/>
              <a:ea typeface="Kozuka Gothic Pr6N M" panose="020B0700000000000000" pitchFamily="34" charset="-128"/>
              <a:cs typeface="Times New Roman" panose="02020603050405020304" pitchFamily="18" charset="0"/>
            </a:endParaRPr>
          </a:p>
          <a:p>
            <a:endParaRPr lang="en-US" sz="2000" b="0" i="0" dirty="0">
              <a:solidFill>
                <a:schemeClr val="accent6">
                  <a:lumMod val="75000"/>
                </a:schemeClr>
              </a:solidFill>
              <a:effectLst/>
              <a:highlight>
                <a:srgbClr val="FAFAFA"/>
              </a:highlight>
              <a:latin typeface="Kozuka Gothic Pr6N M" panose="020B0700000000000000" pitchFamily="34" charset="-128"/>
              <a:ea typeface="Kozuka Gothic Pr6N M" panose="020B0700000000000000" pitchFamily="34" charset="-128"/>
            </a:endParaRPr>
          </a:p>
        </p:txBody>
      </p:sp>
    </p:spTree>
    <p:extLst>
      <p:ext uri="{BB962C8B-B14F-4D97-AF65-F5344CB8AC3E}">
        <p14:creationId xmlns:p14="http://schemas.microsoft.com/office/powerpoint/2010/main" val="2976584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Visualizing Energy Consumption Data Using Power BI</Template>
  <TotalTime>551</TotalTime>
  <Words>1164</Words>
  <Application>Microsoft Office PowerPoint</Application>
  <PresentationFormat>Widescreen</PresentationFormat>
  <Paragraphs>84</Paragraphs>
  <Slides>23</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Kozuka Gothic Pr6N M</vt:lpstr>
      <vt:lpstr>Arial</vt:lpstr>
      <vt:lpstr>Calibri</vt:lpstr>
      <vt:lpstr>Calibri Light</vt:lpstr>
      <vt:lpstr>Office Theme</vt:lpstr>
      <vt:lpstr>Analysing U.S. Landfill Gas-to-Energy Projects: Trends, Performance, and Environmental Impact</vt:lpstr>
      <vt:lpstr>Table of Content</vt:lpstr>
      <vt:lpstr>Overview</vt:lpstr>
      <vt:lpstr>Overview</vt:lpstr>
      <vt:lpstr>What is the goal of this project?</vt:lpstr>
      <vt:lpstr>What are the key questions to be answered?</vt:lpstr>
      <vt:lpstr>Data Sourcing</vt:lpstr>
      <vt:lpstr>PowerPoint Presentation</vt:lpstr>
      <vt:lpstr>PowerPoint Presentation</vt:lpstr>
      <vt:lpstr>PowerPoint Presentation</vt:lpstr>
      <vt:lpstr>PowerPoint Presentation</vt:lpstr>
      <vt:lpstr>Geographic analysis</vt:lpstr>
      <vt:lpstr>Geographic analysis</vt:lpstr>
      <vt:lpstr>Energy Potential</vt:lpstr>
      <vt:lpstr>Waste Potential</vt:lpstr>
      <vt:lpstr>Emission Reduction</vt:lpstr>
      <vt:lpstr>Correlation Analysis</vt:lpstr>
      <vt:lpstr>Correlation Analysis</vt:lpstr>
      <vt:lpstr>Correlation Analysis</vt:lpstr>
      <vt:lpstr>Correlation Analysis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Caleb Akintola</dc:creator>
  <cp:lastModifiedBy>Caleb Akintola</cp:lastModifiedBy>
  <cp:revision>8</cp:revision>
  <dcterms:created xsi:type="dcterms:W3CDTF">2025-05-11T22:29:31Z</dcterms:created>
  <dcterms:modified xsi:type="dcterms:W3CDTF">2025-06-21T16:38:26Z</dcterms:modified>
</cp:coreProperties>
</file>