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0914"/>
    <a:srgbClr val="DCCED0"/>
    <a:srgbClr val="FFFFFF"/>
    <a:srgbClr val="8B63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7"/>
    <p:restoredTop sz="94708"/>
  </p:normalViewPr>
  <p:slideViewPr>
    <p:cSldViewPr snapToGrid="0">
      <p:cViewPr>
        <p:scale>
          <a:sx n="25" d="100"/>
          <a:sy n="25" d="100"/>
        </p:scale>
        <p:origin x="21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TW" altLang="en-US"/>
              <a:t>按一下以編輯母片標題樣式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pic>
        <p:nvPicPr>
          <p:cNvPr id="8" name="圖片 7" descr="一張含有 文字, 螢幕擷取畫面, 設計 的圖片&#10;&#10;自動產生的描述">
            <a:extLst>
              <a:ext uri="{FF2B5EF4-FFF2-40B4-BE49-F238E27FC236}">
                <a16:creationId xmlns:a16="http://schemas.microsoft.com/office/drawing/2014/main" id="{14CF5B3E-C5A8-9A4A-B0FB-7243AECA43FA}"/>
              </a:ext>
            </a:extLst>
          </p:cNvPr>
          <p:cNvPicPr>
            <a:picLocks noChangeAspect="1"/>
          </p:cNvPicPr>
          <p:nvPr userDrawn="1"/>
        </p:nvPicPr>
        <p:blipFill>
          <a:blip r:embed="rId2"/>
          <a:stretch>
            <a:fillRect/>
          </a:stretch>
        </p:blipFill>
        <p:spPr>
          <a:xfrm>
            <a:off x="11113" y="0"/>
            <a:ext cx="30264100" cy="42799000"/>
          </a:xfrm>
          <a:prstGeom prst="rect">
            <a:avLst/>
          </a:prstGeom>
        </p:spPr>
      </p:pic>
    </p:spTree>
    <p:extLst>
      <p:ext uri="{BB962C8B-B14F-4D97-AF65-F5344CB8AC3E}">
        <p14:creationId xmlns:p14="http://schemas.microsoft.com/office/powerpoint/2010/main" val="94962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113483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111624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247490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TW" altLang="en-US"/>
              <a:t>按一下以編輯母片標題樣式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373967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155050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按一下以編輯母片文字樣式</a:t>
            </a:r>
          </a:p>
        </p:txBody>
      </p:sp>
      <p:sp>
        <p:nvSpPr>
          <p:cNvPr id="4" name="Content Placeholder 3"/>
          <p:cNvSpPr>
            <a:spLocks noGrp="1"/>
          </p:cNvSpPr>
          <p:nvPr>
            <p:ph sz="half" idx="2"/>
          </p:nvPr>
        </p:nvSpPr>
        <p:spPr>
          <a:xfrm>
            <a:off x="2085368" y="15635264"/>
            <a:ext cx="12807832" cy="2299711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按一下以編輯母片文字樣式</a:t>
            </a:r>
          </a:p>
        </p:txBody>
      </p:sp>
      <p:sp>
        <p:nvSpPr>
          <p:cNvPr id="6" name="Content Placeholder 5"/>
          <p:cNvSpPr>
            <a:spLocks noGrp="1"/>
          </p:cNvSpPr>
          <p:nvPr>
            <p:ph sz="quarter" idx="4"/>
          </p:nvPr>
        </p:nvSpPr>
        <p:spPr>
          <a:xfrm>
            <a:off x="15326828" y="15635264"/>
            <a:ext cx="12870909" cy="2299711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169142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110051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356203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8585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a:t>按一下圖示以新增圖片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E6FB4CE-255F-124E-A493-596A78627887}" type="datetimeFigureOut">
              <a:rPr kumimoji="1" lang="zh-TW" altLang="en-US" smtClean="0"/>
              <a:t>2023/7/27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364115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BE6FB4CE-255F-124E-A493-596A78627887}" type="datetimeFigureOut">
              <a:rPr kumimoji="1" lang="zh-TW" altLang="en-US" smtClean="0"/>
              <a:t>2023/7/27</a:t>
            </a:fld>
            <a:endParaRPr kumimoji="1" lang="zh-TW"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018FCDD-2885-AA44-8274-BEA0133D5F09}" type="slidenum">
              <a:rPr kumimoji="1" lang="zh-TW" altLang="en-US" smtClean="0"/>
              <a:t>‹#›</a:t>
            </a:fld>
            <a:endParaRPr kumimoji="1" lang="zh-TW" altLang="en-US"/>
          </a:p>
        </p:txBody>
      </p:sp>
    </p:spTree>
    <p:extLst>
      <p:ext uri="{BB962C8B-B14F-4D97-AF65-F5344CB8AC3E}">
        <p14:creationId xmlns:p14="http://schemas.microsoft.com/office/powerpoint/2010/main" val="64795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5676-AE2D-7AF0-DAE9-7FF7E30F8476}"/>
              </a:ext>
            </a:extLst>
          </p:cNvPr>
          <p:cNvSpPr txBox="1">
            <a:spLocks/>
          </p:cNvSpPr>
          <p:nvPr/>
        </p:nvSpPr>
        <p:spPr>
          <a:xfrm>
            <a:off x="0" y="605439"/>
            <a:ext cx="30275213" cy="3740527"/>
          </a:xfrm>
          <a:prstGeom prst="rect">
            <a:avLst/>
          </a:prstGeom>
        </p:spPr>
        <p:txBody>
          <a:bodyPr anchor="ct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90000"/>
              </a:lnSpc>
              <a:spcBef>
                <a:spcPct val="0"/>
              </a:spcBef>
            </a:pPr>
            <a:r>
              <a:rPr lang="zh-TW" altLang="zh-TW" sz="88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rPr>
              <a:t>透過低層次特徵學習增進</a:t>
            </a:r>
            <a:r>
              <a:rPr lang="zh-TW" altLang="en-US" sz="88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rPr>
              <a:t>對抗性</a:t>
            </a:r>
            <a:r>
              <a:rPr lang="zh-TW" altLang="zh-TW" sz="88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rPr>
              <a:t>防禦模型的穩健性</a:t>
            </a:r>
            <a:endParaRPr lang="en-US" altLang="zh-TW" sz="88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90000"/>
              </a:lnSpc>
              <a:spcBef>
                <a:spcPct val="0"/>
              </a:spcBef>
            </a:pPr>
            <a:r>
              <a:rPr lang="en-US" altLang="zh-TW" sz="72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rPr>
              <a:t>Enhancing the Robustness of Adversarial Defense Models </a:t>
            </a:r>
            <a:br>
              <a:rPr lang="en-US" altLang="zh-TW" sz="72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rPr>
            </a:br>
            <a:r>
              <a:rPr lang="en-US" altLang="zh-TW" sz="7200" b="1" dirty="0">
                <a:solidFill>
                  <a:srgbClr val="4A050D"/>
                </a:solidFill>
                <a:latin typeface="微軟正黑體" panose="020B0604030504040204" pitchFamily="34" charset="-120"/>
                <a:ea typeface="微軟正黑體" panose="020B0604030504040204" pitchFamily="34" charset="-120"/>
                <a:cs typeface="Times New Roman" panose="02020603050405020304" pitchFamily="18" charset="0"/>
              </a:rPr>
              <a:t>through Feature Learning from Low-Level Features </a:t>
            </a:r>
          </a:p>
        </p:txBody>
      </p:sp>
      <p:sp>
        <p:nvSpPr>
          <p:cNvPr id="3" name="Text Placeholder 5">
            <a:extLst>
              <a:ext uri="{FF2B5EF4-FFF2-40B4-BE49-F238E27FC236}">
                <a16:creationId xmlns:a16="http://schemas.microsoft.com/office/drawing/2014/main" id="{794ACADE-D96E-5D3A-C92D-05BB9E8757C6}"/>
              </a:ext>
            </a:extLst>
          </p:cNvPr>
          <p:cNvSpPr txBox="1">
            <a:spLocks/>
          </p:cNvSpPr>
          <p:nvPr/>
        </p:nvSpPr>
        <p:spPr>
          <a:xfrm>
            <a:off x="3621379" y="3556616"/>
            <a:ext cx="23032454" cy="1911785"/>
          </a:xfrm>
          <a:prstGeom prst="rect">
            <a:avLst/>
          </a:prstGeom>
        </p:spPr>
        <p:txBody>
          <a:bodyPr anchor="ctr"/>
          <a:lstStyle>
            <a:defPPr>
              <a:defRPr lang="en-US"/>
            </a:defPPr>
            <a:lvl1pPr defTabSz="685800">
              <a:lnSpc>
                <a:spcPct val="90000"/>
              </a:lnSpc>
              <a:spcBef>
                <a:spcPct val="0"/>
              </a:spcBef>
              <a:buNone/>
              <a:defRPr sz="2000">
                <a:latin typeface="Arial" panose="020B0604020202020204" pitchFamily="34" charset="0"/>
                <a:ea typeface="Microsoft JhengHei" panose="020B0604030504040204" pitchFamily="34" charset="-12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zh-TW" altLang="en-US" sz="4800" b="1" dirty="0"/>
              <a:t>研究領域：電腦視覺中的對抗性防禦  作者：劉恩兆  指導教授：許志仲</a:t>
            </a:r>
            <a:endParaRPr lang="en-US" altLang="zh-TW" sz="4800" b="1" dirty="0"/>
          </a:p>
        </p:txBody>
      </p:sp>
      <p:sp>
        <p:nvSpPr>
          <p:cNvPr id="6" name="矩形: 圓角 5">
            <a:extLst>
              <a:ext uri="{FF2B5EF4-FFF2-40B4-BE49-F238E27FC236}">
                <a16:creationId xmlns:a16="http://schemas.microsoft.com/office/drawing/2014/main" id="{C1B6CE09-3D6A-B341-F6BF-63C9580D441A}"/>
              </a:ext>
            </a:extLst>
          </p:cNvPr>
          <p:cNvSpPr/>
          <p:nvPr/>
        </p:nvSpPr>
        <p:spPr>
          <a:xfrm>
            <a:off x="515964" y="5355534"/>
            <a:ext cx="14400000" cy="12748744"/>
          </a:xfrm>
          <a:prstGeom prst="roundRect">
            <a:avLst>
              <a:gd name="adj" fmla="val 491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TW" altLang="en-US" sz="4800" b="1" dirty="0">
                <a:solidFill>
                  <a:srgbClr val="4E0914"/>
                </a:solidFill>
                <a:latin typeface="微軟正黑體" panose="020B0604030504040204" pitchFamily="34" charset="-120"/>
                <a:ea typeface="微軟正黑體" panose="020B0604030504040204" pitchFamily="34" charset="-120"/>
              </a:rPr>
              <a:t>一、摘要</a:t>
            </a:r>
            <a:endParaRPr lang="en-US" altLang="zh-TW" sz="4800" b="1" dirty="0">
              <a:solidFill>
                <a:srgbClr val="4E0914"/>
              </a:solidFill>
              <a:latin typeface="微軟正黑體" panose="020B0604030504040204" pitchFamily="34" charset="-120"/>
              <a:ea typeface="微軟正黑體" panose="020B0604030504040204" pitchFamily="34" charset="-120"/>
            </a:endParaRPr>
          </a:p>
          <a:p>
            <a:r>
              <a:rPr lang="en-US" altLang="zh-TW" sz="3200" dirty="0">
                <a:solidFill>
                  <a:schemeClr val="tx1"/>
                </a:solidFill>
                <a:latin typeface="微軟正黑體" panose="020B0604030504040204" pitchFamily="34" charset="-120"/>
                <a:ea typeface="微軟正黑體" panose="020B0604030504040204" pitchFamily="34" charset="-120"/>
              </a:rPr>
              <a:t>	</a:t>
            </a:r>
            <a:r>
              <a:rPr lang="zh-TW" altLang="en-US" sz="3200" dirty="0">
                <a:solidFill>
                  <a:schemeClr val="tx1"/>
                </a:solidFill>
                <a:latin typeface="微軟正黑體" panose="020B0604030504040204" pitchFamily="34" charset="-120"/>
                <a:ea typeface="微軟正黑體" panose="020B0604030504040204" pitchFamily="34" charset="-120"/>
              </a:rPr>
              <a:t>    </a:t>
            </a:r>
            <a:r>
              <a:rPr lang="zh-TW" altLang="en-US" sz="3000" dirty="0">
                <a:solidFill>
                  <a:schemeClr val="tx1"/>
                </a:solidFill>
                <a:latin typeface="微軟正黑體" panose="020B0604030504040204" pitchFamily="34" charset="-120"/>
                <a:ea typeface="微軟正黑體" panose="020B0604030504040204" pitchFamily="34" charset="-120"/>
              </a:rPr>
              <a:t>雖然現今深度神經網路（</a:t>
            </a:r>
            <a:r>
              <a:rPr lang="en-US" altLang="zh-TW" sz="3000" dirty="0">
                <a:solidFill>
                  <a:schemeClr val="tx1"/>
                </a:solidFill>
                <a:latin typeface="微軟正黑體" panose="020B0604030504040204" pitchFamily="34" charset="-120"/>
                <a:ea typeface="微軟正黑體" panose="020B0604030504040204" pitchFamily="34" charset="-120"/>
              </a:rPr>
              <a:t>DNN</a:t>
            </a:r>
            <a:r>
              <a:rPr lang="zh-TW" altLang="en-US" sz="3000" dirty="0">
                <a:solidFill>
                  <a:schemeClr val="tx1"/>
                </a:solidFill>
                <a:latin typeface="微軟正黑體" panose="020B0604030504040204" pitchFamily="34" charset="-120"/>
                <a:ea typeface="微軟正黑體" panose="020B0604030504040204" pitchFamily="34" charset="-120"/>
              </a:rPr>
              <a:t>）在各領域皆取得了亮眼的成績，但是僅有高準確率是不夠的，還須克服其致命的缺點</a:t>
            </a:r>
            <a:r>
              <a:rPr lang="en-US" altLang="zh-TW" sz="3000" dirty="0">
                <a:solidFill>
                  <a:schemeClr val="tx1"/>
                </a:solidFill>
                <a:latin typeface="微軟正黑體" panose="020B0604030504040204" pitchFamily="34" charset="-120"/>
                <a:ea typeface="微軟正黑體" panose="020B0604030504040204" pitchFamily="34" charset="-120"/>
              </a:rPr>
              <a:t>—</a:t>
            </a:r>
            <a:r>
              <a:rPr lang="zh-TW" altLang="en-US" sz="3000" dirty="0">
                <a:solidFill>
                  <a:schemeClr val="tx1"/>
                </a:solidFill>
                <a:latin typeface="微軟正黑體" panose="020B0604030504040204" pitchFamily="34" charset="-120"/>
                <a:ea typeface="微軟正黑體" panose="020B0604030504040204" pitchFamily="34" charset="-120"/>
              </a:rPr>
              <a:t>容易被輸入中的擾動（也就是對抗性攻擊）所欺騙，導致錯誤預測與分類。為了減少對抗性攻擊成功的可能性，對抗性防禦已成為深度學習研究領域中關於安全性最重要的問題之一。目前所提出的對抗性防禦方法仍難以有效地防禦對抗性攻擊，因此，提出穩健的對抗性防禦方法是深度學習安全領域的一大課題，也是本文所提出方法欲解決的目標。如今，大多數最先進的對抗性防禦方法皆依賴於對抗性訓練，但對抗性訓練需要大量的計算資源，因此有其侷限性。除了對抗性訓練外，基於輸入轉換的防禦方法也有同樣優異的表現，不過一旦輸入轉換的方法被得知，攻擊者即可將轉換方法視為神經網路第一層，進而攻擊成功。與上述對抗性防禦方法不同，本文提出了一種新穎的學習流程，使用低層次特徵作為轉換方式，以低運算資源實現對抗性防禦最優異的性能。我們使用不可微分的運算將圖像投影至一子空間，以增加對抗性攻擊的難度。其中，傳統的低層次特徵提取，如：</a:t>
            </a:r>
            <a:r>
              <a:rPr lang="en-US" altLang="zh-TW" sz="3000" dirty="0">
                <a:solidFill>
                  <a:schemeClr val="tx1"/>
                </a:solidFill>
                <a:latin typeface="微軟正黑體" panose="020B0604030504040204" pitchFamily="34" charset="-120"/>
                <a:ea typeface="微軟正黑體" panose="020B0604030504040204" pitchFamily="34" charset="-120"/>
              </a:rPr>
              <a:t>LBP</a:t>
            </a:r>
            <a:r>
              <a:rPr lang="zh-TW" altLang="en-US"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Local Binary Pattern</a:t>
            </a:r>
            <a:r>
              <a:rPr lang="zh-TW" altLang="en-US" sz="3000" dirty="0">
                <a:solidFill>
                  <a:schemeClr val="tx1"/>
                </a:solidFill>
                <a:latin typeface="微軟正黑體" panose="020B0604030504040204" pitchFamily="34" charset="-120"/>
                <a:ea typeface="微軟正黑體" panose="020B0604030504040204" pitchFamily="34" charset="-120"/>
              </a:rPr>
              <a:t>）和</a:t>
            </a:r>
            <a:r>
              <a:rPr lang="en-US" altLang="zh-TW" sz="3000" dirty="0">
                <a:solidFill>
                  <a:schemeClr val="tx1"/>
                </a:solidFill>
                <a:latin typeface="微軟正黑體" panose="020B0604030504040204" pitchFamily="34" charset="-120"/>
                <a:ea typeface="微軟正黑體" panose="020B0604030504040204" pitchFamily="34" charset="-120"/>
              </a:rPr>
              <a:t>LTP</a:t>
            </a:r>
            <a:r>
              <a:rPr lang="zh-TW" altLang="en-US"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Local Ternary Pattern</a:t>
            </a:r>
            <a:r>
              <a:rPr lang="zh-TW" altLang="en-US" sz="3000" dirty="0">
                <a:solidFill>
                  <a:schemeClr val="tx1"/>
                </a:solidFill>
                <a:latin typeface="微軟正黑體" panose="020B0604030504040204" pitchFamily="34" charset="-120"/>
                <a:ea typeface="微軟正黑體" panose="020B0604030504040204" pitchFamily="34" charset="-120"/>
              </a:rPr>
              <a:t>）非常符合需求，其非線性與離散性質導致攻擊者難以使用梯度計算近似，進而使攻擊失效。本文透過完整的實驗和分析，證明了所提出的對抗性防禦方法之優異表現，同時在現實世界的使用場景中，也能實現性能和效率之間的最佳平衡。</a:t>
            </a:r>
            <a:endParaRPr lang="en-US" altLang="zh-TW" sz="3000" dirty="0">
              <a:solidFill>
                <a:schemeClr val="tx1"/>
              </a:solidFill>
              <a:latin typeface="微軟正黑體" panose="020B0604030504040204" pitchFamily="34" charset="-120"/>
              <a:ea typeface="微軟正黑體" panose="020B0604030504040204" pitchFamily="34" charset="-120"/>
            </a:endParaRPr>
          </a:p>
          <a:p>
            <a:endParaRPr lang="en-US" altLang="zh-TW" sz="800" dirty="0">
              <a:solidFill>
                <a:schemeClr val="tx1"/>
              </a:solidFill>
              <a:latin typeface="微軟正黑體" panose="020B0604030504040204" pitchFamily="34" charset="-120"/>
              <a:ea typeface="微軟正黑體" panose="020B0604030504040204" pitchFamily="34" charset="-120"/>
            </a:endParaRPr>
          </a:p>
          <a:p>
            <a:r>
              <a:rPr lang="zh-TW" altLang="en-US" sz="3000" dirty="0">
                <a:solidFill>
                  <a:schemeClr val="tx1"/>
                </a:solidFill>
                <a:latin typeface="微軟正黑體" panose="020B0604030504040204" pitchFamily="34" charset="-120"/>
                <a:ea typeface="微軟正黑體" panose="020B0604030504040204" pitchFamily="34" charset="-120"/>
              </a:rPr>
              <a:t>英文關鍵詞：</a:t>
            </a:r>
            <a:r>
              <a:rPr lang="en-US" altLang="zh-TW" sz="3000" dirty="0">
                <a:solidFill>
                  <a:schemeClr val="tx1"/>
                </a:solidFill>
                <a:latin typeface="微軟正黑體" panose="020B0604030504040204" pitchFamily="34" charset="-120"/>
                <a:ea typeface="微軟正黑體" panose="020B0604030504040204" pitchFamily="34" charset="-120"/>
              </a:rPr>
              <a:t>Adversarial attack, adversarial example, adversarial defense, convolution neural network, model robustness, local binary pattern, local ternary pattern. </a:t>
            </a:r>
          </a:p>
          <a:p>
            <a:endParaRPr lang="en-US" altLang="zh-TW" sz="1000" dirty="0">
              <a:solidFill>
                <a:schemeClr val="tx1"/>
              </a:solidFill>
              <a:latin typeface="微軟正黑體" panose="020B0604030504040204" pitchFamily="34" charset="-120"/>
              <a:ea typeface="微軟正黑體" panose="020B0604030504040204" pitchFamily="34" charset="-120"/>
            </a:endParaRPr>
          </a:p>
          <a:p>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具體貢獻：由簡單的傳統低層次特徵轉換達到極優異的防禦性能</a:t>
            </a:r>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533400" lvl="1" indent="-533400">
              <a:buFont typeface="+mj-lt"/>
              <a:buAutoNum type="arabicPeriod"/>
            </a:pPr>
            <a:r>
              <a:rPr lang="zh-TW" altLang="zh-TW" sz="3000" dirty="0">
                <a:solidFill>
                  <a:schemeClr val="tx1"/>
                </a:solidFill>
                <a:latin typeface="微軟正黑體" panose="020B0604030504040204" pitchFamily="34" charset="-120"/>
                <a:ea typeface="微軟正黑體" panose="020B0604030504040204" pitchFamily="34" charset="-120"/>
              </a:rPr>
              <a:t>根據詳盡的調查，本文首次揭示了傳統低層次特徵在不明顯增加推理時間的情況下，有助於模型的穩健性</a:t>
            </a:r>
          </a:p>
          <a:p>
            <a:pPr marL="533400" lvl="1" indent="-533400">
              <a:buFont typeface="+mj-lt"/>
              <a:buAutoNum type="arabicPeriod"/>
            </a:pPr>
            <a:r>
              <a:rPr lang="zh-TW" altLang="en-US" sz="3000" dirty="0">
                <a:solidFill>
                  <a:schemeClr val="tx1"/>
                </a:solidFill>
                <a:latin typeface="微軟正黑體" panose="020B0604030504040204" pitchFamily="34" charset="-120"/>
                <a:ea typeface="微軟正黑體" panose="020B0604030504040204" pitchFamily="34" charset="-120"/>
              </a:rPr>
              <a:t>本文</a:t>
            </a:r>
            <a:r>
              <a:rPr lang="zh-TW" altLang="zh-TW" sz="3000" dirty="0">
                <a:solidFill>
                  <a:schemeClr val="tx1"/>
                </a:solidFill>
                <a:latin typeface="微軟正黑體" panose="020B0604030504040204" pitchFamily="34" charset="-120"/>
                <a:ea typeface="微軟正黑體" panose="020B0604030504040204" pitchFamily="34" charset="-120"/>
              </a:rPr>
              <a:t>展示了所提出的方法在不同的對抗性攻擊下皆能取得最先進的性能，同時無需進行對抗性訓練造成運算資源浪費</a:t>
            </a:r>
            <a:endParaRPr lang="en-US" altLang="zh-TW" sz="3000" dirty="0">
              <a:solidFill>
                <a:schemeClr val="tx1"/>
              </a:solidFill>
              <a:latin typeface="微軟正黑體" panose="020B0604030504040204" pitchFamily="34" charset="-120"/>
              <a:ea typeface="微軟正黑體" panose="020B0604030504040204" pitchFamily="34" charset="-120"/>
            </a:endParaRPr>
          </a:p>
          <a:p>
            <a:endPar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p:txBody>
      </p:sp>
      <mc:AlternateContent xmlns:mc="http://schemas.openxmlformats.org/markup-compatibility/2006">
        <mc:Choice xmlns:a14="http://schemas.microsoft.com/office/drawing/2010/main" Requires="a14">
          <p:sp>
            <p:nvSpPr>
              <p:cNvPr id="7" name="矩形: 圓角 6">
                <a:extLst>
                  <a:ext uri="{FF2B5EF4-FFF2-40B4-BE49-F238E27FC236}">
                    <a16:creationId xmlns:a16="http://schemas.microsoft.com/office/drawing/2014/main" id="{FCAFDBA7-4DB7-E540-7E47-BD0D02D43EED}"/>
                  </a:ext>
                </a:extLst>
              </p:cNvPr>
              <p:cNvSpPr/>
              <p:nvPr/>
            </p:nvSpPr>
            <p:spPr>
              <a:xfrm>
                <a:off x="15382367" y="5355535"/>
                <a:ext cx="14400000" cy="18790480"/>
              </a:xfrm>
              <a:prstGeom prst="roundRect">
                <a:avLst>
                  <a:gd name="adj" fmla="val 491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LBP</a:t>
                </a: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轉換介紹</a:t>
                </a:r>
                <a:endParaRPr lang="en-US" altLang="zh-TW" sz="3200" dirty="0">
                  <a:solidFill>
                    <a:schemeClr val="tx1"/>
                  </a:solidFill>
                  <a:latin typeface="微軟正黑體" panose="020B0604030504040204" pitchFamily="34" charset="-120"/>
                  <a:ea typeface="微軟正黑體" panose="020B0604030504040204" pitchFamily="34" charset="-120"/>
                </a:endParaRPr>
              </a:p>
              <a:p>
                <a:r>
                  <a:rPr lang="zh-TW" altLang="en-US" sz="3000" dirty="0">
                    <a:solidFill>
                      <a:schemeClr val="tx1"/>
                    </a:solidFill>
                    <a:latin typeface="微軟正黑體" panose="020B0604030504040204" pitchFamily="34" charset="-120"/>
                    <a:ea typeface="微軟正黑體" panose="020B0604030504040204" pitchFamily="34" charset="-120"/>
                  </a:rPr>
                  <a:t>定義為：</a:t>
                </a:r>
                <a14:m>
                  <m:oMath xmlns:m="http://schemas.openxmlformats.org/officeDocument/2006/math">
                    <m:sSub>
                      <m:sSubPr>
                        <m:ctrlPr>
                          <a:rPr lang="en-US" altLang="zh-TW" sz="3000" i="1">
                            <a:solidFill>
                              <a:schemeClr val="tx1"/>
                            </a:solidFill>
                            <a:latin typeface="Cambria Math" panose="02040503050406030204" pitchFamily="18" charset="0"/>
                          </a:rPr>
                        </m:ctrlPr>
                      </m:sSubPr>
                      <m:e>
                        <m:r>
                          <a:rPr lang="en-US" altLang="zh-TW" sz="3000">
                            <a:solidFill>
                              <a:schemeClr val="tx1"/>
                            </a:solidFill>
                            <a:latin typeface="Cambria Math" panose="02040503050406030204" pitchFamily="18" charset="0"/>
                          </a:rPr>
                          <m:t>𝐿𝐵𝑃</m:t>
                        </m:r>
                      </m:e>
                      <m:sub>
                        <m:r>
                          <a:rPr lang="en-US" altLang="zh-TW" sz="3000">
                            <a:solidFill>
                              <a:schemeClr val="tx1"/>
                            </a:solidFill>
                            <a:latin typeface="Cambria Math" panose="02040503050406030204" pitchFamily="18" charset="0"/>
                          </a:rPr>
                          <m:t>𝑃</m:t>
                        </m:r>
                        <m:r>
                          <a:rPr lang="en-US" altLang="zh-TW" sz="3000">
                            <a:solidFill>
                              <a:schemeClr val="tx1"/>
                            </a:solidFill>
                            <a:latin typeface="Cambria Math" panose="02040503050406030204" pitchFamily="18" charset="0"/>
                          </a:rPr>
                          <m:t>,</m:t>
                        </m:r>
                        <m:r>
                          <a:rPr lang="en-US" altLang="zh-TW" sz="3000">
                            <a:solidFill>
                              <a:schemeClr val="tx1"/>
                            </a:solidFill>
                            <a:latin typeface="Cambria Math" panose="02040503050406030204" pitchFamily="18" charset="0"/>
                          </a:rPr>
                          <m:t>𝑅</m:t>
                        </m:r>
                      </m:sub>
                    </m:sSub>
                    <m:r>
                      <a:rPr lang="en-US" altLang="zh-TW" sz="3000">
                        <a:solidFill>
                          <a:schemeClr val="tx1"/>
                        </a:solidFill>
                        <a:latin typeface="Cambria Math" panose="02040503050406030204" pitchFamily="18" charset="0"/>
                      </a:rPr>
                      <m:t>=</m:t>
                    </m:r>
                    <m:nary>
                      <m:naryPr>
                        <m:chr m:val="∑"/>
                        <m:ctrlPr>
                          <a:rPr lang="en-US" altLang="zh-TW" sz="3000" i="1">
                            <a:solidFill>
                              <a:schemeClr val="tx1"/>
                            </a:solidFill>
                            <a:latin typeface="Cambria Math" panose="02040503050406030204" pitchFamily="18" charset="0"/>
                          </a:rPr>
                        </m:ctrlPr>
                      </m:naryPr>
                      <m:sub>
                        <m:r>
                          <m:rPr>
                            <m:brk m:alnAt="23"/>
                          </m:rPr>
                          <a:rPr lang="en-US" altLang="zh-TW" sz="3000">
                            <a:solidFill>
                              <a:schemeClr val="tx1"/>
                            </a:solidFill>
                            <a:latin typeface="Cambria Math" panose="02040503050406030204" pitchFamily="18" charset="0"/>
                          </a:rPr>
                          <m:t>𝑝</m:t>
                        </m:r>
                        <m:r>
                          <a:rPr lang="en-US" altLang="zh-TW" sz="3000">
                            <a:solidFill>
                              <a:schemeClr val="tx1"/>
                            </a:solidFill>
                            <a:latin typeface="Cambria Math" panose="02040503050406030204" pitchFamily="18" charset="0"/>
                          </a:rPr>
                          <m:t>=0</m:t>
                        </m:r>
                      </m:sub>
                      <m:sup>
                        <m:r>
                          <a:rPr lang="en-US" altLang="zh-TW" sz="3000">
                            <a:solidFill>
                              <a:schemeClr val="tx1"/>
                            </a:solidFill>
                            <a:latin typeface="Cambria Math" panose="02040503050406030204" pitchFamily="18" charset="0"/>
                          </a:rPr>
                          <m:t>𝑃</m:t>
                        </m:r>
                        <m:r>
                          <a:rPr lang="en-US" altLang="zh-TW" sz="3000">
                            <a:solidFill>
                              <a:schemeClr val="tx1"/>
                            </a:solidFill>
                            <a:latin typeface="Cambria Math" panose="02040503050406030204" pitchFamily="18" charset="0"/>
                          </a:rPr>
                          <m:t>−1</m:t>
                        </m:r>
                      </m:sup>
                      <m:e>
                        <m:sSup>
                          <m:sSupPr>
                            <m:ctrlPr>
                              <a:rPr lang="en-US" altLang="zh-TW" sz="3000" i="1">
                                <a:solidFill>
                                  <a:schemeClr val="tx1"/>
                                </a:solidFill>
                                <a:latin typeface="Cambria Math" panose="02040503050406030204" pitchFamily="18" charset="0"/>
                              </a:rPr>
                            </m:ctrlPr>
                          </m:sSupPr>
                          <m:e>
                            <m:r>
                              <a:rPr lang="en-US" altLang="zh-TW" sz="3000">
                                <a:solidFill>
                                  <a:schemeClr val="tx1"/>
                                </a:solidFill>
                                <a:latin typeface="Cambria Math" panose="02040503050406030204" pitchFamily="18" charset="0"/>
                              </a:rPr>
                              <m:t>2</m:t>
                            </m:r>
                          </m:e>
                          <m:sup>
                            <m:r>
                              <a:rPr lang="en-US" altLang="zh-TW" sz="3000">
                                <a:solidFill>
                                  <a:schemeClr val="tx1"/>
                                </a:solidFill>
                                <a:latin typeface="Cambria Math" panose="02040503050406030204" pitchFamily="18" charset="0"/>
                              </a:rPr>
                              <m:t>𝑝</m:t>
                            </m:r>
                          </m:sup>
                        </m:sSup>
                        <m:r>
                          <a:rPr lang="en-US" altLang="zh-TW" sz="3000">
                            <a:solidFill>
                              <a:schemeClr val="tx1"/>
                            </a:solidFill>
                            <a:latin typeface="Cambria Math" panose="02040503050406030204" pitchFamily="18" charset="0"/>
                          </a:rPr>
                          <m:t>𝑠</m:t>
                        </m:r>
                        <m:d>
                          <m:dPr>
                            <m:ctrlPr>
                              <a:rPr lang="en-US" altLang="zh-TW" sz="3000" i="1">
                                <a:solidFill>
                                  <a:schemeClr val="tx1"/>
                                </a:solidFill>
                                <a:latin typeface="Cambria Math" panose="02040503050406030204" pitchFamily="18" charset="0"/>
                              </a:rPr>
                            </m:ctrlPr>
                          </m:dPr>
                          <m:e>
                            <m:sSub>
                              <m:sSubPr>
                                <m:ctrlPr>
                                  <a:rPr lang="en-US" altLang="zh-TW" sz="3000" i="1">
                                    <a:solidFill>
                                      <a:schemeClr val="tx1"/>
                                    </a:solidFill>
                                    <a:latin typeface="Cambria Math" panose="02040503050406030204" pitchFamily="18" charset="0"/>
                                  </a:rPr>
                                </m:ctrlPr>
                              </m:sSubPr>
                              <m:e>
                                <m:r>
                                  <a:rPr lang="en-US" altLang="zh-TW" sz="3000">
                                    <a:solidFill>
                                      <a:schemeClr val="tx1"/>
                                    </a:solidFill>
                                    <a:latin typeface="Cambria Math" panose="02040503050406030204" pitchFamily="18" charset="0"/>
                                  </a:rPr>
                                  <m:t>𝑥</m:t>
                                </m:r>
                              </m:e>
                              <m:sub>
                                <m:r>
                                  <a:rPr lang="en-US" altLang="zh-TW" sz="3000">
                                    <a:solidFill>
                                      <a:schemeClr val="tx1"/>
                                    </a:solidFill>
                                    <a:latin typeface="Cambria Math" panose="02040503050406030204" pitchFamily="18" charset="0"/>
                                  </a:rPr>
                                  <m:t>𝑝</m:t>
                                </m:r>
                              </m:sub>
                            </m:sSub>
                            <m:r>
                              <a:rPr lang="en-US" altLang="zh-TW" sz="3000">
                                <a:solidFill>
                                  <a:schemeClr val="tx1"/>
                                </a:solidFill>
                                <a:latin typeface="Cambria Math" panose="02040503050406030204" pitchFamily="18" charset="0"/>
                              </a:rPr>
                              <m:t>−</m:t>
                            </m:r>
                            <m:r>
                              <a:rPr lang="en-US" altLang="zh-TW" sz="3000">
                                <a:solidFill>
                                  <a:schemeClr val="tx1"/>
                                </a:solidFill>
                                <a:latin typeface="Cambria Math" panose="02040503050406030204" pitchFamily="18" charset="0"/>
                              </a:rPr>
                              <m:t>𝑥</m:t>
                            </m:r>
                          </m:e>
                        </m:d>
                        <m:r>
                          <a:rPr lang="en-US" altLang="zh-TW" sz="3000">
                            <a:solidFill>
                              <a:schemeClr val="tx1"/>
                            </a:solidFill>
                            <a:latin typeface="Cambria Math" panose="02040503050406030204" pitchFamily="18" charset="0"/>
                          </a:rPr>
                          <m:t>,  </m:t>
                        </m:r>
                        <m:r>
                          <a:rPr lang="en-US" altLang="zh-TW" sz="3000">
                            <a:solidFill>
                              <a:schemeClr val="tx1"/>
                            </a:solidFill>
                            <a:latin typeface="Cambria Math" panose="02040503050406030204" pitchFamily="18" charset="0"/>
                          </a:rPr>
                          <m:t>𝑠</m:t>
                        </m:r>
                        <m:d>
                          <m:dPr>
                            <m:ctrlPr>
                              <a:rPr lang="en-US" altLang="zh-TW" sz="3000" i="1">
                                <a:solidFill>
                                  <a:schemeClr val="tx1"/>
                                </a:solidFill>
                                <a:latin typeface="Cambria Math" panose="02040503050406030204" pitchFamily="18" charset="0"/>
                              </a:rPr>
                            </m:ctrlPr>
                          </m:dPr>
                          <m:e>
                            <m:r>
                              <a:rPr lang="en-US" altLang="zh-TW" sz="3000">
                                <a:solidFill>
                                  <a:schemeClr val="tx1"/>
                                </a:solidFill>
                                <a:latin typeface="Cambria Math" panose="02040503050406030204" pitchFamily="18" charset="0"/>
                              </a:rPr>
                              <m:t>𝑥</m:t>
                            </m:r>
                          </m:e>
                        </m:d>
                      </m:e>
                    </m:nary>
                    <m:r>
                      <a:rPr lang="en-US" altLang="zh-TW" sz="3000">
                        <a:solidFill>
                          <a:schemeClr val="tx1"/>
                        </a:solidFill>
                        <a:latin typeface="Cambria Math" panose="02040503050406030204" pitchFamily="18" charset="0"/>
                      </a:rPr>
                      <m:t>=1 </m:t>
                    </m:r>
                    <m:r>
                      <a:rPr lang="en-US" altLang="zh-TW" sz="3000">
                        <a:solidFill>
                          <a:schemeClr val="tx1"/>
                        </a:solidFill>
                        <a:latin typeface="Cambria Math" panose="02040503050406030204" pitchFamily="18" charset="0"/>
                      </a:rPr>
                      <m:t>𝑖𝑓</m:t>
                    </m:r>
                    <m:r>
                      <a:rPr lang="en-US" altLang="zh-TW" sz="3000">
                        <a:solidFill>
                          <a:schemeClr val="tx1"/>
                        </a:solidFill>
                        <a:latin typeface="Cambria Math" panose="02040503050406030204" pitchFamily="18" charset="0"/>
                      </a:rPr>
                      <m:t> </m:t>
                    </m:r>
                    <m:r>
                      <a:rPr lang="en-US" altLang="zh-TW" sz="3000">
                        <a:solidFill>
                          <a:schemeClr val="tx1"/>
                        </a:solidFill>
                        <a:latin typeface="Cambria Math" panose="02040503050406030204" pitchFamily="18" charset="0"/>
                      </a:rPr>
                      <m:t>𝑥</m:t>
                    </m:r>
                    <m:r>
                      <a:rPr lang="en-US" altLang="zh-TW" sz="3000">
                        <a:solidFill>
                          <a:schemeClr val="tx1"/>
                        </a:solidFill>
                        <a:latin typeface="Cambria Math" panose="02040503050406030204" pitchFamily="18" charset="0"/>
                      </a:rPr>
                      <m:t>≥0 </m:t>
                    </m:r>
                    <m:r>
                      <a:rPr lang="en-US" altLang="zh-TW" sz="3000">
                        <a:solidFill>
                          <a:schemeClr val="tx1"/>
                        </a:solidFill>
                        <a:latin typeface="Cambria Math" panose="02040503050406030204" pitchFamily="18" charset="0"/>
                      </a:rPr>
                      <m:t>𝑒𝑙𝑠𝑒</m:t>
                    </m:r>
                    <m:r>
                      <a:rPr lang="en-US" altLang="zh-TW" sz="3000">
                        <a:solidFill>
                          <a:schemeClr val="tx1"/>
                        </a:solidFill>
                        <a:latin typeface="Cambria Math" panose="02040503050406030204" pitchFamily="18" charset="0"/>
                      </a:rPr>
                      <m:t> 0</m:t>
                    </m:r>
                  </m:oMath>
                </a14:m>
                <a:br>
                  <a:rPr lang="en-US" altLang="zh-TW" sz="3000" dirty="0">
                    <a:solidFill>
                      <a:schemeClr val="tx1"/>
                    </a:solidFill>
                    <a:latin typeface="微軟正黑體" panose="020B0604030504040204" pitchFamily="34" charset="-120"/>
                    <a:ea typeface="微軟正黑體" panose="020B0604030504040204" pitchFamily="34" charset="-120"/>
                  </a:rPr>
                </a:br>
                <a:r>
                  <a:rPr lang="zh-TW" altLang="en-US" sz="3000" dirty="0">
                    <a:solidFill>
                      <a:schemeClr val="tx1"/>
                    </a:solidFill>
                    <a:latin typeface="微軟正黑體" panose="020B0604030504040204" pitchFamily="34" charset="-120"/>
                    <a:ea typeface="微軟正黑體" panose="020B0604030504040204" pitchFamily="34" charset="-120"/>
                  </a:rPr>
                  <a:t>其中，</a:t>
                </a:r>
                <a14:m>
                  <m:oMath xmlns:m="http://schemas.openxmlformats.org/officeDocument/2006/math">
                    <m:r>
                      <a:rPr lang="en-US" altLang="zh-TW" sz="3000" dirty="0">
                        <a:solidFill>
                          <a:schemeClr val="tx1"/>
                        </a:solidFill>
                        <a:latin typeface="Cambria Math" panose="02040503050406030204" pitchFamily="18" charset="0"/>
                      </a:rPr>
                      <m:t>𝑃</m:t>
                    </m:r>
                  </m:oMath>
                </a14:m>
                <a:r>
                  <a:rPr lang="zh-TW" altLang="en-US" sz="3000" dirty="0">
                    <a:solidFill>
                      <a:schemeClr val="tx1"/>
                    </a:solidFill>
                    <a:latin typeface="微軟正黑體" panose="020B0604030504040204" pitchFamily="34" charset="-120"/>
                    <a:ea typeface="微軟正黑體" panose="020B0604030504040204" pitchFamily="34" charset="-120"/>
                  </a:rPr>
                  <a:t>是以像素</a:t>
                </a:r>
                <a14:m>
                  <m:oMath xmlns:m="http://schemas.openxmlformats.org/officeDocument/2006/math">
                    <m:r>
                      <a:rPr lang="zh-TW" altLang="en-US" sz="3000" dirty="0">
                        <a:solidFill>
                          <a:schemeClr val="tx1"/>
                        </a:solidFill>
                        <a:latin typeface="Cambria Math" panose="02040503050406030204" pitchFamily="18" charset="0"/>
                      </a:rPr>
                      <m:t> </m:t>
                    </m:r>
                    <m:r>
                      <a:rPr lang="en-US" altLang="zh-TW" sz="3000" dirty="0">
                        <a:solidFill>
                          <a:schemeClr val="tx1"/>
                        </a:solidFill>
                        <a:latin typeface="Cambria Math" panose="02040503050406030204" pitchFamily="18" charset="0"/>
                      </a:rPr>
                      <m:t>𝑥</m:t>
                    </m:r>
                    <m:r>
                      <a:rPr lang="zh-TW" altLang="en-US" sz="3000" dirty="0">
                        <a:solidFill>
                          <a:schemeClr val="tx1"/>
                        </a:solidFill>
                        <a:latin typeface="Cambria Math" panose="02040503050406030204" pitchFamily="18" charset="0"/>
                      </a:rPr>
                      <m:t> </m:t>
                    </m:r>
                  </m:oMath>
                </a14:m>
                <a:r>
                  <a:rPr lang="zh-TW" altLang="en-US" sz="3000" dirty="0">
                    <a:solidFill>
                      <a:schemeClr val="tx1"/>
                    </a:solidFill>
                    <a:latin typeface="微軟正黑體" panose="020B0604030504040204" pitchFamily="34" charset="-120"/>
                    <a:ea typeface="微軟正黑體" panose="020B0604030504040204" pitchFamily="34" charset="-120"/>
                  </a:rPr>
                  <a:t>為中心的周圍像素數量，由半徑</a:t>
                </a:r>
                <a14:m>
                  <m:oMath xmlns:m="http://schemas.openxmlformats.org/officeDocument/2006/math">
                    <m:r>
                      <a:rPr lang="en-US" altLang="zh-TW" sz="3000">
                        <a:solidFill>
                          <a:schemeClr val="tx1"/>
                        </a:solidFill>
                        <a:latin typeface="Cambria Math" panose="02040503050406030204" pitchFamily="18" charset="0"/>
                      </a:rPr>
                      <m:t>𝑅</m:t>
                    </m:r>
                  </m:oMath>
                </a14:m>
                <a:r>
                  <a:rPr lang="zh-TW" altLang="en-US" sz="3000" dirty="0">
                    <a:solidFill>
                      <a:schemeClr val="tx1"/>
                    </a:solidFill>
                    <a:latin typeface="微軟正黑體" panose="020B0604030504040204" pitchFamily="34" charset="-120"/>
                    <a:ea typeface="微軟正黑體" panose="020B0604030504040204" pitchFamily="34" charset="-120"/>
                  </a:rPr>
                  <a:t>決定</a:t>
                </a:r>
                <a:endParaRPr lang="en-US" altLang="zh-TW" sz="3000" dirty="0">
                  <a:solidFill>
                    <a:schemeClr val="tx1"/>
                  </a:solidFill>
                  <a:latin typeface="微軟正黑體" panose="020B0604030504040204" pitchFamily="34" charset="-120"/>
                  <a:ea typeface="微軟正黑體" panose="020B0604030504040204" pitchFamily="34" charset="-120"/>
                </a:endParaRPr>
              </a:p>
              <a:p>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r>
                  <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LTP</a:t>
                </a: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轉換介紹</a:t>
                </a:r>
                <a:endParaRPr lang="en-US" altLang="zh-TW" sz="3200" dirty="0">
                  <a:solidFill>
                    <a:schemeClr val="tx1"/>
                  </a:solidFill>
                  <a:latin typeface="微軟正黑體" panose="020B0604030504040204" pitchFamily="34" charset="-120"/>
                  <a:ea typeface="微軟正黑體" panose="020B0604030504040204" pitchFamily="34" charset="-120"/>
                </a:endParaRPr>
              </a:p>
              <a:p>
                <a:r>
                  <a:rPr lang="zh-TW" altLang="en-US" sz="3000" dirty="0">
                    <a:solidFill>
                      <a:schemeClr val="tx1"/>
                    </a:solidFill>
                    <a:latin typeface="微軟正黑體" panose="020B0604030504040204" pitchFamily="34" charset="-120"/>
                    <a:ea typeface="微軟正黑體" panose="020B0604030504040204" pitchFamily="34" charset="-120"/>
                  </a:rPr>
                  <a:t>定義為：</a:t>
                </a:r>
                <a14:m>
                  <m:oMath xmlns:m="http://schemas.openxmlformats.org/officeDocument/2006/math">
                    <m:sSub>
                      <m:sSubPr>
                        <m:ctrlPr>
                          <a:rPr lang="en-US" altLang="zh-TW" sz="3000" i="1">
                            <a:solidFill>
                              <a:schemeClr val="tx1"/>
                            </a:solidFill>
                            <a:latin typeface="Cambria Math" panose="02040503050406030204" pitchFamily="18" charset="0"/>
                          </a:rPr>
                        </m:ctrlPr>
                      </m:sSubPr>
                      <m:e>
                        <m:r>
                          <a:rPr lang="en-US" altLang="zh-TW" sz="3000">
                            <a:solidFill>
                              <a:schemeClr val="tx1"/>
                            </a:solidFill>
                            <a:latin typeface="Cambria Math" panose="02040503050406030204" pitchFamily="18" charset="0"/>
                          </a:rPr>
                          <m:t>𝐿𝑇𝑃</m:t>
                        </m:r>
                      </m:e>
                      <m:sub>
                        <m:r>
                          <a:rPr lang="en-US" altLang="zh-TW" sz="3000">
                            <a:solidFill>
                              <a:schemeClr val="tx1"/>
                            </a:solidFill>
                            <a:latin typeface="Cambria Math" panose="02040503050406030204" pitchFamily="18" charset="0"/>
                          </a:rPr>
                          <m:t>𝑃</m:t>
                        </m:r>
                        <m:r>
                          <a:rPr lang="en-US" altLang="zh-TW" sz="3000">
                            <a:solidFill>
                              <a:schemeClr val="tx1"/>
                            </a:solidFill>
                            <a:latin typeface="Cambria Math" panose="02040503050406030204" pitchFamily="18" charset="0"/>
                          </a:rPr>
                          <m:t>,</m:t>
                        </m:r>
                        <m:r>
                          <a:rPr lang="en-US" altLang="zh-TW" sz="3000">
                            <a:solidFill>
                              <a:schemeClr val="tx1"/>
                            </a:solidFill>
                            <a:latin typeface="Cambria Math" panose="02040503050406030204" pitchFamily="18" charset="0"/>
                          </a:rPr>
                          <m:t>𝑅</m:t>
                        </m:r>
                      </m:sub>
                    </m:sSub>
                    <m:r>
                      <a:rPr lang="en-US" altLang="zh-TW" sz="3000">
                        <a:solidFill>
                          <a:schemeClr val="tx1"/>
                        </a:solidFill>
                        <a:latin typeface="Cambria Math" panose="02040503050406030204" pitchFamily="18" charset="0"/>
                      </a:rPr>
                      <m:t>=</m:t>
                    </m:r>
                    <m:nary>
                      <m:naryPr>
                        <m:chr m:val="∑"/>
                        <m:ctrlPr>
                          <a:rPr lang="en-US" altLang="zh-TW" sz="3000" i="1">
                            <a:solidFill>
                              <a:schemeClr val="tx1"/>
                            </a:solidFill>
                            <a:latin typeface="Cambria Math" panose="02040503050406030204" pitchFamily="18" charset="0"/>
                          </a:rPr>
                        </m:ctrlPr>
                      </m:naryPr>
                      <m:sub>
                        <m:r>
                          <m:rPr>
                            <m:brk m:alnAt="23"/>
                          </m:rPr>
                          <a:rPr lang="en-US" altLang="zh-TW" sz="3000">
                            <a:solidFill>
                              <a:schemeClr val="tx1"/>
                            </a:solidFill>
                            <a:latin typeface="Cambria Math" panose="02040503050406030204" pitchFamily="18" charset="0"/>
                          </a:rPr>
                          <m:t>𝑝</m:t>
                        </m:r>
                        <m:r>
                          <a:rPr lang="en-US" altLang="zh-TW" sz="3000">
                            <a:solidFill>
                              <a:schemeClr val="tx1"/>
                            </a:solidFill>
                            <a:latin typeface="Cambria Math" panose="02040503050406030204" pitchFamily="18" charset="0"/>
                          </a:rPr>
                          <m:t>=0</m:t>
                        </m:r>
                      </m:sub>
                      <m:sup>
                        <m:r>
                          <a:rPr lang="en-US" altLang="zh-TW" sz="3000">
                            <a:solidFill>
                              <a:schemeClr val="tx1"/>
                            </a:solidFill>
                            <a:latin typeface="Cambria Math" panose="02040503050406030204" pitchFamily="18" charset="0"/>
                          </a:rPr>
                          <m:t>𝑃</m:t>
                        </m:r>
                        <m:r>
                          <a:rPr lang="en-US" altLang="zh-TW" sz="3000">
                            <a:solidFill>
                              <a:schemeClr val="tx1"/>
                            </a:solidFill>
                            <a:latin typeface="Cambria Math" panose="02040503050406030204" pitchFamily="18" charset="0"/>
                          </a:rPr>
                          <m:t>−1</m:t>
                        </m:r>
                      </m:sup>
                      <m:e>
                        <m:sSup>
                          <m:sSupPr>
                            <m:ctrlPr>
                              <a:rPr lang="en-US" altLang="zh-TW" sz="3000" i="1">
                                <a:solidFill>
                                  <a:schemeClr val="tx1"/>
                                </a:solidFill>
                                <a:latin typeface="Cambria Math" panose="02040503050406030204" pitchFamily="18" charset="0"/>
                              </a:rPr>
                            </m:ctrlPr>
                          </m:sSupPr>
                          <m:e>
                            <m:r>
                              <a:rPr lang="en-US" altLang="zh-TW" sz="3000">
                                <a:solidFill>
                                  <a:schemeClr val="tx1"/>
                                </a:solidFill>
                                <a:latin typeface="Cambria Math" panose="02040503050406030204" pitchFamily="18" charset="0"/>
                              </a:rPr>
                              <m:t>2</m:t>
                            </m:r>
                          </m:e>
                          <m:sup>
                            <m:r>
                              <a:rPr lang="en-US" altLang="zh-TW" sz="3000">
                                <a:solidFill>
                                  <a:schemeClr val="tx1"/>
                                </a:solidFill>
                                <a:latin typeface="Cambria Math" panose="02040503050406030204" pitchFamily="18" charset="0"/>
                              </a:rPr>
                              <m:t>𝑝</m:t>
                            </m:r>
                          </m:sup>
                        </m:sSup>
                        <m:r>
                          <a:rPr lang="en-US" altLang="zh-TW" sz="3000">
                            <a:solidFill>
                              <a:schemeClr val="tx1"/>
                            </a:solidFill>
                            <a:latin typeface="Cambria Math" panose="02040503050406030204" pitchFamily="18" charset="0"/>
                          </a:rPr>
                          <m:t>𝑇</m:t>
                        </m:r>
                        <m:d>
                          <m:dPr>
                            <m:ctrlPr>
                              <a:rPr lang="en-US" altLang="zh-TW" sz="3000" i="1">
                                <a:solidFill>
                                  <a:schemeClr val="tx1"/>
                                </a:solidFill>
                                <a:latin typeface="Cambria Math" panose="02040503050406030204" pitchFamily="18" charset="0"/>
                              </a:rPr>
                            </m:ctrlPr>
                          </m:dPr>
                          <m:e>
                            <m:sSub>
                              <m:sSubPr>
                                <m:ctrlPr>
                                  <a:rPr lang="en-US" altLang="zh-TW" sz="3000" i="1">
                                    <a:solidFill>
                                      <a:schemeClr val="tx1"/>
                                    </a:solidFill>
                                    <a:latin typeface="Cambria Math" panose="02040503050406030204" pitchFamily="18" charset="0"/>
                                  </a:rPr>
                                </m:ctrlPr>
                              </m:sSubPr>
                              <m:e>
                                <m:r>
                                  <a:rPr lang="en-US" altLang="zh-TW" sz="3000">
                                    <a:solidFill>
                                      <a:schemeClr val="tx1"/>
                                    </a:solidFill>
                                    <a:latin typeface="Cambria Math" panose="02040503050406030204" pitchFamily="18" charset="0"/>
                                  </a:rPr>
                                  <m:t>𝑥</m:t>
                                </m:r>
                              </m:e>
                              <m:sub>
                                <m:r>
                                  <a:rPr lang="en-US" altLang="zh-TW" sz="3000">
                                    <a:solidFill>
                                      <a:schemeClr val="tx1"/>
                                    </a:solidFill>
                                    <a:latin typeface="Cambria Math" panose="02040503050406030204" pitchFamily="18" charset="0"/>
                                  </a:rPr>
                                  <m:t>𝑝</m:t>
                                </m:r>
                              </m:sub>
                            </m:sSub>
                            <m:r>
                              <a:rPr lang="en-US" altLang="zh-TW" sz="3000">
                                <a:solidFill>
                                  <a:schemeClr val="tx1"/>
                                </a:solidFill>
                                <a:latin typeface="Cambria Math" panose="02040503050406030204" pitchFamily="18" charset="0"/>
                              </a:rPr>
                              <m:t>−</m:t>
                            </m:r>
                            <m:r>
                              <a:rPr lang="en-US" altLang="zh-TW" sz="3000">
                                <a:solidFill>
                                  <a:schemeClr val="tx1"/>
                                </a:solidFill>
                                <a:latin typeface="Cambria Math" panose="02040503050406030204" pitchFamily="18" charset="0"/>
                              </a:rPr>
                              <m:t>𝑥</m:t>
                            </m:r>
                          </m:e>
                        </m:d>
                        <m:r>
                          <a:rPr lang="en-US" altLang="zh-TW" sz="3000">
                            <a:solidFill>
                              <a:schemeClr val="tx1"/>
                            </a:solidFill>
                            <a:latin typeface="Cambria Math" panose="02040503050406030204" pitchFamily="18" charset="0"/>
                          </a:rPr>
                          <m:t>,  </m:t>
                        </m:r>
                        <m:r>
                          <a:rPr lang="en-US" altLang="zh-TW" sz="3000">
                            <a:solidFill>
                              <a:schemeClr val="tx1"/>
                            </a:solidFill>
                            <a:latin typeface="Cambria Math" panose="02040503050406030204" pitchFamily="18" charset="0"/>
                          </a:rPr>
                          <m:t>𝑇</m:t>
                        </m:r>
                        <m:d>
                          <m:dPr>
                            <m:ctrlPr>
                              <a:rPr lang="en-US" altLang="zh-TW" sz="3000" i="1">
                                <a:solidFill>
                                  <a:schemeClr val="tx1"/>
                                </a:solidFill>
                                <a:latin typeface="Cambria Math" panose="02040503050406030204" pitchFamily="18" charset="0"/>
                              </a:rPr>
                            </m:ctrlPr>
                          </m:dPr>
                          <m:e>
                            <m:r>
                              <a:rPr lang="en-US" altLang="zh-TW" sz="3000">
                                <a:solidFill>
                                  <a:schemeClr val="tx1"/>
                                </a:solidFill>
                                <a:latin typeface="Cambria Math" panose="02040503050406030204" pitchFamily="18" charset="0"/>
                              </a:rPr>
                              <m:t>𝑥</m:t>
                            </m:r>
                          </m:e>
                        </m:d>
                        <m:r>
                          <a:rPr lang="en-US" altLang="zh-TW" sz="3000">
                            <a:solidFill>
                              <a:schemeClr val="tx1"/>
                            </a:solidFill>
                            <a:latin typeface="Cambria Math" panose="02040503050406030204" pitchFamily="18" charset="0"/>
                          </a:rPr>
                          <m:t>=</m:t>
                        </m:r>
                        <m:d>
                          <m:dPr>
                            <m:begChr m:val="{"/>
                            <m:endChr m:val=""/>
                            <m:ctrlPr>
                              <a:rPr lang="en-US" altLang="zh-TW" sz="3000" i="1">
                                <a:solidFill>
                                  <a:schemeClr val="tx1"/>
                                </a:solidFill>
                                <a:latin typeface="Cambria Math" panose="02040503050406030204" pitchFamily="18" charset="0"/>
                              </a:rPr>
                            </m:ctrlPr>
                          </m:dPr>
                          <m:e>
                            <m:eqArr>
                              <m:eqArrPr>
                                <m:ctrlPr>
                                  <a:rPr lang="en-US" altLang="zh-TW" sz="3000" i="1">
                                    <a:solidFill>
                                      <a:schemeClr val="tx1"/>
                                    </a:solidFill>
                                    <a:latin typeface="Cambria Math" panose="02040503050406030204" pitchFamily="18" charset="0"/>
                                  </a:rPr>
                                </m:ctrlPr>
                              </m:eqArrPr>
                              <m:e>
                                <m:r>
                                  <a:rPr lang="en-US" altLang="zh-TW" sz="3000">
                                    <a:solidFill>
                                      <a:schemeClr val="tx1"/>
                                    </a:solidFill>
                                    <a:latin typeface="Cambria Math" panose="02040503050406030204" pitchFamily="18" charset="0"/>
                                  </a:rPr>
                                  <m:t>1,</m:t>
                                </m:r>
                                <m:r>
                                  <a:rPr lang="en-US" altLang="zh-TW" sz="3000">
                                    <a:solidFill>
                                      <a:schemeClr val="tx1"/>
                                    </a:solidFill>
                                    <a:latin typeface="Cambria Math" panose="02040503050406030204" pitchFamily="18" charset="0"/>
                                  </a:rPr>
                                  <m:t>𝑥</m:t>
                                </m:r>
                                <m:r>
                                  <a:rPr lang="en-US" altLang="zh-TW" sz="3000">
                                    <a:solidFill>
                                      <a:schemeClr val="tx1"/>
                                    </a:solidFill>
                                    <a:latin typeface="Cambria Math" panose="02040503050406030204" pitchFamily="18" charset="0"/>
                                  </a:rPr>
                                  <m:t>≤</m:t>
                                </m:r>
                                <m:r>
                                  <a:rPr lang="en-US" altLang="zh-TW" sz="3000">
                                    <a:solidFill>
                                      <a:schemeClr val="tx1"/>
                                    </a:solidFill>
                                    <a:latin typeface="Cambria Math" panose="02040503050406030204" pitchFamily="18" charset="0"/>
                                  </a:rPr>
                                  <m:t>𝑡</m:t>
                                </m:r>
                              </m:e>
                              <m:e>
                                <m:r>
                                  <a:rPr lang="en-US" altLang="zh-TW" sz="3000">
                                    <a:solidFill>
                                      <a:schemeClr val="tx1"/>
                                    </a:solidFill>
                                    <a:latin typeface="Cambria Math" panose="02040503050406030204" pitchFamily="18" charset="0"/>
                                  </a:rPr>
                                  <m:t>0,−</m:t>
                                </m:r>
                                <m:r>
                                  <a:rPr lang="en-US" altLang="zh-TW" sz="3000">
                                    <a:solidFill>
                                      <a:schemeClr val="tx1"/>
                                    </a:solidFill>
                                    <a:latin typeface="Cambria Math" panose="02040503050406030204" pitchFamily="18" charset="0"/>
                                  </a:rPr>
                                  <m:t>𝑡</m:t>
                                </m:r>
                                <m:r>
                                  <a:rPr lang="en-US" altLang="zh-TW" sz="3000">
                                    <a:solidFill>
                                      <a:schemeClr val="tx1"/>
                                    </a:solidFill>
                                    <a:latin typeface="Cambria Math" panose="02040503050406030204" pitchFamily="18" charset="0"/>
                                  </a:rPr>
                                  <m:t>&lt;</m:t>
                                </m:r>
                                <m:r>
                                  <a:rPr lang="en-US" altLang="zh-TW" sz="3000">
                                    <a:solidFill>
                                      <a:schemeClr val="tx1"/>
                                    </a:solidFill>
                                    <a:latin typeface="Cambria Math" panose="02040503050406030204" pitchFamily="18" charset="0"/>
                                  </a:rPr>
                                  <m:t>𝑥</m:t>
                                </m:r>
                                <m:r>
                                  <a:rPr lang="en-US" altLang="zh-TW" sz="3000">
                                    <a:solidFill>
                                      <a:schemeClr val="tx1"/>
                                    </a:solidFill>
                                    <a:latin typeface="Cambria Math" panose="02040503050406030204" pitchFamily="18" charset="0"/>
                                  </a:rPr>
                                  <m:t>&lt;</m:t>
                                </m:r>
                                <m:r>
                                  <a:rPr lang="en-US" altLang="zh-TW" sz="3000">
                                    <a:solidFill>
                                      <a:schemeClr val="tx1"/>
                                    </a:solidFill>
                                    <a:latin typeface="Cambria Math" panose="02040503050406030204" pitchFamily="18" charset="0"/>
                                  </a:rPr>
                                  <m:t>𝑡</m:t>
                                </m:r>
                              </m:e>
                              <m:e>
                                <m:r>
                                  <a:rPr lang="en-US" altLang="zh-TW" sz="3000">
                                    <a:solidFill>
                                      <a:schemeClr val="tx1"/>
                                    </a:solidFill>
                                    <a:latin typeface="Cambria Math" panose="02040503050406030204" pitchFamily="18" charset="0"/>
                                  </a:rPr>
                                  <m:t>−1,</m:t>
                                </m:r>
                                <m:r>
                                  <a:rPr lang="en-US" altLang="zh-TW" sz="3000">
                                    <a:solidFill>
                                      <a:schemeClr val="tx1"/>
                                    </a:solidFill>
                                    <a:latin typeface="Cambria Math" panose="02040503050406030204" pitchFamily="18" charset="0"/>
                                  </a:rPr>
                                  <m:t>𝑥</m:t>
                                </m:r>
                                <m:r>
                                  <a:rPr lang="en-US" altLang="zh-TW" sz="3000">
                                    <a:solidFill>
                                      <a:schemeClr val="tx1"/>
                                    </a:solidFill>
                                    <a:latin typeface="Cambria Math" panose="02040503050406030204" pitchFamily="18" charset="0"/>
                                  </a:rPr>
                                  <m:t>&lt;</m:t>
                                </m:r>
                                <m:r>
                                  <a:rPr lang="en-US" altLang="zh-TW" sz="3000">
                                    <a:solidFill>
                                      <a:schemeClr val="tx1"/>
                                    </a:solidFill>
                                    <a:latin typeface="Cambria Math" panose="02040503050406030204" pitchFamily="18" charset="0"/>
                                  </a:rPr>
                                  <m:t>𝑡</m:t>
                                </m:r>
                              </m:e>
                            </m:eqArr>
                          </m:e>
                        </m:d>
                      </m:e>
                    </m:nary>
                  </m:oMath>
                </a14:m>
                <a:br>
                  <a:rPr lang="en-US" altLang="zh-TW" sz="3000" dirty="0">
                    <a:solidFill>
                      <a:schemeClr val="tx1"/>
                    </a:solidFill>
                    <a:latin typeface="微軟正黑體" panose="020B0604030504040204" pitchFamily="34" charset="-120"/>
                    <a:ea typeface="微軟正黑體" panose="020B0604030504040204" pitchFamily="34" charset="-120"/>
                  </a:rPr>
                </a:br>
                <a:r>
                  <a:rPr lang="zh-TW" altLang="en-US" sz="3000" dirty="0">
                    <a:solidFill>
                      <a:schemeClr val="tx1"/>
                    </a:solidFill>
                    <a:latin typeface="微軟正黑體" panose="020B0604030504040204" pitchFamily="34" charset="-120"/>
                    <a:ea typeface="微軟正黑體" panose="020B0604030504040204" pitchFamily="34" charset="-120"/>
                  </a:rPr>
                  <a:t>其中，</a:t>
                </a:r>
                <a14:m>
                  <m:oMath xmlns:m="http://schemas.openxmlformats.org/officeDocument/2006/math">
                    <m:r>
                      <a:rPr lang="en-US" altLang="zh-TW" sz="3000">
                        <a:solidFill>
                          <a:schemeClr val="tx1"/>
                        </a:solidFill>
                        <a:latin typeface="Cambria Math" panose="02040503050406030204" pitchFamily="18" charset="0"/>
                      </a:rPr>
                      <m:t>𝑃</m:t>
                    </m:r>
                  </m:oMath>
                </a14:m>
                <a:r>
                  <a:rPr lang="zh-TW" altLang="en-US" sz="3000" dirty="0">
                    <a:solidFill>
                      <a:schemeClr val="tx1"/>
                    </a:solidFill>
                    <a:latin typeface="微軟正黑體" panose="020B0604030504040204" pitchFamily="34" charset="-120"/>
                    <a:ea typeface="微軟正黑體" panose="020B0604030504040204" pitchFamily="34" charset="-120"/>
                  </a:rPr>
                  <a:t>是以像素</a:t>
                </a:r>
                <a14:m>
                  <m:oMath xmlns:m="http://schemas.openxmlformats.org/officeDocument/2006/math">
                    <m:r>
                      <a:rPr lang="zh-TW" altLang="en-US" sz="3000" dirty="0">
                        <a:solidFill>
                          <a:schemeClr val="tx1"/>
                        </a:solidFill>
                        <a:latin typeface="Cambria Math" panose="02040503050406030204" pitchFamily="18" charset="0"/>
                      </a:rPr>
                      <m:t> </m:t>
                    </m:r>
                    <m:r>
                      <a:rPr lang="en-US" altLang="zh-TW" sz="3000" dirty="0">
                        <a:solidFill>
                          <a:schemeClr val="tx1"/>
                        </a:solidFill>
                        <a:latin typeface="Cambria Math" panose="02040503050406030204" pitchFamily="18" charset="0"/>
                      </a:rPr>
                      <m:t>𝑥</m:t>
                    </m:r>
                    <m:r>
                      <a:rPr lang="zh-TW" altLang="en-US" sz="3000" dirty="0">
                        <a:solidFill>
                          <a:schemeClr val="tx1"/>
                        </a:solidFill>
                        <a:latin typeface="Cambria Math" panose="02040503050406030204" pitchFamily="18" charset="0"/>
                      </a:rPr>
                      <m:t> </m:t>
                    </m:r>
                  </m:oMath>
                </a14:m>
                <a:r>
                  <a:rPr lang="zh-TW" altLang="en-US" sz="3000" dirty="0">
                    <a:solidFill>
                      <a:schemeClr val="tx1"/>
                    </a:solidFill>
                    <a:latin typeface="微軟正黑體" panose="020B0604030504040204" pitchFamily="34" charset="-120"/>
                    <a:ea typeface="微軟正黑體" panose="020B0604030504040204" pitchFamily="34" charset="-120"/>
                  </a:rPr>
                  <a:t>為中心的周圍像素數量，而</a:t>
                </a:r>
                <a14:m>
                  <m:oMath xmlns:m="http://schemas.openxmlformats.org/officeDocument/2006/math">
                    <m:r>
                      <m:rPr>
                        <m:sty m:val="p"/>
                      </m:rPr>
                      <a:rPr lang="en-US" altLang="zh-TW" sz="3000" dirty="0">
                        <a:solidFill>
                          <a:schemeClr val="tx1"/>
                        </a:solidFill>
                        <a:latin typeface="Cambria Math" panose="02040503050406030204" pitchFamily="18" charset="0"/>
                      </a:rPr>
                      <m:t>T</m:t>
                    </m:r>
                    <m:r>
                      <a:rPr lang="en-US" altLang="zh-TW" sz="3000" dirty="0">
                        <a:solidFill>
                          <a:schemeClr val="tx1"/>
                        </a:solidFill>
                        <a:latin typeface="Cambria Math" panose="02040503050406030204" pitchFamily="18" charset="0"/>
                      </a:rPr>
                      <m:t>(</m:t>
                    </m:r>
                    <m:r>
                      <a:rPr lang="en-US" altLang="zh-TW" sz="3000" dirty="0">
                        <a:solidFill>
                          <a:schemeClr val="tx1"/>
                        </a:solidFill>
                        <a:latin typeface="Cambria Math" panose="02040503050406030204" pitchFamily="18" charset="0"/>
                      </a:rPr>
                      <m:t>𝑥</m:t>
                    </m:r>
                    <m:r>
                      <a:rPr lang="en-US" altLang="zh-TW" sz="3000" dirty="0">
                        <a:solidFill>
                          <a:schemeClr val="tx1"/>
                        </a:solidFill>
                        <a:latin typeface="Cambria Math" panose="02040503050406030204" pitchFamily="18" charset="0"/>
                      </a:rPr>
                      <m:t>)</m:t>
                    </m:r>
                  </m:oMath>
                </a14:m>
                <a:r>
                  <a:rPr lang="zh-TW" altLang="en-US" sz="3000" dirty="0">
                    <a:solidFill>
                      <a:schemeClr val="tx1"/>
                    </a:solidFill>
                    <a:latin typeface="微軟正黑體" panose="020B0604030504040204" pitchFamily="34" charset="-120"/>
                    <a:ea typeface="微軟正黑體" panose="020B0604030504040204" pitchFamily="34" charset="-120"/>
                  </a:rPr>
                  <a:t>是一個三元函數，根據</a:t>
                </a:r>
                <a14:m>
                  <m:oMath xmlns:m="http://schemas.openxmlformats.org/officeDocument/2006/math">
                    <m:sSub>
                      <m:sSubPr>
                        <m:ctrlPr>
                          <a:rPr lang="en-US" altLang="zh-TW" sz="3000" i="1">
                            <a:solidFill>
                              <a:schemeClr val="tx1"/>
                            </a:solidFill>
                            <a:latin typeface="Cambria Math" panose="02040503050406030204" pitchFamily="18" charset="0"/>
                          </a:rPr>
                        </m:ctrlPr>
                      </m:sSubPr>
                      <m:e>
                        <m:r>
                          <a:rPr lang="en-US" altLang="zh-TW" sz="3000">
                            <a:solidFill>
                              <a:schemeClr val="tx1"/>
                            </a:solidFill>
                            <a:latin typeface="Cambria Math" panose="02040503050406030204" pitchFamily="18" charset="0"/>
                          </a:rPr>
                          <m:t>𝑥</m:t>
                        </m:r>
                      </m:e>
                      <m:sub>
                        <m:r>
                          <a:rPr lang="en-US" altLang="zh-TW" sz="3000">
                            <a:solidFill>
                              <a:schemeClr val="tx1"/>
                            </a:solidFill>
                            <a:latin typeface="Cambria Math" panose="02040503050406030204" pitchFamily="18" charset="0"/>
                          </a:rPr>
                          <m:t>𝑝</m:t>
                        </m:r>
                      </m:sub>
                    </m:sSub>
                    <m:r>
                      <a:rPr lang="en-US" altLang="zh-TW" sz="3000">
                        <a:solidFill>
                          <a:schemeClr val="tx1"/>
                        </a:solidFill>
                        <a:latin typeface="Cambria Math" panose="02040503050406030204" pitchFamily="18" charset="0"/>
                      </a:rPr>
                      <m:t>−</m:t>
                    </m:r>
                    <m:r>
                      <a:rPr lang="en-US" altLang="zh-TW" sz="3000">
                        <a:solidFill>
                          <a:schemeClr val="tx1"/>
                        </a:solidFill>
                        <a:latin typeface="Cambria Math" panose="02040503050406030204" pitchFamily="18" charset="0"/>
                      </a:rPr>
                      <m:t>𝑥</m:t>
                    </m:r>
                  </m:oMath>
                </a14:m>
                <a:r>
                  <a:rPr lang="zh-TW" altLang="en-US" sz="3000" dirty="0">
                    <a:solidFill>
                      <a:schemeClr val="tx1"/>
                    </a:solidFill>
                    <a:latin typeface="微軟正黑體" panose="020B0604030504040204" pitchFamily="34" charset="-120"/>
                    <a:ea typeface="微軟正黑體" panose="020B0604030504040204" pitchFamily="34" charset="-120"/>
                  </a:rPr>
                  <a:t>的值返還</a:t>
                </a:r>
                <a14:m>
                  <m:oMath xmlns:m="http://schemas.openxmlformats.org/officeDocument/2006/math">
                    <m:r>
                      <a:rPr lang="en-US" altLang="zh-TW" sz="3000" dirty="0">
                        <a:solidFill>
                          <a:schemeClr val="tx1"/>
                        </a:solidFill>
                        <a:latin typeface="Cambria Math" panose="02040503050406030204" pitchFamily="18" charset="0"/>
                      </a:rPr>
                      <m:t>0</m:t>
                    </m:r>
                  </m:oMath>
                </a14:m>
                <a:r>
                  <a:rPr lang="zh-TW" altLang="en-US" sz="3000" dirty="0">
                    <a:solidFill>
                      <a:schemeClr val="tx1"/>
                    </a:solidFill>
                    <a:latin typeface="微軟正黑體" panose="020B0604030504040204" pitchFamily="34" charset="-120"/>
                    <a:ea typeface="微軟正黑體" panose="020B0604030504040204" pitchFamily="34" charset="-120"/>
                  </a:rPr>
                  <a:t>、</a:t>
                </a:r>
                <a14:m>
                  <m:oMath xmlns:m="http://schemas.openxmlformats.org/officeDocument/2006/math">
                    <m:r>
                      <a:rPr lang="en-US" altLang="zh-TW" sz="3000" dirty="0">
                        <a:solidFill>
                          <a:schemeClr val="tx1"/>
                        </a:solidFill>
                        <a:latin typeface="Cambria Math" panose="02040503050406030204" pitchFamily="18" charset="0"/>
                      </a:rPr>
                      <m:t>1</m:t>
                    </m:r>
                  </m:oMath>
                </a14:m>
                <a:r>
                  <a:rPr lang="zh-TW" altLang="en-US" sz="3000" dirty="0">
                    <a:solidFill>
                      <a:schemeClr val="tx1"/>
                    </a:solidFill>
                    <a:latin typeface="微軟正黑體" panose="020B0604030504040204" pitchFamily="34" charset="-120"/>
                    <a:ea typeface="微軟正黑體" panose="020B0604030504040204" pitchFamily="34" charset="-120"/>
                  </a:rPr>
                  <a:t>或</a:t>
                </a:r>
                <a14:m>
                  <m:oMath xmlns:m="http://schemas.openxmlformats.org/officeDocument/2006/math">
                    <m:r>
                      <a:rPr lang="en-US" altLang="zh-TW" sz="3000" dirty="0">
                        <a:solidFill>
                          <a:schemeClr val="tx1"/>
                        </a:solidFill>
                        <a:latin typeface="Cambria Math" panose="02040503050406030204" pitchFamily="18" charset="0"/>
                      </a:rPr>
                      <m:t>−1</m:t>
                    </m:r>
                  </m:oMath>
                </a14:m>
                <a:r>
                  <a:rPr lang="zh-TW" altLang="en-US" sz="3000" dirty="0">
                    <a:solidFill>
                      <a:schemeClr val="tx1"/>
                    </a:solidFill>
                    <a:latin typeface="微軟正黑體" panose="020B0604030504040204" pitchFamily="34" charset="-120"/>
                    <a:ea typeface="微軟正黑體" panose="020B0604030504040204" pitchFamily="34" charset="-120"/>
                  </a:rPr>
                  <a:t>，由閾值</a:t>
                </a:r>
                <a14:m>
                  <m:oMath xmlns:m="http://schemas.openxmlformats.org/officeDocument/2006/math">
                    <m:r>
                      <a:rPr lang="en-US" altLang="zh-TW" sz="3000" dirty="0">
                        <a:solidFill>
                          <a:schemeClr val="tx1"/>
                        </a:solidFill>
                        <a:latin typeface="Cambria Math" panose="02040503050406030204" pitchFamily="18" charset="0"/>
                      </a:rPr>
                      <m:t>𝑡</m:t>
                    </m:r>
                  </m:oMath>
                </a14:m>
                <a:r>
                  <a:rPr lang="zh-TW" altLang="en-US" sz="3000" dirty="0">
                    <a:solidFill>
                      <a:schemeClr val="tx1"/>
                    </a:solidFill>
                    <a:latin typeface="微軟正黑體" panose="020B0604030504040204" pitchFamily="34" charset="-120"/>
                    <a:ea typeface="微軟正黑體" panose="020B0604030504040204" pitchFamily="34" charset="-120"/>
                  </a:rPr>
                  <a:t>決定</a:t>
                </a:r>
                <a:endParaRPr lang="en-US" altLang="zh-TW" sz="3000" dirty="0">
                  <a:solidFill>
                    <a:schemeClr val="tx1"/>
                  </a:solidFill>
                  <a:latin typeface="微軟正黑體" panose="020B0604030504040204" pitchFamily="34" charset="-120"/>
                  <a:ea typeface="微軟正黑體" panose="020B0604030504040204" pitchFamily="34" charset="-120"/>
                </a:endParaRPr>
              </a:p>
              <a:p>
                <a:endPar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p:txBody>
          </p:sp>
        </mc:Choice>
        <mc:Fallback>
          <p:sp>
            <p:nvSpPr>
              <p:cNvPr id="7" name="矩形: 圓角 6">
                <a:extLst>
                  <a:ext uri="{FF2B5EF4-FFF2-40B4-BE49-F238E27FC236}">
                    <a16:creationId xmlns:a16="http://schemas.microsoft.com/office/drawing/2014/main" id="{FCAFDBA7-4DB7-E540-7E47-BD0D02D43EED}"/>
                  </a:ext>
                </a:extLst>
              </p:cNvPr>
              <p:cNvSpPr>
                <a:spLocks noRot="1" noChangeAspect="1" noMove="1" noResize="1" noEditPoints="1" noAdjustHandles="1" noChangeArrowheads="1" noChangeShapeType="1" noTextEdit="1"/>
              </p:cNvSpPr>
              <p:nvPr/>
            </p:nvSpPr>
            <p:spPr>
              <a:xfrm>
                <a:off x="15382367" y="5355535"/>
                <a:ext cx="14400000" cy="18790480"/>
              </a:xfrm>
              <a:prstGeom prst="roundRect">
                <a:avLst>
                  <a:gd name="adj" fmla="val 4918"/>
                </a:avLst>
              </a:prstGeom>
              <a:blipFill>
                <a:blip r:embed="rId2"/>
                <a:stretch>
                  <a:fillRect/>
                </a:stretch>
              </a:blipFill>
              <a:ln w="19050">
                <a:solidFill>
                  <a:schemeClr val="tx1"/>
                </a:solidFill>
              </a:ln>
            </p:spPr>
            <p:txBody>
              <a:bodyPr/>
              <a:lstStyle/>
              <a:p>
                <a:r>
                  <a:rPr lang="zh-TW" altLang="en-US">
                    <a:noFill/>
                  </a:rPr>
                  <a:t> </a:t>
                </a:r>
              </a:p>
            </p:txBody>
          </p:sp>
        </mc:Fallback>
      </mc:AlternateContent>
      <p:pic>
        <p:nvPicPr>
          <p:cNvPr id="1027" name="圖片 3" descr="一張含有 文字, 蛾與蝴蝶, 昆蟲, 無脊椎動物 的圖片&#10;&#10;自動產生的描述">
            <a:extLst>
              <a:ext uri="{FF2B5EF4-FFF2-40B4-BE49-F238E27FC236}">
                <a16:creationId xmlns:a16="http://schemas.microsoft.com/office/drawing/2014/main" id="{7A35CA0C-CED4-5F5E-6F33-68AE07B16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1213" y="17341488"/>
            <a:ext cx="10852341" cy="627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群組 20">
            <a:extLst>
              <a:ext uri="{FF2B5EF4-FFF2-40B4-BE49-F238E27FC236}">
                <a16:creationId xmlns:a16="http://schemas.microsoft.com/office/drawing/2014/main" id="{C659FFDC-9E91-30B8-96CD-F99898CA28D2}"/>
              </a:ext>
            </a:extLst>
          </p:cNvPr>
          <p:cNvGrpSpPr/>
          <p:nvPr/>
        </p:nvGrpSpPr>
        <p:grpSpPr>
          <a:xfrm>
            <a:off x="16489639" y="7399357"/>
            <a:ext cx="12185456" cy="2550466"/>
            <a:chOff x="1125544" y="1792105"/>
            <a:chExt cx="6892911" cy="1106612"/>
          </a:xfrm>
        </p:grpSpPr>
        <p:pic>
          <p:nvPicPr>
            <p:cNvPr id="22" name="圖片 6">
              <a:extLst>
                <a:ext uri="{FF2B5EF4-FFF2-40B4-BE49-F238E27FC236}">
                  <a16:creationId xmlns:a16="http://schemas.microsoft.com/office/drawing/2014/main" id="{B8105BDC-05DF-4A47-CF42-88CF7642C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44" y="1792105"/>
              <a:ext cx="6892911" cy="93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字方塊 22">
              <a:extLst>
                <a:ext uri="{FF2B5EF4-FFF2-40B4-BE49-F238E27FC236}">
                  <a16:creationId xmlns:a16="http://schemas.microsoft.com/office/drawing/2014/main" id="{1B88EF03-4650-7935-71B1-DAB7E020347B}"/>
                </a:ext>
              </a:extLst>
            </p:cNvPr>
            <p:cNvSpPr txBox="1"/>
            <p:nvPr/>
          </p:nvSpPr>
          <p:spPr>
            <a:xfrm>
              <a:off x="2231922" y="2683829"/>
              <a:ext cx="4572000" cy="214888"/>
            </a:xfrm>
            <a:prstGeom prst="rect">
              <a:avLst/>
            </a:prstGeom>
          </p:spPr>
          <p:txBody>
            <a:bodyPr wrap="square">
              <a:spAutoFit/>
            </a:bodyPr>
            <a:lstStyle/>
            <a:p>
              <a:pPr marL="0" lvl="1" algn="ctr" defTabSz="685800">
                <a:lnSpc>
                  <a:spcPct val="120000"/>
                </a:lnSpc>
                <a:spcBef>
                  <a:spcPts val="200"/>
                </a:spcBef>
                <a:spcAft>
                  <a:spcPts val="200"/>
                </a:spcAft>
              </a:pPr>
              <a:r>
                <a:rPr lang="zh-TW" altLang="en-US" sz="2400" dirty="0">
                  <a:latin typeface="Arial" panose="020B0604020202020204" pitchFamily="34" charset="0"/>
                  <a:ea typeface="Microsoft JhengHei" panose="020B0604030504040204" pitchFamily="34" charset="-120"/>
                  <a:cs typeface="Arial" panose="020B0604020202020204" pitchFamily="34" charset="0"/>
                </a:rPr>
                <a:t>圖</a:t>
              </a:r>
              <a:r>
                <a:rPr lang="en-US" altLang="zh-TW" sz="2400" dirty="0">
                  <a:latin typeface="Arial" panose="020B0604020202020204" pitchFamily="34" charset="0"/>
                  <a:ea typeface="Microsoft JhengHei" panose="020B0604030504040204" pitchFamily="34" charset="-120"/>
                  <a:cs typeface="Arial" panose="020B0604020202020204" pitchFamily="34" charset="0"/>
                </a:rPr>
                <a:t>2</a:t>
              </a:r>
              <a:r>
                <a:rPr lang="zh-TW" altLang="en-US" sz="2400" dirty="0">
                  <a:latin typeface="Arial" panose="020B0604020202020204" pitchFamily="34" charset="0"/>
                  <a:ea typeface="Microsoft JhengHei" panose="020B0604030504040204" pitchFamily="34" charset="-120"/>
                  <a:cs typeface="Arial" panose="020B0604020202020204" pitchFamily="34" charset="0"/>
                </a:rPr>
                <a:t>、</a:t>
              </a:r>
              <a:r>
                <a:rPr lang="en-US" altLang="zh-TW" sz="2400" dirty="0">
                  <a:latin typeface="Arial" panose="020B0604020202020204" pitchFamily="34" charset="0"/>
                  <a:ea typeface="Microsoft JhengHei" panose="020B0604030504040204" pitchFamily="34" charset="-120"/>
                  <a:cs typeface="Arial" panose="020B0604020202020204" pitchFamily="34" charset="0"/>
                </a:rPr>
                <a:t>LBP</a:t>
              </a:r>
              <a:r>
                <a:rPr lang="zh-TW" altLang="en-US" sz="2400" dirty="0">
                  <a:latin typeface="Arial" panose="020B0604020202020204" pitchFamily="34" charset="0"/>
                  <a:ea typeface="Microsoft JhengHei" panose="020B0604030504040204" pitchFamily="34" charset="-120"/>
                  <a:cs typeface="Arial" panose="020B0604020202020204" pitchFamily="34" charset="0"/>
                </a:rPr>
                <a:t>運算子簡介圖</a:t>
              </a:r>
              <a:endParaRPr lang="en-US" altLang="zh-TW" sz="2400" dirty="0">
                <a:latin typeface="Arial" panose="020B0604020202020204" pitchFamily="34" charset="0"/>
                <a:ea typeface="Microsoft JhengHei" panose="020B0604030504040204" pitchFamily="34" charset="-120"/>
                <a:cs typeface="Arial" panose="020B0604020202020204" pitchFamily="34" charset="0"/>
              </a:endParaRPr>
            </a:p>
          </p:txBody>
        </p:sp>
      </p:grpSp>
      <p:grpSp>
        <p:nvGrpSpPr>
          <p:cNvPr id="24" name="群組 23">
            <a:extLst>
              <a:ext uri="{FF2B5EF4-FFF2-40B4-BE49-F238E27FC236}">
                <a16:creationId xmlns:a16="http://schemas.microsoft.com/office/drawing/2014/main" id="{D82F7C62-0C46-2B6C-FDAA-607516E770B6}"/>
              </a:ext>
            </a:extLst>
          </p:cNvPr>
          <p:cNvGrpSpPr/>
          <p:nvPr/>
        </p:nvGrpSpPr>
        <p:grpSpPr>
          <a:xfrm>
            <a:off x="16519674" y="12677210"/>
            <a:ext cx="12155421" cy="4531388"/>
            <a:chOff x="1540653" y="2522022"/>
            <a:chExt cx="6062693" cy="1862512"/>
          </a:xfrm>
        </p:grpSpPr>
        <p:pic>
          <p:nvPicPr>
            <p:cNvPr id="25" name="圖片 7">
              <a:extLst>
                <a:ext uri="{FF2B5EF4-FFF2-40B4-BE49-F238E27FC236}">
                  <a16:creationId xmlns:a16="http://schemas.microsoft.com/office/drawing/2014/main" id="{84753057-10DC-58F3-097D-22EA67EC0A9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31"/>
            <a:stretch/>
          </p:blipFill>
          <p:spPr bwMode="auto">
            <a:xfrm>
              <a:off x="1540653" y="2522022"/>
              <a:ext cx="6062693" cy="184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字方塊 25">
              <a:extLst>
                <a:ext uri="{FF2B5EF4-FFF2-40B4-BE49-F238E27FC236}">
                  <a16:creationId xmlns:a16="http://schemas.microsoft.com/office/drawing/2014/main" id="{3EC1F752-C419-EA4A-D571-7C15478F0073}"/>
                </a:ext>
              </a:extLst>
            </p:cNvPr>
            <p:cNvSpPr txBox="1"/>
            <p:nvPr/>
          </p:nvSpPr>
          <p:spPr>
            <a:xfrm>
              <a:off x="2286000" y="4180968"/>
              <a:ext cx="4572000" cy="203566"/>
            </a:xfrm>
            <a:prstGeom prst="rect">
              <a:avLst/>
            </a:prstGeom>
          </p:spPr>
          <p:txBody>
            <a:bodyPr wrap="square">
              <a:spAutoFit/>
            </a:bodyPr>
            <a:lstStyle>
              <a:defPPr>
                <a:defRPr lang="en-US"/>
              </a:defPPr>
              <a:lvl2pPr marL="0" lvl="1" algn="ctr" defTabSz="685800">
                <a:lnSpc>
                  <a:spcPct val="120000"/>
                </a:lnSpc>
                <a:spcBef>
                  <a:spcPts val="200"/>
                </a:spcBef>
                <a:spcAft>
                  <a:spcPts val="200"/>
                </a:spcAft>
                <a:defRPr sz="3200">
                  <a:latin typeface="Arial" panose="020B0604020202020204" pitchFamily="34" charset="0"/>
                  <a:ea typeface="Microsoft JhengHei" panose="020B0604030504040204" pitchFamily="34" charset="-120"/>
                  <a:cs typeface="Arial" panose="020B0604020202020204" pitchFamily="34" charset="0"/>
                </a:defRPr>
              </a:lvl2pPr>
            </a:lstStyle>
            <a:p>
              <a:pPr lvl="1"/>
              <a:r>
                <a:rPr lang="zh-TW" altLang="en-US" sz="2400" dirty="0"/>
                <a:t>圖</a:t>
              </a:r>
              <a:r>
                <a:rPr lang="en-US" altLang="zh-TW" sz="2400" dirty="0"/>
                <a:t>3</a:t>
              </a:r>
              <a:r>
                <a:rPr lang="zh-TW" altLang="en-US" sz="2400" dirty="0"/>
                <a:t>、</a:t>
              </a:r>
              <a:r>
                <a:rPr lang="en-US" altLang="zh-TW" sz="2400" dirty="0"/>
                <a:t>LTP</a:t>
              </a:r>
              <a:r>
                <a:rPr lang="zh-TW" altLang="en-US" sz="2400" dirty="0"/>
                <a:t>運算子簡介圖</a:t>
              </a:r>
              <a:endParaRPr lang="en-US" altLang="zh-TW" sz="2400" dirty="0"/>
            </a:p>
          </p:txBody>
        </p:sp>
      </p:grpSp>
      <p:sp>
        <p:nvSpPr>
          <p:cNvPr id="27" name="文字方塊 26">
            <a:extLst>
              <a:ext uri="{FF2B5EF4-FFF2-40B4-BE49-F238E27FC236}">
                <a16:creationId xmlns:a16="http://schemas.microsoft.com/office/drawing/2014/main" id="{DFDBDBC4-9F8F-8C5F-5733-B1CEFFDFE936}"/>
              </a:ext>
            </a:extLst>
          </p:cNvPr>
          <p:cNvSpPr txBox="1"/>
          <p:nvPr/>
        </p:nvSpPr>
        <p:spPr>
          <a:xfrm>
            <a:off x="17903442" y="23535979"/>
            <a:ext cx="9166650" cy="495264"/>
          </a:xfrm>
          <a:prstGeom prst="rect">
            <a:avLst/>
          </a:prstGeom>
        </p:spPr>
        <p:txBody>
          <a:bodyPr wrap="square">
            <a:spAutoFit/>
          </a:bodyPr>
          <a:lstStyle>
            <a:defPPr>
              <a:defRPr lang="en-US"/>
            </a:defPPr>
            <a:lvl2pPr marL="0" lvl="1" algn="ctr" defTabSz="685800">
              <a:lnSpc>
                <a:spcPct val="120000"/>
              </a:lnSpc>
              <a:spcBef>
                <a:spcPts val="200"/>
              </a:spcBef>
              <a:spcAft>
                <a:spcPts val="200"/>
              </a:spcAft>
              <a:defRPr sz="3200">
                <a:latin typeface="Arial" panose="020B0604020202020204" pitchFamily="34" charset="0"/>
                <a:ea typeface="Microsoft JhengHei" panose="020B0604030504040204" pitchFamily="34" charset="-120"/>
                <a:cs typeface="Arial" panose="020B0604020202020204" pitchFamily="34" charset="0"/>
              </a:defRPr>
            </a:lvl2pPr>
          </a:lstStyle>
          <a:p>
            <a:pPr lvl="1"/>
            <a:r>
              <a:rPr lang="zh-TW" altLang="en-US" sz="2400" dirty="0"/>
              <a:t>圖</a:t>
            </a:r>
            <a:r>
              <a:rPr lang="en-US" altLang="zh-TW" sz="2400" dirty="0"/>
              <a:t>4</a:t>
            </a:r>
            <a:r>
              <a:rPr lang="zh-TW" altLang="en-US" sz="2400" dirty="0"/>
              <a:t>、基於輸入轉換防禦方法的視覺化比較結果</a:t>
            </a:r>
            <a:endParaRPr lang="en-US" altLang="zh-TW" sz="2400" dirty="0"/>
          </a:p>
        </p:txBody>
      </p:sp>
      <mc:AlternateContent xmlns:mc="http://schemas.openxmlformats.org/markup-compatibility/2006">
        <mc:Choice xmlns:a14="http://schemas.microsoft.com/office/drawing/2010/main" Requires="a14">
          <p:sp>
            <p:nvSpPr>
              <p:cNvPr id="28" name="矩形: 圓角 27">
                <a:extLst>
                  <a:ext uri="{FF2B5EF4-FFF2-40B4-BE49-F238E27FC236}">
                    <a16:creationId xmlns:a16="http://schemas.microsoft.com/office/drawing/2014/main" id="{004668AD-27A3-CC48-C4EC-32F5879C7A8F}"/>
                  </a:ext>
                </a:extLst>
              </p:cNvPr>
              <p:cNvSpPr/>
              <p:nvPr/>
            </p:nvSpPr>
            <p:spPr>
              <a:xfrm>
                <a:off x="15382367" y="24467646"/>
                <a:ext cx="14400000" cy="14397067"/>
              </a:xfrm>
              <a:prstGeom prst="roundRect">
                <a:avLst>
                  <a:gd name="adj" fmla="val 491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TW" altLang="en-US" sz="4800" b="1" dirty="0">
                    <a:solidFill>
                      <a:srgbClr val="4E0914"/>
                    </a:solidFill>
                    <a:latin typeface="微軟正黑體" panose="020B0604030504040204" pitchFamily="34" charset="-120"/>
                    <a:ea typeface="微軟正黑體" panose="020B0604030504040204" pitchFamily="34" charset="-120"/>
                  </a:rPr>
                  <a:t>三、實驗結果</a:t>
                </a:r>
                <a:endParaRPr lang="en-US" altLang="zh-TW" sz="4800" b="1" dirty="0">
                  <a:solidFill>
                    <a:srgbClr val="4E0914"/>
                  </a:solidFill>
                  <a:latin typeface="微軟正黑體" panose="020B0604030504040204" pitchFamily="34" charset="-120"/>
                  <a:ea typeface="微軟正黑體" panose="020B0604030504040204" pitchFamily="34" charset="-120"/>
                </a:endParaRPr>
              </a:p>
              <a:p>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實驗設置</a:t>
                </a:r>
                <a:endParaRPr lang="en-US" altLang="zh-TW" sz="3200" dirty="0">
                  <a:solidFill>
                    <a:schemeClr val="tx1"/>
                  </a:solidFill>
                  <a:latin typeface="微軟正黑體" panose="020B0604030504040204" pitchFamily="34" charset="-120"/>
                  <a:ea typeface="微軟正黑體" panose="020B0604030504040204" pitchFamily="34" charset="-120"/>
                </a:endParaRPr>
              </a:p>
              <a:p>
                <a:pPr defTabSz="685800">
                  <a:spcBef>
                    <a:spcPts val="200"/>
                  </a:spcBef>
                  <a:spcAft>
                    <a:spcPts val="200"/>
                  </a:spcAft>
                </a:pPr>
                <a:r>
                  <a:rPr lang="zh-TW" altLang="en-US" sz="3000" dirty="0">
                    <a:solidFill>
                      <a:schemeClr val="tx1"/>
                    </a:solidFill>
                    <a:latin typeface="微軟正黑體" panose="020B0604030504040204" pitchFamily="34" charset="-120"/>
                    <a:ea typeface="微軟正黑體" panose="020B0604030504040204" pitchFamily="34" charset="-120"/>
                  </a:rPr>
                  <a:t>數據集：</a:t>
                </a:r>
                <a:r>
                  <a:rPr lang="en-US" altLang="zh-TW" sz="3000" dirty="0">
                    <a:solidFill>
                      <a:schemeClr val="tx1"/>
                    </a:solidFill>
                    <a:latin typeface="微軟正黑體" panose="020B0604030504040204" pitchFamily="34" charset="-120"/>
                    <a:ea typeface="微軟正黑體" panose="020B0604030504040204" pitchFamily="34" charset="-120"/>
                  </a:rPr>
                  <a:t>ImageNet</a:t>
                </a:r>
              </a:p>
              <a:p>
                <a:pPr defTabSz="685800">
                  <a:spcBef>
                    <a:spcPts val="200"/>
                  </a:spcBef>
                  <a:spcAft>
                    <a:spcPts val="200"/>
                  </a:spcAft>
                </a:pPr>
                <a:r>
                  <a:rPr lang="zh-TW" altLang="en-US" sz="3000" dirty="0">
                    <a:solidFill>
                      <a:schemeClr val="tx1"/>
                    </a:solidFill>
                    <a:latin typeface="微軟正黑體" panose="020B0604030504040204" pitchFamily="34" charset="-120"/>
                    <a:ea typeface="微軟正黑體" panose="020B0604030504040204" pitchFamily="34" charset="-120"/>
                  </a:rPr>
                  <a:t>模型設置：</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1143000" lvl="1" indent="-457200" defTabSz="685800">
                  <a:spcBef>
                    <a:spcPts val="200"/>
                  </a:spcBef>
                  <a:spcAft>
                    <a:spcPts val="200"/>
                  </a:spcAft>
                  <a:buFont typeface="Arial" panose="020B0604020202020204" pitchFamily="34" charset="0"/>
                  <a:buChar char="•"/>
                </a:pPr>
                <a:r>
                  <a:rPr lang="en-US" altLang="zh-TW" sz="3000" dirty="0">
                    <a:solidFill>
                      <a:schemeClr val="tx1"/>
                    </a:solidFill>
                    <a:latin typeface="微軟正黑體" panose="020B0604030504040204" pitchFamily="34" charset="-120"/>
                    <a:ea typeface="微軟正黑體" panose="020B0604030504040204" pitchFamily="34" charset="-120"/>
                  </a:rPr>
                  <a:t>Epoch</a:t>
                </a:r>
                <a:r>
                  <a:rPr lang="zh-TW" altLang="en-US"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90</a:t>
                </a:r>
                <a:r>
                  <a:rPr lang="zh-TW" altLang="en-US" sz="3000" dirty="0">
                    <a:solidFill>
                      <a:schemeClr val="tx1"/>
                    </a:solidFill>
                    <a:latin typeface="微軟正黑體" panose="020B0604030504040204" pitchFamily="34" charset="-120"/>
                    <a:ea typeface="微軟正黑體" panose="020B0604030504040204" pitchFamily="34" charset="-120"/>
                  </a:rPr>
                  <a:t>，</a:t>
                </a:r>
                <a:r>
                  <a:rPr lang="zh-TW" altLang="zh-TW" sz="3000" dirty="0">
                    <a:solidFill>
                      <a:schemeClr val="tx1"/>
                    </a:solidFill>
                    <a:latin typeface="微軟正黑體" panose="020B0604030504040204" pitchFamily="34" charset="-120"/>
                    <a:ea typeface="微軟正黑體" panose="020B0604030504040204" pitchFamily="34" charset="-120"/>
                  </a:rPr>
                  <a:t>每訓練完</a:t>
                </a:r>
                <a:r>
                  <a:rPr lang="en-US" altLang="zh-TW" sz="3000" dirty="0">
                    <a:solidFill>
                      <a:schemeClr val="tx1"/>
                    </a:solidFill>
                    <a:latin typeface="微軟正黑體" panose="020B0604030504040204" pitchFamily="34" charset="-120"/>
                    <a:ea typeface="微軟正黑體" panose="020B0604030504040204" pitchFamily="34" charset="-120"/>
                  </a:rPr>
                  <a:t>30</a:t>
                </a:r>
                <a:r>
                  <a:rPr lang="zh-TW" altLang="zh-TW" sz="3000" dirty="0">
                    <a:solidFill>
                      <a:schemeClr val="tx1"/>
                    </a:solidFill>
                    <a:latin typeface="微軟正黑體" panose="020B0604030504040204" pitchFamily="34" charset="-120"/>
                    <a:ea typeface="微軟正黑體" panose="020B0604030504040204" pitchFamily="34" charset="-120"/>
                  </a:rPr>
                  <a:t>個</a:t>
                </a:r>
                <a:r>
                  <a:rPr lang="en-US" altLang="zh-TW" sz="3000" dirty="0">
                    <a:solidFill>
                      <a:schemeClr val="tx1"/>
                    </a:solidFill>
                    <a:latin typeface="微軟正黑體" panose="020B0604030504040204" pitchFamily="34" charset="-120"/>
                    <a:ea typeface="微軟正黑體" panose="020B0604030504040204" pitchFamily="34" charset="-120"/>
                  </a:rPr>
                  <a:t>epochs</a:t>
                </a:r>
                <a:r>
                  <a:rPr lang="zh-TW" altLang="zh-TW" sz="3000" dirty="0">
                    <a:solidFill>
                      <a:schemeClr val="tx1"/>
                    </a:solidFill>
                    <a:latin typeface="微軟正黑體" panose="020B0604030504040204" pitchFamily="34" charset="-120"/>
                    <a:ea typeface="微軟正黑體" panose="020B0604030504040204" pitchFamily="34" charset="-120"/>
                  </a:rPr>
                  <a:t>會將學習率按照</a:t>
                </a:r>
                <a:r>
                  <a:rPr lang="en-US" altLang="zh-TW" sz="3000" dirty="0">
                    <a:solidFill>
                      <a:schemeClr val="tx1"/>
                    </a:solidFill>
                    <a:latin typeface="微軟正黑體" panose="020B0604030504040204" pitchFamily="34" charset="-120"/>
                    <a:ea typeface="微軟正黑體" panose="020B0604030504040204" pitchFamily="34" charset="-120"/>
                  </a:rPr>
                  <a:t>0.1</a:t>
                </a:r>
                <a:r>
                  <a:rPr lang="zh-TW" altLang="zh-TW" sz="3000" dirty="0">
                    <a:solidFill>
                      <a:schemeClr val="tx1"/>
                    </a:solidFill>
                    <a:latin typeface="微軟正黑體" panose="020B0604030504040204" pitchFamily="34" charset="-120"/>
                    <a:ea typeface="微軟正黑體" panose="020B0604030504040204" pitchFamily="34" charset="-120"/>
                  </a:rPr>
                  <a:t>的比例縮小</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1143000" lvl="1" indent="-457200" defTabSz="685800">
                  <a:spcBef>
                    <a:spcPts val="200"/>
                  </a:spcBef>
                  <a:spcAft>
                    <a:spcPts val="200"/>
                  </a:spcAft>
                  <a:buFont typeface="Arial" panose="020B0604020202020204" pitchFamily="34" charset="0"/>
                  <a:buChar char="•"/>
                </a:pPr>
                <a:r>
                  <a:rPr lang="en-US" altLang="zh-TW" sz="3000" dirty="0">
                    <a:solidFill>
                      <a:schemeClr val="tx1"/>
                    </a:solidFill>
                    <a:latin typeface="微軟正黑體" panose="020B0604030504040204" pitchFamily="34" charset="-120"/>
                    <a:ea typeface="微軟正黑體" panose="020B0604030504040204" pitchFamily="34" charset="-120"/>
                  </a:rPr>
                  <a:t>Optimizer</a:t>
                </a:r>
                <a:r>
                  <a:rPr lang="zh-TW" altLang="en-US"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Adam</a:t>
                </a:r>
                <a:r>
                  <a:rPr lang="zh-TW" altLang="en-US" sz="3000" dirty="0">
                    <a:solidFill>
                      <a:schemeClr val="tx1"/>
                    </a:solidFill>
                    <a:latin typeface="微軟正黑體" panose="020B0604030504040204" pitchFamily="34" charset="-120"/>
                    <a:ea typeface="微軟正黑體" panose="020B0604030504040204" pitchFamily="34" charset="-120"/>
                  </a:rPr>
                  <a:t>，權重衰減為</a:t>
                </a:r>
                <a14:m>
                  <m:oMath xmlns:m="http://schemas.openxmlformats.org/officeDocument/2006/math">
                    <m:r>
                      <a:rPr lang="en-US" altLang="zh-TW" sz="3000" dirty="0">
                        <a:solidFill>
                          <a:schemeClr val="tx1"/>
                        </a:solidFill>
                        <a:latin typeface="Cambria Math" panose="02040503050406030204" pitchFamily="18" charset="0"/>
                      </a:rPr>
                      <m:t>1×</m:t>
                    </m:r>
                    <m:sSup>
                      <m:sSupPr>
                        <m:ctrlPr>
                          <a:rPr lang="en-US" altLang="zh-TW" sz="3000" i="1" dirty="0">
                            <a:solidFill>
                              <a:schemeClr val="tx1"/>
                            </a:solidFill>
                            <a:latin typeface="Cambria Math" panose="02040503050406030204" pitchFamily="18" charset="0"/>
                          </a:rPr>
                        </m:ctrlPr>
                      </m:sSupPr>
                      <m:e>
                        <m:r>
                          <a:rPr lang="en-US" altLang="zh-TW" sz="3000" dirty="0">
                            <a:solidFill>
                              <a:schemeClr val="tx1"/>
                            </a:solidFill>
                            <a:latin typeface="Cambria Math" panose="02040503050406030204" pitchFamily="18" charset="0"/>
                          </a:rPr>
                          <m:t>10</m:t>
                        </m:r>
                      </m:e>
                      <m:sup>
                        <m:r>
                          <a:rPr lang="en-US" altLang="zh-TW" sz="3000" dirty="0">
                            <a:solidFill>
                              <a:schemeClr val="tx1"/>
                            </a:solidFill>
                            <a:latin typeface="Cambria Math" panose="02040503050406030204" pitchFamily="18" charset="0"/>
                          </a:rPr>
                          <m:t>6</m:t>
                        </m:r>
                      </m:sup>
                    </m:sSup>
                  </m:oMath>
                </a14:m>
                <a:endParaRPr lang="en-US" altLang="zh-TW" sz="3000" dirty="0">
                  <a:solidFill>
                    <a:schemeClr val="tx1"/>
                  </a:solidFill>
                  <a:latin typeface="微軟正黑體" panose="020B0604030504040204" pitchFamily="34" charset="-120"/>
                  <a:ea typeface="微軟正黑體" panose="020B0604030504040204" pitchFamily="34" charset="-120"/>
                </a:endParaRPr>
              </a:p>
              <a:p>
                <a:pPr marL="1143000" lvl="1" indent="-457200" defTabSz="685800">
                  <a:spcBef>
                    <a:spcPts val="200"/>
                  </a:spcBef>
                  <a:spcAft>
                    <a:spcPts val="200"/>
                  </a:spcAft>
                  <a:buFont typeface="Arial" panose="020B0604020202020204" pitchFamily="34" charset="0"/>
                  <a:buChar char="•"/>
                </a:pPr>
                <a:r>
                  <a:rPr lang="en-US" altLang="zh-TW" sz="3000" dirty="0">
                    <a:solidFill>
                      <a:schemeClr val="tx1"/>
                    </a:solidFill>
                    <a:latin typeface="微軟正黑體" panose="020B0604030504040204" pitchFamily="34" charset="-120"/>
                    <a:ea typeface="微軟正黑體" panose="020B0604030504040204" pitchFamily="34" charset="-120"/>
                  </a:rPr>
                  <a:t>Batch size</a:t>
                </a:r>
                <a:r>
                  <a:rPr lang="zh-TW" altLang="en-US"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256</a:t>
                </a:r>
              </a:p>
              <a:p>
                <a:pPr marL="1143000" lvl="1" indent="-457200" defTabSz="685800">
                  <a:spcBef>
                    <a:spcPts val="200"/>
                  </a:spcBef>
                  <a:spcAft>
                    <a:spcPts val="200"/>
                  </a:spcAft>
                  <a:buFont typeface="Arial" panose="020B0604020202020204" pitchFamily="34" charset="0"/>
                  <a:buChar char="•"/>
                </a:pPr>
                <a:r>
                  <a:rPr lang="zh-TW" altLang="en-US" sz="3000" dirty="0">
                    <a:solidFill>
                      <a:schemeClr val="tx1"/>
                    </a:solidFill>
                    <a:latin typeface="微軟正黑體" panose="020B0604030504040204" pitchFamily="34" charset="-120"/>
                    <a:ea typeface="微軟正黑體" panose="020B0604030504040204" pitchFamily="34" charset="-120"/>
                  </a:rPr>
                  <a:t>額外設置：因為本文</a:t>
                </a:r>
                <a:r>
                  <a:rPr lang="zh-TW" altLang="zh-TW" sz="3000" dirty="0">
                    <a:solidFill>
                      <a:schemeClr val="tx1"/>
                    </a:solidFill>
                    <a:latin typeface="微軟正黑體" panose="020B0604030504040204" pitchFamily="34" charset="-120"/>
                    <a:ea typeface="微軟正黑體" panose="020B0604030504040204" pitchFamily="34" charset="-120"/>
                  </a:rPr>
                  <a:t>的防禦方法的輸入與傳統深度神經網路不同，我們不使用任何預訓練權重來初始化</a:t>
                </a:r>
                <a:r>
                  <a:rPr lang="zh-TW" altLang="en-US" sz="3000" dirty="0">
                    <a:solidFill>
                      <a:schemeClr val="tx1"/>
                    </a:solidFill>
                    <a:latin typeface="微軟正黑體" panose="020B0604030504040204" pitchFamily="34" charset="-120"/>
                    <a:ea typeface="微軟正黑體" panose="020B0604030504040204" pitchFamily="34" charset="-120"/>
                  </a:rPr>
                  <a:t>本文</a:t>
                </a:r>
                <a:r>
                  <a:rPr lang="zh-TW" altLang="zh-TW" sz="3000" dirty="0">
                    <a:solidFill>
                      <a:schemeClr val="tx1"/>
                    </a:solidFill>
                    <a:latin typeface="微軟正黑體" panose="020B0604030504040204" pitchFamily="34" charset="-120"/>
                    <a:ea typeface="微軟正黑體" panose="020B0604030504040204" pitchFamily="34" charset="-120"/>
                  </a:rPr>
                  <a:t>的防禦方法的參數</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0" lvl="1">
                  <a:spcBef>
                    <a:spcPts val="200"/>
                  </a:spcBef>
                  <a:spcAft>
                    <a:spcPts val="200"/>
                  </a:spcAft>
                </a:pP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實驗結果</a:t>
                </a:r>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0" lvl="1">
                  <a:spcBef>
                    <a:spcPts val="200"/>
                  </a:spcBef>
                  <a:spcAft>
                    <a:spcPts val="200"/>
                  </a:spcAft>
                </a:pPr>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0" lvl="1">
                  <a:spcBef>
                    <a:spcPts val="200"/>
                  </a:spcBef>
                  <a:spcAft>
                    <a:spcPts val="200"/>
                  </a:spcAft>
                </a:pPr>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0" lvl="1">
                  <a:spcBef>
                    <a:spcPts val="200"/>
                  </a:spcBef>
                  <a:spcAft>
                    <a:spcPts val="200"/>
                  </a:spcAft>
                </a:pPr>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0" lvl="1">
                  <a:spcBef>
                    <a:spcPts val="200"/>
                  </a:spcBef>
                  <a:spcAft>
                    <a:spcPts val="200"/>
                  </a:spcAft>
                </a:pPr>
                <a:endPar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0" lvl="1">
                  <a:spcBef>
                    <a:spcPts val="200"/>
                  </a:spcBef>
                  <a:spcAft>
                    <a:spcPts val="200"/>
                  </a:spcAft>
                </a:pPr>
                <a:endParaRPr lang="en-US" altLang="zh-TW" sz="24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a:p>
                <a:pPr marL="0" lvl="1" defTabSz="685800">
                  <a:spcBef>
                    <a:spcPts val="200"/>
                  </a:spcBef>
                  <a:spcAft>
                    <a:spcPts val="200"/>
                  </a:spcAft>
                </a:pP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結論</a:t>
                </a:r>
                <a:endParaRPr lang="en-US" altLang="zh-TW" sz="3000" dirty="0">
                  <a:solidFill>
                    <a:schemeClr val="tx1"/>
                  </a:solidFill>
                  <a:latin typeface="微軟正黑體" panose="020B0604030504040204" pitchFamily="34" charset="-120"/>
                  <a:ea typeface="微軟正黑體" panose="020B0604030504040204" pitchFamily="34" charset="-120"/>
                </a:endParaRPr>
              </a:p>
              <a:p>
                <a:pPr defTabSz="685800">
                  <a:lnSpc>
                    <a:spcPct val="110000"/>
                  </a:lnSpc>
                  <a:spcBef>
                    <a:spcPts val="200"/>
                  </a:spcBef>
                  <a:spcAft>
                    <a:spcPts val="200"/>
                  </a:spcAft>
                </a:pPr>
                <a:r>
                  <a:rPr lang="zh-TW" altLang="en-US" sz="3000" dirty="0">
                    <a:solidFill>
                      <a:schemeClr val="tx1"/>
                    </a:solidFill>
                    <a:latin typeface="微軟正黑體" panose="020B0604030504040204" pitchFamily="34" charset="-120"/>
                    <a:ea typeface="微軟正黑體" panose="020B0604030504040204" pitchFamily="34" charset="-120"/>
                  </a:rPr>
                  <a:t>本文在不明顯增加推理時間的條件下，提出了一種快速推理感知的低層次特徵轉換防禦方法，結合輸入轉換和混淆梯度的技巧，使用</a:t>
                </a:r>
                <a:r>
                  <a:rPr lang="en-US" altLang="zh-TW" sz="3000" dirty="0">
                    <a:solidFill>
                      <a:schemeClr val="tx1"/>
                    </a:solidFill>
                    <a:latin typeface="微軟正黑體" panose="020B0604030504040204" pitchFamily="34" charset="-120"/>
                    <a:ea typeface="微軟正黑體" panose="020B0604030504040204" pitchFamily="34" charset="-120"/>
                  </a:rPr>
                  <a:t>LBP</a:t>
                </a:r>
                <a:r>
                  <a:rPr lang="zh-TW" altLang="en-US" sz="3000" dirty="0">
                    <a:solidFill>
                      <a:schemeClr val="tx1"/>
                    </a:solidFill>
                    <a:latin typeface="微軟正黑體" panose="020B0604030504040204" pitchFamily="34" charset="-120"/>
                    <a:ea typeface="微軟正黑體" panose="020B0604030504040204" pitchFamily="34" charset="-120"/>
                  </a:rPr>
                  <a:t>與</a:t>
                </a:r>
                <a:r>
                  <a:rPr lang="en-US" altLang="zh-TW" sz="3000" dirty="0">
                    <a:solidFill>
                      <a:schemeClr val="tx1"/>
                    </a:solidFill>
                    <a:latin typeface="微軟正黑體" panose="020B0604030504040204" pitchFamily="34" charset="-120"/>
                    <a:ea typeface="微軟正黑體" panose="020B0604030504040204" pitchFamily="34" charset="-120"/>
                  </a:rPr>
                  <a:t>LTP</a:t>
                </a:r>
                <a:r>
                  <a:rPr lang="zh-TW" altLang="en-US" sz="3000" dirty="0">
                    <a:solidFill>
                      <a:schemeClr val="tx1"/>
                    </a:solidFill>
                    <a:latin typeface="微軟正黑體" panose="020B0604030504040204" pitchFamily="34" charset="-120"/>
                    <a:ea typeface="微軟正黑體" panose="020B0604030504040204" pitchFamily="34" charset="-120"/>
                  </a:rPr>
                  <a:t>兩種低層次特徵轉換方式提高神經網路的穩健性，並證明此方法仍能獲得極優異的表現。</a:t>
                </a:r>
                <a:endParaRPr lang="en-US" altLang="zh-TW" sz="3000" dirty="0">
                  <a:solidFill>
                    <a:schemeClr val="tx1"/>
                  </a:solidFill>
                  <a:latin typeface="微軟正黑體" panose="020B0604030504040204" pitchFamily="34" charset="-120"/>
                  <a:ea typeface="微軟正黑體" panose="020B0604030504040204" pitchFamily="34" charset="-120"/>
                </a:endParaRPr>
              </a:p>
              <a:p>
                <a:pPr defTabSz="685800">
                  <a:lnSpc>
                    <a:spcPct val="110000"/>
                  </a:lnSpc>
                  <a:spcBef>
                    <a:spcPts val="200"/>
                  </a:spcBef>
                  <a:spcAft>
                    <a:spcPts val="200"/>
                  </a:spcAft>
                </a:pPr>
                <a:r>
                  <a:rPr lang="zh-TW" altLang="zh-TW" sz="3000" dirty="0">
                    <a:solidFill>
                      <a:schemeClr val="tx1"/>
                    </a:solidFill>
                    <a:latin typeface="微軟正黑體" panose="020B0604030504040204" pitchFamily="34" charset="-120"/>
                    <a:ea typeface="微軟正黑體" panose="020B0604030504040204" pitchFamily="34" charset="-120"/>
                  </a:rPr>
                  <a:t>實驗結果</a:t>
                </a:r>
                <a:r>
                  <a:rPr lang="zh-TW" altLang="en-US" sz="3000" dirty="0">
                    <a:solidFill>
                      <a:schemeClr val="tx1"/>
                    </a:solidFill>
                    <a:latin typeface="微軟正黑體" panose="020B0604030504040204" pitchFamily="34" charset="-120"/>
                    <a:ea typeface="微軟正黑體" panose="020B0604030504040204" pitchFamily="34" charset="-120"/>
                  </a:rPr>
                  <a:t>表</a:t>
                </a:r>
                <a:r>
                  <a:rPr lang="en-US" altLang="zh-TW" sz="3000" dirty="0">
                    <a:solidFill>
                      <a:schemeClr val="tx1"/>
                    </a:solidFill>
                    <a:latin typeface="微軟正黑體" panose="020B0604030504040204" pitchFamily="34" charset="-120"/>
                    <a:ea typeface="微軟正黑體" panose="020B0604030504040204" pitchFamily="34" charset="-120"/>
                  </a:rPr>
                  <a:t>1</a:t>
                </a:r>
                <a:r>
                  <a:rPr lang="zh-TW" altLang="zh-TW" sz="3000" dirty="0">
                    <a:solidFill>
                      <a:schemeClr val="tx1"/>
                    </a:solidFill>
                    <a:latin typeface="微軟正黑體" panose="020B0604030504040204" pitchFamily="34" charset="-120"/>
                    <a:ea typeface="微軟正黑體" panose="020B0604030504040204" pitchFamily="34" charset="-120"/>
                  </a:rPr>
                  <a:t>顯示，</a:t>
                </a:r>
                <a:r>
                  <a:rPr lang="zh-TW" altLang="en-US" sz="3000" dirty="0">
                    <a:solidFill>
                      <a:schemeClr val="tx1"/>
                    </a:solidFill>
                    <a:latin typeface="微軟正黑體" panose="020B0604030504040204" pitchFamily="34" charset="-120"/>
                    <a:ea typeface="微軟正黑體" panose="020B0604030504040204" pitchFamily="34" charset="-120"/>
                  </a:rPr>
                  <a:t>本文</a:t>
                </a:r>
                <a:r>
                  <a:rPr lang="zh-TW" altLang="zh-TW" sz="3000" dirty="0">
                    <a:solidFill>
                      <a:schemeClr val="tx1"/>
                    </a:solidFill>
                    <a:latin typeface="微軟正黑體" panose="020B0604030504040204" pitchFamily="34" charset="-120"/>
                    <a:ea typeface="微軟正黑體" panose="020B0604030504040204" pitchFamily="34" charset="-120"/>
                  </a:rPr>
                  <a:t>提出的</a:t>
                </a:r>
                <a:r>
                  <a:rPr lang="en-US" altLang="zh-TW" sz="3000" dirty="0">
                    <a:solidFill>
                      <a:schemeClr val="tx1"/>
                    </a:solidFill>
                    <a:latin typeface="微軟正黑體" panose="020B0604030504040204" pitchFamily="34" charset="-120"/>
                    <a:ea typeface="微軟正黑體" panose="020B0604030504040204" pitchFamily="34" charset="-120"/>
                  </a:rPr>
                  <a:t>LBP</a:t>
                </a:r>
                <a:r>
                  <a:rPr lang="zh-TW" altLang="zh-TW" sz="3000" dirty="0">
                    <a:solidFill>
                      <a:schemeClr val="tx1"/>
                    </a:solidFill>
                    <a:latin typeface="微軟正黑體" panose="020B0604030504040204" pitchFamily="34" charset="-120"/>
                    <a:ea typeface="微軟正黑體" panose="020B0604030504040204" pitchFamily="34" charset="-120"/>
                  </a:rPr>
                  <a:t>和</a:t>
                </a:r>
                <a:r>
                  <a:rPr lang="en-US" altLang="zh-TW" sz="3000" dirty="0">
                    <a:solidFill>
                      <a:schemeClr val="tx1"/>
                    </a:solidFill>
                    <a:latin typeface="微軟正黑體" panose="020B0604030504040204" pitchFamily="34" charset="-120"/>
                    <a:ea typeface="微軟正黑體" panose="020B0604030504040204" pitchFamily="34" charset="-120"/>
                  </a:rPr>
                  <a:t>LTP</a:t>
                </a:r>
                <a:r>
                  <a:rPr lang="zh-TW" altLang="en-US" sz="3000" dirty="0">
                    <a:solidFill>
                      <a:schemeClr val="tx1"/>
                    </a:solidFill>
                    <a:latin typeface="微軟正黑體" panose="020B0604030504040204" pitchFamily="34" charset="-120"/>
                    <a:ea typeface="微軟正黑體" panose="020B0604030504040204" pitchFamily="34" charset="-120"/>
                  </a:rPr>
                  <a:t>特徵轉換</a:t>
                </a:r>
                <a:r>
                  <a:rPr lang="zh-TW" altLang="zh-TW" sz="3000" dirty="0">
                    <a:solidFill>
                      <a:schemeClr val="tx1"/>
                    </a:solidFill>
                    <a:latin typeface="微軟正黑體" panose="020B0604030504040204" pitchFamily="34" charset="-120"/>
                    <a:ea typeface="微軟正黑體" panose="020B0604030504040204" pitchFamily="34" charset="-120"/>
                  </a:rPr>
                  <a:t>防禦方法在性能上</a:t>
                </a:r>
                <a:r>
                  <a:rPr lang="zh-TW" altLang="en-US" sz="3000" dirty="0">
                    <a:solidFill>
                      <a:schemeClr val="tx1"/>
                    </a:solidFill>
                    <a:latin typeface="微軟正黑體" panose="020B0604030504040204" pitchFamily="34" charset="-120"/>
                    <a:ea typeface="微軟正黑體" panose="020B0604030504040204" pitchFamily="34" charset="-120"/>
                  </a:rPr>
                  <a:t>明顯</a:t>
                </a:r>
                <a:r>
                  <a:rPr lang="zh-TW" altLang="zh-TW" sz="3000" dirty="0">
                    <a:solidFill>
                      <a:schemeClr val="tx1"/>
                    </a:solidFill>
                    <a:latin typeface="微軟正黑體" panose="020B0604030504040204" pitchFamily="34" charset="-120"/>
                    <a:ea typeface="微軟正黑體" panose="020B0604030504040204" pitchFamily="34" charset="-120"/>
                  </a:rPr>
                  <a:t>優於其他</a:t>
                </a:r>
                <a:r>
                  <a:rPr lang="zh-TW" altLang="en-US" sz="3000" dirty="0">
                    <a:solidFill>
                      <a:schemeClr val="tx1"/>
                    </a:solidFill>
                    <a:latin typeface="微軟正黑體" panose="020B0604030504040204" pitchFamily="34" charset="-120"/>
                    <a:ea typeface="微軟正黑體" panose="020B0604030504040204" pitchFamily="34" charset="-120"/>
                  </a:rPr>
                  <a:t>防禦</a:t>
                </a:r>
                <a:r>
                  <a:rPr lang="zh-TW" altLang="zh-TW" sz="3000" dirty="0">
                    <a:solidFill>
                      <a:schemeClr val="tx1"/>
                    </a:solidFill>
                    <a:latin typeface="微軟正黑體" panose="020B0604030504040204" pitchFamily="34" charset="-120"/>
                    <a:ea typeface="微軟正黑體" panose="020B0604030504040204" pitchFamily="34" charset="-120"/>
                  </a:rPr>
                  <a:t>方法，並且相較於進行對抗性訓練，本文所提出的防禦方法在訓練和推理階段具有較低的</a:t>
                </a:r>
                <a:r>
                  <a:rPr lang="zh-TW" altLang="en-US" sz="3000" dirty="0">
                    <a:solidFill>
                      <a:schemeClr val="tx1"/>
                    </a:solidFill>
                    <a:latin typeface="微軟正黑體" panose="020B0604030504040204" pitchFamily="34" charset="-120"/>
                    <a:ea typeface="微軟正黑體" panose="020B0604030504040204" pitchFamily="34" charset="-120"/>
                  </a:rPr>
                  <a:t>運</a:t>
                </a:r>
                <a:r>
                  <a:rPr lang="zh-TW" altLang="zh-TW" sz="3000" dirty="0">
                    <a:solidFill>
                      <a:schemeClr val="tx1"/>
                    </a:solidFill>
                    <a:latin typeface="微軟正黑體" panose="020B0604030504040204" pitchFamily="34" charset="-120"/>
                    <a:ea typeface="微軟正黑體" panose="020B0604030504040204" pitchFamily="34" charset="-120"/>
                  </a:rPr>
                  <a:t>算成本</a:t>
                </a:r>
                <a:r>
                  <a:rPr lang="zh-TW" altLang="en-US" sz="3000" dirty="0">
                    <a:solidFill>
                      <a:schemeClr val="tx1"/>
                    </a:solidFill>
                    <a:latin typeface="微軟正黑體" panose="020B0604030504040204" pitchFamily="34" charset="-120"/>
                    <a:ea typeface="微軟正黑體" panose="020B0604030504040204" pitchFamily="34" charset="-120"/>
                  </a:rPr>
                  <a:t>。</a:t>
                </a:r>
                <a:endParaRPr lang="en-US" altLang="zh-TW" sz="3000" dirty="0">
                  <a:solidFill>
                    <a:schemeClr val="tx1"/>
                  </a:solidFill>
                  <a:latin typeface="微軟正黑體" panose="020B0604030504040204" pitchFamily="34" charset="-120"/>
                  <a:ea typeface="微軟正黑體" panose="020B0604030504040204" pitchFamily="34" charset="-120"/>
                </a:endParaRPr>
              </a:p>
              <a:p>
                <a:pPr defTabSz="685800">
                  <a:lnSpc>
                    <a:spcPct val="110000"/>
                  </a:lnSpc>
                  <a:spcBef>
                    <a:spcPts val="200"/>
                  </a:spcBef>
                  <a:spcAft>
                    <a:spcPts val="200"/>
                  </a:spcAft>
                </a:pPr>
                <a:r>
                  <a:rPr lang="zh-TW" altLang="zh-TW" sz="3000" dirty="0">
                    <a:solidFill>
                      <a:schemeClr val="tx1"/>
                    </a:solidFill>
                    <a:latin typeface="微軟正黑體" panose="020B0604030504040204" pitchFamily="34" charset="-120"/>
                    <a:ea typeface="微軟正黑體" panose="020B0604030504040204" pitchFamily="34" charset="-120"/>
                  </a:rPr>
                  <a:t>實驗結果</a:t>
                </a:r>
                <a:r>
                  <a:rPr lang="zh-TW" altLang="en-US" sz="3000" dirty="0">
                    <a:solidFill>
                      <a:schemeClr val="tx1"/>
                    </a:solidFill>
                    <a:latin typeface="微軟正黑體" panose="020B0604030504040204" pitchFamily="34" charset="-120"/>
                    <a:ea typeface="微軟正黑體" panose="020B0604030504040204" pitchFamily="34" charset="-120"/>
                  </a:rPr>
                  <a:t>表</a:t>
                </a:r>
                <a:r>
                  <a:rPr lang="en-US" altLang="zh-TW" sz="3000" dirty="0">
                    <a:solidFill>
                      <a:schemeClr val="tx1"/>
                    </a:solidFill>
                    <a:latin typeface="微軟正黑體" panose="020B0604030504040204" pitchFamily="34" charset="-120"/>
                    <a:ea typeface="微軟正黑體" panose="020B0604030504040204" pitchFamily="34" charset="-120"/>
                  </a:rPr>
                  <a:t>2</a:t>
                </a:r>
                <a:r>
                  <a:rPr lang="zh-TW" altLang="zh-TW" sz="3000" dirty="0">
                    <a:solidFill>
                      <a:schemeClr val="tx1"/>
                    </a:solidFill>
                    <a:latin typeface="微軟正黑體" panose="020B0604030504040204" pitchFamily="34" charset="-120"/>
                    <a:ea typeface="微軟正黑體" panose="020B0604030504040204" pitchFamily="34" charset="-120"/>
                  </a:rPr>
                  <a:t>顯示，</a:t>
                </a:r>
                <a:r>
                  <a:rPr lang="zh-TW" altLang="en-US" sz="3000" dirty="0">
                    <a:solidFill>
                      <a:schemeClr val="tx1"/>
                    </a:solidFill>
                    <a:latin typeface="微軟正黑體" panose="020B0604030504040204" pitchFamily="34" charset="-120"/>
                    <a:ea typeface="微軟正黑體" panose="020B0604030504040204" pitchFamily="34" charset="-120"/>
                  </a:rPr>
                  <a:t>即使在肉眼可見的擾動程度，</a:t>
                </a:r>
                <a:r>
                  <a:rPr lang="zh-TW" altLang="zh-TW" sz="3000" dirty="0">
                    <a:solidFill>
                      <a:schemeClr val="tx1"/>
                    </a:solidFill>
                    <a:latin typeface="微軟正黑體" panose="020B0604030504040204" pitchFamily="34" charset="-120"/>
                    <a:ea typeface="微軟正黑體" panose="020B0604030504040204" pitchFamily="34" charset="-120"/>
                  </a:rPr>
                  <a:t>傳統的</a:t>
                </a:r>
                <a:r>
                  <a:rPr lang="en-US" altLang="zh-TW" sz="3000" dirty="0">
                    <a:solidFill>
                      <a:schemeClr val="tx1"/>
                    </a:solidFill>
                    <a:latin typeface="微軟正黑體" panose="020B0604030504040204" pitchFamily="34" charset="-120"/>
                    <a:ea typeface="微軟正黑體" panose="020B0604030504040204" pitchFamily="34" charset="-120"/>
                  </a:rPr>
                  <a:t>BPDA</a:t>
                </a:r>
                <a:r>
                  <a:rPr lang="zh-TW" altLang="zh-TW" sz="3000" dirty="0">
                    <a:solidFill>
                      <a:schemeClr val="tx1"/>
                    </a:solidFill>
                    <a:latin typeface="微軟正黑體" panose="020B0604030504040204" pitchFamily="34" charset="-120"/>
                    <a:ea typeface="微軟正黑體" panose="020B0604030504040204" pitchFamily="34" charset="-120"/>
                  </a:rPr>
                  <a:t> （</a:t>
                </a:r>
                <a:r>
                  <a:rPr lang="en-US" altLang="zh-TW" sz="3000" dirty="0">
                    <a:solidFill>
                      <a:schemeClr val="tx1"/>
                    </a:solidFill>
                    <a:latin typeface="微軟正黑體" panose="020B0604030504040204" pitchFamily="34" charset="-120"/>
                    <a:ea typeface="微軟正黑體" panose="020B0604030504040204" pitchFamily="34" charset="-120"/>
                  </a:rPr>
                  <a:t>Backward Pass Differentiable Approximation</a:t>
                </a:r>
                <a:r>
                  <a:rPr lang="zh-TW" altLang="zh-TW" sz="3000" dirty="0">
                    <a:solidFill>
                      <a:schemeClr val="tx1"/>
                    </a:solidFill>
                    <a:latin typeface="微軟正黑體" panose="020B0604030504040204" pitchFamily="34" charset="-120"/>
                    <a:ea typeface="微軟正黑體" panose="020B0604030504040204" pitchFamily="34" charset="-120"/>
                  </a:rPr>
                  <a:t>）</a:t>
                </a:r>
                <a:r>
                  <a:rPr lang="zh-TW" altLang="en-US" sz="3000" dirty="0">
                    <a:solidFill>
                      <a:schemeClr val="tx1"/>
                    </a:solidFill>
                    <a:latin typeface="微軟正黑體" panose="020B0604030504040204" pitchFamily="34" charset="-120"/>
                    <a:ea typeface="微軟正黑體" panose="020B0604030504040204" pitchFamily="34" charset="-120"/>
                  </a:rPr>
                  <a:t>仍</a:t>
                </a:r>
                <a:r>
                  <a:rPr lang="zh-TW" altLang="zh-TW" sz="3000" dirty="0">
                    <a:solidFill>
                      <a:schemeClr val="tx1"/>
                    </a:solidFill>
                    <a:latin typeface="微軟正黑體" panose="020B0604030504040204" pitchFamily="34" charset="-120"/>
                    <a:ea typeface="微軟正黑體" panose="020B0604030504040204" pitchFamily="34" charset="-120"/>
                  </a:rPr>
                  <a:t>無法很好地近似</a:t>
                </a:r>
                <a:r>
                  <a:rPr lang="en-US" altLang="zh-TW" sz="3000" dirty="0">
                    <a:solidFill>
                      <a:schemeClr val="tx1"/>
                    </a:solidFill>
                    <a:latin typeface="微軟正黑體" panose="020B0604030504040204" pitchFamily="34" charset="-120"/>
                    <a:ea typeface="微軟正黑體" panose="020B0604030504040204" pitchFamily="34" charset="-120"/>
                  </a:rPr>
                  <a:t>LTP</a:t>
                </a:r>
                <a:r>
                  <a:rPr lang="zh-TW" altLang="zh-TW" sz="3000" dirty="0">
                    <a:solidFill>
                      <a:schemeClr val="tx1"/>
                    </a:solidFill>
                    <a:latin typeface="微軟正黑體" panose="020B0604030504040204" pitchFamily="34" charset="-120"/>
                    <a:ea typeface="微軟正黑體" panose="020B0604030504040204" pitchFamily="34" charset="-120"/>
                  </a:rPr>
                  <a:t>轉換，導致攻擊無效</a:t>
                </a:r>
                <a:r>
                  <a:rPr lang="zh-TW" altLang="en-US" sz="3000" dirty="0">
                    <a:solidFill>
                      <a:schemeClr val="tx1"/>
                    </a:solidFill>
                    <a:latin typeface="微軟正黑體" panose="020B0604030504040204" pitchFamily="34" charset="-120"/>
                    <a:ea typeface="微軟正黑體" panose="020B0604030504040204" pitchFamily="34" charset="-120"/>
                  </a:rPr>
                  <a:t>。</a:t>
                </a:r>
                <a:endParaRPr lang="en-US" altLang="zh-TW" sz="3000" dirty="0">
                  <a:solidFill>
                    <a:schemeClr val="tx1"/>
                  </a:solidFill>
                  <a:latin typeface="微軟正黑體" panose="020B0604030504040204" pitchFamily="34" charset="-120"/>
                  <a:ea typeface="微軟正黑體" panose="020B0604030504040204" pitchFamily="34" charset="-120"/>
                </a:endParaRPr>
              </a:p>
              <a:p>
                <a:pPr defTabSz="685800">
                  <a:lnSpc>
                    <a:spcPct val="110000"/>
                  </a:lnSpc>
                  <a:spcBef>
                    <a:spcPts val="200"/>
                  </a:spcBef>
                  <a:spcAft>
                    <a:spcPts val="200"/>
                  </a:spcAft>
                </a:pPr>
                <a:r>
                  <a:rPr lang="zh-TW" altLang="en-US" sz="3000" dirty="0">
                    <a:solidFill>
                      <a:schemeClr val="tx1"/>
                    </a:solidFill>
                    <a:latin typeface="微軟正黑體" panose="020B0604030504040204" pitchFamily="34" charset="-120"/>
                    <a:ea typeface="微軟正黑體" panose="020B0604030504040204" pitchFamily="34" charset="-120"/>
                  </a:rPr>
                  <a:t>總結來說，此實驗證實了既不需要在線訓練，也不需要對抗性訓練，僅使用</a:t>
                </a:r>
                <a:r>
                  <a:rPr lang="en-US" altLang="zh-TW" sz="3000" dirty="0">
                    <a:solidFill>
                      <a:schemeClr val="tx1"/>
                    </a:solidFill>
                    <a:latin typeface="微軟正黑體" panose="020B0604030504040204" pitchFamily="34" charset="-120"/>
                    <a:ea typeface="微軟正黑體" panose="020B0604030504040204" pitchFamily="34" charset="-120"/>
                  </a:rPr>
                  <a:t>LBP</a:t>
                </a:r>
                <a:r>
                  <a:rPr lang="zh-TW" altLang="en-US" sz="3000" dirty="0">
                    <a:solidFill>
                      <a:schemeClr val="tx1"/>
                    </a:solidFill>
                    <a:latin typeface="微軟正黑體" panose="020B0604030504040204" pitchFamily="34" charset="-120"/>
                    <a:ea typeface="微軟正黑體" panose="020B0604030504040204" pitchFamily="34" charset="-120"/>
                  </a:rPr>
                  <a:t>與</a:t>
                </a:r>
                <a:r>
                  <a:rPr lang="en-US" altLang="zh-TW" sz="3000" dirty="0">
                    <a:solidFill>
                      <a:schemeClr val="tx1"/>
                    </a:solidFill>
                    <a:latin typeface="微軟正黑體" panose="020B0604030504040204" pitchFamily="34" charset="-120"/>
                    <a:ea typeface="微軟正黑體" panose="020B0604030504040204" pitchFamily="34" charset="-120"/>
                  </a:rPr>
                  <a:t>LTP</a:t>
                </a:r>
                <a:r>
                  <a:rPr lang="zh-TW" altLang="en-US" sz="3000" dirty="0">
                    <a:solidFill>
                      <a:schemeClr val="tx1"/>
                    </a:solidFill>
                    <a:latin typeface="微軟正黑體" panose="020B0604030504040204" pitchFamily="34" charset="-120"/>
                    <a:ea typeface="微軟正黑體" panose="020B0604030504040204" pitchFamily="34" charset="-120"/>
                  </a:rPr>
                  <a:t>這兩種低層次特徵轉換即可以顯著地提升模型的穩健性。</a:t>
                </a:r>
              </a:p>
              <a:p>
                <a:pPr marL="685800" indent="-457200" defTabSz="685800">
                  <a:spcBef>
                    <a:spcPts val="200"/>
                  </a:spcBef>
                  <a:spcAft>
                    <a:spcPts val="200"/>
                  </a:spcAft>
                  <a:buFont typeface="Arial" panose="020B0604020202020204" pitchFamily="34" charset="0"/>
                  <a:buChar char="•"/>
                </a:pPr>
                <a:endParaRPr lang="en-US" altLang="zh-TW" sz="3000" dirty="0">
                  <a:solidFill>
                    <a:schemeClr val="tx1"/>
                  </a:solidFill>
                  <a:latin typeface="微軟正黑體" panose="020B0604030504040204" pitchFamily="34" charset="-120"/>
                  <a:ea typeface="微軟正黑體" panose="020B0604030504040204" pitchFamily="34" charset="-120"/>
                </a:endParaRPr>
              </a:p>
              <a:p>
                <a:endPar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endParaRPr>
              </a:p>
            </p:txBody>
          </p:sp>
        </mc:Choice>
        <mc:Fallback>
          <p:sp>
            <p:nvSpPr>
              <p:cNvPr id="28" name="矩形: 圓角 27">
                <a:extLst>
                  <a:ext uri="{FF2B5EF4-FFF2-40B4-BE49-F238E27FC236}">
                    <a16:creationId xmlns:a16="http://schemas.microsoft.com/office/drawing/2014/main" id="{004668AD-27A3-CC48-C4EC-32F5879C7A8F}"/>
                  </a:ext>
                </a:extLst>
              </p:cNvPr>
              <p:cNvSpPr>
                <a:spLocks noRot="1" noChangeAspect="1" noMove="1" noResize="1" noEditPoints="1" noAdjustHandles="1" noChangeArrowheads="1" noChangeShapeType="1" noTextEdit="1"/>
              </p:cNvSpPr>
              <p:nvPr/>
            </p:nvSpPr>
            <p:spPr>
              <a:xfrm>
                <a:off x="15382367" y="24467646"/>
                <a:ext cx="14400000" cy="14397067"/>
              </a:xfrm>
              <a:prstGeom prst="roundRect">
                <a:avLst>
                  <a:gd name="adj" fmla="val 4918"/>
                </a:avLst>
              </a:prstGeom>
              <a:blipFill>
                <a:blip r:embed="rId6"/>
                <a:stretch>
                  <a:fillRect l="-423" b="-338"/>
                </a:stretch>
              </a:blipFill>
              <a:ln w="19050">
                <a:solidFill>
                  <a:schemeClr val="tx1"/>
                </a:solidFill>
              </a:ln>
            </p:spPr>
            <p:txBody>
              <a:bodyPr/>
              <a:lstStyle/>
              <a:p>
                <a:r>
                  <a:rPr lang="zh-TW" altLang="en-US">
                    <a:noFill/>
                  </a:rPr>
                  <a:t> </a:t>
                </a:r>
              </a:p>
            </p:txBody>
          </p:sp>
        </mc:Fallback>
      </mc:AlternateContent>
      <p:grpSp>
        <p:nvGrpSpPr>
          <p:cNvPr id="40" name="群組 39">
            <a:extLst>
              <a:ext uri="{FF2B5EF4-FFF2-40B4-BE49-F238E27FC236}">
                <a16:creationId xmlns:a16="http://schemas.microsoft.com/office/drawing/2014/main" id="{354E3165-A496-9E39-CECC-4D5ED7074E8F}"/>
              </a:ext>
            </a:extLst>
          </p:cNvPr>
          <p:cNvGrpSpPr/>
          <p:nvPr/>
        </p:nvGrpSpPr>
        <p:grpSpPr>
          <a:xfrm>
            <a:off x="515964" y="18500936"/>
            <a:ext cx="14400000" cy="20407767"/>
            <a:chOff x="515964" y="16138736"/>
            <a:chExt cx="14400000" cy="20407767"/>
          </a:xfrm>
        </p:grpSpPr>
        <p:grpSp>
          <p:nvGrpSpPr>
            <p:cNvPr id="16" name="群組 15">
              <a:extLst>
                <a:ext uri="{FF2B5EF4-FFF2-40B4-BE49-F238E27FC236}">
                  <a16:creationId xmlns:a16="http://schemas.microsoft.com/office/drawing/2014/main" id="{EF624CE0-6B39-1AA4-92C5-612217A01864}"/>
                </a:ext>
              </a:extLst>
            </p:cNvPr>
            <p:cNvGrpSpPr/>
            <p:nvPr/>
          </p:nvGrpSpPr>
          <p:grpSpPr>
            <a:xfrm>
              <a:off x="596082" y="21138325"/>
              <a:ext cx="14281782" cy="5236798"/>
              <a:chOff x="596082" y="22858461"/>
              <a:chExt cx="14281782" cy="5236798"/>
            </a:xfrm>
          </p:grpSpPr>
          <p:pic>
            <p:nvPicPr>
              <p:cNvPr id="4" name="圖片 5">
                <a:extLst>
                  <a:ext uri="{FF2B5EF4-FFF2-40B4-BE49-F238E27FC236}">
                    <a16:creationId xmlns:a16="http://schemas.microsoft.com/office/drawing/2014/main" id="{9D567D83-6C07-599D-0FE4-F64ADA92D4B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7601"/>
              <a:stretch/>
            </p:blipFill>
            <p:spPr bwMode="auto">
              <a:xfrm>
                <a:off x="596082" y="22858461"/>
                <a:ext cx="14281782" cy="4735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 name="文字方塊 14">
                <a:extLst>
                  <a:ext uri="{FF2B5EF4-FFF2-40B4-BE49-F238E27FC236}">
                    <a16:creationId xmlns:a16="http://schemas.microsoft.com/office/drawing/2014/main" id="{678327C2-5744-4733-5C88-64D32E4833DB}"/>
                  </a:ext>
                </a:extLst>
              </p:cNvPr>
              <p:cNvSpPr txBox="1"/>
              <p:nvPr/>
            </p:nvSpPr>
            <p:spPr>
              <a:xfrm>
                <a:off x="1124664" y="27633594"/>
                <a:ext cx="13182600" cy="461665"/>
              </a:xfrm>
              <a:prstGeom prst="rect">
                <a:avLst/>
              </a:prstGeom>
              <a:ln w="19050">
                <a:solidFill>
                  <a:schemeClr val="tx1"/>
                </a:solidFill>
              </a:ln>
            </p:spPr>
            <p:txBody>
              <a:bodyPr wrap="square">
                <a:spAutoFit/>
              </a:bodyPr>
              <a:lstStyle/>
              <a:p>
                <a:pPr algn="ctr"/>
                <a:r>
                  <a:rPr lang="zh-TW" altLang="en-US" sz="2400" dirty="0">
                    <a:latin typeface="Arial" panose="020B0604020202020204" pitchFamily="34" charset="0"/>
                    <a:ea typeface="Microsoft JhengHei" panose="020B0604030504040204" pitchFamily="34" charset="-120"/>
                    <a:cs typeface="Arial" panose="020B0604020202020204" pitchFamily="34" charset="0"/>
                  </a:rPr>
                  <a:t>圖</a:t>
                </a:r>
                <a:r>
                  <a:rPr lang="en-US" altLang="zh-TW" sz="2400" dirty="0">
                    <a:latin typeface="Arial" panose="020B0604020202020204" pitchFamily="34" charset="0"/>
                    <a:ea typeface="Microsoft JhengHei" panose="020B0604030504040204" pitchFamily="34" charset="-120"/>
                    <a:cs typeface="Arial" panose="020B0604020202020204" pitchFamily="34" charset="0"/>
                  </a:rPr>
                  <a:t>1</a:t>
                </a:r>
                <a:r>
                  <a:rPr lang="zh-TW" altLang="en-US" sz="2400" dirty="0">
                    <a:latin typeface="Arial" panose="020B0604020202020204" pitchFamily="34" charset="0"/>
                    <a:ea typeface="Microsoft JhengHei" panose="020B0604030504040204" pitchFamily="34" charset="-120"/>
                    <a:cs typeface="Arial" panose="020B0604020202020204" pitchFamily="34" charset="0"/>
                  </a:rPr>
                  <a:t>、本文所提出的方法流程圖（使用低層次特徵轉換提升模型穩健性）</a:t>
                </a:r>
              </a:p>
            </p:txBody>
          </p:sp>
        </p:grpSp>
        <p:sp>
          <p:nvSpPr>
            <p:cNvPr id="32" name="矩形: 圓角 31">
              <a:extLst>
                <a:ext uri="{FF2B5EF4-FFF2-40B4-BE49-F238E27FC236}">
                  <a16:creationId xmlns:a16="http://schemas.microsoft.com/office/drawing/2014/main" id="{F1D4645B-482D-D0B3-D51D-2433D19BE83D}"/>
                </a:ext>
              </a:extLst>
            </p:cNvPr>
            <p:cNvSpPr/>
            <p:nvPr/>
          </p:nvSpPr>
          <p:spPr>
            <a:xfrm>
              <a:off x="515964" y="16138736"/>
              <a:ext cx="14400000" cy="20407767"/>
            </a:xfrm>
            <a:prstGeom prst="roundRect">
              <a:avLst>
                <a:gd name="adj" fmla="val 491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TW" altLang="en-US" sz="4800" b="1" dirty="0">
                  <a:solidFill>
                    <a:srgbClr val="4E0914"/>
                  </a:solidFill>
                  <a:latin typeface="微軟正黑體" panose="020B0604030504040204" pitchFamily="34" charset="-120"/>
                  <a:ea typeface="微軟正黑體" panose="020B0604030504040204" pitchFamily="34" charset="-120"/>
                </a:rPr>
                <a:t>二、方法介紹</a:t>
              </a:r>
              <a:endParaRPr lang="en-US" altLang="zh-TW" sz="4800" b="1" dirty="0">
                <a:solidFill>
                  <a:srgbClr val="4E0914"/>
                </a:solidFill>
                <a:latin typeface="微軟正黑體" panose="020B0604030504040204" pitchFamily="34" charset="-120"/>
                <a:ea typeface="微軟正黑體" panose="020B0604030504040204" pitchFamily="34" charset="-120"/>
              </a:endParaRPr>
            </a:p>
            <a:p>
              <a:endParaRPr lang="en-US" altLang="zh-TW" sz="800" dirty="0">
                <a:solidFill>
                  <a:srgbClr val="4E0914"/>
                </a:solidFill>
                <a:latin typeface="微軟正黑體" panose="020B0604030504040204" pitchFamily="34" charset="-120"/>
                <a:ea typeface="微軟正黑體" panose="020B0604030504040204" pitchFamily="34" charset="-120"/>
              </a:endParaRPr>
            </a:p>
            <a:p>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站在巨人的肩膀上</a:t>
              </a:r>
              <a:r>
                <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a:t>
              </a: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回顧當前防禦方法瓶頸並提出解決方案</a:t>
              </a:r>
              <a:endParaRPr lang="en-US" altLang="zh-TW" sz="36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r>
                <a:rPr lang="en-US" altLang="zh-TW" sz="3200" dirty="0">
                  <a:solidFill>
                    <a:schemeClr val="tx1"/>
                  </a:solidFill>
                  <a:latin typeface="微軟正黑體" panose="020B0604030504040204" pitchFamily="34" charset="-120"/>
                  <a:ea typeface="微軟正黑體" panose="020B0604030504040204" pitchFamily="34" charset="-120"/>
                </a:rPr>
                <a:t>		</a:t>
              </a:r>
              <a:r>
                <a:rPr lang="zh-TW" altLang="en-US" sz="3000" dirty="0">
                  <a:solidFill>
                    <a:schemeClr val="tx1"/>
                  </a:solidFill>
                  <a:latin typeface="微軟正黑體" panose="020B0604030504040204" pitchFamily="34" charset="-120"/>
                  <a:ea typeface="微軟正黑體" panose="020B0604030504040204" pitchFamily="34" charset="-120"/>
                </a:rPr>
                <a:t>回顧現今最先進的防禦方法，可以發現各方法皆有其缺點，因此我們希望提出一個新方法來解決痛點</a:t>
              </a:r>
              <a:r>
                <a:rPr lang="zh-TW" altLang="en-US" sz="3000"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，也就是在保持低</a:t>
              </a:r>
              <a:r>
                <a:rPr lang="zh-TW" altLang="en-US" sz="3000" dirty="0">
                  <a:solidFill>
                    <a:schemeClr val="tx1"/>
                  </a:solidFill>
                  <a:latin typeface="微軟正黑體" panose="020B0604030504040204" pitchFamily="34" charset="-120"/>
                  <a:ea typeface="微軟正黑體" panose="020B0604030504040204" pitchFamily="34" charset="-120"/>
                </a:rPr>
                <a:t>運算量的同時，仍能有極佳的防禦強度。現今，混淆梯度方法與基於輸入的轉換方法遇到最大的瓶頸為：攻擊者容易經過梯度計算使用</a:t>
              </a:r>
              <a:r>
                <a:rPr lang="en-US" altLang="zh-TW" sz="3000" dirty="0">
                  <a:solidFill>
                    <a:schemeClr val="tx1"/>
                  </a:solidFill>
                  <a:latin typeface="微軟正黑體" panose="020B0604030504040204" pitchFamily="34" charset="-120"/>
                  <a:ea typeface="微軟正黑體" panose="020B0604030504040204" pitchFamily="34" charset="-120"/>
                </a:rPr>
                <a:t>BPDA</a:t>
              </a:r>
              <a:r>
                <a:rPr lang="zh-TW" altLang="zh-TW"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Backward Pass Differentiable Approximation</a:t>
              </a:r>
              <a:r>
                <a:rPr lang="zh-TW" altLang="zh-TW" sz="3000" dirty="0">
                  <a:solidFill>
                    <a:schemeClr val="tx1"/>
                  </a:solidFill>
                  <a:latin typeface="微軟正黑體" panose="020B0604030504040204" pitchFamily="34" charset="-120"/>
                  <a:ea typeface="微軟正黑體" panose="020B0604030504040204" pitchFamily="34" charset="-120"/>
                </a:rPr>
                <a:t>）近似</a:t>
              </a:r>
              <a:r>
                <a:rPr lang="zh-TW" altLang="en-US" sz="3000" dirty="0">
                  <a:solidFill>
                    <a:schemeClr val="tx1"/>
                  </a:solidFill>
                  <a:latin typeface="微軟正黑體" panose="020B0604030504040204" pitchFamily="34" charset="-120"/>
                  <a:ea typeface="微軟正黑體" panose="020B0604030504040204" pitchFamily="34" charset="-120"/>
                </a:rPr>
                <a:t>。因此，本文借鑒混淆梯度與輸入轉換的思想，提出使用簡單的傳統低層次特徵轉換方法：</a:t>
              </a:r>
              <a:r>
                <a:rPr lang="en-US" altLang="zh-TW" sz="3000" dirty="0">
                  <a:solidFill>
                    <a:schemeClr val="tx1"/>
                  </a:solidFill>
                  <a:latin typeface="微軟正黑體" panose="020B0604030504040204" pitchFamily="34" charset="-120"/>
                  <a:ea typeface="微軟正黑體" panose="020B0604030504040204" pitchFamily="34" charset="-120"/>
                </a:rPr>
                <a:t>LBP</a:t>
              </a:r>
              <a:r>
                <a:rPr lang="zh-TW" altLang="zh-TW"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Local Binary Pattern</a:t>
              </a:r>
              <a:r>
                <a:rPr lang="zh-TW" altLang="zh-TW" sz="3000" dirty="0">
                  <a:solidFill>
                    <a:schemeClr val="tx1"/>
                  </a:solidFill>
                  <a:latin typeface="微軟正黑體" panose="020B0604030504040204" pitchFamily="34" charset="-120"/>
                  <a:ea typeface="微軟正黑體" panose="020B0604030504040204" pitchFamily="34" charset="-120"/>
                </a:rPr>
                <a:t>）</a:t>
              </a:r>
              <a:r>
                <a:rPr lang="zh-TW" altLang="en-US" sz="3000" dirty="0">
                  <a:solidFill>
                    <a:schemeClr val="tx1"/>
                  </a:solidFill>
                  <a:latin typeface="微軟正黑體" panose="020B0604030504040204" pitchFamily="34" charset="-120"/>
                  <a:ea typeface="微軟正黑體" panose="020B0604030504040204" pitchFamily="34" charset="-120"/>
                </a:rPr>
                <a:t>與</a:t>
              </a:r>
              <a:r>
                <a:rPr lang="en-US" altLang="zh-TW" sz="3000" dirty="0">
                  <a:solidFill>
                    <a:schemeClr val="tx1"/>
                  </a:solidFill>
                  <a:latin typeface="微軟正黑體" panose="020B0604030504040204" pitchFamily="34" charset="-120"/>
                  <a:ea typeface="微軟正黑體" panose="020B0604030504040204" pitchFamily="34" charset="-120"/>
                </a:rPr>
                <a:t>LTP</a:t>
              </a:r>
              <a:r>
                <a:rPr lang="zh-TW" altLang="zh-TW"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Local Ternary Pattern</a:t>
              </a:r>
              <a:r>
                <a:rPr lang="zh-TW" altLang="zh-TW" sz="3000" dirty="0">
                  <a:solidFill>
                    <a:schemeClr val="tx1"/>
                  </a:solidFill>
                  <a:latin typeface="微軟正黑體" panose="020B0604030504040204" pitchFamily="34" charset="-120"/>
                  <a:ea typeface="微軟正黑體" panose="020B0604030504040204" pitchFamily="34" charset="-120"/>
                </a:rPr>
                <a:t>），由</a:t>
              </a:r>
              <a:r>
                <a:rPr lang="zh-TW" altLang="en-US" sz="3000" dirty="0">
                  <a:solidFill>
                    <a:schemeClr val="tx1"/>
                  </a:solidFill>
                  <a:latin typeface="微軟正黑體" panose="020B0604030504040204" pitchFamily="34" charset="-120"/>
                  <a:ea typeface="微軟正黑體" panose="020B0604030504040204" pitchFamily="34" charset="-120"/>
                </a:rPr>
                <a:t>這兩種</a:t>
              </a:r>
              <a:r>
                <a:rPr lang="zh-TW" altLang="zh-TW" sz="3000" dirty="0">
                  <a:solidFill>
                    <a:schemeClr val="tx1"/>
                  </a:solidFill>
                  <a:latin typeface="微軟正黑體" panose="020B0604030504040204" pitchFamily="34" charset="-120"/>
                  <a:ea typeface="微軟正黑體" panose="020B0604030504040204" pitchFamily="34" charset="-120"/>
                </a:rPr>
                <a:t>高度不可微分的轉換函數</a:t>
              </a:r>
              <a:r>
                <a:rPr lang="zh-TW" altLang="en-US" sz="3000" dirty="0">
                  <a:solidFill>
                    <a:schemeClr val="tx1"/>
                  </a:solidFill>
                  <a:latin typeface="微軟正黑體" panose="020B0604030504040204" pitchFamily="34" charset="-120"/>
                  <a:ea typeface="微軟正黑體" panose="020B0604030504040204" pitchFamily="34" charset="-120"/>
                </a:rPr>
                <a:t>，</a:t>
              </a:r>
              <a:r>
                <a:rPr lang="zh-TW" altLang="zh-TW" sz="3000" dirty="0">
                  <a:solidFill>
                    <a:schemeClr val="tx1"/>
                  </a:solidFill>
                  <a:latin typeface="微軟正黑體" panose="020B0604030504040204" pitchFamily="34" charset="-120"/>
                  <a:ea typeface="微軟正黑體" panose="020B0604030504040204" pitchFamily="34" charset="-120"/>
                </a:rPr>
                <a:t>防止攻擊者</a:t>
              </a:r>
              <a:r>
                <a:rPr lang="zh-TW" altLang="en-US" sz="3000" dirty="0">
                  <a:solidFill>
                    <a:schemeClr val="tx1"/>
                  </a:solidFill>
                  <a:latin typeface="微軟正黑體" panose="020B0604030504040204" pitchFamily="34" charset="-120"/>
                  <a:ea typeface="微軟正黑體" panose="020B0604030504040204" pitchFamily="34" charset="-120"/>
                </a:rPr>
                <a:t>經由梯度計算</a:t>
              </a:r>
              <a:r>
                <a:rPr lang="zh-TW" altLang="zh-TW" sz="3000" dirty="0">
                  <a:solidFill>
                    <a:schemeClr val="tx1"/>
                  </a:solidFill>
                  <a:latin typeface="微軟正黑體" panose="020B0604030504040204" pitchFamily="34" charset="-120"/>
                  <a:ea typeface="微軟正黑體" panose="020B0604030504040204" pitchFamily="34" charset="-120"/>
                </a:rPr>
                <a:t>找到適合的擬合函數進行攻擊</a:t>
              </a:r>
              <a:r>
                <a:rPr lang="zh-TW" altLang="en-US" sz="3000" dirty="0">
                  <a:solidFill>
                    <a:schemeClr val="tx1"/>
                  </a:solidFill>
                  <a:latin typeface="微軟正黑體" panose="020B0604030504040204" pitchFamily="34" charset="-120"/>
                  <a:ea typeface="微軟正黑體" panose="020B0604030504040204" pitchFamily="34" charset="-120"/>
                </a:rPr>
                <a:t>。</a:t>
              </a:r>
              <a:endParaRPr lang="en-US" altLang="zh-TW" sz="30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8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選擇低層次特徵轉換</a:t>
              </a:r>
              <a:r>
                <a:rPr lang="en-US" altLang="zh-TW"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 LBP/LTP</a:t>
              </a:r>
              <a:r>
                <a:rPr lang="zh-TW" altLang="en-US" sz="3600" b="1" dirty="0">
                  <a:solidFill>
                    <a:srgbClr val="4A050D"/>
                  </a:solidFill>
                  <a:latin typeface="Arial" panose="020B0604020202020204" pitchFamily="34" charset="0"/>
                  <a:ea typeface="Microsoft JhengHei" panose="020B0604030504040204" pitchFamily="34" charset="-120"/>
                  <a:cs typeface="Arial" panose="020B0604020202020204" pitchFamily="34" charset="0"/>
                </a:rPr>
                <a:t>之原因</a:t>
              </a:r>
              <a:endParaRPr lang="zh-TW" altLang="en-US" sz="3200" dirty="0">
                <a:solidFill>
                  <a:schemeClr val="tx1"/>
                </a:solidFill>
                <a:latin typeface="微軟正黑體" panose="020B0604030504040204" pitchFamily="34" charset="-120"/>
                <a:ea typeface="微軟正黑體" panose="020B0604030504040204" pitchFamily="34" charset="-120"/>
              </a:endParaRPr>
            </a:p>
            <a:p>
              <a:pPr marL="342900" indent="-342900">
                <a:spcBef>
                  <a:spcPts val="200"/>
                </a:spcBef>
                <a:spcAft>
                  <a:spcPts val="200"/>
                </a:spcAft>
                <a:buFont typeface="Arial" panose="020B0604020202020204" pitchFamily="34" charset="0"/>
                <a:buChar char="•"/>
              </a:pPr>
              <a:r>
                <a:rPr lang="zh-TW" altLang="en-US" sz="3000" dirty="0">
                  <a:solidFill>
                    <a:schemeClr val="tx1"/>
                  </a:solidFill>
                  <a:latin typeface="微軟正黑體" panose="020B0604030504040204" pitchFamily="34" charset="-120"/>
                  <a:ea typeface="微軟正黑體" panose="020B0604030504040204" pitchFamily="34" charset="-120"/>
                </a:rPr>
                <a:t>選擇條件：</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en-US" sz="3000" dirty="0">
                  <a:solidFill>
                    <a:schemeClr val="tx1"/>
                  </a:solidFill>
                  <a:latin typeface="微軟正黑體" panose="020B0604030504040204" pitchFamily="34" charset="-120"/>
                  <a:ea typeface="微軟正黑體" panose="020B0604030504040204" pitchFamily="34" charset="-120"/>
                </a:rPr>
                <a:t>輸入經過轉換後，對神經網路仍要具有良好的穩健性</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en-US" sz="3000" dirty="0">
                  <a:solidFill>
                    <a:schemeClr val="tx1"/>
                  </a:solidFill>
                  <a:latin typeface="微軟正黑體" panose="020B0604030504040204" pitchFamily="34" charset="-120"/>
                  <a:ea typeface="微軟正黑體" panose="020B0604030504040204" pitchFamily="34" charset="-120"/>
                </a:rPr>
                <a:t>不容易被</a:t>
              </a:r>
              <a:r>
                <a:rPr lang="en-US" altLang="zh-TW" sz="3000" dirty="0">
                  <a:solidFill>
                    <a:schemeClr val="tx1"/>
                  </a:solidFill>
                  <a:latin typeface="微軟正黑體" panose="020B0604030504040204" pitchFamily="34" charset="-120"/>
                  <a:ea typeface="微軟正黑體" panose="020B0604030504040204" pitchFamily="34" charset="-120"/>
                </a:rPr>
                <a:t>BPDA</a:t>
              </a:r>
              <a:r>
                <a:rPr lang="zh-TW" altLang="zh-TW" sz="3000" dirty="0">
                  <a:solidFill>
                    <a:schemeClr val="tx1"/>
                  </a:solidFill>
                  <a:latin typeface="微軟正黑體" panose="020B0604030504040204" pitchFamily="34" charset="-120"/>
                  <a:ea typeface="微軟正黑體" panose="020B0604030504040204" pitchFamily="34" charset="-120"/>
                </a:rPr>
                <a:t>（</a:t>
              </a:r>
              <a:r>
                <a:rPr lang="en-US" altLang="zh-TW" sz="3000" dirty="0">
                  <a:solidFill>
                    <a:schemeClr val="tx1"/>
                  </a:solidFill>
                  <a:latin typeface="微軟正黑體" panose="020B0604030504040204" pitchFamily="34" charset="-120"/>
                  <a:ea typeface="微軟正黑體" panose="020B0604030504040204" pitchFamily="34" charset="-120"/>
                </a:rPr>
                <a:t>Backward Pass Differentiable Approximation</a:t>
              </a:r>
              <a:r>
                <a:rPr lang="zh-TW" altLang="zh-TW" sz="3000" dirty="0">
                  <a:solidFill>
                    <a:schemeClr val="tx1"/>
                  </a:solidFill>
                  <a:latin typeface="微軟正黑體" panose="020B0604030504040204" pitchFamily="34" charset="-120"/>
                  <a:ea typeface="微軟正黑體" panose="020B0604030504040204" pitchFamily="34" charset="-120"/>
                </a:rPr>
                <a:t>）</a:t>
              </a:r>
              <a:r>
                <a:rPr lang="zh-TW" altLang="en-US" sz="3000" dirty="0">
                  <a:solidFill>
                    <a:schemeClr val="tx1"/>
                  </a:solidFill>
                  <a:latin typeface="微軟正黑體" panose="020B0604030504040204" pitchFamily="34" charset="-120"/>
                  <a:ea typeface="微軟正黑體" panose="020B0604030504040204" pitchFamily="34" charset="-120"/>
                </a:rPr>
                <a:t>經過梯度計算</a:t>
              </a:r>
              <a:r>
                <a:rPr lang="zh-TW" altLang="zh-TW" sz="3000" dirty="0">
                  <a:solidFill>
                    <a:schemeClr val="tx1"/>
                  </a:solidFill>
                  <a:latin typeface="微軟正黑體" panose="020B0604030504040204" pitchFamily="34" charset="-120"/>
                  <a:ea typeface="微軟正黑體" panose="020B0604030504040204" pitchFamily="34" charset="-120"/>
                </a:rPr>
                <a:t>近似</a:t>
              </a:r>
              <a:r>
                <a:rPr lang="zh-TW" altLang="en-US" sz="3000" dirty="0">
                  <a:solidFill>
                    <a:schemeClr val="tx1"/>
                  </a:solidFill>
                  <a:latin typeface="微軟正黑體" panose="020B0604030504040204" pitchFamily="34" charset="-120"/>
                  <a:ea typeface="微軟正黑體" panose="020B0604030504040204" pitchFamily="34" charset="-120"/>
                </a:rPr>
                <a:t>成功</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342900" indent="-342900">
                <a:spcBef>
                  <a:spcPts val="200"/>
                </a:spcBef>
                <a:spcAft>
                  <a:spcPts val="200"/>
                </a:spcAft>
                <a:buFont typeface="Arial" panose="020B0604020202020204" pitchFamily="34" charset="0"/>
                <a:buChar char="•"/>
              </a:pPr>
              <a:r>
                <a:rPr lang="zh-TW" altLang="en-US" sz="3000" dirty="0">
                  <a:solidFill>
                    <a:schemeClr val="tx1"/>
                  </a:solidFill>
                  <a:latin typeface="微軟正黑體" panose="020B0604030504040204" pitchFamily="34" charset="-120"/>
                  <a:ea typeface="微軟正黑體" panose="020B0604030504040204" pitchFamily="34" charset="-120"/>
                </a:rPr>
                <a:t>選擇低層次特徵之原因：</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zh-TW" sz="3000" dirty="0">
                  <a:solidFill>
                    <a:schemeClr val="tx1"/>
                  </a:solidFill>
                  <a:latin typeface="微軟正黑體" panose="020B0604030504040204" pitchFamily="34" charset="-120"/>
                  <a:ea typeface="微軟正黑體" panose="020B0604030504040204" pitchFamily="34" charset="-120"/>
                </a:rPr>
                <a:t>對抗性噪聲並非針對低層次特徵轉換而設計</a:t>
              </a:r>
              <a:r>
                <a:rPr lang="zh-TW" altLang="en-US" sz="3000" dirty="0">
                  <a:solidFill>
                    <a:schemeClr val="tx1"/>
                  </a:solidFill>
                  <a:latin typeface="微軟正黑體" panose="020B0604030504040204" pitchFamily="34" charset="-120"/>
                  <a:ea typeface="微軟正黑體" panose="020B0604030504040204" pitchFamily="34" charset="-120"/>
                </a:rPr>
                <a:t>，因此</a:t>
              </a:r>
              <a:r>
                <a:rPr lang="zh-TW" altLang="zh-TW" sz="3000" dirty="0">
                  <a:solidFill>
                    <a:schemeClr val="tx1"/>
                  </a:solidFill>
                  <a:latin typeface="微軟正黑體" panose="020B0604030504040204" pitchFamily="34" charset="-120"/>
                  <a:ea typeface="微軟正黑體" panose="020B0604030504040204" pitchFamily="34" charset="-120"/>
                </a:rPr>
                <a:t>真實的局部特徵與經過對抗性噪聲污染的局部特徵，在進行低層次特徵轉換後的特徵表示可能不同</a:t>
              </a:r>
              <a:r>
                <a:rPr lang="zh-TW" altLang="en-US" sz="3000" dirty="0">
                  <a:solidFill>
                    <a:schemeClr val="tx1"/>
                  </a:solidFill>
                  <a:latin typeface="微軟正黑體" panose="020B0604030504040204" pitchFamily="34" charset="-120"/>
                  <a:ea typeface="微軟正黑體" panose="020B0604030504040204" pitchFamily="34" charset="-120"/>
                </a:rPr>
                <a:t>，使神經網路可以辨識出對抗性攻擊</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zh-TW" sz="3000" dirty="0">
                  <a:solidFill>
                    <a:schemeClr val="tx1"/>
                  </a:solidFill>
                  <a:latin typeface="微軟正黑體" panose="020B0604030504040204" pitchFamily="34" charset="-120"/>
                  <a:ea typeface="微軟正黑體" panose="020B0604030504040204" pitchFamily="34" charset="-120"/>
                </a:rPr>
                <a:t>低層次特徵使原始圖像和轉換後的圖像之間的領域差距更大</a:t>
              </a:r>
              <a:r>
                <a:rPr lang="zh-TW" altLang="en-US" sz="3000" dirty="0">
                  <a:solidFill>
                    <a:schemeClr val="tx1"/>
                  </a:solidFill>
                  <a:latin typeface="微軟正黑體" panose="020B0604030504040204" pitchFamily="34" charset="-120"/>
                  <a:ea typeface="微軟正黑體" panose="020B0604030504040204" pitchFamily="34" charset="-120"/>
                </a:rPr>
                <a:t>，表示</a:t>
              </a:r>
              <a:r>
                <a:rPr lang="en-US" altLang="zh-TW" sz="3000" dirty="0">
                  <a:solidFill>
                    <a:schemeClr val="tx1"/>
                  </a:solidFill>
                  <a:latin typeface="微軟正黑體" panose="020B0604030504040204" pitchFamily="34" charset="-120"/>
                  <a:ea typeface="微軟正黑體" panose="020B0604030504040204" pitchFamily="34" charset="-120"/>
                </a:rPr>
                <a:t>BPDA</a:t>
              </a:r>
              <a:r>
                <a:rPr lang="zh-TW" altLang="zh-TW" sz="3000" dirty="0">
                  <a:solidFill>
                    <a:schemeClr val="tx1"/>
                  </a:solidFill>
                  <a:latin typeface="微軟正黑體" panose="020B0604030504040204" pitchFamily="34" charset="-120"/>
                  <a:ea typeface="微軟正黑體" panose="020B0604030504040204" pitchFamily="34" charset="-120"/>
                </a:rPr>
                <a:t>可能難以近似，從而使對於輸入轉換的攻擊無效</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342900" indent="-342900">
                <a:spcBef>
                  <a:spcPts val="200"/>
                </a:spcBef>
                <a:spcAft>
                  <a:spcPts val="200"/>
                </a:spcAft>
                <a:buFont typeface="Arial" panose="020B0604020202020204" pitchFamily="34" charset="0"/>
                <a:buChar char="•"/>
              </a:pPr>
              <a:r>
                <a:rPr lang="zh-TW" altLang="en-US" sz="3000" dirty="0">
                  <a:solidFill>
                    <a:schemeClr val="tx1"/>
                  </a:solidFill>
                  <a:latin typeface="微軟正黑體" panose="020B0604030504040204" pitchFamily="34" charset="-120"/>
                  <a:ea typeface="微軟正黑體" panose="020B0604030504040204" pitchFamily="34" charset="-120"/>
                </a:rPr>
                <a:t>選擇</a:t>
              </a:r>
              <a:r>
                <a:rPr lang="en-US" altLang="zh-TW" sz="3000" dirty="0">
                  <a:solidFill>
                    <a:schemeClr val="tx1"/>
                  </a:solidFill>
                  <a:latin typeface="微軟正黑體" panose="020B0604030504040204" pitchFamily="34" charset="-120"/>
                  <a:ea typeface="微軟正黑體" panose="020B0604030504040204" pitchFamily="34" charset="-120"/>
                </a:rPr>
                <a:t>LBP/LTP</a:t>
              </a:r>
              <a:r>
                <a:rPr lang="zh-TW" altLang="en-US" sz="3000" dirty="0">
                  <a:solidFill>
                    <a:schemeClr val="tx1"/>
                  </a:solidFill>
                  <a:latin typeface="微軟正黑體" panose="020B0604030504040204" pitchFamily="34" charset="-120"/>
                  <a:ea typeface="微軟正黑體" panose="020B0604030504040204" pitchFamily="34" charset="-120"/>
                </a:rPr>
                <a:t>之原因：</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en-US" sz="3000" dirty="0">
                  <a:solidFill>
                    <a:schemeClr val="tx1"/>
                  </a:solidFill>
                  <a:latin typeface="微軟正黑體" panose="020B0604030504040204" pitchFamily="34" charset="-120"/>
                  <a:ea typeface="微軟正黑體" panose="020B0604030504040204" pitchFamily="34" charset="-120"/>
                </a:rPr>
                <a:t>具有非線性與離散性質：此兩種轉換為不平滑且不連續的轉換方式，無法使用常見的可微分方法（如：梯度下降）來進行最優化或近似，極大避免了受到</a:t>
              </a:r>
              <a:r>
                <a:rPr lang="en-US" altLang="zh-TW" sz="3000" dirty="0">
                  <a:solidFill>
                    <a:schemeClr val="tx1"/>
                  </a:solidFill>
                  <a:latin typeface="微軟正黑體" panose="020B0604030504040204" pitchFamily="34" charset="-120"/>
                  <a:ea typeface="微軟正黑體" panose="020B0604030504040204" pitchFamily="34" charset="-120"/>
                </a:rPr>
                <a:t>BPDA</a:t>
              </a:r>
              <a:r>
                <a:rPr lang="zh-TW" altLang="en-US" sz="3000" dirty="0">
                  <a:solidFill>
                    <a:schemeClr val="tx1"/>
                  </a:solidFill>
                  <a:latin typeface="微軟正黑體" panose="020B0604030504040204" pitchFamily="34" charset="-120"/>
                  <a:ea typeface="微軟正黑體" panose="020B0604030504040204" pitchFamily="34" charset="-120"/>
                </a:rPr>
                <a:t>近似攻擊</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en-US" sz="3000" dirty="0">
                  <a:solidFill>
                    <a:schemeClr val="tx1"/>
                  </a:solidFill>
                  <a:latin typeface="微軟正黑體" panose="020B0604030504040204" pitchFamily="34" charset="-120"/>
                  <a:ea typeface="微軟正黑體" panose="020B0604030504040204" pitchFamily="34" charset="-120"/>
                </a:rPr>
                <a:t>運算簡單、速度快：由後續實驗結果可知，在不明顯增加運算時間下也能增加模型穩健性</a:t>
              </a:r>
              <a:endParaRPr lang="en-US" altLang="zh-TW" sz="3000" dirty="0">
                <a:solidFill>
                  <a:schemeClr val="tx1"/>
                </a:solidFill>
                <a:latin typeface="微軟正黑體" panose="020B0604030504040204" pitchFamily="34" charset="-120"/>
                <a:ea typeface="微軟正黑體" panose="020B0604030504040204" pitchFamily="34" charset="-120"/>
              </a:endParaRPr>
            </a:p>
            <a:p>
              <a:pPr marL="714375" lvl="2" indent="-257175" defTabSz="685800">
                <a:spcBef>
                  <a:spcPts val="200"/>
                </a:spcBef>
                <a:spcAft>
                  <a:spcPts val="200"/>
                </a:spcAft>
                <a:buFont typeface="+mj-lt"/>
                <a:buAutoNum type="arabicPeriod"/>
              </a:pPr>
              <a:r>
                <a:rPr lang="zh-TW" altLang="en-US" sz="3000" dirty="0">
                  <a:solidFill>
                    <a:schemeClr val="tx1"/>
                  </a:solidFill>
                  <a:latin typeface="微軟正黑體" panose="020B0604030504040204" pitchFamily="34" charset="-120"/>
                  <a:ea typeface="微軟正黑體" panose="020B0604030504040204" pitchFamily="34" charset="-120"/>
                </a:rPr>
                <a:t>經過轉換後的信息損失不多：由實驗結果可知，經轉換輸入的</a:t>
              </a:r>
              <a:r>
                <a:rPr lang="zh-TW" altLang="zh-TW" sz="3000" dirty="0">
                  <a:solidFill>
                    <a:schemeClr val="tx1"/>
                  </a:solidFill>
                  <a:latin typeface="微軟正黑體" panose="020B0604030504040204" pitchFamily="34" charset="-120"/>
                  <a:ea typeface="微軟正黑體" panose="020B0604030504040204" pitchFamily="34" charset="-120"/>
                </a:rPr>
                <a:t>熵</a:t>
              </a:r>
              <a:r>
                <a:rPr lang="zh-TW" altLang="en-US" sz="3000" dirty="0">
                  <a:solidFill>
                    <a:schemeClr val="tx1"/>
                  </a:solidFill>
                  <a:latin typeface="微軟正黑體" panose="020B0604030504040204" pitchFamily="34" charset="-120"/>
                  <a:ea typeface="微軟正黑體" panose="020B0604030504040204" pitchFamily="34" charset="-120"/>
                </a:rPr>
                <a:t>直方圖與原始</a:t>
              </a:r>
              <a:r>
                <a:rPr lang="en-US" altLang="zh-TW" sz="3000" dirty="0">
                  <a:solidFill>
                    <a:schemeClr val="tx1"/>
                  </a:solidFill>
                  <a:latin typeface="微軟正黑體" panose="020B0604030504040204" pitchFamily="34" charset="-120"/>
                  <a:ea typeface="微軟正黑體" panose="020B0604030504040204" pitchFamily="34" charset="-120"/>
                </a:rPr>
                <a:t>RGB</a:t>
              </a:r>
              <a:r>
                <a:rPr lang="zh-TW" altLang="en-US" sz="3000" dirty="0">
                  <a:solidFill>
                    <a:schemeClr val="tx1"/>
                  </a:solidFill>
                  <a:latin typeface="微軟正黑體" panose="020B0604030504040204" pitchFamily="34" charset="-120"/>
                  <a:ea typeface="微軟正黑體" panose="020B0604030504040204" pitchFamily="34" charset="-120"/>
                </a:rPr>
                <a:t>的</a:t>
              </a:r>
              <a:r>
                <a:rPr lang="zh-TW" altLang="zh-TW" sz="3000" dirty="0">
                  <a:solidFill>
                    <a:schemeClr val="tx1"/>
                  </a:solidFill>
                  <a:latin typeface="微軟正黑體" panose="020B0604030504040204" pitchFamily="34" charset="-120"/>
                  <a:ea typeface="微軟正黑體" panose="020B0604030504040204" pitchFamily="34" charset="-120"/>
                </a:rPr>
                <a:t>熵</a:t>
              </a:r>
              <a:r>
                <a:rPr lang="zh-TW" altLang="en-US" sz="3000" dirty="0">
                  <a:solidFill>
                    <a:schemeClr val="tx1"/>
                  </a:solidFill>
                  <a:latin typeface="微軟正黑體" panose="020B0604030504040204" pitchFamily="34" charset="-120"/>
                  <a:ea typeface="微軟正黑體" panose="020B0604030504040204" pitchFamily="34" charset="-120"/>
                </a:rPr>
                <a:t>直方圖領域（</a:t>
              </a:r>
              <a:r>
                <a:rPr lang="en-US" altLang="zh-TW" sz="3000" dirty="0">
                  <a:solidFill>
                    <a:schemeClr val="tx1"/>
                  </a:solidFill>
                  <a:latin typeface="微軟正黑體" panose="020B0604030504040204" pitchFamily="34" charset="-120"/>
                  <a:ea typeface="微軟正黑體" panose="020B0604030504040204" pitchFamily="34" charset="-120"/>
                </a:rPr>
                <a:t>Domain</a:t>
              </a:r>
              <a:r>
                <a:rPr lang="zh-TW" altLang="en-US" sz="3000" dirty="0">
                  <a:solidFill>
                    <a:schemeClr val="tx1"/>
                  </a:solidFill>
                  <a:latin typeface="微軟正黑體" panose="020B0604030504040204" pitchFamily="34" charset="-120"/>
                  <a:ea typeface="微軟正黑體" panose="020B0604030504040204" pitchFamily="34" charset="-120"/>
                </a:rPr>
                <a:t>）非常相似，表示經轉換後的特徵與原始圖像之間的性能差距足夠小</a:t>
              </a:r>
              <a:endParaRPr lang="en-US" altLang="zh-TW" sz="30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a:p>
              <a:pPr>
                <a:spcBef>
                  <a:spcPts val="200"/>
                </a:spcBef>
                <a:spcAft>
                  <a:spcPts val="200"/>
                </a:spcAft>
              </a:pPr>
              <a:endParaRPr lang="en-US" altLang="zh-TW" sz="3200" dirty="0">
                <a:solidFill>
                  <a:schemeClr val="tx1"/>
                </a:solidFill>
                <a:latin typeface="微軟正黑體" panose="020B0604030504040204" pitchFamily="34" charset="-120"/>
                <a:ea typeface="微軟正黑體" panose="020B0604030504040204" pitchFamily="34" charset="-120"/>
              </a:endParaRPr>
            </a:p>
          </p:txBody>
        </p:sp>
      </p:grpSp>
      <p:grpSp>
        <p:nvGrpSpPr>
          <p:cNvPr id="39" name="群組 38">
            <a:extLst>
              <a:ext uri="{FF2B5EF4-FFF2-40B4-BE49-F238E27FC236}">
                <a16:creationId xmlns:a16="http://schemas.microsoft.com/office/drawing/2014/main" id="{456247D0-45C2-8E5F-CAC9-1AA40C21E62C}"/>
              </a:ext>
            </a:extLst>
          </p:cNvPr>
          <p:cNvGrpSpPr/>
          <p:nvPr/>
        </p:nvGrpSpPr>
        <p:grpSpPr>
          <a:xfrm>
            <a:off x="14488672" y="30086694"/>
            <a:ext cx="16393275" cy="2786113"/>
            <a:chOff x="14488672" y="25454476"/>
            <a:chExt cx="16393275" cy="2786113"/>
          </a:xfrm>
        </p:grpSpPr>
        <p:pic>
          <p:nvPicPr>
            <p:cNvPr id="34" name="圖片 33">
              <a:extLst>
                <a:ext uri="{FF2B5EF4-FFF2-40B4-BE49-F238E27FC236}">
                  <a16:creationId xmlns:a16="http://schemas.microsoft.com/office/drawing/2014/main" id="{BD20324D-1B9D-0BB4-B5EC-93AB06FDDCDA}"/>
                </a:ext>
              </a:extLst>
            </p:cNvPr>
            <p:cNvPicPr>
              <a:picLocks noChangeAspect="1"/>
            </p:cNvPicPr>
            <p:nvPr/>
          </p:nvPicPr>
          <p:blipFill>
            <a:blip r:embed="rId8"/>
            <a:stretch>
              <a:fillRect/>
            </a:stretch>
          </p:blipFill>
          <p:spPr>
            <a:xfrm>
              <a:off x="22559284" y="25505702"/>
              <a:ext cx="7238066" cy="2304000"/>
            </a:xfrm>
            <a:prstGeom prst="rect">
              <a:avLst/>
            </a:prstGeom>
          </p:spPr>
        </p:pic>
        <p:pic>
          <p:nvPicPr>
            <p:cNvPr id="31" name="圖片 30">
              <a:extLst>
                <a:ext uri="{FF2B5EF4-FFF2-40B4-BE49-F238E27FC236}">
                  <a16:creationId xmlns:a16="http://schemas.microsoft.com/office/drawing/2014/main" id="{0A5F4CE8-3422-9648-A8C4-E45E2AE9F33A}"/>
                </a:ext>
              </a:extLst>
            </p:cNvPr>
            <p:cNvPicPr>
              <a:picLocks noChangeAspect="1"/>
            </p:cNvPicPr>
            <p:nvPr/>
          </p:nvPicPr>
          <p:blipFill rotWithShape="1">
            <a:blip r:embed="rId9"/>
            <a:srcRect l="1412"/>
            <a:stretch/>
          </p:blipFill>
          <p:spPr>
            <a:xfrm>
              <a:off x="15474261" y="25454476"/>
              <a:ext cx="7209585" cy="2326806"/>
            </a:xfrm>
            <a:prstGeom prst="rect">
              <a:avLst/>
            </a:prstGeom>
          </p:spPr>
        </p:pic>
        <p:sp>
          <p:nvSpPr>
            <p:cNvPr id="36" name="文字方塊 35">
              <a:extLst>
                <a:ext uri="{FF2B5EF4-FFF2-40B4-BE49-F238E27FC236}">
                  <a16:creationId xmlns:a16="http://schemas.microsoft.com/office/drawing/2014/main" id="{A233A7C2-AF5E-A27C-B0A1-0CE2B3B17566}"/>
                </a:ext>
              </a:extLst>
            </p:cNvPr>
            <p:cNvSpPr txBox="1"/>
            <p:nvPr/>
          </p:nvSpPr>
          <p:spPr>
            <a:xfrm>
              <a:off x="14488672" y="27809702"/>
              <a:ext cx="9096478" cy="430887"/>
            </a:xfrm>
            <a:prstGeom prst="rect">
              <a:avLst/>
            </a:prstGeom>
            <a:noFill/>
          </p:spPr>
          <p:txBody>
            <a:bodyPr wrap="square">
              <a:spAutoFit/>
            </a:bodyPr>
            <a:lstStyle/>
            <a:p>
              <a:pPr algn="ctr">
                <a:spcBef>
                  <a:spcPts val="1000"/>
                </a:spcBef>
              </a:pPr>
              <a:r>
                <a:rPr lang="zh-TW" altLang="en-US" sz="2200" dirty="0">
                  <a:latin typeface="微軟正黑體" panose="020B0604030504040204" pitchFamily="34" charset="-120"/>
                  <a:ea typeface="微軟正黑體" panose="020B0604030504040204" pitchFamily="34" charset="-120"/>
                  <a:cs typeface="Arial" panose="020B0604020202020204" pitchFamily="34" charset="0"/>
                </a:rPr>
                <a:t>表１</a:t>
              </a:r>
              <a:r>
                <a:rPr lang="zh-TW" altLang="zh-TW" sz="2200" dirty="0">
                  <a:latin typeface="微軟正黑體" panose="020B0604030504040204" pitchFamily="34" charset="-120"/>
                  <a:ea typeface="微軟正黑體" panose="020B0604030504040204" pitchFamily="34" charset="-120"/>
                  <a:cs typeface="Arial" panose="020B0604020202020204" pitchFamily="34" charset="0"/>
                </a:rPr>
                <a:t>、本文方法和先進防禦方法的性能（準確率）比較</a:t>
              </a:r>
            </a:p>
          </p:txBody>
        </p:sp>
        <p:sp>
          <p:nvSpPr>
            <p:cNvPr id="38" name="文字方塊 37">
              <a:extLst>
                <a:ext uri="{FF2B5EF4-FFF2-40B4-BE49-F238E27FC236}">
                  <a16:creationId xmlns:a16="http://schemas.microsoft.com/office/drawing/2014/main" id="{8633A292-7832-FF97-1136-53EC54BE8CFA}"/>
                </a:ext>
              </a:extLst>
            </p:cNvPr>
            <p:cNvSpPr txBox="1"/>
            <p:nvPr/>
          </p:nvSpPr>
          <p:spPr>
            <a:xfrm>
              <a:off x="21525146" y="27800687"/>
              <a:ext cx="9356801" cy="430887"/>
            </a:xfrm>
            <a:prstGeom prst="rect">
              <a:avLst/>
            </a:prstGeom>
            <a:noFill/>
          </p:spPr>
          <p:txBody>
            <a:bodyPr wrap="square">
              <a:spAutoFit/>
            </a:bodyPr>
            <a:lstStyle>
              <a:defPPr>
                <a:defRPr lang="en-US"/>
              </a:defPPr>
              <a:lvl1pPr algn="ctr">
                <a:spcBef>
                  <a:spcPts val="1000"/>
                </a:spcBef>
                <a:defRPr sz="2200">
                  <a:latin typeface="微軟正黑體" panose="020B0604030504040204" pitchFamily="34" charset="-120"/>
                  <a:ea typeface="微軟正黑體" panose="020B0604030504040204" pitchFamily="34" charset="-120"/>
                  <a:cs typeface="Arial" panose="020B0604020202020204" pitchFamily="34" charset="0"/>
                </a:defRPr>
              </a:lvl1pPr>
            </a:lstStyle>
            <a:p>
              <a:r>
                <a:rPr lang="zh-TW" altLang="en-US" dirty="0"/>
                <a:t>表</a:t>
              </a:r>
              <a:r>
                <a:rPr lang="en-US" altLang="zh-TW" dirty="0"/>
                <a:t>2</a:t>
              </a:r>
              <a:r>
                <a:rPr lang="zh-TW" altLang="zh-TW" dirty="0"/>
                <a:t>、本文方法在不同攻擊下的性能（準確率）比較</a:t>
              </a:r>
              <a:endParaRPr lang="zh-TW" altLang="en-US" dirty="0"/>
            </a:p>
          </p:txBody>
        </p:sp>
      </p:grpSp>
    </p:spTree>
    <p:extLst>
      <p:ext uri="{BB962C8B-B14F-4D97-AF65-F5344CB8AC3E}">
        <p14:creationId xmlns:p14="http://schemas.microsoft.com/office/powerpoint/2010/main" val="211396133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TotalTime>
  <Words>1389</Words>
  <Application>Microsoft Office PowerPoint</Application>
  <PresentationFormat>自訂</PresentationFormat>
  <Paragraphs>72</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微軟正黑體</vt:lpstr>
      <vt:lpstr>Arial</vt:lpstr>
      <vt:lpstr>Calibri</vt:lpstr>
      <vt:lpstr>Calibri Light</vt:lpstr>
      <vt:lpstr>Cambria Math</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溫宛婷</dc:creator>
  <cp:lastModifiedBy>陳昶竹</cp:lastModifiedBy>
  <cp:revision>6</cp:revision>
  <dcterms:created xsi:type="dcterms:W3CDTF">2023-07-12T05:30:42Z</dcterms:created>
  <dcterms:modified xsi:type="dcterms:W3CDTF">2023-07-27T03:15:28Z</dcterms:modified>
</cp:coreProperties>
</file>