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61" r:id="rId3"/>
    <p:sldId id="296" r:id="rId4"/>
    <p:sldId id="297" r:id="rId5"/>
    <p:sldId id="298" r:id="rId6"/>
    <p:sldId id="316" r:id="rId7"/>
    <p:sldId id="299" r:id="rId8"/>
    <p:sldId id="317" r:id="rId9"/>
    <p:sldId id="315" r:id="rId10"/>
    <p:sldId id="324" r:id="rId11"/>
    <p:sldId id="318" r:id="rId12"/>
    <p:sldId id="325" r:id="rId13"/>
    <p:sldId id="311" r:id="rId14"/>
    <p:sldId id="322" r:id="rId15"/>
    <p:sldId id="326" r:id="rId16"/>
    <p:sldId id="323" r:id="rId17"/>
    <p:sldId id="307" r:id="rId18"/>
    <p:sldId id="308" r:id="rId19"/>
    <p:sldId id="309" r:id="rId20"/>
    <p:sldId id="328" r:id="rId21"/>
    <p:sldId id="310" r:id="rId22"/>
    <p:sldId id="321" r:id="rId23"/>
    <p:sldId id="327" r:id="rId24"/>
  </p:sldIdLst>
  <p:sldSz cx="9144000" cy="5143500" type="screen16x9"/>
  <p:notesSz cx="6858000" cy="9144000"/>
  <p:embeddedFontLst>
    <p:embeddedFont>
      <p:font typeface="DFKai-SB" panose="03000509000000000000" pitchFamily="49" charset="-120"/>
      <p:regular r:id="rId26"/>
    </p:embeddedFont>
    <p:embeddedFont>
      <p:font typeface="微軟正黑體" panose="020B0604030504040204" pitchFamily="34" charset="-120"/>
      <p:regular r:id="rId27"/>
      <p:bold r:id="rId28"/>
    </p:embeddedFont>
    <p:embeddedFont>
      <p:font typeface="Microsoft JhengHei UI" panose="020B0604030504040204" pitchFamily="34" charset="-120"/>
      <p:regular r:id="rId29"/>
      <p:bold r:id="rId30"/>
    </p:embeddedFont>
    <p:embeddedFont>
      <p:font typeface="Consolas" panose="020B0609020204030204" pitchFamily="49"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Raleway" panose="020B00030301010600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839" userDrawn="1">
          <p15:clr>
            <a:srgbClr val="A4A3A4"/>
          </p15:clr>
        </p15:guide>
        <p15:guide id="2" pos="4921" userDrawn="1">
          <p15:clr>
            <a:srgbClr val="A4A3A4"/>
          </p15:clr>
        </p15:guide>
        <p15:guide id="3" orient="horz" pos="25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99"/>
    <p:restoredTop sz="78702" autoAdjust="0"/>
  </p:normalViewPr>
  <p:slideViewPr>
    <p:cSldViewPr snapToGrid="0">
      <p:cViewPr>
        <p:scale>
          <a:sx n="120" d="100"/>
          <a:sy n="120" d="100"/>
        </p:scale>
        <p:origin x="-624" y="296"/>
      </p:cViewPr>
      <p:guideLst>
        <p:guide pos="839"/>
        <p:guide pos="4921"/>
        <p:guide orient="horz" pos="25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71500" lvl="1" indent="0">
              <a:buNone/>
            </a:pPr>
            <a:r>
              <a:rPr lang="en-US" altLang="zh-TW" sz="1100" dirty="0"/>
              <a:t>1.</a:t>
            </a:r>
            <a:r>
              <a:rPr lang="zh-TW" altLang="en-US" sz="1100" dirty="0"/>
              <a:t> 提升收斂速度：對特徵進行縮放可以幫助算法更快地收斂。</a:t>
            </a:r>
            <a:r>
              <a:rPr lang="en-US" altLang="zh-TW" sz="1100" dirty="0" err="1"/>
              <a:t>XGBoost</a:t>
            </a:r>
            <a:r>
              <a:rPr lang="zh-TW" altLang="en-US" sz="1100" dirty="0"/>
              <a:t>使用梯度提升算法，在訓練過程中需要對特徵進行加權和調整。如果特徵具有不同的範圍和尺度，這可能會導致模型收斂速度變慢。通過將數據縮放到一個統一的範圍，可以減少這種不同尺度帶來的影響，從而加快模型的收斂速度。</a:t>
            </a:r>
          </a:p>
          <a:p>
            <a:pPr marL="571500" lvl="1" indent="0">
              <a:buNone/>
            </a:pPr>
            <a:r>
              <a:rPr lang="en-US" altLang="zh-TW" sz="1100" dirty="0"/>
              <a:t>2.</a:t>
            </a:r>
            <a:r>
              <a:rPr lang="zh-TW" altLang="en-US" sz="1100" dirty="0"/>
              <a:t> 避免權重偏置：</a:t>
            </a:r>
            <a:r>
              <a:rPr lang="en-US" altLang="zh-TW" sz="1100" dirty="0" err="1"/>
              <a:t>XGBoost</a:t>
            </a:r>
            <a:r>
              <a:rPr lang="zh-TW" altLang="en-US" sz="1100" dirty="0"/>
              <a:t>中的梯度提升算法依賴於特徵的權重和梯度來進行模型的訓練。如果某些特徵具有較大的範圍和尺度，則它們的權重也可能會較大，這可能導致模型在訓練過程中偏向於這些特徵。通過使用</a:t>
            </a:r>
            <a:r>
              <a:rPr lang="en-US" altLang="zh-TW" sz="1100" dirty="0" err="1"/>
              <a:t>MinMaxScaler</a:t>
            </a:r>
            <a:r>
              <a:rPr lang="zh-TW" altLang="en-US" sz="1100" dirty="0"/>
              <a:t>縮放特徵，可以將所有特徵的範圍調整到相似的尺度，從而避免權重偏置，使得模型更公平地對待各個特徵。</a:t>
            </a:r>
            <a:endParaRPr lang="en-TW" altLang="zh-TW" sz="1200" dirty="0">
              <a:solidFill>
                <a:schemeClr val="tx1">
                  <a:lumMod val="75000"/>
                </a:schemeClr>
              </a:solidFill>
              <a:latin typeface="Microsoft JhengHei UI" panose="020B0604030504040204" pitchFamily="34" charset="-120"/>
              <a:ea typeface="Microsoft JhengHei UI" panose="020B0604030504040204" pitchFamily="34" charset="-12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9990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b="0" i="0" dirty="0" err="1">
                <a:solidFill>
                  <a:srgbClr val="374151"/>
                </a:solidFill>
                <a:effectLst/>
                <a:latin typeface="Söhne"/>
              </a:rPr>
              <a:t>DMatrix</a:t>
            </a:r>
            <a:r>
              <a:rPr lang="zh-TW" altLang="en-US" b="0" i="0" dirty="0">
                <a:solidFill>
                  <a:srgbClr val="374151"/>
                </a:solidFill>
                <a:effectLst/>
                <a:latin typeface="Söhne"/>
              </a:rPr>
              <a:t>是</a:t>
            </a:r>
            <a:r>
              <a:rPr lang="en-US" altLang="zh-TW" b="0" i="0" dirty="0" err="1">
                <a:solidFill>
                  <a:srgbClr val="374151"/>
                </a:solidFill>
                <a:effectLst/>
                <a:latin typeface="Söhne"/>
              </a:rPr>
              <a:t>XGBoost</a:t>
            </a:r>
            <a:r>
              <a:rPr lang="zh-TW" altLang="en-US" b="0" i="0" dirty="0">
                <a:solidFill>
                  <a:srgbClr val="374151"/>
                </a:solidFill>
                <a:effectLst/>
                <a:latin typeface="Söhne"/>
              </a:rPr>
              <a:t>中特有的資料結構，用於有效地存儲和操作訓練數據。它是</a:t>
            </a:r>
            <a:r>
              <a:rPr lang="en-US" altLang="zh-TW" b="0" i="0" dirty="0" err="1">
                <a:solidFill>
                  <a:srgbClr val="374151"/>
                </a:solidFill>
                <a:effectLst/>
                <a:latin typeface="Söhne"/>
              </a:rPr>
              <a:t>XGBoost</a:t>
            </a:r>
            <a:r>
              <a:rPr lang="zh-TW" altLang="en-US" b="0" i="0" dirty="0">
                <a:solidFill>
                  <a:srgbClr val="374151"/>
                </a:solidFill>
                <a:effectLst/>
                <a:latin typeface="Söhne"/>
              </a:rPr>
              <a:t>中進行模型訓練和預測的主要資料類型之一。</a:t>
            </a:r>
          </a:p>
          <a:p>
            <a:pPr algn="l"/>
            <a:r>
              <a:rPr lang="en-US" altLang="zh-TW" b="0" i="0" dirty="0" err="1">
                <a:solidFill>
                  <a:srgbClr val="374151"/>
                </a:solidFill>
                <a:effectLst/>
                <a:latin typeface="Söhne"/>
              </a:rPr>
              <a:t>DMatrix</a:t>
            </a:r>
            <a:r>
              <a:rPr lang="zh-TW" altLang="en-US" b="0" i="0" dirty="0">
                <a:solidFill>
                  <a:srgbClr val="374151"/>
                </a:solidFill>
                <a:effectLst/>
                <a:latin typeface="Söhne"/>
              </a:rPr>
              <a:t>是一個優化的數據結構，可以將數據存儲在內存中，並且能夠快速地進行計算和訪問。它將數據組織為稠密或稀疏矩陣的形式，並提供了一個高效的接口，使得</a:t>
            </a:r>
            <a:r>
              <a:rPr lang="en-US" altLang="zh-TW" b="0" i="0" dirty="0" err="1">
                <a:solidFill>
                  <a:srgbClr val="374151"/>
                </a:solidFill>
                <a:effectLst/>
                <a:latin typeface="Söhne"/>
              </a:rPr>
              <a:t>XGBoost</a:t>
            </a:r>
            <a:r>
              <a:rPr lang="zh-TW" altLang="en-US" b="0" i="0" dirty="0">
                <a:solidFill>
                  <a:srgbClr val="374151"/>
                </a:solidFill>
                <a:effectLst/>
                <a:latin typeface="Söhne"/>
              </a:rPr>
              <a:t>可以快速地從</a:t>
            </a:r>
            <a:r>
              <a:rPr lang="en-US" altLang="zh-TW" b="0" i="0" dirty="0" err="1">
                <a:solidFill>
                  <a:srgbClr val="374151"/>
                </a:solidFill>
                <a:effectLst/>
                <a:latin typeface="Söhne"/>
              </a:rPr>
              <a:t>DMatrix</a:t>
            </a:r>
            <a:r>
              <a:rPr lang="zh-TW" altLang="en-US" b="0" i="0" dirty="0">
                <a:solidFill>
                  <a:srgbClr val="374151"/>
                </a:solidFill>
                <a:effectLst/>
                <a:latin typeface="Söhne"/>
              </a:rPr>
              <a:t>中獲取數據進行模型訓練和預測。</a:t>
            </a:r>
          </a:p>
          <a:p>
            <a:pPr algn="l"/>
            <a:r>
              <a:rPr lang="zh-TW" altLang="en-US" b="0" i="0" dirty="0">
                <a:solidFill>
                  <a:srgbClr val="374151"/>
                </a:solidFill>
                <a:effectLst/>
                <a:latin typeface="Söhne"/>
              </a:rPr>
              <a:t>要使用</a:t>
            </a:r>
            <a:r>
              <a:rPr lang="en-US" altLang="zh-TW" b="0" i="0" dirty="0" err="1">
                <a:solidFill>
                  <a:srgbClr val="374151"/>
                </a:solidFill>
                <a:effectLst/>
                <a:latin typeface="Söhne"/>
              </a:rPr>
              <a:t>DMatrix</a:t>
            </a:r>
            <a:r>
              <a:rPr lang="zh-TW" altLang="en-US" b="0" i="0" dirty="0">
                <a:solidFill>
                  <a:srgbClr val="374151"/>
                </a:solidFill>
                <a:effectLst/>
                <a:latin typeface="Söhne"/>
              </a:rPr>
              <a:t>，你需要將原始的特徵矩陣（或稀疏矩陣）和對應的目標變量傳遞給</a:t>
            </a:r>
            <a:r>
              <a:rPr lang="en-US" altLang="zh-TW" b="0" i="0" dirty="0" err="1">
                <a:solidFill>
                  <a:srgbClr val="374151"/>
                </a:solidFill>
                <a:effectLst/>
                <a:latin typeface="Söhne"/>
              </a:rPr>
              <a:t>DMatrix</a:t>
            </a:r>
            <a:r>
              <a:rPr lang="zh-TW" altLang="en-US" b="0" i="0" dirty="0">
                <a:solidFill>
                  <a:srgbClr val="374151"/>
                </a:solidFill>
                <a:effectLst/>
                <a:latin typeface="Söhne"/>
              </a:rPr>
              <a:t>的構造函式。</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96504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724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52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4110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43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62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91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DFKai-SB" panose="03000509000000000000" pitchFamily="49" charset="-120"/>
              <a:ea typeface="DFKai-SB" panose="03000509000000000000" pitchFamily="49" charset="-120"/>
              <a:cs typeface="DFKai-SB" panose="03000509000000000000" pitchFamily="49" charset="-120"/>
            </a:endParaRPr>
          </a:p>
        </p:txBody>
      </p:sp>
    </p:spTree>
    <p:extLst>
      <p:ext uri="{BB962C8B-B14F-4D97-AF65-F5344CB8AC3E}">
        <p14:creationId xmlns:p14="http://schemas.microsoft.com/office/powerpoint/2010/main" val="273461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3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3922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5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08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epa.gov.tw/dataset/detail/AQX_P_48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service.cwb.gov.tw/HistoryDataQuery/index.j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09225" y="15963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800" b="1" dirty="0">
                <a:latin typeface="Microsoft JhengHei UI" panose="020B0604030504040204" pitchFamily="34" charset="-120"/>
                <a:ea typeface="Microsoft JhengHei UI" panose="020B0604030504040204" pitchFamily="34" charset="-120"/>
                <a:cs typeface="Microsoft Sans Serif" panose="020B0604020202020204" pitchFamily="34" charset="0"/>
              </a:rPr>
              <a:t>台南</a:t>
            </a:r>
            <a:r>
              <a:rPr lang="en" sz="4800" b="1" dirty="0">
                <a:latin typeface="Microsoft JhengHei UI" panose="020B0604030504040204" pitchFamily="34" charset="-120"/>
                <a:ea typeface="Microsoft JhengHei UI" panose="020B0604030504040204" pitchFamily="34" charset="-120"/>
                <a:cs typeface="Microsoft Sans Serif" panose="020B0604020202020204" pitchFamily="34" charset="0"/>
              </a:rPr>
              <a:t>空氣品質指標預測</a:t>
            </a:r>
            <a:endParaRPr sz="4800" b="1" dirty="0">
              <a:latin typeface="Microsoft JhengHei UI" panose="020B0604030504040204" pitchFamily="34" charset="-120"/>
              <a:ea typeface="Microsoft JhengHei UI" panose="020B0604030504040204" pitchFamily="34" charset="-120"/>
              <a:cs typeface="Microsoft Sans Serif" panose="020B0604020202020204" pitchFamily="34" charset="0"/>
            </a:endParaRPr>
          </a:p>
        </p:txBody>
      </p:sp>
      <p:sp>
        <p:nvSpPr>
          <p:cNvPr id="3" name="TextBox 1">
            <a:extLst>
              <a:ext uri="{FF2B5EF4-FFF2-40B4-BE49-F238E27FC236}">
                <a16:creationId xmlns:a16="http://schemas.microsoft.com/office/drawing/2014/main" id="{280FC1A5-DD70-7832-5550-71A7BDD07B43}"/>
              </a:ext>
            </a:extLst>
          </p:cNvPr>
          <p:cNvSpPr txBox="1"/>
          <p:nvPr/>
        </p:nvSpPr>
        <p:spPr>
          <a:xfrm>
            <a:off x="661307" y="2887971"/>
            <a:ext cx="3910693" cy="646331"/>
          </a:xfrm>
          <a:prstGeom prst="rect">
            <a:avLst/>
          </a:prstGeom>
          <a:noFill/>
        </p:spPr>
        <p:txBody>
          <a:bodyPr wrap="square" rtlCol="0">
            <a:spAutoFit/>
          </a:bodyPr>
          <a:lstStyle/>
          <a:p>
            <a:r>
              <a:rPr lang="zh-TW" altLang="en-US" sz="1800" dirty="0">
                <a:latin typeface="Microsoft JhengHei UI" panose="020B0604030504040204" pitchFamily="34" charset="-120"/>
                <a:ea typeface="Microsoft JhengHei UI" panose="020B0604030504040204" pitchFamily="34" charset="-120"/>
                <a:cs typeface="DFKai-SB" panose="03000509000000000000" pitchFamily="49" charset="-120"/>
              </a:rPr>
              <a:t>第</a:t>
            </a:r>
            <a:r>
              <a:rPr lang="en-US" altLang="zh-TW" sz="1800" dirty="0">
                <a:latin typeface="Microsoft JhengHei UI" panose="020B0604030504040204" pitchFamily="34" charset="-120"/>
                <a:ea typeface="Microsoft JhengHei UI" panose="020B0604030504040204" pitchFamily="34" charset="-120"/>
                <a:cs typeface="DFKai-SB" panose="03000509000000000000" pitchFamily="49" charset="-120"/>
              </a:rPr>
              <a:t>17</a:t>
            </a:r>
            <a:r>
              <a:rPr lang="zh-TW" altLang="en-US" sz="1800" dirty="0">
                <a:latin typeface="Microsoft JhengHei UI" panose="020B0604030504040204" pitchFamily="34" charset="-120"/>
                <a:ea typeface="Microsoft JhengHei UI" panose="020B0604030504040204" pitchFamily="34" charset="-120"/>
                <a:cs typeface="DFKai-SB" panose="03000509000000000000" pitchFamily="49" charset="-120"/>
              </a:rPr>
              <a:t>組</a:t>
            </a:r>
            <a:endParaRPr lang="en-US" sz="1800" dirty="0">
              <a:latin typeface="Microsoft JhengHei UI" panose="020B0604030504040204" pitchFamily="34" charset="-120"/>
              <a:ea typeface="Microsoft JhengHei UI" panose="020B0604030504040204" pitchFamily="34" charset="-120"/>
              <a:cs typeface="DFKai-SB" panose="03000509000000000000" pitchFamily="49" charset="-120"/>
            </a:endParaRPr>
          </a:p>
          <a:p>
            <a:r>
              <a:rPr lang="en-TW" sz="1800" dirty="0">
                <a:latin typeface="Microsoft JhengHei UI" panose="020B0604030504040204" pitchFamily="34" charset="-120"/>
                <a:ea typeface="Microsoft JhengHei UI" panose="020B0604030504040204" pitchFamily="34" charset="-120"/>
                <a:cs typeface="DFKai-SB" panose="03000509000000000000" pitchFamily="49" charset="-120"/>
              </a:rPr>
              <a:t>統計</a:t>
            </a:r>
            <a:r>
              <a:rPr lang="en-US" altLang="zh-TW" sz="1800" dirty="0">
                <a:latin typeface="Microsoft JhengHei UI" panose="020B0604030504040204" pitchFamily="34" charset="-120"/>
                <a:ea typeface="Microsoft JhengHei UI" panose="020B0604030504040204" pitchFamily="34" charset="-120"/>
                <a:cs typeface="DFKai-SB" panose="03000509000000000000" pitchFamily="49" charset="-120"/>
              </a:rPr>
              <a:t>112</a:t>
            </a:r>
            <a:r>
              <a:rPr lang="zh-TW" altLang="en-US" sz="1800" dirty="0">
                <a:latin typeface="Microsoft JhengHei UI" panose="020B0604030504040204" pitchFamily="34" charset="-120"/>
                <a:ea typeface="Microsoft JhengHei UI" panose="020B0604030504040204" pitchFamily="34" charset="-120"/>
                <a:cs typeface="DFKai-SB" panose="03000509000000000000" pitchFamily="49" charset="-120"/>
              </a:rPr>
              <a:t> 劉恩兆 宋穎恩</a:t>
            </a:r>
            <a:endParaRPr lang="en-TW" sz="1800" dirty="0">
              <a:latin typeface="Microsoft JhengHei UI" panose="020B0604030504040204" pitchFamily="34" charset="-120"/>
              <a:ea typeface="Microsoft JhengHei UI" panose="020B0604030504040204" pitchFamily="34" charset="-120"/>
              <a:cs typeface="DFKai-SB" panose="03000509000000000000" pitchFamily="49"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7F0C-3376-F53E-7BB8-C7EE26F56766}"/>
              </a:ext>
            </a:extLst>
          </p:cNvPr>
          <p:cNvSpPr>
            <a:spLocks noGrp="1"/>
          </p:cNvSpPr>
          <p:nvPr>
            <p:ph type="title"/>
          </p:nvPr>
        </p:nvSpPr>
        <p:spPr>
          <a:xfrm>
            <a:off x="893700" y="293588"/>
            <a:ext cx="6462600" cy="857400"/>
          </a:xfrm>
        </p:spPr>
        <p:txBody>
          <a:bodyPr/>
          <a:lstStyle/>
          <a:p>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資料前處理</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：篩選</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AQI</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相關欄位</a:t>
            </a:r>
            <a:endParaRPr lang="en-TW" dirty="0"/>
          </a:p>
        </p:txBody>
      </p:sp>
      <p:sp>
        <p:nvSpPr>
          <p:cNvPr id="3" name="Text Placeholder 2">
            <a:extLst>
              <a:ext uri="{FF2B5EF4-FFF2-40B4-BE49-F238E27FC236}">
                <a16:creationId xmlns:a16="http://schemas.microsoft.com/office/drawing/2014/main" id="{4A3A7288-5EDA-F282-28D1-766621BAE684}"/>
              </a:ext>
            </a:extLst>
          </p:cNvPr>
          <p:cNvSpPr>
            <a:spLocks noGrp="1"/>
          </p:cNvSpPr>
          <p:nvPr>
            <p:ph type="body" idx="1"/>
          </p:nvPr>
        </p:nvSpPr>
        <p:spPr>
          <a:xfrm>
            <a:off x="641822" y="1619624"/>
            <a:ext cx="5118178" cy="3552300"/>
          </a:xfrm>
        </p:spPr>
        <p:txBody>
          <a:bodyPr/>
          <a:lstStyle/>
          <a:p>
            <a:pPr marL="114300" indent="0">
              <a:buNone/>
            </a:pPr>
            <a:r>
              <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1.</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空氣品質指標歷史資料欄位選擇</a:t>
            </a:r>
          </a:p>
          <a:p>
            <a:r>
              <a:rPr lang="en-US" sz="1600" dirty="0">
                <a:solidFill>
                  <a:schemeClr val="tx1">
                    <a:lumMod val="75000"/>
                  </a:schemeClr>
                </a:solidFill>
                <a:latin typeface="Microsoft JhengHei UI" panose="020B0604030504040204" pitchFamily="34" charset="-120"/>
                <a:ea typeface="Microsoft JhengHei UI" panose="020B0604030504040204" pitchFamily="34" charset="-120"/>
              </a:rPr>
              <a:t>AQI</a:t>
            </a:r>
          </a:p>
          <a:p>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紀錄時間</a:t>
            </a:r>
            <a:endPar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風速</a:t>
            </a:r>
            <a:endPar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風向</a:t>
            </a:r>
            <a:endPar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endParaRPr>
          </a:p>
          <a:p>
            <a:pPr marL="114300" indent="0">
              <a:buNone/>
            </a:pP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rPr>
              <a:t>共</a:t>
            </a: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rPr>
              <a:t>4</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rPr>
              <a:t>個欄位</a:t>
            </a:r>
            <a:endParaRPr lang="en-TW" sz="1600" b="1" dirty="0">
              <a:solidFill>
                <a:schemeClr val="tx1">
                  <a:lumMod val="75000"/>
                </a:schemeClr>
              </a:solidFill>
              <a:latin typeface="Microsoft JhengHei UI" panose="020B0604030504040204" pitchFamily="34" charset="-120"/>
              <a:ea typeface="Microsoft JhengHei UI" panose="020B0604030504040204" pitchFamily="34" charset="-120"/>
            </a:endParaRPr>
          </a:p>
        </p:txBody>
      </p:sp>
      <p:sp>
        <p:nvSpPr>
          <p:cNvPr id="4" name="Slide Number Placeholder 3">
            <a:extLst>
              <a:ext uri="{FF2B5EF4-FFF2-40B4-BE49-F238E27FC236}">
                <a16:creationId xmlns:a16="http://schemas.microsoft.com/office/drawing/2014/main" id="{CF5F2FB5-3BBB-04EF-56EF-29CFFAA7ED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 Placeholder 2">
            <a:extLst>
              <a:ext uri="{FF2B5EF4-FFF2-40B4-BE49-F238E27FC236}">
                <a16:creationId xmlns:a16="http://schemas.microsoft.com/office/drawing/2014/main" id="{F910914D-DD36-067A-EEA4-5287D618843B}"/>
              </a:ext>
            </a:extLst>
          </p:cNvPr>
          <p:cNvSpPr txBox="1">
            <a:spLocks/>
          </p:cNvSpPr>
          <p:nvPr/>
        </p:nvSpPr>
        <p:spPr>
          <a:xfrm>
            <a:off x="732861" y="1000118"/>
            <a:ext cx="7678273" cy="605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因為</a:t>
            </a:r>
            <a:r>
              <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rPr>
              <a:t>2</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份資料之中有許多與</a:t>
            </a:r>
            <a:r>
              <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rPr>
              <a:t>AQI</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不直接相關之欄位，因此需將不必要的欄位去除</a:t>
            </a:r>
            <a:endParaRPr lang="en-TW" sz="1600" dirty="0">
              <a:solidFill>
                <a:schemeClr val="tx1">
                  <a:lumMod val="75000"/>
                </a:schemeClr>
              </a:solidFill>
              <a:latin typeface="Microsoft JhengHei UI" panose="020B0604030504040204" pitchFamily="34" charset="-120"/>
              <a:ea typeface="Microsoft JhengHei UI" panose="020B0604030504040204" pitchFamily="34" charset="-120"/>
            </a:endParaRPr>
          </a:p>
        </p:txBody>
      </p:sp>
      <p:sp>
        <p:nvSpPr>
          <p:cNvPr id="10" name="Text Placeholder 2">
            <a:extLst>
              <a:ext uri="{FF2B5EF4-FFF2-40B4-BE49-F238E27FC236}">
                <a16:creationId xmlns:a16="http://schemas.microsoft.com/office/drawing/2014/main" id="{7B25FCAC-B784-BB38-4575-225ADEF3C37C}"/>
              </a:ext>
            </a:extLst>
          </p:cNvPr>
          <p:cNvSpPr txBox="1">
            <a:spLocks/>
          </p:cNvSpPr>
          <p:nvPr/>
        </p:nvSpPr>
        <p:spPr>
          <a:xfrm>
            <a:off x="4281457" y="1633836"/>
            <a:ext cx="5118178"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Font typeface="Lato"/>
              <a:buNone/>
            </a:pP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臺</a:t>
            </a:r>
            <a:r>
              <a:rPr lang="en-TW"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南歷史天氣資料</a:t>
            </a:r>
            <a:r>
              <a:rPr lang="en-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欄位選擇</a:t>
            </a:r>
          </a:p>
          <a:p>
            <a:r>
              <a:rPr lang="ja-JP" altLang="en-US" sz="1600">
                <a:solidFill>
                  <a:schemeClr val="tx1">
                    <a:lumMod val="75000"/>
                  </a:schemeClr>
                </a:solidFill>
                <a:latin typeface="Microsoft JhengHei UI" panose="020B0604030504040204" pitchFamily="34" charset="-120"/>
                <a:ea typeface="Microsoft JhengHei UI" panose="020B0604030504040204" pitchFamily="34" charset="-120"/>
              </a:rPr>
              <a:t>觀測</a:t>
            </a:r>
            <a:r>
              <a:rPr lang="ja-JP" altLang="en-US" sz="1600" dirty="0">
                <a:solidFill>
                  <a:schemeClr val="tx1">
                    <a:lumMod val="75000"/>
                  </a:schemeClr>
                </a:solidFill>
                <a:latin typeface="Microsoft JhengHei UI" panose="020B0604030504040204" pitchFamily="34" charset="-120"/>
                <a:ea typeface="Microsoft JhengHei UI" panose="020B0604030504040204" pitchFamily="34" charset="-120"/>
              </a:rPr>
              <a:t>時間</a:t>
            </a:r>
            <a:endPar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en-TW" altLang="zh-TW" sz="1600" dirty="0">
                <a:solidFill>
                  <a:schemeClr val="tx1">
                    <a:lumMod val="75000"/>
                  </a:schemeClr>
                </a:solidFill>
                <a:latin typeface="Microsoft JhengHei UI" panose="020B0604030504040204" pitchFamily="34" charset="-120"/>
                <a:ea typeface="Microsoft JhengHei UI" panose="020B0604030504040204" pitchFamily="34" charset="-120"/>
              </a:rPr>
              <a:t>氣溫</a:t>
            </a:r>
            <a:endPar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ja-JP" altLang="en-US" sz="1600" dirty="0">
                <a:solidFill>
                  <a:schemeClr val="tx1">
                    <a:lumMod val="75000"/>
                  </a:schemeClr>
                </a:solidFill>
                <a:latin typeface="Microsoft JhengHei UI" panose="020B0604030504040204" pitchFamily="34" charset="-120"/>
                <a:ea typeface="Microsoft JhengHei UI" panose="020B0604030504040204" pitchFamily="34" charset="-120"/>
              </a:rPr>
              <a:t>相對溼度</a:t>
            </a:r>
            <a:endParaRPr lang="en-US" altLang="ja-JP"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ja-JP" altLang="en-US" sz="1600" dirty="0">
                <a:solidFill>
                  <a:schemeClr val="tx1">
                    <a:lumMod val="75000"/>
                  </a:schemeClr>
                </a:solidFill>
                <a:latin typeface="Microsoft JhengHei UI" panose="020B0604030504040204" pitchFamily="34" charset="-120"/>
                <a:ea typeface="Microsoft JhengHei UI" panose="020B0604030504040204" pitchFamily="34" charset="-120"/>
              </a:rPr>
              <a:t>最大陣風</a:t>
            </a:r>
            <a:endParaRPr lang="en-US" altLang="ja-JP"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ja-JP" altLang="en-US" sz="1600" dirty="0">
                <a:solidFill>
                  <a:schemeClr val="tx1">
                    <a:lumMod val="75000"/>
                  </a:schemeClr>
                </a:solidFill>
                <a:latin typeface="Microsoft JhengHei UI" panose="020B0604030504040204" pitchFamily="34" charset="-120"/>
                <a:ea typeface="Microsoft JhengHei UI" panose="020B0604030504040204" pitchFamily="34" charset="-120"/>
              </a:rPr>
              <a:t>降水量</a:t>
            </a:r>
            <a:endParaRPr lang="en-US" altLang="ja-JP"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ja-JP" altLang="en-US" sz="1600" dirty="0">
                <a:solidFill>
                  <a:schemeClr val="tx1">
                    <a:lumMod val="75000"/>
                  </a:schemeClr>
                </a:solidFill>
                <a:latin typeface="Microsoft JhengHei UI" panose="020B0604030504040204" pitchFamily="34" charset="-120"/>
                <a:ea typeface="Microsoft JhengHei UI" panose="020B0604030504040204" pitchFamily="34" charset="-120"/>
              </a:rPr>
              <a:t>降水時數</a:t>
            </a:r>
            <a:endParaRPr lang="en-US" altLang="ja-JP" sz="1600" dirty="0">
              <a:solidFill>
                <a:schemeClr val="tx1">
                  <a:lumMod val="75000"/>
                </a:schemeClr>
              </a:solidFill>
              <a:latin typeface="Microsoft JhengHei UI" panose="020B0604030504040204" pitchFamily="34" charset="-120"/>
              <a:ea typeface="Microsoft JhengHei UI" panose="020B0604030504040204" pitchFamily="34" charset="-120"/>
            </a:endParaRPr>
          </a:p>
          <a:p>
            <a:pPr marL="114300" indent="0">
              <a:buNone/>
            </a:pP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rPr>
              <a:t>共</a:t>
            </a: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rPr>
              <a:t>6</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rPr>
              <a:t>個欄位</a:t>
            </a:r>
            <a:endParaRPr lang="en-TW" altLang="zh-TW" sz="1600" b="1" dirty="0">
              <a:solidFill>
                <a:schemeClr val="tx1">
                  <a:lumMod val="75000"/>
                </a:schemeClr>
              </a:solidFill>
              <a:latin typeface="Microsoft JhengHei UI" panose="020B0604030504040204" pitchFamily="34" charset="-120"/>
              <a:ea typeface="Microsoft JhengHei UI" panose="020B0604030504040204" pitchFamily="34" charset="-120"/>
            </a:endParaRPr>
          </a:p>
          <a:p>
            <a:endParaRPr lang="en-TW" dirty="0">
              <a:solidFill>
                <a:schemeClr val="tx1">
                  <a:lumMod val="75000"/>
                </a:schemeClr>
              </a:solidFill>
            </a:endParaRPr>
          </a:p>
        </p:txBody>
      </p:sp>
      <p:cxnSp>
        <p:nvCxnSpPr>
          <p:cNvPr id="14" name="直線單箭頭接點 13">
            <a:extLst>
              <a:ext uri="{FF2B5EF4-FFF2-40B4-BE49-F238E27FC236}">
                <a16:creationId xmlns:a16="http://schemas.microsoft.com/office/drawing/2014/main" id="{638568DC-1A4F-974C-60B7-30FEBC010A7F}"/>
              </a:ext>
            </a:extLst>
          </p:cNvPr>
          <p:cNvCxnSpPr>
            <a:cxnSpLocks/>
          </p:cNvCxnSpPr>
          <p:nvPr/>
        </p:nvCxnSpPr>
        <p:spPr>
          <a:xfrm flipV="1">
            <a:off x="2124000" y="2246400"/>
            <a:ext cx="2275200" cy="2736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DE1E372-65AF-8A1A-296C-B0FD7CDEBDB1}"/>
              </a:ext>
            </a:extLst>
          </p:cNvPr>
          <p:cNvSpPr txBox="1">
            <a:spLocks/>
          </p:cNvSpPr>
          <p:nvPr/>
        </p:nvSpPr>
        <p:spPr>
          <a:xfrm>
            <a:off x="2311353" y="2320854"/>
            <a:ext cx="1779116" cy="605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ctr">
              <a:buNone/>
            </a:pPr>
            <a:r>
              <a:rPr lang="zh-TW" altLang="en-US" sz="1600" dirty="0">
                <a:solidFill>
                  <a:srgbClr val="2185C5"/>
                </a:solidFill>
                <a:latin typeface="Microsoft JhengHei UI" panose="020B0604030504040204" pitchFamily="34" charset="-120"/>
                <a:ea typeface="Microsoft JhengHei UI" panose="020B0604030504040204" pitchFamily="34" charset="-120"/>
              </a:rPr>
              <a:t>保留時間資訊以合併兩資料集</a:t>
            </a:r>
            <a:endParaRPr lang="en-TW" sz="1600" dirty="0">
              <a:solidFill>
                <a:srgbClr val="2185C5"/>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5318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7F0C-3376-F53E-7BB8-C7EE26F56766}"/>
              </a:ext>
            </a:extLst>
          </p:cNvPr>
          <p:cNvSpPr>
            <a:spLocks noGrp="1"/>
          </p:cNvSpPr>
          <p:nvPr>
            <p:ph type="title"/>
          </p:nvPr>
        </p:nvSpPr>
        <p:spPr>
          <a:xfrm>
            <a:off x="893700" y="293588"/>
            <a:ext cx="6462600" cy="857400"/>
          </a:xfrm>
        </p:spPr>
        <p:txBody>
          <a:bodyPr/>
          <a:lstStyle/>
          <a:p>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資料前處理</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：篩選</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AQI</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相關欄位</a:t>
            </a:r>
            <a:endParaRPr lang="en-TW" dirty="0"/>
          </a:p>
        </p:txBody>
      </p:sp>
      <p:sp>
        <p:nvSpPr>
          <p:cNvPr id="3" name="Text Placeholder 2">
            <a:extLst>
              <a:ext uri="{FF2B5EF4-FFF2-40B4-BE49-F238E27FC236}">
                <a16:creationId xmlns:a16="http://schemas.microsoft.com/office/drawing/2014/main" id="{4A3A7288-5EDA-F282-28D1-766621BAE684}"/>
              </a:ext>
            </a:extLst>
          </p:cNvPr>
          <p:cNvSpPr>
            <a:spLocks noGrp="1"/>
          </p:cNvSpPr>
          <p:nvPr>
            <p:ph type="body" idx="1"/>
          </p:nvPr>
        </p:nvSpPr>
        <p:spPr>
          <a:xfrm>
            <a:off x="575890" y="1238212"/>
            <a:ext cx="3902510" cy="857400"/>
          </a:xfrm>
        </p:spPr>
        <p:txBody>
          <a:bodyPr/>
          <a:lstStyle/>
          <a:p>
            <a:pPr marL="114300" indent="0">
              <a:buNone/>
            </a:pPr>
            <a:r>
              <a:rPr lang="en-US" altLang="zh-TW" sz="18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1.</a:t>
            </a:r>
            <a:r>
              <a:rPr lang="zh-TW" altLang="en-US" sz="18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TW" sz="18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空氣品質指標歷史資料欄位選擇</a:t>
            </a:r>
            <a:endParaRPr lang="en-TW" sz="2800" b="1" dirty="0">
              <a:solidFill>
                <a:schemeClr val="tx1">
                  <a:lumMod val="75000"/>
                </a:schemeClr>
              </a:solidFill>
            </a:endParaRPr>
          </a:p>
        </p:txBody>
      </p:sp>
      <p:sp>
        <p:nvSpPr>
          <p:cNvPr id="4" name="Slide Number Placeholder 3">
            <a:extLst>
              <a:ext uri="{FF2B5EF4-FFF2-40B4-BE49-F238E27FC236}">
                <a16:creationId xmlns:a16="http://schemas.microsoft.com/office/drawing/2014/main" id="{CF5F2FB5-3BBB-04EF-56EF-29CFFAA7ED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descr="A picture containing text, screenshot, font, number&#10;&#10;Description automatically generated">
            <a:extLst>
              <a:ext uri="{FF2B5EF4-FFF2-40B4-BE49-F238E27FC236}">
                <a16:creationId xmlns:a16="http://schemas.microsoft.com/office/drawing/2014/main" id="{54B91ED9-C57E-4A8B-A566-613FB0A820BB}"/>
              </a:ext>
            </a:extLst>
          </p:cNvPr>
          <p:cNvPicPr>
            <a:picLocks noChangeAspect="1"/>
          </p:cNvPicPr>
          <p:nvPr/>
        </p:nvPicPr>
        <p:blipFill rotWithShape="1">
          <a:blip r:embed="rId2"/>
          <a:srcRect l="13667"/>
          <a:stretch/>
        </p:blipFill>
        <p:spPr>
          <a:xfrm>
            <a:off x="1238313" y="1794572"/>
            <a:ext cx="2498661" cy="2224328"/>
          </a:xfrm>
          <a:prstGeom prst="rect">
            <a:avLst/>
          </a:prstGeom>
        </p:spPr>
      </p:pic>
      <p:sp>
        <p:nvSpPr>
          <p:cNvPr id="7" name="Rectangle 6">
            <a:extLst>
              <a:ext uri="{FF2B5EF4-FFF2-40B4-BE49-F238E27FC236}">
                <a16:creationId xmlns:a16="http://schemas.microsoft.com/office/drawing/2014/main" id="{29462BB4-000C-1C43-76C3-286FF0738FA9}"/>
              </a:ext>
            </a:extLst>
          </p:cNvPr>
          <p:cNvSpPr/>
          <p:nvPr/>
        </p:nvSpPr>
        <p:spPr>
          <a:xfrm>
            <a:off x="1238313" y="1794572"/>
            <a:ext cx="2414016" cy="17915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8" name="TextBox 7">
            <a:extLst>
              <a:ext uri="{FF2B5EF4-FFF2-40B4-BE49-F238E27FC236}">
                <a16:creationId xmlns:a16="http://schemas.microsoft.com/office/drawing/2014/main" id="{E497279F-FFC3-1AA7-A67C-0D62F79F7F6A}"/>
              </a:ext>
            </a:extLst>
          </p:cNvPr>
          <p:cNvSpPr txBox="1"/>
          <p:nvPr/>
        </p:nvSpPr>
        <p:spPr>
          <a:xfrm>
            <a:off x="1238313" y="4096351"/>
            <a:ext cx="2735325" cy="307777"/>
          </a:xfrm>
          <a:prstGeom prst="rect">
            <a:avLst/>
          </a:prstGeom>
          <a:noFill/>
        </p:spPr>
        <p:txBody>
          <a:bodyPr wrap="square" rtlCol="0">
            <a:spAutoFit/>
          </a:bodyPr>
          <a:lstStyle/>
          <a:p>
            <a:r>
              <a:rPr lang="en-TW" altLang="zh-TW"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空氣品質指標歷史資料欄位</a:t>
            </a:r>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篩選</a:t>
            </a:r>
            <a:endParaRPr lang="en-TW" dirty="0">
              <a:solidFill>
                <a:schemeClr val="tx1"/>
              </a:solidFill>
              <a:latin typeface="Microsoft JhengHei UI" panose="020B0604030504040204" pitchFamily="34" charset="-120"/>
              <a:ea typeface="Microsoft JhengHei UI" panose="020B0604030504040204" pitchFamily="34" charset="-120"/>
            </a:endParaRPr>
          </a:p>
        </p:txBody>
      </p:sp>
      <p:sp>
        <p:nvSpPr>
          <p:cNvPr id="9" name="Triangle 8">
            <a:extLst>
              <a:ext uri="{FF2B5EF4-FFF2-40B4-BE49-F238E27FC236}">
                <a16:creationId xmlns:a16="http://schemas.microsoft.com/office/drawing/2014/main" id="{C66E7758-7757-0116-FC3D-55A89D51CB62}"/>
              </a:ext>
            </a:extLst>
          </p:cNvPr>
          <p:cNvSpPr/>
          <p:nvPr/>
        </p:nvSpPr>
        <p:spPr>
          <a:xfrm>
            <a:off x="1018497" y="4173296"/>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
        <p:nvSpPr>
          <p:cNvPr id="10" name="Text Placeholder 2">
            <a:extLst>
              <a:ext uri="{FF2B5EF4-FFF2-40B4-BE49-F238E27FC236}">
                <a16:creationId xmlns:a16="http://schemas.microsoft.com/office/drawing/2014/main" id="{7B25FCAC-B784-BB38-4575-225ADEF3C37C}"/>
              </a:ext>
            </a:extLst>
          </p:cNvPr>
          <p:cNvSpPr txBox="1">
            <a:spLocks/>
          </p:cNvSpPr>
          <p:nvPr/>
        </p:nvSpPr>
        <p:spPr>
          <a:xfrm>
            <a:off x="4703611" y="1238212"/>
            <a:ext cx="3576389" cy="3020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Font typeface="Lato"/>
              <a:buNone/>
            </a:pPr>
            <a:r>
              <a:rPr lang="en-US" altLang="zh-TW" sz="18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sz="18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臺</a:t>
            </a:r>
            <a:r>
              <a:rPr lang="en-TW" altLang="zh-TW" sz="18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南歷史天氣資料</a:t>
            </a:r>
            <a:r>
              <a:rPr lang="en-TW" sz="18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欄位選擇</a:t>
            </a:r>
            <a:endParaRPr lang="en-TW" sz="2800" dirty="0">
              <a:solidFill>
                <a:schemeClr val="tx1">
                  <a:lumMod val="75000"/>
                </a:schemeClr>
              </a:solidFill>
            </a:endParaRPr>
          </a:p>
        </p:txBody>
      </p:sp>
      <p:pic>
        <p:nvPicPr>
          <p:cNvPr id="11" name="Picture 6" descr="A picture containing text, screenshot, font, number&#10;&#10;Description automatically generated">
            <a:extLst>
              <a:ext uri="{FF2B5EF4-FFF2-40B4-BE49-F238E27FC236}">
                <a16:creationId xmlns:a16="http://schemas.microsoft.com/office/drawing/2014/main" id="{B8128C9D-85C3-0753-05A5-64FA223236AF}"/>
              </a:ext>
            </a:extLst>
          </p:cNvPr>
          <p:cNvPicPr>
            <a:picLocks noChangeAspect="1"/>
          </p:cNvPicPr>
          <p:nvPr/>
        </p:nvPicPr>
        <p:blipFill rotWithShape="1">
          <a:blip r:embed="rId3"/>
          <a:srcRect l="9395"/>
          <a:stretch/>
        </p:blipFill>
        <p:spPr>
          <a:xfrm>
            <a:off x="4703611" y="1814152"/>
            <a:ext cx="3414112" cy="2357164"/>
          </a:xfrm>
          <a:prstGeom prst="rect">
            <a:avLst/>
          </a:prstGeom>
        </p:spPr>
      </p:pic>
      <p:sp>
        <p:nvSpPr>
          <p:cNvPr id="12" name="Rectangle 7">
            <a:extLst>
              <a:ext uri="{FF2B5EF4-FFF2-40B4-BE49-F238E27FC236}">
                <a16:creationId xmlns:a16="http://schemas.microsoft.com/office/drawing/2014/main" id="{0CD14A82-BF36-E4B7-8395-2A0A704EBD57}"/>
              </a:ext>
            </a:extLst>
          </p:cNvPr>
          <p:cNvSpPr/>
          <p:nvPr/>
        </p:nvSpPr>
        <p:spPr>
          <a:xfrm>
            <a:off x="4703611" y="1794572"/>
            <a:ext cx="3414112" cy="1900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3" name="TextBox 7">
            <a:extLst>
              <a:ext uri="{FF2B5EF4-FFF2-40B4-BE49-F238E27FC236}">
                <a16:creationId xmlns:a16="http://schemas.microsoft.com/office/drawing/2014/main" id="{A3ED4F94-C85A-4956-9CE4-0CC12FC0CA9F}"/>
              </a:ext>
            </a:extLst>
          </p:cNvPr>
          <p:cNvSpPr txBox="1"/>
          <p:nvPr/>
        </p:nvSpPr>
        <p:spPr>
          <a:xfrm>
            <a:off x="5289378" y="4258540"/>
            <a:ext cx="2735325" cy="307777"/>
          </a:xfrm>
          <a:prstGeom prst="rect">
            <a:avLst/>
          </a:prstGeom>
          <a:noFill/>
        </p:spPr>
        <p:txBody>
          <a:bodyPr wrap="square" rtlCol="0">
            <a:spAutoFit/>
          </a:bodyPr>
          <a:lstStyle/>
          <a:p>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臺南</a:t>
            </a:r>
            <a:r>
              <a:rPr lang="en-TW" altLang="zh-TW"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歷史</a:t>
            </a:r>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天氣</a:t>
            </a:r>
            <a:r>
              <a:rPr lang="en-TW" altLang="zh-TW"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資料欄位</a:t>
            </a:r>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篩選</a:t>
            </a:r>
            <a:endParaRPr lang="en-TW" dirty="0">
              <a:solidFill>
                <a:schemeClr val="tx1"/>
              </a:solidFill>
              <a:latin typeface="Microsoft JhengHei UI" panose="020B0604030504040204" pitchFamily="34" charset="-120"/>
              <a:ea typeface="Microsoft JhengHei UI" panose="020B0604030504040204" pitchFamily="34" charset="-120"/>
            </a:endParaRPr>
          </a:p>
        </p:txBody>
      </p:sp>
      <p:sp>
        <p:nvSpPr>
          <p:cNvPr id="14" name="Triangle 8">
            <a:extLst>
              <a:ext uri="{FF2B5EF4-FFF2-40B4-BE49-F238E27FC236}">
                <a16:creationId xmlns:a16="http://schemas.microsoft.com/office/drawing/2014/main" id="{29CFE9EF-B574-F416-7FF9-5046934A3553}"/>
              </a:ext>
            </a:extLst>
          </p:cNvPr>
          <p:cNvSpPr/>
          <p:nvPr/>
        </p:nvSpPr>
        <p:spPr>
          <a:xfrm>
            <a:off x="5069562" y="4335485"/>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Tree>
    <p:extLst>
      <p:ext uri="{BB962C8B-B14F-4D97-AF65-F5344CB8AC3E}">
        <p14:creationId xmlns:p14="http://schemas.microsoft.com/office/powerpoint/2010/main" val="100690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7F0C-3376-F53E-7BB8-C7EE26F56766}"/>
              </a:ext>
            </a:extLst>
          </p:cNvPr>
          <p:cNvSpPr>
            <a:spLocks noGrp="1"/>
          </p:cNvSpPr>
          <p:nvPr>
            <p:ph type="title"/>
          </p:nvPr>
        </p:nvSpPr>
        <p:spPr>
          <a:xfrm>
            <a:off x="893700" y="250388"/>
            <a:ext cx="6462600" cy="857400"/>
          </a:xfrm>
        </p:spPr>
        <p:txBody>
          <a:bodyPr/>
          <a:lstStyle/>
          <a:p>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資料前處理</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-3</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：合併資料集</a:t>
            </a:r>
            <a:endParaRPr lang="en-TW" dirty="0"/>
          </a:p>
        </p:txBody>
      </p:sp>
      <p:sp>
        <p:nvSpPr>
          <p:cNvPr id="3" name="Text Placeholder 2">
            <a:extLst>
              <a:ext uri="{FF2B5EF4-FFF2-40B4-BE49-F238E27FC236}">
                <a16:creationId xmlns:a16="http://schemas.microsoft.com/office/drawing/2014/main" id="{4A3A7288-5EDA-F282-28D1-766621BAE684}"/>
              </a:ext>
            </a:extLst>
          </p:cNvPr>
          <p:cNvSpPr>
            <a:spLocks noGrp="1"/>
          </p:cNvSpPr>
          <p:nvPr>
            <p:ph type="body" idx="1"/>
          </p:nvPr>
        </p:nvSpPr>
        <p:spPr>
          <a:xfrm>
            <a:off x="880149" y="1059098"/>
            <a:ext cx="3412800" cy="482588"/>
          </a:xfrm>
        </p:spPr>
        <p:txBody>
          <a:bodyPr/>
          <a:lstStyle/>
          <a:p>
            <a:pPr marL="114300" indent="0">
              <a:buNone/>
            </a:pP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1.</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空氣品質指標歷史資料</a:t>
            </a:r>
            <a:endParaRPr lang="en-TW" b="1" dirty="0">
              <a:solidFill>
                <a:schemeClr val="tx1">
                  <a:lumMod val="75000"/>
                </a:schemeClr>
              </a:solidFill>
            </a:endParaRPr>
          </a:p>
        </p:txBody>
      </p:sp>
      <p:sp>
        <p:nvSpPr>
          <p:cNvPr id="4" name="Slide Number Placeholder 3">
            <a:extLst>
              <a:ext uri="{FF2B5EF4-FFF2-40B4-BE49-F238E27FC236}">
                <a16:creationId xmlns:a16="http://schemas.microsoft.com/office/drawing/2014/main" id="{CF5F2FB5-3BBB-04EF-56EF-29CFFAA7ED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descr="A picture containing text, screenshot, font, number&#10;&#10;Description automatically generated">
            <a:extLst>
              <a:ext uri="{FF2B5EF4-FFF2-40B4-BE49-F238E27FC236}">
                <a16:creationId xmlns:a16="http://schemas.microsoft.com/office/drawing/2014/main" id="{54B91ED9-C57E-4A8B-A566-613FB0A820BB}"/>
              </a:ext>
            </a:extLst>
          </p:cNvPr>
          <p:cNvPicPr>
            <a:picLocks noChangeAspect="1"/>
          </p:cNvPicPr>
          <p:nvPr/>
        </p:nvPicPr>
        <p:blipFill rotWithShape="1">
          <a:blip r:embed="rId2"/>
          <a:srcRect l="13667" b="51386"/>
          <a:stretch/>
        </p:blipFill>
        <p:spPr>
          <a:xfrm>
            <a:off x="880149" y="1556606"/>
            <a:ext cx="2592174" cy="1195814"/>
          </a:xfrm>
          <a:prstGeom prst="rect">
            <a:avLst/>
          </a:prstGeom>
        </p:spPr>
      </p:pic>
      <p:sp>
        <p:nvSpPr>
          <p:cNvPr id="7" name="Rectangle 6">
            <a:extLst>
              <a:ext uri="{FF2B5EF4-FFF2-40B4-BE49-F238E27FC236}">
                <a16:creationId xmlns:a16="http://schemas.microsoft.com/office/drawing/2014/main" id="{29462BB4-000C-1C43-76C3-286FF0738FA9}"/>
              </a:ext>
            </a:extLst>
          </p:cNvPr>
          <p:cNvSpPr/>
          <p:nvPr/>
        </p:nvSpPr>
        <p:spPr>
          <a:xfrm>
            <a:off x="1209600" y="1541686"/>
            <a:ext cx="889418" cy="2099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0" name="Text Placeholder 2">
            <a:extLst>
              <a:ext uri="{FF2B5EF4-FFF2-40B4-BE49-F238E27FC236}">
                <a16:creationId xmlns:a16="http://schemas.microsoft.com/office/drawing/2014/main" id="{7B25FCAC-B784-BB38-4575-225ADEF3C37C}"/>
              </a:ext>
            </a:extLst>
          </p:cNvPr>
          <p:cNvSpPr txBox="1">
            <a:spLocks/>
          </p:cNvSpPr>
          <p:nvPr/>
        </p:nvSpPr>
        <p:spPr>
          <a:xfrm>
            <a:off x="5458499" y="1072971"/>
            <a:ext cx="3202076" cy="556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Font typeface="Lato"/>
              <a:buNone/>
            </a:pP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臺</a:t>
            </a:r>
            <a:r>
              <a:rPr lang="en-TW"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南歷史天氣資料</a:t>
            </a:r>
            <a:endParaRPr lang="en-TW" dirty="0">
              <a:solidFill>
                <a:schemeClr val="tx1">
                  <a:lumMod val="75000"/>
                </a:schemeClr>
              </a:solidFill>
            </a:endParaRPr>
          </a:p>
        </p:txBody>
      </p:sp>
      <p:pic>
        <p:nvPicPr>
          <p:cNvPr id="11" name="Picture 6" descr="A picture containing text, screenshot, font, number&#10;&#10;Description automatically generated">
            <a:extLst>
              <a:ext uri="{FF2B5EF4-FFF2-40B4-BE49-F238E27FC236}">
                <a16:creationId xmlns:a16="http://schemas.microsoft.com/office/drawing/2014/main" id="{B8128C9D-85C3-0753-05A5-64FA223236AF}"/>
              </a:ext>
            </a:extLst>
          </p:cNvPr>
          <p:cNvPicPr>
            <a:picLocks noChangeAspect="1"/>
          </p:cNvPicPr>
          <p:nvPr/>
        </p:nvPicPr>
        <p:blipFill rotWithShape="1">
          <a:blip r:embed="rId3"/>
          <a:srcRect l="9395" b="50201"/>
          <a:stretch/>
        </p:blipFill>
        <p:spPr>
          <a:xfrm>
            <a:off x="4777594" y="1578572"/>
            <a:ext cx="3414112" cy="1173848"/>
          </a:xfrm>
          <a:prstGeom prst="rect">
            <a:avLst/>
          </a:prstGeom>
        </p:spPr>
      </p:pic>
      <p:sp>
        <p:nvSpPr>
          <p:cNvPr id="12" name="Rectangle 7">
            <a:extLst>
              <a:ext uri="{FF2B5EF4-FFF2-40B4-BE49-F238E27FC236}">
                <a16:creationId xmlns:a16="http://schemas.microsoft.com/office/drawing/2014/main" id="{0CD14A82-BF36-E4B7-8395-2A0A704EBD57}"/>
              </a:ext>
            </a:extLst>
          </p:cNvPr>
          <p:cNvSpPr/>
          <p:nvPr/>
        </p:nvSpPr>
        <p:spPr>
          <a:xfrm>
            <a:off x="4890812" y="1561930"/>
            <a:ext cx="681988" cy="1896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cxnSp>
        <p:nvCxnSpPr>
          <p:cNvPr id="15" name="直線接點 14">
            <a:extLst>
              <a:ext uri="{FF2B5EF4-FFF2-40B4-BE49-F238E27FC236}">
                <a16:creationId xmlns:a16="http://schemas.microsoft.com/office/drawing/2014/main" id="{074FA297-C6FF-D55A-CEEC-EE97E132066C}"/>
              </a:ext>
            </a:extLst>
          </p:cNvPr>
          <p:cNvCxnSpPr>
            <a:cxnSpLocks/>
          </p:cNvCxnSpPr>
          <p:nvPr/>
        </p:nvCxnSpPr>
        <p:spPr>
          <a:xfrm>
            <a:off x="3472323" y="1699925"/>
            <a:ext cx="1244153" cy="108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E2429ACE-3F79-53BD-23C0-2E528667858D}"/>
              </a:ext>
            </a:extLst>
          </p:cNvPr>
          <p:cNvCxnSpPr>
            <a:cxnSpLocks/>
          </p:cNvCxnSpPr>
          <p:nvPr/>
        </p:nvCxnSpPr>
        <p:spPr>
          <a:xfrm>
            <a:off x="4089600" y="1699925"/>
            <a:ext cx="0" cy="1201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CCBD3F05-B71F-04FF-FFB2-BDA74451C369}"/>
              </a:ext>
            </a:extLst>
          </p:cNvPr>
          <p:cNvSpPr txBox="1">
            <a:spLocks/>
          </p:cNvSpPr>
          <p:nvPr/>
        </p:nvSpPr>
        <p:spPr>
          <a:xfrm>
            <a:off x="3389210" y="2765081"/>
            <a:ext cx="1462226" cy="556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Font typeface="Lato"/>
              <a:buNone/>
            </a:pP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3.</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最終</a:t>
            </a:r>
            <a:r>
              <a:rPr lang="en-TW"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資料</a:t>
            </a:r>
            <a:endParaRPr lang="en-TW" dirty="0">
              <a:solidFill>
                <a:schemeClr val="tx1">
                  <a:lumMod val="75000"/>
                </a:schemeClr>
              </a:solidFill>
            </a:endParaRPr>
          </a:p>
        </p:txBody>
      </p:sp>
      <p:sp>
        <p:nvSpPr>
          <p:cNvPr id="21" name="TextBox 7">
            <a:extLst>
              <a:ext uri="{FF2B5EF4-FFF2-40B4-BE49-F238E27FC236}">
                <a16:creationId xmlns:a16="http://schemas.microsoft.com/office/drawing/2014/main" id="{B646DFF3-811B-AF25-FCE7-D7CF3163C326}"/>
              </a:ext>
            </a:extLst>
          </p:cNvPr>
          <p:cNvSpPr txBox="1"/>
          <p:nvPr/>
        </p:nvSpPr>
        <p:spPr>
          <a:xfrm>
            <a:off x="2949232" y="4702656"/>
            <a:ext cx="2895089" cy="307777"/>
          </a:xfrm>
          <a:prstGeom prst="rect">
            <a:avLst/>
          </a:prstGeom>
          <a:noFill/>
        </p:spPr>
        <p:txBody>
          <a:bodyPr wrap="square" rtlCol="0">
            <a:spAutoFit/>
          </a:bodyPr>
          <a:lstStyle/>
          <a:p>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使用共同欄位「時間」合併兩資料</a:t>
            </a:r>
            <a:endParaRPr lang="en-TW" dirty="0">
              <a:solidFill>
                <a:schemeClr val="tx1"/>
              </a:solidFill>
              <a:latin typeface="Microsoft JhengHei UI" panose="020B0604030504040204" pitchFamily="34" charset="-120"/>
              <a:ea typeface="Microsoft JhengHei UI" panose="020B0604030504040204" pitchFamily="34" charset="-120"/>
            </a:endParaRPr>
          </a:p>
        </p:txBody>
      </p:sp>
      <p:sp>
        <p:nvSpPr>
          <p:cNvPr id="22" name="Triangle 8">
            <a:extLst>
              <a:ext uri="{FF2B5EF4-FFF2-40B4-BE49-F238E27FC236}">
                <a16:creationId xmlns:a16="http://schemas.microsoft.com/office/drawing/2014/main" id="{939D61BF-5282-B13F-04ED-DC5E91BF32BA}"/>
              </a:ext>
            </a:extLst>
          </p:cNvPr>
          <p:cNvSpPr/>
          <p:nvPr/>
        </p:nvSpPr>
        <p:spPr>
          <a:xfrm>
            <a:off x="2757208" y="4776738"/>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
        <p:nvSpPr>
          <p:cNvPr id="24" name="TextBox 7">
            <a:extLst>
              <a:ext uri="{FF2B5EF4-FFF2-40B4-BE49-F238E27FC236}">
                <a16:creationId xmlns:a16="http://schemas.microsoft.com/office/drawing/2014/main" id="{8C49C617-AE97-757E-291F-F21FFF9D6BD0}"/>
              </a:ext>
            </a:extLst>
          </p:cNvPr>
          <p:cNvSpPr txBox="1"/>
          <p:nvPr/>
        </p:nvSpPr>
        <p:spPr>
          <a:xfrm>
            <a:off x="3452169" y="1433742"/>
            <a:ext cx="1264307" cy="276999"/>
          </a:xfrm>
          <a:prstGeom prst="rect">
            <a:avLst/>
          </a:prstGeom>
          <a:noFill/>
        </p:spPr>
        <p:txBody>
          <a:bodyPr wrap="square" rtlCol="0">
            <a:spAutoFit/>
          </a:bodyPr>
          <a:lstStyle/>
          <a:p>
            <a:r>
              <a:rPr lang="zh-TW" altLang="en-US" sz="1200" b="1"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rPr>
              <a:t>共同欄位「時間」</a:t>
            </a:r>
            <a:endParaRPr lang="en-TW" sz="1200" b="1" dirty="0">
              <a:solidFill>
                <a:srgbClr val="2185C5"/>
              </a:solidFill>
              <a:latin typeface="Microsoft JhengHei UI" panose="020B0604030504040204" pitchFamily="34" charset="-120"/>
              <a:ea typeface="Microsoft JhengHei UI" panose="020B0604030504040204" pitchFamily="34" charset="-120"/>
            </a:endParaRPr>
          </a:p>
        </p:txBody>
      </p:sp>
      <p:pic>
        <p:nvPicPr>
          <p:cNvPr id="9" name="Picture 8" descr="A screenshot of a graph&#10;&#10;Description automatically generated with low confidence">
            <a:extLst>
              <a:ext uri="{FF2B5EF4-FFF2-40B4-BE49-F238E27FC236}">
                <a16:creationId xmlns:a16="http://schemas.microsoft.com/office/drawing/2014/main" id="{76C63B27-F617-8963-4439-62EC6A2BD83C}"/>
              </a:ext>
            </a:extLst>
          </p:cNvPr>
          <p:cNvPicPr>
            <a:picLocks noChangeAspect="1"/>
          </p:cNvPicPr>
          <p:nvPr/>
        </p:nvPicPr>
        <p:blipFill>
          <a:blip r:embed="rId4"/>
          <a:stretch>
            <a:fillRect/>
          </a:stretch>
        </p:blipFill>
        <p:spPr>
          <a:xfrm>
            <a:off x="986327" y="3260681"/>
            <a:ext cx="6613244" cy="1298212"/>
          </a:xfrm>
          <a:prstGeom prst="rect">
            <a:avLst/>
          </a:prstGeom>
        </p:spPr>
      </p:pic>
      <p:sp>
        <p:nvSpPr>
          <p:cNvPr id="13" name="Rectangle 12">
            <a:extLst>
              <a:ext uri="{FF2B5EF4-FFF2-40B4-BE49-F238E27FC236}">
                <a16:creationId xmlns:a16="http://schemas.microsoft.com/office/drawing/2014/main" id="{6B8E5C48-9832-904A-6732-1B3AA5B11879}"/>
              </a:ext>
            </a:extLst>
          </p:cNvPr>
          <p:cNvSpPr/>
          <p:nvPr/>
        </p:nvSpPr>
        <p:spPr>
          <a:xfrm>
            <a:off x="1803677" y="3260681"/>
            <a:ext cx="1081442" cy="215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251813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93700" y="1373588"/>
            <a:ext cx="7772780" cy="35523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總資料集</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2018</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6</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/01</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2023</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5</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/31</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臺南歷史</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AQI</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與天氣資料</a:t>
            </a:r>
            <a:endPar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a:buFont typeface="Arial" panose="020B0604020202020204" pitchFamily="34" charset="0"/>
              <a:buChar char="•"/>
            </a:pP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總資料集</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維度</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sym typeface="Wingdings" pitchFamily="2" charset="2"/>
              </a:rPr>
              <a:t>：(4</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sym typeface="Wingdings" pitchFamily="2" charset="2"/>
              </a:rPr>
              <a:t>87</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sym typeface="Wingdings" pitchFamily="2" charset="2"/>
              </a:rPr>
              <a:t>94, 8)</a:t>
            </a:r>
            <a:endPar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sym typeface="Wingdings" pitchFamily="2" charset="2"/>
            </a:endParaRPr>
          </a:p>
          <a:p>
            <a:pPr marL="114300" indent="0">
              <a:buNone/>
            </a:pPr>
            <a:endParaRPr lang="en-US" sz="4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marL="114300" indent="0">
              <a:buNone/>
            </a:pP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a:t>
            </a:r>
            <a:r>
              <a:rPr lang="zh-TW" altLang="en-US" sz="1800" b="1" dirty="0">
                <a:solidFill>
                  <a:srgbClr val="2185C5"/>
                </a:solidFill>
                <a:latin typeface="Microsoft JhengHei UI" panose="020B0604030504040204" pitchFamily="34" charset="-120"/>
                <a:ea typeface="Microsoft JhengHei UI" panose="020B0604030504040204" pitchFamily="34" charset="-120"/>
                <a:cs typeface="Calibri" panose="020F0502020204030204" pitchFamily="34" charset="0"/>
              </a:rPr>
              <a:t>照訓練集</a:t>
            </a:r>
            <a:r>
              <a:rPr lang="en-US" altLang="zh-TW" sz="1800" b="1" dirty="0">
                <a:solidFill>
                  <a:srgbClr val="2185C5"/>
                </a:solidFill>
                <a:latin typeface="Microsoft JhengHei UI" panose="020B0604030504040204" pitchFamily="34" charset="-120"/>
                <a:ea typeface="Microsoft JhengHei UI" panose="020B0604030504040204" pitchFamily="34" charset="-120"/>
                <a:cs typeface="Calibri" panose="020F0502020204030204" pitchFamily="34" charset="0"/>
              </a:rPr>
              <a:t>80%</a:t>
            </a:r>
            <a:r>
              <a:rPr lang="zh-TW" altLang="en-US" sz="1800" b="1" dirty="0">
                <a:solidFill>
                  <a:srgbClr val="2185C5"/>
                </a:solidFill>
                <a:latin typeface="Microsoft JhengHei UI" panose="020B0604030504040204" pitchFamily="34" charset="-120"/>
                <a:ea typeface="Microsoft JhengHei UI" panose="020B0604030504040204" pitchFamily="34" charset="-120"/>
                <a:cs typeface="Calibri" panose="020F0502020204030204" pitchFamily="34" charset="0"/>
              </a:rPr>
              <a:t>、測試集</a:t>
            </a:r>
            <a:r>
              <a:rPr lang="en-US" altLang="zh-TW" sz="1800" b="1" dirty="0">
                <a:solidFill>
                  <a:srgbClr val="2185C5"/>
                </a:solidFill>
                <a:latin typeface="Microsoft JhengHei UI" panose="020B0604030504040204" pitchFamily="34" charset="-120"/>
                <a:ea typeface="Microsoft JhengHei UI" panose="020B0604030504040204" pitchFamily="34" charset="-120"/>
                <a:cs typeface="Calibri" panose="020F0502020204030204" pitchFamily="34" charset="0"/>
              </a:rPr>
              <a:t>20%</a:t>
            </a:r>
            <a:r>
              <a:rPr lang="zh-TW" altLang="en-US" sz="1800" b="1" dirty="0">
                <a:solidFill>
                  <a:srgbClr val="2185C5"/>
                </a:solidFill>
                <a:latin typeface="Microsoft JhengHei UI" panose="020B0604030504040204" pitchFamily="34" charset="-120"/>
                <a:ea typeface="Microsoft JhengHei UI" panose="020B0604030504040204" pitchFamily="34" charset="-120"/>
                <a:cs typeface="Calibri" panose="020F0502020204030204" pitchFamily="34" charset="0"/>
              </a:rPr>
              <a:t> 比例分割：</a:t>
            </a:r>
            <a:endParaRPr lang="en-US" altLang="zh-TW" sz="1800" b="1" dirty="0">
              <a:solidFill>
                <a:srgbClr val="2185C5"/>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marL="114300" indent="0">
              <a:buNone/>
            </a:pPr>
            <a:endParaRPr lang="en-US" sz="4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a:buFont typeface="Arial" panose="020B0604020202020204" pitchFamily="34" charset="0"/>
              <a:buChar char="•"/>
            </a:pP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訓練集：2018</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6</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/01</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2022</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5</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/31</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臺南歷史</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AQI</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與天氣資料</a:t>
            </a:r>
            <a:endPar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a:buFont typeface="Arial" panose="020B0604020202020204" pitchFamily="34" charset="0"/>
              <a:buChar char="•"/>
            </a:pP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訓練集維度</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sym typeface="Wingdings" pitchFamily="2" charset="2"/>
              </a:rPr>
              <a:t>：(40094, 8)</a:t>
            </a:r>
          </a:p>
          <a:p>
            <a:pPr marL="114300" indent="0">
              <a:buNone/>
            </a:pPr>
            <a:endParaRPr lang="en-TW" sz="4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a:buFont typeface="Arial" panose="020B0604020202020204" pitchFamily="34" charset="0"/>
              <a:buChar char="•"/>
            </a:pP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測試集：2022</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6</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/01</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2023</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/0</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5</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/31</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 臺南歷史</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AQI</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與天氣資料</a:t>
            </a:r>
            <a:endPar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a:buFont typeface="Arial" panose="020B0604020202020204" pitchFamily="34" charset="0"/>
              <a:buChar char="•"/>
            </a:pP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測試集維度</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sym typeface="Wingdings" pitchFamily="2" charset="2"/>
              </a:rPr>
              <a:t>：(8700, 8)</a:t>
            </a:r>
            <a:endParaRPr lang="en-TW" sz="18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itle 1">
            <a:extLst>
              <a:ext uri="{FF2B5EF4-FFF2-40B4-BE49-F238E27FC236}">
                <a16:creationId xmlns:a16="http://schemas.microsoft.com/office/drawing/2014/main" id="{FCF1BCC8-4BD1-BDD4-1198-0B8EDAF36FA1}"/>
              </a:ext>
            </a:extLst>
          </p:cNvPr>
          <p:cNvSpPr txBox="1">
            <a:spLocks/>
          </p:cNvSpPr>
          <p:nvPr/>
        </p:nvSpPr>
        <p:spPr>
          <a:xfrm>
            <a:off x="893700" y="25038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資料前處理</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-4</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a:t>
            </a:r>
            <a:r>
              <a:rPr lang="en-TW"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分割</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訓練</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測試集</a:t>
            </a:r>
            <a:endParaRPr lang="en-TW" dirty="0"/>
          </a:p>
        </p:txBody>
      </p:sp>
      <p:sp>
        <p:nvSpPr>
          <p:cNvPr id="3" name="箭號: 向下 2">
            <a:extLst>
              <a:ext uri="{FF2B5EF4-FFF2-40B4-BE49-F238E27FC236}">
                <a16:creationId xmlns:a16="http://schemas.microsoft.com/office/drawing/2014/main" id="{7841A86C-A08D-0F78-7DD8-8EEF2722DB85}"/>
              </a:ext>
            </a:extLst>
          </p:cNvPr>
          <p:cNvSpPr/>
          <p:nvPr/>
        </p:nvSpPr>
        <p:spPr>
          <a:xfrm rot="16200000">
            <a:off x="1050798" y="2391434"/>
            <a:ext cx="195031" cy="22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890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685609" y="839573"/>
            <a:ext cx="7772780" cy="857400"/>
          </a:xfrm>
          <a:prstGeom prst="rect">
            <a:avLst/>
          </a:prstGeom>
        </p:spPr>
        <p:txBody>
          <a:bodyPr spcFirstLastPara="1" wrap="square" lIns="91425" tIns="91425" rIns="91425" bIns="91425" anchor="t" anchorCtr="0">
            <a:noAutofit/>
          </a:bodyPr>
          <a:lstStyle/>
          <a:p>
            <a:r>
              <a:rPr lang="en-TW" sz="1600" dirty="0">
                <a:solidFill>
                  <a:schemeClr val="tx1">
                    <a:lumMod val="75000"/>
                  </a:schemeClr>
                </a:solidFill>
                <a:latin typeface="Microsoft JhengHei UI" panose="020B0604030504040204" pitchFamily="34" charset="-120"/>
                <a:ea typeface="Microsoft JhengHei UI" panose="020B0604030504040204" pitchFamily="34" charset="-120"/>
              </a:rPr>
              <a:t>將觀測日期時間按</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先後</a:t>
            </a:r>
            <a:r>
              <a:rPr lang="en-TW" sz="1600" dirty="0">
                <a:solidFill>
                  <a:schemeClr val="tx1">
                    <a:lumMod val="75000"/>
                  </a:schemeClr>
                </a:solidFill>
                <a:latin typeface="Microsoft JhengHei UI" panose="020B0604030504040204" pitchFamily="34" charset="-120"/>
                <a:ea typeface="Microsoft JhengHei UI" panose="020B0604030504040204" pitchFamily="34" charset="-120"/>
              </a:rPr>
              <a:t>順序排序並設為</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 </a:t>
            </a:r>
            <a:r>
              <a:rPr lang="en-TW" sz="1600" dirty="0">
                <a:solidFill>
                  <a:schemeClr val="tx1">
                    <a:lumMod val="75000"/>
                  </a:schemeClr>
                </a:solidFill>
                <a:latin typeface="Microsoft JhengHei UI" panose="020B0604030504040204" pitchFamily="34" charset="-120"/>
                <a:ea typeface="Microsoft JhengHei UI" panose="020B0604030504040204" pitchFamily="34" charset="-120"/>
              </a:rPr>
              <a:t>index，</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並</a:t>
            </a:r>
            <a:r>
              <a:rPr lang="en-TW" sz="1600" dirty="0">
                <a:solidFill>
                  <a:schemeClr val="tx1">
                    <a:lumMod val="75000"/>
                  </a:schemeClr>
                </a:solidFill>
                <a:latin typeface="Microsoft JhengHei UI" panose="020B0604030504040204" pitchFamily="34" charset="-120"/>
                <a:ea typeface="Microsoft JhengHei UI" panose="020B0604030504040204" pitchFamily="34" charset="-120"/>
              </a:rPr>
              <a:t>用 ffill 函數向前填補缺失值</a:t>
            </a:r>
            <a:endParaRPr lang="en-US" sz="1600" dirty="0">
              <a:solidFill>
                <a:schemeClr val="tx1">
                  <a:lumMod val="75000"/>
                </a:schemeClr>
              </a:solidFill>
              <a:latin typeface="Microsoft JhengHei UI" panose="020B0604030504040204" pitchFamily="34" charset="-120"/>
              <a:ea typeface="Microsoft JhengHei UI" panose="020B0604030504040204" pitchFamily="34" charset="-120"/>
            </a:endParaRPr>
          </a:p>
          <a:p>
            <a:r>
              <a:rPr lang="en-US" altLang="zh-TW" sz="1600" b="1" dirty="0" err="1">
                <a:solidFill>
                  <a:srgbClr val="DCDCAA"/>
                </a:solidFill>
                <a:effectLst/>
                <a:latin typeface="Consolas" panose="020B0609020204030204" pitchFamily="49" charset="0"/>
              </a:rPr>
              <a:t>fillna</a:t>
            </a:r>
            <a:r>
              <a:rPr lang="en-US" altLang="zh-TW" sz="1600" b="1" dirty="0">
                <a:solidFill>
                  <a:srgbClr val="D4D4D4"/>
                </a:solidFill>
                <a:effectLst/>
                <a:latin typeface="Consolas" panose="020B0609020204030204" pitchFamily="49" charset="0"/>
              </a:rPr>
              <a:t>(</a:t>
            </a:r>
            <a:r>
              <a:rPr lang="en-US" altLang="zh-TW" sz="1600" b="1" dirty="0">
                <a:solidFill>
                  <a:srgbClr val="9CDCFE"/>
                </a:solidFill>
                <a:effectLst/>
                <a:latin typeface="Consolas" panose="020B0609020204030204" pitchFamily="49" charset="0"/>
              </a:rPr>
              <a:t>method</a:t>
            </a:r>
            <a:r>
              <a:rPr lang="en-US" altLang="zh-TW" sz="1600" b="1" dirty="0">
                <a:solidFill>
                  <a:srgbClr val="D4D4D4"/>
                </a:solidFill>
                <a:effectLst/>
                <a:latin typeface="Consolas" panose="020B0609020204030204" pitchFamily="49" charset="0"/>
              </a:rPr>
              <a:t>=</a:t>
            </a:r>
            <a:r>
              <a:rPr lang="en-US" altLang="zh-TW" sz="1600" b="1" dirty="0">
                <a:solidFill>
                  <a:srgbClr val="CE9178"/>
                </a:solidFill>
                <a:effectLst/>
                <a:latin typeface="Consolas" panose="020B0609020204030204" pitchFamily="49" charset="0"/>
              </a:rPr>
              <a:t>‘</a:t>
            </a:r>
            <a:r>
              <a:rPr lang="en-US" altLang="zh-TW" sz="1600" b="1" dirty="0" err="1">
                <a:solidFill>
                  <a:srgbClr val="CE9178"/>
                </a:solidFill>
                <a:effectLst/>
                <a:latin typeface="Consolas" panose="020B0609020204030204" pitchFamily="49" charset="0"/>
              </a:rPr>
              <a:t>ffill</a:t>
            </a:r>
            <a:r>
              <a:rPr lang="en-US" altLang="zh-TW" sz="1600" b="1" dirty="0">
                <a:solidFill>
                  <a:srgbClr val="CE9178"/>
                </a:solidFill>
                <a:effectLst/>
                <a:latin typeface="Consolas" panose="020B0609020204030204" pitchFamily="49" charset="0"/>
              </a:rPr>
              <a:t>‘</a:t>
            </a:r>
            <a:r>
              <a:rPr lang="en-US" altLang="zh-TW" sz="1600" b="1" dirty="0">
                <a:solidFill>
                  <a:srgbClr val="D4D4D4"/>
                </a:solidFill>
                <a:effectLst/>
                <a:latin typeface="Consolas" panose="020B0609020204030204" pitchFamily="49" charset="0"/>
              </a:rPr>
              <a:t>)</a:t>
            </a:r>
            <a:r>
              <a:rPr lang="en-TW" altLang="zh-TW" sz="1600" dirty="0">
                <a:solidFill>
                  <a:schemeClr val="tx1">
                    <a:lumMod val="75000"/>
                  </a:schemeClr>
                </a:solidFill>
                <a:latin typeface="Microsoft JhengHei UI" panose="020B0604030504040204" pitchFamily="34" charset="-120"/>
                <a:ea typeface="Microsoft JhengHei UI" panose="020B0604030504040204" pitchFamily="34" charset="-120"/>
              </a:rPr>
              <a:t>，用</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rPr>
              <a:t>同一欄位的前一筆資料進行遺失值填補</a:t>
            </a:r>
            <a:endParaRPr lang="en-US" altLang="zh-TW" sz="1600" b="0" dirty="0">
              <a:solidFill>
                <a:srgbClr val="D4D4D4"/>
              </a:solidFill>
              <a:effectLst/>
              <a:latin typeface="Consolas" panose="020B0609020204030204" pitchFamily="49" charset="0"/>
            </a:endParaRPr>
          </a:p>
          <a:p>
            <a:pPr marL="114300" indent="0">
              <a:buNone/>
            </a:pPr>
            <a:endParaRPr lang="en-TW" sz="1800" dirty="0">
              <a:solidFill>
                <a:schemeClr val="tx1">
                  <a:lumMod val="75000"/>
                </a:schemeClr>
              </a:solidFill>
              <a:latin typeface="Microsoft JhengHei UI" panose="020B0604030504040204" pitchFamily="34" charset="-120"/>
              <a:ea typeface="Microsoft JhengHei UI" panose="020B0604030504040204" pitchFamily="34" charset="-120"/>
            </a:endParaRPr>
          </a:p>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Title 1">
            <a:extLst>
              <a:ext uri="{FF2B5EF4-FFF2-40B4-BE49-F238E27FC236}">
                <a16:creationId xmlns:a16="http://schemas.microsoft.com/office/drawing/2014/main" id="{67820FB5-45DB-6D8A-8CD5-D57132DEBE77}"/>
              </a:ext>
            </a:extLst>
          </p:cNvPr>
          <p:cNvSpPr txBox="1">
            <a:spLocks/>
          </p:cNvSpPr>
          <p:nvPr/>
        </p:nvSpPr>
        <p:spPr>
          <a:xfrm>
            <a:off x="893700" y="13518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資料前處理</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-5</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a:t>
            </a:r>
            <a:r>
              <a:rPr lang="en-TW"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 遺失值</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填補</a:t>
            </a:r>
            <a:endParaRPr lang="en-TW" dirty="0"/>
          </a:p>
        </p:txBody>
      </p:sp>
      <p:sp>
        <p:nvSpPr>
          <p:cNvPr id="5" name="Text Placeholder 2">
            <a:extLst>
              <a:ext uri="{FF2B5EF4-FFF2-40B4-BE49-F238E27FC236}">
                <a16:creationId xmlns:a16="http://schemas.microsoft.com/office/drawing/2014/main" id="{1BE91D66-6151-1A0F-700B-0D3662A7EE83}"/>
              </a:ext>
            </a:extLst>
          </p:cNvPr>
          <p:cNvSpPr txBox="1">
            <a:spLocks/>
          </p:cNvSpPr>
          <p:nvPr/>
        </p:nvSpPr>
        <p:spPr>
          <a:xfrm>
            <a:off x="1730603" y="1474328"/>
            <a:ext cx="2329198" cy="626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ctr">
              <a:buFont typeface="Lato"/>
              <a:buNone/>
            </a:pP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1.</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訓練集遺失值統計</a:t>
            </a:r>
            <a:endParaRPr lang="en-TW" dirty="0">
              <a:solidFill>
                <a:schemeClr val="tx1">
                  <a:lumMod val="75000"/>
                </a:schemeClr>
              </a:solidFill>
            </a:endParaRPr>
          </a:p>
        </p:txBody>
      </p:sp>
      <p:graphicFrame>
        <p:nvGraphicFramePr>
          <p:cNvPr id="7" name="表格 7">
            <a:extLst>
              <a:ext uri="{FF2B5EF4-FFF2-40B4-BE49-F238E27FC236}">
                <a16:creationId xmlns:a16="http://schemas.microsoft.com/office/drawing/2014/main" id="{895C8144-0BBF-C9B1-1CF2-E2FAD329572E}"/>
              </a:ext>
            </a:extLst>
          </p:cNvPr>
          <p:cNvGraphicFramePr>
            <a:graphicFrameLocks noGrp="1"/>
          </p:cNvGraphicFramePr>
          <p:nvPr>
            <p:extLst>
              <p:ext uri="{D42A27DB-BD31-4B8C-83A1-F6EECF244321}">
                <p14:modId xmlns:p14="http://schemas.microsoft.com/office/powerpoint/2010/main" val="563451422"/>
              </p:ext>
            </p:extLst>
          </p:nvPr>
        </p:nvGraphicFramePr>
        <p:xfrm>
          <a:off x="1618007" y="1907369"/>
          <a:ext cx="2525591" cy="2913743"/>
        </p:xfrm>
        <a:graphic>
          <a:graphicData uri="http://schemas.openxmlformats.org/drawingml/2006/table">
            <a:tbl>
              <a:tblPr firstRow="1">
                <a:tableStyleId>{B301B821-A1FF-4177-AEE7-76D212191A09}</a:tableStyleId>
              </a:tblPr>
              <a:tblGrid>
                <a:gridCol w="1141477">
                  <a:extLst>
                    <a:ext uri="{9D8B030D-6E8A-4147-A177-3AD203B41FA5}">
                      <a16:colId xmlns:a16="http://schemas.microsoft.com/office/drawing/2014/main" val="3256458158"/>
                    </a:ext>
                  </a:extLst>
                </a:gridCol>
                <a:gridCol w="1384114">
                  <a:extLst>
                    <a:ext uri="{9D8B030D-6E8A-4147-A177-3AD203B41FA5}">
                      <a16:colId xmlns:a16="http://schemas.microsoft.com/office/drawing/2014/main" val="652812295"/>
                    </a:ext>
                  </a:extLst>
                </a:gridCol>
              </a:tblGrid>
              <a:tr h="282751">
                <a:tc>
                  <a:txBody>
                    <a:bodyPr/>
                    <a:lstStyle/>
                    <a:p>
                      <a:pPr algn="ctr"/>
                      <a:r>
                        <a:rPr lang="zh-TW" altLang="en-US" b="1" dirty="0">
                          <a:latin typeface="微軟正黑體" panose="020B0604030504040204" pitchFamily="34" charset="-120"/>
                          <a:ea typeface="微軟正黑體" panose="020B0604030504040204" pitchFamily="34" charset="-120"/>
                        </a:rPr>
                        <a:t>欄位</a:t>
                      </a:r>
                    </a:p>
                  </a:txBody>
                  <a:tcPr/>
                </a:tc>
                <a:tc>
                  <a:txBody>
                    <a:bodyPr/>
                    <a:lstStyle/>
                    <a:p>
                      <a:pPr algn="ctr"/>
                      <a:r>
                        <a:rPr lang="zh-TW" altLang="en-US" b="1" dirty="0">
                          <a:latin typeface="微軟正黑體" panose="020B0604030504040204" pitchFamily="34" charset="-120"/>
                          <a:ea typeface="微軟正黑體" panose="020B0604030504040204" pitchFamily="34" charset="-120"/>
                        </a:rPr>
                        <a:t>遺失值個數</a:t>
                      </a:r>
                    </a:p>
                  </a:txBody>
                  <a:tcPr/>
                </a:tc>
                <a:extLst>
                  <a:ext uri="{0D108BD9-81ED-4DB2-BD59-A6C34878D82A}">
                    <a16:rowId xmlns:a16="http://schemas.microsoft.com/office/drawing/2014/main" val="3769448519"/>
                  </a:ext>
                </a:extLst>
              </a:tr>
              <a:tr h="325948">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AQI</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2</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720223318"/>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風速</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387</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399446036"/>
                  </a:ext>
                </a:extLst>
              </a:tr>
              <a:tr h="327307">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風向</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387</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171716055"/>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氣溫</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0</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698527096"/>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相對濕度</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0</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701271213"/>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最大陣風</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0</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93678606"/>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降水量</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282</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0994739"/>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降水時數</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0</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699044514"/>
                  </a:ext>
                </a:extLst>
              </a:tr>
            </a:tbl>
          </a:graphicData>
        </a:graphic>
      </p:graphicFrame>
      <p:graphicFrame>
        <p:nvGraphicFramePr>
          <p:cNvPr id="8" name="表格 7">
            <a:extLst>
              <a:ext uri="{FF2B5EF4-FFF2-40B4-BE49-F238E27FC236}">
                <a16:creationId xmlns:a16="http://schemas.microsoft.com/office/drawing/2014/main" id="{2F29C84A-D367-99AC-75DA-1A80627BC5C1}"/>
              </a:ext>
            </a:extLst>
          </p:cNvPr>
          <p:cNvGraphicFramePr>
            <a:graphicFrameLocks noGrp="1"/>
          </p:cNvGraphicFramePr>
          <p:nvPr>
            <p:extLst>
              <p:ext uri="{D42A27DB-BD31-4B8C-83A1-F6EECF244321}">
                <p14:modId xmlns:p14="http://schemas.microsoft.com/office/powerpoint/2010/main" val="3272440226"/>
              </p:ext>
            </p:extLst>
          </p:nvPr>
        </p:nvGraphicFramePr>
        <p:xfrm>
          <a:off x="4934091" y="1907368"/>
          <a:ext cx="2525591" cy="2913743"/>
        </p:xfrm>
        <a:graphic>
          <a:graphicData uri="http://schemas.openxmlformats.org/drawingml/2006/table">
            <a:tbl>
              <a:tblPr firstRow="1">
                <a:tableStyleId>{B301B821-A1FF-4177-AEE7-76D212191A09}</a:tableStyleId>
              </a:tblPr>
              <a:tblGrid>
                <a:gridCol w="1141477">
                  <a:extLst>
                    <a:ext uri="{9D8B030D-6E8A-4147-A177-3AD203B41FA5}">
                      <a16:colId xmlns:a16="http://schemas.microsoft.com/office/drawing/2014/main" val="3256458158"/>
                    </a:ext>
                  </a:extLst>
                </a:gridCol>
                <a:gridCol w="1384114">
                  <a:extLst>
                    <a:ext uri="{9D8B030D-6E8A-4147-A177-3AD203B41FA5}">
                      <a16:colId xmlns:a16="http://schemas.microsoft.com/office/drawing/2014/main" val="652812295"/>
                    </a:ext>
                  </a:extLst>
                </a:gridCol>
              </a:tblGrid>
              <a:tr h="282751">
                <a:tc>
                  <a:txBody>
                    <a:bodyPr/>
                    <a:lstStyle/>
                    <a:p>
                      <a:pPr algn="ctr"/>
                      <a:r>
                        <a:rPr lang="zh-TW" altLang="en-US" b="1" dirty="0">
                          <a:latin typeface="微軟正黑體" panose="020B0604030504040204" pitchFamily="34" charset="-120"/>
                          <a:ea typeface="微軟正黑體" panose="020B0604030504040204" pitchFamily="34" charset="-120"/>
                        </a:rPr>
                        <a:t>欄位</a:t>
                      </a:r>
                    </a:p>
                  </a:txBody>
                  <a:tcPr/>
                </a:tc>
                <a:tc>
                  <a:txBody>
                    <a:bodyPr/>
                    <a:lstStyle/>
                    <a:p>
                      <a:pPr algn="ctr"/>
                      <a:r>
                        <a:rPr lang="zh-TW" altLang="en-US" b="1" dirty="0">
                          <a:latin typeface="微軟正黑體" panose="020B0604030504040204" pitchFamily="34" charset="-120"/>
                          <a:ea typeface="微軟正黑體" panose="020B0604030504040204" pitchFamily="34" charset="-120"/>
                        </a:rPr>
                        <a:t>遺失值個數</a:t>
                      </a:r>
                    </a:p>
                  </a:txBody>
                  <a:tcPr/>
                </a:tc>
                <a:extLst>
                  <a:ext uri="{0D108BD9-81ED-4DB2-BD59-A6C34878D82A}">
                    <a16:rowId xmlns:a16="http://schemas.microsoft.com/office/drawing/2014/main" val="3769448519"/>
                  </a:ext>
                </a:extLst>
              </a:tr>
              <a:tr h="325948">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AQI</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227</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720223318"/>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風速</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238</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399446036"/>
                  </a:ext>
                </a:extLst>
              </a:tr>
              <a:tr h="327307">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風向</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227</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171716055"/>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氣溫</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3</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698527096"/>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相對濕度</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811</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701271213"/>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最大陣風</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13</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93678606"/>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降水量</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945</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0994739"/>
                  </a:ext>
                </a:extLst>
              </a:tr>
              <a:tr h="325948">
                <a:tc>
                  <a:txBody>
                    <a:bodyPr/>
                    <a:lstStyle/>
                    <a:p>
                      <a:pPr algn="ctr"/>
                      <a:r>
                        <a:rPr lang="zh-TW" altLang="en-US" dirty="0">
                          <a:solidFill>
                            <a:schemeClr val="tx1">
                              <a:lumMod val="75000"/>
                            </a:schemeClr>
                          </a:solidFill>
                          <a:latin typeface="微軟正黑體" panose="020B0604030504040204" pitchFamily="34" charset="-120"/>
                          <a:ea typeface="微軟正黑體" panose="020B0604030504040204" pitchFamily="34" charset="-120"/>
                        </a:rPr>
                        <a:t>降水時數</a:t>
                      </a:r>
                    </a:p>
                  </a:txBody>
                  <a:tcPr/>
                </a:tc>
                <a:tc>
                  <a:txBody>
                    <a:bodyPr/>
                    <a:lstStyle/>
                    <a:p>
                      <a:pPr algn="ctr"/>
                      <a:r>
                        <a:rPr lang="en-US" altLang="zh-TW" dirty="0">
                          <a:solidFill>
                            <a:schemeClr val="tx1">
                              <a:lumMod val="75000"/>
                            </a:schemeClr>
                          </a:solidFill>
                          <a:latin typeface="微軟正黑體" panose="020B0604030504040204" pitchFamily="34" charset="-120"/>
                          <a:ea typeface="微軟正黑體" panose="020B0604030504040204" pitchFamily="34" charset="-120"/>
                        </a:rPr>
                        <a:t>0</a:t>
                      </a:r>
                      <a:endParaRPr lang="zh-TW" altLang="en-US" dirty="0">
                        <a:solidFill>
                          <a:schemeClr val="tx1">
                            <a:lumMod val="75000"/>
                          </a:schemeClr>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699044514"/>
                  </a:ext>
                </a:extLst>
              </a:tr>
            </a:tbl>
          </a:graphicData>
        </a:graphic>
      </p:graphicFrame>
      <p:sp>
        <p:nvSpPr>
          <p:cNvPr id="11" name="Text Placeholder 2">
            <a:extLst>
              <a:ext uri="{FF2B5EF4-FFF2-40B4-BE49-F238E27FC236}">
                <a16:creationId xmlns:a16="http://schemas.microsoft.com/office/drawing/2014/main" id="{5088FE0B-23DD-2C7D-DD04-B432C09D6E7B}"/>
              </a:ext>
            </a:extLst>
          </p:cNvPr>
          <p:cNvSpPr txBox="1">
            <a:spLocks/>
          </p:cNvSpPr>
          <p:nvPr/>
        </p:nvSpPr>
        <p:spPr>
          <a:xfrm>
            <a:off x="5038877" y="1474327"/>
            <a:ext cx="2329198" cy="626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ctr">
              <a:buFont typeface="Lato"/>
              <a:buNone/>
            </a:pPr>
            <a:r>
              <a:rPr lang="en-US" altLang="zh-TW"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sz="1600" b="1"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測試集遺失值統計</a:t>
            </a:r>
            <a:endParaRPr lang="en-TW" dirty="0">
              <a:solidFill>
                <a:schemeClr val="tx1">
                  <a:lumMod val="75000"/>
                </a:schemeClr>
              </a:solidFill>
            </a:endParaRPr>
          </a:p>
        </p:txBody>
      </p:sp>
    </p:spTree>
    <p:extLst>
      <p:ext uri="{BB962C8B-B14F-4D97-AF65-F5344CB8AC3E}">
        <p14:creationId xmlns:p14="http://schemas.microsoft.com/office/powerpoint/2010/main" val="220889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685609" y="1309838"/>
            <a:ext cx="7772780" cy="3458827"/>
          </a:xfrm>
          <a:prstGeom prst="rect">
            <a:avLst/>
          </a:prstGeom>
        </p:spPr>
        <p:txBody>
          <a:bodyPr spcFirstLastPara="1" wrap="square" lIns="91425" tIns="91425" rIns="91425" bIns="91425" anchor="t" anchorCtr="0">
            <a:noAutofit/>
          </a:bodyPr>
          <a:lstStyle/>
          <a:p>
            <a:r>
              <a:rPr lang="zh-TW" altLang="en-US" sz="2000" b="0" dirty="0">
                <a:solidFill>
                  <a:schemeClr val="tx1">
                    <a:lumMod val="75000"/>
                  </a:schemeClr>
                </a:solidFill>
                <a:effectLst/>
                <a:latin typeface="微軟正黑體" panose="020B0604030504040204" pitchFamily="34" charset="-120"/>
                <a:ea typeface="微軟正黑體" panose="020B0604030504040204" pitchFamily="34" charset="-120"/>
              </a:rPr>
              <a:t>使用</a:t>
            </a:r>
            <a:r>
              <a:rPr lang="en-US" altLang="zh-TW" sz="2000" b="0" dirty="0" err="1">
                <a:solidFill>
                  <a:srgbClr val="4EC9B0"/>
                </a:solidFill>
                <a:effectLst/>
                <a:latin typeface="Consolas" panose="020B0609020204030204" pitchFamily="49" charset="0"/>
                <a:ea typeface="微軟正黑體" panose="020B0604030504040204" pitchFamily="34" charset="-120"/>
              </a:rPr>
              <a:t>sklearn</a:t>
            </a:r>
            <a:r>
              <a:rPr lang="en-US" altLang="zh-TW" sz="2000" b="0" dirty="0" err="1">
                <a:solidFill>
                  <a:srgbClr val="D4D4D4"/>
                </a:solidFill>
                <a:effectLst/>
                <a:latin typeface="Consolas" panose="020B0609020204030204" pitchFamily="49" charset="0"/>
                <a:ea typeface="微軟正黑體" panose="020B0604030504040204" pitchFamily="34" charset="-120"/>
              </a:rPr>
              <a:t>.</a:t>
            </a:r>
            <a:r>
              <a:rPr lang="en-US" altLang="zh-TW" sz="2000" b="0" dirty="0" err="1">
                <a:solidFill>
                  <a:srgbClr val="4EC9B0"/>
                </a:solidFill>
                <a:effectLst/>
                <a:latin typeface="Consolas" panose="020B0609020204030204" pitchFamily="49" charset="0"/>
                <a:ea typeface="微軟正黑體" panose="020B0604030504040204" pitchFamily="34" charset="-120"/>
              </a:rPr>
              <a:t>preprocessing</a:t>
            </a:r>
            <a:r>
              <a:rPr lang="zh-TW" altLang="en-US" sz="2000" dirty="0">
                <a:solidFill>
                  <a:schemeClr val="tx1">
                    <a:lumMod val="75000"/>
                  </a:schemeClr>
                </a:solidFill>
                <a:latin typeface="微軟正黑體" panose="020B0604030504040204" pitchFamily="34" charset="-120"/>
                <a:ea typeface="微軟正黑體" panose="020B0604030504040204" pitchFamily="34" charset="-120"/>
              </a:rPr>
              <a:t>中的</a:t>
            </a:r>
            <a:r>
              <a:rPr lang="en-US" altLang="zh-TW" sz="2000" b="0" dirty="0" err="1">
                <a:solidFill>
                  <a:srgbClr val="4EC9B0"/>
                </a:solidFill>
                <a:effectLst/>
                <a:latin typeface="Consolas" panose="020B0609020204030204" pitchFamily="49" charset="0"/>
                <a:ea typeface="微軟正黑體" panose="020B0604030504040204" pitchFamily="34" charset="-120"/>
              </a:rPr>
              <a:t>MinMaxScaler</a:t>
            </a:r>
            <a:r>
              <a:rPr lang="zh-TW" altLang="en-US" sz="2000" dirty="0">
                <a:solidFill>
                  <a:schemeClr val="tx1">
                    <a:lumMod val="75000"/>
                  </a:schemeClr>
                </a:solidFill>
                <a:latin typeface="微軟正黑體" panose="020B0604030504040204" pitchFamily="34" charset="-120"/>
                <a:ea typeface="微軟正黑體" panose="020B0604030504040204" pitchFamily="34" charset="-120"/>
              </a:rPr>
              <a:t>模塊</a:t>
            </a:r>
            <a:endParaRPr lang="en-US" altLang="zh-TW" sz="2000" dirty="0">
              <a:solidFill>
                <a:schemeClr val="tx1">
                  <a:lumMod val="75000"/>
                </a:schemeClr>
              </a:solidFill>
              <a:latin typeface="微軟正黑體" panose="020B0604030504040204" pitchFamily="34" charset="-120"/>
              <a:ea typeface="微軟正黑體" panose="020B0604030504040204" pitchFamily="34" charset="-120"/>
            </a:endParaRPr>
          </a:p>
          <a:p>
            <a:r>
              <a:rPr lang="en-US" altLang="zh-TW" sz="2000" dirty="0" err="1">
                <a:solidFill>
                  <a:schemeClr val="tx1">
                    <a:lumMod val="75000"/>
                  </a:schemeClr>
                </a:solidFill>
                <a:ea typeface="微軟正黑體" panose="020B0604030504040204" pitchFamily="34" charset="-120"/>
              </a:rPr>
              <a:t>MinMaxScaler</a:t>
            </a:r>
            <a:r>
              <a:rPr lang="zh-TW" altLang="en-US" sz="2000" dirty="0">
                <a:solidFill>
                  <a:schemeClr val="tx1">
                    <a:lumMod val="75000"/>
                  </a:schemeClr>
                </a:solidFill>
                <a:ea typeface="微軟正黑體" panose="020B0604030504040204" pitchFamily="34" charset="-120"/>
              </a:rPr>
              <a:t>是將原始數據按照最小值和最大值進行線性轉換，使數據的範圍落在</a:t>
            </a:r>
            <a:r>
              <a:rPr lang="en-US" altLang="zh-TW" sz="2000" dirty="0">
                <a:solidFill>
                  <a:schemeClr val="tx1">
                    <a:lumMod val="75000"/>
                  </a:schemeClr>
                </a:solidFill>
                <a:ea typeface="微軟正黑體" panose="020B0604030504040204" pitchFamily="34" charset="-120"/>
              </a:rPr>
              <a:t>[0, 1]</a:t>
            </a:r>
            <a:r>
              <a:rPr lang="zh-TW" altLang="en-US" sz="2000" dirty="0">
                <a:solidFill>
                  <a:schemeClr val="tx1">
                    <a:lumMod val="75000"/>
                  </a:schemeClr>
                </a:solidFill>
                <a:ea typeface="微軟正黑體" panose="020B0604030504040204" pitchFamily="34" charset="-120"/>
              </a:rPr>
              <a:t>之間</a:t>
            </a:r>
            <a:endParaRPr lang="en-US" altLang="zh-TW" sz="2000" dirty="0">
              <a:solidFill>
                <a:schemeClr val="tx1">
                  <a:lumMod val="75000"/>
                </a:schemeClr>
              </a:solidFill>
              <a:ea typeface="微軟正黑體" panose="020B0604030504040204" pitchFamily="34" charset="-120"/>
            </a:endParaRPr>
          </a:p>
          <a:p>
            <a:r>
              <a:rPr lang="en-US" altLang="zh-TW" sz="2000" dirty="0" err="1">
                <a:solidFill>
                  <a:schemeClr val="tx1">
                    <a:lumMod val="75000"/>
                  </a:schemeClr>
                </a:solidFill>
                <a:ea typeface="微軟正黑體" panose="020B0604030504040204" pitchFamily="34" charset="-120"/>
              </a:rPr>
              <a:t>MinMaxScaler</a:t>
            </a:r>
            <a:r>
              <a:rPr lang="zh-TW" altLang="en-US" sz="2000" dirty="0">
                <a:solidFill>
                  <a:schemeClr val="tx1">
                    <a:lumMod val="75000"/>
                  </a:schemeClr>
                </a:solidFill>
                <a:ea typeface="微軟正黑體" panose="020B0604030504040204" pitchFamily="34" charset="-120"/>
              </a:rPr>
              <a:t>優點：</a:t>
            </a:r>
            <a:br>
              <a:rPr lang="en-US" altLang="zh-TW" sz="2000" dirty="0">
                <a:solidFill>
                  <a:schemeClr val="tx1">
                    <a:lumMod val="75000"/>
                  </a:schemeClr>
                </a:solidFill>
                <a:ea typeface="微軟正黑體" panose="020B0604030504040204" pitchFamily="34" charset="-120"/>
              </a:rPr>
            </a:br>
            <a:endParaRPr lang="zh-TW" altLang="en-US" sz="600" dirty="0">
              <a:solidFill>
                <a:schemeClr val="tx1">
                  <a:lumMod val="75000"/>
                </a:schemeClr>
              </a:solidFill>
              <a:ea typeface="微軟正黑體" panose="020B0604030504040204" pitchFamily="34" charset="-120"/>
            </a:endParaRPr>
          </a:p>
          <a:p>
            <a:pPr lvl="1" indent="-342900">
              <a:buSzPct val="100000"/>
              <a:buAutoNum type="arabicPeriod"/>
            </a:pPr>
            <a:r>
              <a:rPr lang="zh-TW" altLang="en-US" sz="2000" dirty="0">
                <a:solidFill>
                  <a:schemeClr val="tx1">
                    <a:lumMod val="75000"/>
                  </a:schemeClr>
                </a:solidFill>
                <a:latin typeface="微軟正黑體" panose="020B0604030504040204" pitchFamily="34" charset="-120"/>
                <a:ea typeface="微軟正黑體" panose="020B0604030504040204" pitchFamily="34" charset="-120"/>
              </a:rPr>
              <a:t>提升收斂速度：對特徵進行縮放可以幫助算法更快地收斂</a:t>
            </a:r>
            <a:br>
              <a:rPr lang="en-US" altLang="zh-TW" sz="2000" dirty="0">
                <a:solidFill>
                  <a:schemeClr val="tx1">
                    <a:lumMod val="75000"/>
                  </a:schemeClr>
                </a:solidFill>
                <a:latin typeface="微軟正黑體" panose="020B0604030504040204" pitchFamily="34" charset="-120"/>
                <a:ea typeface="微軟正黑體" panose="020B0604030504040204" pitchFamily="34" charset="-120"/>
              </a:rPr>
            </a:br>
            <a:endParaRPr lang="en-US" altLang="zh-TW" sz="400" dirty="0">
              <a:solidFill>
                <a:schemeClr val="tx1">
                  <a:lumMod val="75000"/>
                </a:schemeClr>
              </a:solidFill>
              <a:latin typeface="微軟正黑體" panose="020B0604030504040204" pitchFamily="34" charset="-120"/>
              <a:ea typeface="微軟正黑體" panose="020B0604030504040204" pitchFamily="34" charset="-120"/>
            </a:endParaRPr>
          </a:p>
          <a:p>
            <a:pPr lvl="1" indent="-342900">
              <a:buSzPct val="100000"/>
              <a:buAutoNum type="arabicPeriod"/>
            </a:pPr>
            <a:r>
              <a:rPr lang="zh-TW" altLang="en-US" sz="2000" dirty="0">
                <a:solidFill>
                  <a:schemeClr val="tx1">
                    <a:lumMod val="75000"/>
                  </a:schemeClr>
                </a:solidFill>
                <a:latin typeface="微軟正黑體" panose="020B0604030504040204" pitchFamily="34" charset="-120"/>
                <a:ea typeface="微軟正黑體" panose="020B0604030504040204" pitchFamily="34" charset="-120"/>
              </a:rPr>
              <a:t>避免權重偏置：如果某些特徵具有較大的範圍和尺度，則它們的權重也可能會較大，這可能導致模型在訓練過程中偏向於這些特徵</a:t>
            </a:r>
            <a:endParaRPr lang="en-TW" dirty="0">
              <a:solidFill>
                <a:schemeClr val="tx1">
                  <a:lumMod val="75000"/>
                </a:schemeClr>
              </a:solidFill>
              <a:latin typeface="微軟正黑體" panose="020B0604030504040204" pitchFamily="34" charset="-120"/>
              <a:ea typeface="微軟正黑體" panose="020B0604030504040204" pitchFamily="34"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Title 1">
            <a:extLst>
              <a:ext uri="{FF2B5EF4-FFF2-40B4-BE49-F238E27FC236}">
                <a16:creationId xmlns:a16="http://schemas.microsoft.com/office/drawing/2014/main" id="{67820FB5-45DB-6D8A-8CD5-D57132DEBE77}"/>
              </a:ext>
            </a:extLst>
          </p:cNvPr>
          <p:cNvSpPr txBox="1">
            <a:spLocks/>
          </p:cNvSpPr>
          <p:nvPr/>
        </p:nvSpPr>
        <p:spPr>
          <a:xfrm>
            <a:off x="893700" y="405155"/>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資料前處理</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-6</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a:t>
            </a:r>
            <a:r>
              <a:rPr lang="en-TW"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US" altLang="zh-TW" b="1" dirty="0" err="1">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MinMaxScaler</a:t>
            </a:r>
            <a:endParaRPr lang="en-TW" dirty="0"/>
          </a:p>
        </p:txBody>
      </p:sp>
    </p:spTree>
    <p:extLst>
      <p:ext uri="{BB962C8B-B14F-4D97-AF65-F5344CB8AC3E}">
        <p14:creationId xmlns:p14="http://schemas.microsoft.com/office/powerpoint/2010/main" val="242845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7866-F75D-88D2-8069-B33842883825}"/>
              </a:ext>
            </a:extLst>
          </p:cNvPr>
          <p:cNvSpPr>
            <a:spLocks noGrp="1"/>
          </p:cNvSpPr>
          <p:nvPr>
            <p:ph type="title"/>
          </p:nvPr>
        </p:nvSpPr>
        <p:spPr/>
        <p:txBody>
          <a:bodyPr/>
          <a:lstStyle/>
          <a:p>
            <a:r>
              <a:rPr lang="zh-TW" altLang="en-US" b="1" dirty="0">
                <a:solidFill>
                  <a:schemeClr val="accent1"/>
                </a:solidFill>
                <a:latin typeface="Microsoft JhengHei UI" panose="020B0604030504040204" pitchFamily="34" charset="-120"/>
                <a:ea typeface="Microsoft JhengHei UI" panose="020B0604030504040204" pitchFamily="34" charset="-120"/>
              </a:rPr>
              <a:t>空氣指標（</a:t>
            </a:r>
            <a:r>
              <a:rPr lang="en-US" altLang="zh-TW" b="1" dirty="0">
                <a:solidFill>
                  <a:schemeClr val="accent1"/>
                </a:solidFill>
                <a:latin typeface="Microsoft JhengHei UI" panose="020B0604030504040204" pitchFamily="34" charset="-120"/>
                <a:ea typeface="Microsoft JhengHei UI" panose="020B0604030504040204" pitchFamily="34" charset="-120"/>
              </a:rPr>
              <a:t>AQI</a:t>
            </a:r>
            <a:r>
              <a:rPr lang="zh-TW" altLang="en-US" b="1" dirty="0">
                <a:solidFill>
                  <a:schemeClr val="accent1"/>
                </a:solidFill>
                <a:latin typeface="Microsoft JhengHei UI" panose="020B0604030504040204" pitchFamily="34" charset="-120"/>
                <a:ea typeface="Microsoft JhengHei UI" panose="020B0604030504040204" pitchFamily="34" charset="-120"/>
              </a:rPr>
              <a:t>）分級介紹</a:t>
            </a:r>
            <a:endParaRPr lang="en-TW" b="1" dirty="0">
              <a:solidFill>
                <a:schemeClr val="accent1"/>
              </a:solidFill>
              <a:latin typeface="Microsoft JhengHei UI" panose="020B0604030504040204" pitchFamily="34" charset="-120"/>
              <a:ea typeface="Microsoft JhengHei UI" panose="020B0604030504040204" pitchFamily="34" charset="-120"/>
            </a:endParaRPr>
          </a:p>
        </p:txBody>
      </p:sp>
      <p:sp>
        <p:nvSpPr>
          <p:cNvPr id="4" name="Slide Number Placeholder 3">
            <a:extLst>
              <a:ext uri="{FF2B5EF4-FFF2-40B4-BE49-F238E27FC236}">
                <a16:creationId xmlns:a16="http://schemas.microsoft.com/office/drawing/2014/main" id="{54D16E19-AED8-A21B-B4E1-492F70CDD8DB}"/>
              </a:ext>
            </a:extLst>
          </p:cNvPr>
          <p:cNvSpPr>
            <a:spLocks noGrp="1"/>
          </p:cNvSpPr>
          <p:nvPr>
            <p:ph type="sldNum" idx="12"/>
          </p:nvPr>
        </p:nvSpPr>
        <p:spPr>
          <a:xfrm>
            <a:off x="8466175" y="4696933"/>
            <a:ext cx="548700" cy="313500"/>
          </a:xfrm>
        </p:spPr>
        <p:txBody>
          <a:bodyPr/>
          <a:lstStyle/>
          <a:p>
            <a:pPr marL="0" lvl="0" indent="0" algn="r" rtl="0">
              <a:spcBef>
                <a:spcPts val="0"/>
              </a:spcBef>
              <a:spcAft>
                <a:spcPts val="0"/>
              </a:spcAft>
              <a:buNone/>
            </a:pPr>
            <a:fld id="{00000000-1234-1234-1234-123412341234}" type="slidenum">
              <a:rPr lang="en" smtClean="0">
                <a:latin typeface="Arial" panose="020B0604020202020204" pitchFamily="34" charset="0"/>
                <a:ea typeface="微軟正黑體" panose="020B0604030504040204" pitchFamily="34" charset="-120"/>
              </a:rPr>
              <a:t>16</a:t>
            </a:fld>
            <a:endParaRPr lang="en" dirty="0">
              <a:latin typeface="Arial" panose="020B0604020202020204" pitchFamily="34" charset="0"/>
              <a:ea typeface="微軟正黑體" panose="020B0604030504040204" pitchFamily="34" charset="-120"/>
            </a:endParaRPr>
          </a:p>
        </p:txBody>
      </p:sp>
      <p:pic>
        <p:nvPicPr>
          <p:cNvPr id="2052" name="Picture 4">
            <a:extLst>
              <a:ext uri="{FF2B5EF4-FFF2-40B4-BE49-F238E27FC236}">
                <a16:creationId xmlns:a16="http://schemas.microsoft.com/office/drawing/2014/main" id="{CD026005-D894-E923-5F83-F45AA30C5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982" y="1345666"/>
            <a:ext cx="4059333" cy="307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FA0CC1E5-E394-EEE2-59E8-D2551DB8DC79}"/>
              </a:ext>
            </a:extLst>
          </p:cNvPr>
          <p:cNvGraphicFramePr>
            <a:graphicFrameLocks noGrp="1"/>
          </p:cNvGraphicFramePr>
          <p:nvPr>
            <p:extLst>
              <p:ext uri="{D42A27DB-BD31-4B8C-83A1-F6EECF244321}">
                <p14:modId xmlns:p14="http://schemas.microsoft.com/office/powerpoint/2010/main" val="732519904"/>
              </p:ext>
            </p:extLst>
          </p:nvPr>
        </p:nvGraphicFramePr>
        <p:xfrm>
          <a:off x="836100" y="1419225"/>
          <a:ext cx="3397500" cy="2628900"/>
        </p:xfrm>
        <a:graphic>
          <a:graphicData uri="http://schemas.openxmlformats.org/drawingml/2006/table">
            <a:tbl>
              <a:tblPr firstRow="1" bandRow="1">
                <a:tableStyleId>{C98665B7-6574-423E-A4B5-A6C020D860FF}</a:tableStyleId>
              </a:tblPr>
              <a:tblGrid>
                <a:gridCol w="1573444">
                  <a:extLst>
                    <a:ext uri="{9D8B030D-6E8A-4147-A177-3AD203B41FA5}">
                      <a16:colId xmlns:a16="http://schemas.microsoft.com/office/drawing/2014/main" val="2477248677"/>
                    </a:ext>
                  </a:extLst>
                </a:gridCol>
                <a:gridCol w="1824056">
                  <a:extLst>
                    <a:ext uri="{9D8B030D-6E8A-4147-A177-3AD203B41FA5}">
                      <a16:colId xmlns:a16="http://schemas.microsoft.com/office/drawing/2014/main" val="2354384206"/>
                    </a:ext>
                  </a:extLst>
                </a:gridCol>
              </a:tblGrid>
              <a:tr h="525780">
                <a:tc gridSpan="2">
                  <a:txBody>
                    <a:bodyPr/>
                    <a:lstStyle/>
                    <a:p>
                      <a:pPr algn="ctr"/>
                      <a:r>
                        <a:rPr lang="en-US" b="1" dirty="0" err="1">
                          <a:latin typeface="Microsoft JhengHei UI" panose="020B0604030504040204" pitchFamily="34" charset="-120"/>
                          <a:ea typeface="Microsoft JhengHei UI" panose="020B0604030504040204" pitchFamily="34" charset="-120"/>
                        </a:rPr>
                        <a:t>空氣品質指標</a:t>
                      </a:r>
                      <a:r>
                        <a:rPr lang="en-US" b="1" dirty="0"/>
                        <a:t> (AQI)</a:t>
                      </a:r>
                      <a:r>
                        <a:rPr lang="zh-TW" altLang="en-US" b="1" dirty="0"/>
                        <a:t> 分級</a:t>
                      </a:r>
                      <a:endParaRPr lang="en-TW" b="1" dirty="0"/>
                    </a:p>
                  </a:txBody>
                  <a:tcPr anchor="ctr"/>
                </a:tc>
                <a:tc hMerge="1">
                  <a:txBody>
                    <a:bodyPr/>
                    <a:lstStyle/>
                    <a:p>
                      <a:endParaRPr lang="en-TW" dirty="0"/>
                    </a:p>
                  </a:txBody>
                  <a:tcPr/>
                </a:tc>
                <a:extLst>
                  <a:ext uri="{0D108BD9-81ED-4DB2-BD59-A6C34878D82A}">
                    <a16:rowId xmlns:a16="http://schemas.microsoft.com/office/drawing/2014/main" val="2232045348"/>
                  </a:ext>
                </a:extLst>
              </a:tr>
              <a:tr h="525780">
                <a:tc>
                  <a:txBody>
                    <a:bodyPr/>
                    <a:lstStyle/>
                    <a:p>
                      <a:pPr algn="ctr"/>
                      <a:r>
                        <a:rPr lang="en-TW" dirty="0"/>
                        <a:t>0-50</a:t>
                      </a:r>
                    </a:p>
                  </a:txBody>
                  <a:tcPr anchor="ctr"/>
                </a:tc>
                <a:tc>
                  <a:txBody>
                    <a:bodyPr/>
                    <a:lstStyle/>
                    <a:p>
                      <a:pPr algn="ctr"/>
                      <a:r>
                        <a:rPr lang="en-TW" dirty="0">
                          <a:latin typeface="Microsoft JhengHei UI" panose="020B0604030504040204" pitchFamily="34" charset="-120"/>
                          <a:ea typeface="Microsoft JhengHei UI" panose="020B0604030504040204" pitchFamily="34" charset="-120"/>
                        </a:rPr>
                        <a:t>良好</a:t>
                      </a:r>
                    </a:p>
                  </a:txBody>
                  <a:tcPr anchor="ctr"/>
                </a:tc>
                <a:extLst>
                  <a:ext uri="{0D108BD9-81ED-4DB2-BD59-A6C34878D82A}">
                    <a16:rowId xmlns:a16="http://schemas.microsoft.com/office/drawing/2014/main" val="2960725854"/>
                  </a:ext>
                </a:extLst>
              </a:tr>
              <a:tr h="525780">
                <a:tc>
                  <a:txBody>
                    <a:bodyPr/>
                    <a:lstStyle/>
                    <a:p>
                      <a:pPr algn="ctr"/>
                      <a:r>
                        <a:rPr lang="en-TW" dirty="0"/>
                        <a:t>51-100</a:t>
                      </a:r>
                    </a:p>
                  </a:txBody>
                  <a:tcPr anchor="ctr"/>
                </a:tc>
                <a:tc>
                  <a:txBody>
                    <a:bodyPr/>
                    <a:lstStyle/>
                    <a:p>
                      <a:pPr algn="ctr"/>
                      <a:r>
                        <a:rPr lang="en-TW" dirty="0">
                          <a:latin typeface="Microsoft JhengHei UI" panose="020B0604030504040204" pitchFamily="34" charset="-120"/>
                          <a:ea typeface="Microsoft JhengHei UI" panose="020B0604030504040204" pitchFamily="34" charset="-120"/>
                        </a:rPr>
                        <a:t>普通</a:t>
                      </a:r>
                    </a:p>
                  </a:txBody>
                  <a:tcPr anchor="ctr"/>
                </a:tc>
                <a:extLst>
                  <a:ext uri="{0D108BD9-81ED-4DB2-BD59-A6C34878D82A}">
                    <a16:rowId xmlns:a16="http://schemas.microsoft.com/office/drawing/2014/main" val="2337711099"/>
                  </a:ext>
                </a:extLst>
              </a:tr>
              <a:tr h="525780">
                <a:tc>
                  <a:txBody>
                    <a:bodyPr/>
                    <a:lstStyle/>
                    <a:p>
                      <a:pPr algn="ctr"/>
                      <a:r>
                        <a:rPr lang="en-TW" dirty="0"/>
                        <a:t>101-150</a:t>
                      </a:r>
                    </a:p>
                  </a:txBody>
                  <a:tcPr anchor="ctr"/>
                </a:tc>
                <a:tc>
                  <a:txBody>
                    <a:bodyPr/>
                    <a:lstStyle/>
                    <a:p>
                      <a:pPr algn="ctr"/>
                      <a:r>
                        <a:rPr lang="en-TW" dirty="0">
                          <a:latin typeface="Microsoft JhengHei UI" panose="020B0604030504040204" pitchFamily="34" charset="-120"/>
                          <a:ea typeface="Microsoft JhengHei UI" panose="020B0604030504040204" pitchFamily="34" charset="-120"/>
                        </a:rPr>
                        <a:t>對敏感族群不健康</a:t>
                      </a:r>
                    </a:p>
                  </a:txBody>
                  <a:tcPr anchor="ctr"/>
                </a:tc>
                <a:extLst>
                  <a:ext uri="{0D108BD9-81ED-4DB2-BD59-A6C34878D82A}">
                    <a16:rowId xmlns:a16="http://schemas.microsoft.com/office/drawing/2014/main" val="3716240171"/>
                  </a:ext>
                </a:extLst>
              </a:tr>
              <a:tr h="525780">
                <a:tc>
                  <a:txBody>
                    <a:bodyPr/>
                    <a:lstStyle/>
                    <a:p>
                      <a:pPr algn="ctr"/>
                      <a:r>
                        <a:rPr lang="en-TW" dirty="0"/>
                        <a:t>151-200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dirty="0">
                          <a:latin typeface="Microsoft JhengHei UI" panose="020B0604030504040204" pitchFamily="34" charset="-120"/>
                          <a:ea typeface="Microsoft JhengHei UI" panose="020B0604030504040204" pitchFamily="34" charset="-120"/>
                        </a:rPr>
                        <a:t>對所有族群不健康</a:t>
                      </a:r>
                    </a:p>
                  </a:txBody>
                  <a:tcPr anchor="ctr"/>
                </a:tc>
                <a:extLst>
                  <a:ext uri="{0D108BD9-81ED-4DB2-BD59-A6C34878D82A}">
                    <a16:rowId xmlns:a16="http://schemas.microsoft.com/office/drawing/2014/main" val="767053533"/>
                  </a:ext>
                </a:extLst>
              </a:tr>
            </a:tbl>
          </a:graphicData>
        </a:graphic>
      </p:graphicFrame>
      <p:sp>
        <p:nvSpPr>
          <p:cNvPr id="5" name="文字方塊 4">
            <a:extLst>
              <a:ext uri="{FF2B5EF4-FFF2-40B4-BE49-F238E27FC236}">
                <a16:creationId xmlns:a16="http://schemas.microsoft.com/office/drawing/2014/main" id="{7063A2B1-7E37-62BB-3071-44F5E989AB07}"/>
              </a:ext>
            </a:extLst>
          </p:cNvPr>
          <p:cNvSpPr txBox="1"/>
          <p:nvPr/>
        </p:nvSpPr>
        <p:spPr>
          <a:xfrm>
            <a:off x="6004535" y="4341039"/>
            <a:ext cx="1351765" cy="307777"/>
          </a:xfrm>
          <a:prstGeom prst="rect">
            <a:avLst/>
          </a:prstGeom>
          <a:noFill/>
        </p:spPr>
        <p:txBody>
          <a:bodyPr wrap="square">
            <a:spAutoFit/>
          </a:bodyPr>
          <a:lstStyle/>
          <a:p>
            <a:r>
              <a:rPr lang="zh-TW" altLang="en-US"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US" altLang="zh-TW"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AQI</a:t>
            </a:r>
            <a:r>
              <a:rPr lang="zh-TW" altLang="en-US"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分布情形</a:t>
            </a:r>
            <a:endParaRPr lang="zh-TW" altLang="en-US" dirty="0">
              <a:solidFill>
                <a:schemeClr val="tx1">
                  <a:lumMod val="75000"/>
                </a:schemeClr>
              </a:solidFill>
            </a:endParaRPr>
          </a:p>
        </p:txBody>
      </p:sp>
      <p:sp>
        <p:nvSpPr>
          <p:cNvPr id="7" name="Triangle 8">
            <a:extLst>
              <a:ext uri="{FF2B5EF4-FFF2-40B4-BE49-F238E27FC236}">
                <a16:creationId xmlns:a16="http://schemas.microsoft.com/office/drawing/2014/main" id="{176FA503-C031-55FD-F67C-B52B7669B2CD}"/>
              </a:ext>
            </a:extLst>
          </p:cNvPr>
          <p:cNvSpPr/>
          <p:nvPr/>
        </p:nvSpPr>
        <p:spPr>
          <a:xfrm>
            <a:off x="5842832" y="4416466"/>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Tree>
    <p:extLst>
      <p:ext uri="{BB962C8B-B14F-4D97-AF65-F5344CB8AC3E}">
        <p14:creationId xmlns:p14="http://schemas.microsoft.com/office/powerpoint/2010/main" val="3567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210339"/>
            <a:ext cx="6462600" cy="857400"/>
          </a:xfrm>
          <a:prstGeom prst="rect">
            <a:avLst/>
          </a:prstGeom>
        </p:spPr>
        <p:txBody>
          <a:bodyPr spcFirstLastPara="1" wrap="square" lIns="91425" tIns="91425" rIns="91425" bIns="91425" anchor="b" anchorCtr="0">
            <a:noAutofit/>
          </a:bodyPr>
          <a:lstStyle/>
          <a:p>
            <a:pPr marL="114300" lvl="0" algn="l" rtl="0">
              <a:spcBef>
                <a:spcPts val="600"/>
              </a:spcBef>
              <a:spcAft>
                <a:spcPts val="0"/>
              </a:spcAft>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研究方法</a:t>
            </a:r>
            <a:r>
              <a:rPr lang="en-US" altLang="zh-TW" b="1" dirty="0">
                <a:solidFill>
                  <a:schemeClr val="accent1"/>
                </a:solidFill>
                <a:latin typeface="Microsoft JhengHei UI" panose="020B0604030504040204" pitchFamily="34" charset="-120"/>
                <a:ea typeface="Microsoft JhengHei UI" panose="020B0604030504040204" pitchFamily="34" charset="-120"/>
                <a:cs typeface="Calibri" panose="020F0502020204030204" pitchFamily="34" charset="0"/>
              </a:rPr>
              <a:t>-1</a:t>
            </a:r>
            <a:r>
              <a:rPr lang="zh-TW" altLang="en-US" b="1" dirty="0">
                <a:solidFill>
                  <a:schemeClr val="accent1"/>
                </a:solidFill>
                <a:latin typeface="Microsoft JhengHei UI" panose="020B0604030504040204" pitchFamily="34" charset="-120"/>
                <a:ea typeface="Microsoft JhengHei UI" panose="020B0604030504040204" pitchFamily="34" charset="-120"/>
                <a:cs typeface="Calibri" panose="020F0502020204030204" pitchFamily="34" charset="0"/>
              </a:rPr>
              <a:t>：</a:t>
            </a:r>
            <a:r>
              <a:rPr lang="en-TW" b="1" dirty="0">
                <a:solidFill>
                  <a:schemeClr val="accent1"/>
                </a:solidFill>
                <a:latin typeface="+mn-lt"/>
                <a:ea typeface="Microsoft JhengHei UI" panose="020B0604030504040204" pitchFamily="34" charset="-120"/>
                <a:cs typeface="Calibri" panose="020F0502020204030204" pitchFamily="34" charset="0"/>
              </a:rPr>
              <a:t>XGBOOST</a:t>
            </a:r>
          </a:p>
        </p:txBody>
      </p:sp>
      <p:sp>
        <p:nvSpPr>
          <p:cNvPr id="125" name="Google Shape;125;p17"/>
          <p:cNvSpPr txBox="1">
            <a:spLocks noGrp="1"/>
          </p:cNvSpPr>
          <p:nvPr>
            <p:ph type="body" idx="1"/>
          </p:nvPr>
        </p:nvSpPr>
        <p:spPr>
          <a:xfrm>
            <a:off x="893700" y="980257"/>
            <a:ext cx="7772780" cy="3910688"/>
          </a:xfrm>
          <a:prstGeom prst="rect">
            <a:avLst/>
          </a:prstGeom>
        </p:spPr>
        <p:txBody>
          <a:bodyPr spcFirstLastPara="1" wrap="square" lIns="91425" tIns="91425" rIns="91425" bIns="91425" anchor="t" anchorCtr="0">
            <a:noAutofit/>
          </a:bodyPr>
          <a:lstStyle/>
          <a:p>
            <a:pPr marL="114300" indent="0">
              <a:buNone/>
            </a:pPr>
            <a:r>
              <a:rPr lang="zh-TW" alt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方法：</a:t>
            </a:r>
            <a:r>
              <a:rPr lang="en-US" sz="1800" dirty="0" err="1">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XGBoost</a:t>
            </a:r>
            <a:r>
              <a:rPr lang="zh-TW" alt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 回歸預測 </a:t>
            </a:r>
            <a:r>
              <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a:t>
            </a:r>
            <a:r>
              <a:rPr lang="zh-TW" alt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 使用天氣特徵預測</a:t>
            </a:r>
            <a:r>
              <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AQI</a:t>
            </a:r>
            <a:r>
              <a:rPr lang="zh-TW" alt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值</a:t>
            </a:r>
            <a:endParaRPr 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endParaRPr>
          </a:p>
          <a:p>
            <a:pPr marL="114300" indent="0">
              <a:buNone/>
            </a:pPr>
            <a:r>
              <a:rPr 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    Step 1. </a:t>
            </a:r>
            <a:r>
              <a:rPr lang="en-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從訓練集和測試集中分離特徵和目標變數</a:t>
            </a:r>
            <a:r>
              <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AQI</a:t>
            </a:r>
            <a:endParaRPr lang="en-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endParaRPr>
          </a:p>
          <a:p>
            <a:pPr marL="114300" indent="0">
              <a:buNone/>
            </a:pPr>
            <a:r>
              <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    Step 2. </a:t>
            </a:r>
            <a:r>
              <a:rPr lang="en-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建立</a:t>
            </a:r>
            <a:r>
              <a:rPr lang="en-US" sz="1800" dirty="0">
                <a:solidFill>
                  <a:schemeClr val="tx1">
                    <a:lumMod val="75000"/>
                  </a:schemeClr>
                </a:solidFill>
                <a:latin typeface="Arial" panose="020B0604020202020204" pitchFamily="34" charset="0"/>
                <a:ea typeface="Microsoft JhengHei UI" panose="020B0604030504040204" pitchFamily="34" charset="-120"/>
                <a:cs typeface="Calibri" panose="020F0502020204030204" pitchFamily="34" charset="0"/>
              </a:rPr>
              <a:t> </a:t>
            </a:r>
            <a:r>
              <a:rPr lang="en-US" sz="1800" dirty="0" err="1">
                <a:solidFill>
                  <a:schemeClr val="tx1">
                    <a:lumMod val="75000"/>
                  </a:schemeClr>
                </a:solidFill>
                <a:latin typeface="Arial" panose="020B0604020202020204" pitchFamily="34" charset="0"/>
                <a:ea typeface="Microsoft JhengHei UI" panose="020B0604030504040204" pitchFamily="34" charset="-120"/>
                <a:cs typeface="Calibri" panose="020F0502020204030204" pitchFamily="34" charset="0"/>
              </a:rPr>
              <a:t>Dmatrix</a:t>
            </a:r>
            <a:r>
              <a:rPr lang="zh-TW" altLang="en-US" sz="1800" dirty="0">
                <a:solidFill>
                  <a:schemeClr val="tx1">
                    <a:lumMod val="75000"/>
                  </a:schemeClr>
                </a:solidFill>
                <a:latin typeface="Arial" panose="020B0604020202020204" pitchFamily="34" charset="0"/>
                <a:ea typeface="Microsoft JhengHei UI" panose="020B0604030504040204" pitchFamily="34" charset="-120"/>
                <a:cs typeface="Calibri" panose="020F0502020204030204" pitchFamily="34" charset="0"/>
              </a:rPr>
              <a:t> </a:t>
            </a:r>
            <a:r>
              <a:rPr lang="zh-TW" alt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資料結構</a:t>
            </a:r>
            <a:endPar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endParaRPr>
          </a:p>
          <a:p>
            <a:pPr marL="114300" indent="0">
              <a:buNone/>
            </a:pPr>
            <a:r>
              <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    Step 3. </a:t>
            </a:r>
            <a:r>
              <a:rPr lang="en-TW" sz="1800" dirty="0">
                <a:solidFill>
                  <a:schemeClr val="tx1">
                    <a:lumMod val="75000"/>
                  </a:schemeClr>
                </a:solidFill>
                <a:latin typeface="Arial" panose="020B0604020202020204" pitchFamily="34" charset="0"/>
                <a:ea typeface="Microsoft JhengHei UI" panose="020B0604030504040204" pitchFamily="34" charset="-120"/>
              </a:rPr>
              <a:t>定義模型參數</a:t>
            </a:r>
            <a:br>
              <a:rPr lang="en-US" altLang="zh-TW" sz="1800" dirty="0">
                <a:solidFill>
                  <a:schemeClr val="tx1"/>
                </a:solidFill>
                <a:latin typeface="Microsoft JhengHei UI" panose="020B0604030504040204" pitchFamily="34" charset="-120"/>
                <a:ea typeface="Microsoft JhengHei UI" panose="020B0604030504040204" pitchFamily="34" charset="-120"/>
                <a:cs typeface="DFKai-SB" panose="03000509000000000000" pitchFamily="49" charset="-120"/>
              </a:rPr>
            </a:br>
            <a:r>
              <a:rPr lang="en-US" altLang="zh-TW"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'objective'</a:t>
            </a:r>
            <a:r>
              <a:rPr lang="en-US" altLang="zh-TW"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a:t>
            </a:r>
            <a:r>
              <a:rPr lang="en-US" altLang="zh-TW" sz="1400" b="0" dirty="0" err="1">
                <a:solidFill>
                  <a:srgbClr val="CE9178"/>
                </a:solidFill>
                <a:effectLst/>
                <a:latin typeface="Consolas" panose="020B0609020204030204" pitchFamily="49" charset="0"/>
              </a:rPr>
              <a:t>reg:squarederror</a:t>
            </a:r>
            <a:r>
              <a:rPr lang="en-US" altLang="zh-TW" sz="1400" b="0" dirty="0">
                <a:solidFill>
                  <a:srgbClr val="CE9178"/>
                </a:solidFill>
                <a:effectLst/>
                <a:latin typeface="Consolas" panose="020B0609020204030204" pitchFamily="49" charset="0"/>
              </a:rPr>
              <a:t>'</a:t>
            </a:r>
            <a:r>
              <a:rPr lang="en-US" altLang="zh-TW" sz="1400" b="0" dirty="0">
                <a:solidFill>
                  <a:srgbClr val="D4D4D4"/>
                </a:solidFill>
                <a:effectLst/>
                <a:latin typeface="Consolas" panose="020B0609020204030204" pitchFamily="49" charset="0"/>
              </a:rPr>
              <a:t>,  </a:t>
            </a:r>
            <a:r>
              <a:rPr lang="en-US" altLang="zh-TW" sz="1400" b="0" dirty="0">
                <a:solidFill>
                  <a:srgbClr val="6A9955"/>
                </a:solidFill>
                <a:effectLst/>
                <a:latin typeface="Consolas" panose="020B0609020204030204" pitchFamily="49" charset="0"/>
              </a:rPr>
              <a:t># </a:t>
            </a:r>
            <a:r>
              <a:rPr lang="zh-TW" altLang="en-US" sz="1400" b="0" dirty="0">
                <a:solidFill>
                  <a:srgbClr val="6A9955"/>
                </a:solidFill>
                <a:effectLst/>
                <a:latin typeface="Consolas" panose="020B0609020204030204" pitchFamily="49" charset="0"/>
              </a:rPr>
              <a:t>使用平方誤差作為目標函數</a:t>
            </a:r>
            <a:endParaRPr lang="zh-TW" altLang="en-US" sz="1400" b="0" dirty="0">
              <a:solidFill>
                <a:srgbClr val="D4D4D4"/>
              </a:solidFill>
              <a:effectLst/>
              <a:latin typeface="Consolas" panose="020B0609020204030204" pitchFamily="49" charset="0"/>
            </a:endParaRPr>
          </a:p>
          <a:p>
            <a:pPr marL="114300" indent="0">
              <a:buNone/>
            </a:pPr>
            <a:r>
              <a:rPr lang="zh-TW" altLang="en-US"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'eta'</a:t>
            </a:r>
            <a:r>
              <a:rPr lang="en-US" altLang="zh-TW" sz="1400" b="0" dirty="0">
                <a:solidFill>
                  <a:srgbClr val="D4D4D4"/>
                </a:solidFill>
                <a:effectLst/>
                <a:latin typeface="Consolas" panose="020B0609020204030204" pitchFamily="49" charset="0"/>
              </a:rPr>
              <a:t>: </a:t>
            </a:r>
            <a:r>
              <a:rPr lang="en-US" altLang="zh-TW" sz="1400" b="0" dirty="0">
                <a:solidFill>
                  <a:srgbClr val="B5CEA8"/>
                </a:solidFill>
                <a:effectLst/>
                <a:latin typeface="Consolas" panose="020B0609020204030204" pitchFamily="49" charset="0"/>
              </a:rPr>
              <a:t>0.1</a:t>
            </a:r>
            <a:r>
              <a:rPr lang="en-US" altLang="zh-TW" sz="1400" b="0" dirty="0">
                <a:solidFill>
                  <a:srgbClr val="D4D4D4"/>
                </a:solidFill>
                <a:effectLst/>
                <a:latin typeface="Consolas" panose="020B0609020204030204" pitchFamily="49" charset="0"/>
              </a:rPr>
              <a:t>,  </a:t>
            </a:r>
            <a:r>
              <a:rPr lang="en-US" altLang="zh-TW" sz="1400" b="0" dirty="0">
                <a:solidFill>
                  <a:srgbClr val="6A9955"/>
                </a:solidFill>
                <a:effectLst/>
                <a:latin typeface="Consolas" panose="020B0609020204030204" pitchFamily="49" charset="0"/>
              </a:rPr>
              <a:t># </a:t>
            </a:r>
            <a:r>
              <a:rPr lang="zh-TW" altLang="en-US" sz="1400" b="0" dirty="0">
                <a:solidFill>
                  <a:srgbClr val="6A9955"/>
                </a:solidFill>
                <a:effectLst/>
                <a:latin typeface="Consolas" panose="020B0609020204030204" pitchFamily="49" charset="0"/>
              </a:rPr>
              <a:t>學習率</a:t>
            </a:r>
            <a:endParaRPr lang="zh-TW" altLang="en-US" sz="1400" b="0" dirty="0">
              <a:solidFill>
                <a:srgbClr val="D4D4D4"/>
              </a:solidFill>
              <a:effectLst/>
              <a:latin typeface="Consolas" panose="020B0609020204030204" pitchFamily="49" charset="0"/>
            </a:endParaRPr>
          </a:p>
          <a:p>
            <a:pPr marL="114300" indent="0">
              <a:buNone/>
            </a:pPr>
            <a:r>
              <a:rPr lang="zh-TW" altLang="en-US"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a:t>
            </a:r>
            <a:r>
              <a:rPr lang="en-US" altLang="zh-TW" sz="1400" b="0" dirty="0" err="1">
                <a:solidFill>
                  <a:srgbClr val="CE9178"/>
                </a:solidFill>
                <a:effectLst/>
                <a:latin typeface="Consolas" panose="020B0609020204030204" pitchFamily="49" charset="0"/>
              </a:rPr>
              <a:t>max_depth</a:t>
            </a:r>
            <a:r>
              <a:rPr lang="en-US" altLang="zh-TW" sz="1400" b="0" dirty="0">
                <a:solidFill>
                  <a:srgbClr val="CE9178"/>
                </a:solidFill>
                <a:effectLst/>
                <a:latin typeface="Consolas" panose="020B0609020204030204" pitchFamily="49" charset="0"/>
              </a:rPr>
              <a:t>'</a:t>
            </a:r>
            <a:r>
              <a:rPr lang="en-US" altLang="zh-TW" sz="1400" b="0" dirty="0">
                <a:solidFill>
                  <a:srgbClr val="D4D4D4"/>
                </a:solidFill>
                <a:effectLst/>
                <a:latin typeface="Consolas" panose="020B0609020204030204" pitchFamily="49" charset="0"/>
              </a:rPr>
              <a:t>: </a:t>
            </a:r>
            <a:r>
              <a:rPr lang="en-US" altLang="zh-TW" sz="1400" b="0" dirty="0">
                <a:solidFill>
                  <a:srgbClr val="B5CEA8"/>
                </a:solidFill>
                <a:effectLst/>
                <a:latin typeface="Consolas" panose="020B0609020204030204" pitchFamily="49" charset="0"/>
              </a:rPr>
              <a:t>6</a:t>
            </a:r>
            <a:r>
              <a:rPr lang="en-US" altLang="zh-TW" sz="1400" b="0" dirty="0">
                <a:solidFill>
                  <a:srgbClr val="D4D4D4"/>
                </a:solidFill>
                <a:effectLst/>
                <a:latin typeface="Consolas" panose="020B0609020204030204" pitchFamily="49" charset="0"/>
              </a:rPr>
              <a:t>,  </a:t>
            </a:r>
            <a:r>
              <a:rPr lang="en-US" altLang="zh-TW" sz="1400" b="0" dirty="0">
                <a:solidFill>
                  <a:srgbClr val="6A9955"/>
                </a:solidFill>
                <a:effectLst/>
                <a:latin typeface="Consolas" panose="020B0609020204030204" pitchFamily="49" charset="0"/>
              </a:rPr>
              <a:t># </a:t>
            </a:r>
            <a:r>
              <a:rPr lang="zh-TW" altLang="en-US" sz="1400" b="0" dirty="0">
                <a:solidFill>
                  <a:srgbClr val="6A9955"/>
                </a:solidFill>
                <a:effectLst/>
                <a:latin typeface="Consolas" panose="020B0609020204030204" pitchFamily="49" charset="0"/>
              </a:rPr>
              <a:t>樹的最大深度</a:t>
            </a:r>
            <a:endParaRPr lang="zh-TW" altLang="en-US" sz="1400" b="0" dirty="0">
              <a:solidFill>
                <a:srgbClr val="D4D4D4"/>
              </a:solidFill>
              <a:effectLst/>
              <a:latin typeface="Consolas" panose="020B0609020204030204" pitchFamily="49" charset="0"/>
            </a:endParaRPr>
          </a:p>
          <a:p>
            <a:pPr marL="114300" indent="0">
              <a:buNone/>
            </a:pPr>
            <a:r>
              <a:rPr lang="zh-TW" altLang="en-US"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a:t>
            </a:r>
            <a:r>
              <a:rPr lang="en-US" altLang="zh-TW" sz="1400" b="0" dirty="0" err="1">
                <a:solidFill>
                  <a:srgbClr val="CE9178"/>
                </a:solidFill>
                <a:effectLst/>
                <a:latin typeface="Consolas" panose="020B0609020204030204" pitchFamily="49" charset="0"/>
              </a:rPr>
              <a:t>colsample_bytree</a:t>
            </a:r>
            <a:r>
              <a:rPr lang="en-US" altLang="zh-TW" sz="1400" b="0" dirty="0">
                <a:solidFill>
                  <a:srgbClr val="CE9178"/>
                </a:solidFill>
                <a:effectLst/>
                <a:latin typeface="Consolas" panose="020B0609020204030204" pitchFamily="49" charset="0"/>
              </a:rPr>
              <a:t>'</a:t>
            </a:r>
            <a:r>
              <a:rPr lang="en-US" altLang="zh-TW" sz="1400" b="0" dirty="0">
                <a:solidFill>
                  <a:srgbClr val="D4D4D4"/>
                </a:solidFill>
                <a:effectLst/>
                <a:latin typeface="Consolas" panose="020B0609020204030204" pitchFamily="49" charset="0"/>
              </a:rPr>
              <a:t>: </a:t>
            </a:r>
            <a:r>
              <a:rPr lang="en-US" altLang="zh-TW" sz="1400" b="0" dirty="0">
                <a:solidFill>
                  <a:srgbClr val="B5CEA8"/>
                </a:solidFill>
                <a:effectLst/>
                <a:latin typeface="Consolas" panose="020B0609020204030204" pitchFamily="49" charset="0"/>
              </a:rPr>
              <a:t>0.8</a:t>
            </a:r>
            <a:r>
              <a:rPr lang="en-US" altLang="zh-TW" sz="1400" b="0" dirty="0">
                <a:solidFill>
                  <a:srgbClr val="D4D4D4"/>
                </a:solidFill>
                <a:effectLst/>
                <a:latin typeface="Consolas" panose="020B0609020204030204" pitchFamily="49" charset="0"/>
              </a:rPr>
              <a:t>,  </a:t>
            </a:r>
            <a:r>
              <a:rPr lang="en-US" altLang="zh-TW" sz="1400" b="0" dirty="0">
                <a:solidFill>
                  <a:srgbClr val="6A9955"/>
                </a:solidFill>
                <a:effectLst/>
                <a:latin typeface="Consolas" panose="020B0609020204030204" pitchFamily="49" charset="0"/>
              </a:rPr>
              <a:t># </a:t>
            </a:r>
            <a:r>
              <a:rPr lang="zh-TW" altLang="en-US" sz="1400" b="0" dirty="0">
                <a:solidFill>
                  <a:srgbClr val="6A9955"/>
                </a:solidFill>
                <a:effectLst/>
                <a:latin typeface="Consolas" panose="020B0609020204030204" pitchFamily="49" charset="0"/>
              </a:rPr>
              <a:t>每棵樹使用的特徵比例</a:t>
            </a:r>
            <a:endParaRPr lang="zh-TW" altLang="en-US" sz="1400" b="0" dirty="0">
              <a:solidFill>
                <a:srgbClr val="D4D4D4"/>
              </a:solidFill>
              <a:effectLst/>
              <a:latin typeface="Consolas" panose="020B0609020204030204" pitchFamily="49" charset="0"/>
            </a:endParaRPr>
          </a:p>
          <a:p>
            <a:pPr marL="114300" indent="0">
              <a:buNone/>
            </a:pPr>
            <a:r>
              <a:rPr lang="zh-TW" altLang="en-US"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'subsample'</a:t>
            </a:r>
            <a:r>
              <a:rPr lang="en-US" altLang="zh-TW" sz="1400" b="0" dirty="0">
                <a:solidFill>
                  <a:srgbClr val="D4D4D4"/>
                </a:solidFill>
                <a:effectLst/>
                <a:latin typeface="Consolas" panose="020B0609020204030204" pitchFamily="49" charset="0"/>
              </a:rPr>
              <a:t>: </a:t>
            </a:r>
            <a:r>
              <a:rPr lang="en-US" altLang="zh-TW" sz="1400" b="0" dirty="0">
                <a:solidFill>
                  <a:srgbClr val="B5CEA8"/>
                </a:solidFill>
                <a:effectLst/>
                <a:latin typeface="Consolas" panose="020B0609020204030204" pitchFamily="49" charset="0"/>
              </a:rPr>
              <a:t>0.8</a:t>
            </a:r>
            <a:r>
              <a:rPr lang="en-US" altLang="zh-TW" sz="1400" b="0" dirty="0">
                <a:solidFill>
                  <a:srgbClr val="D4D4D4"/>
                </a:solidFill>
                <a:effectLst/>
                <a:latin typeface="Consolas" panose="020B0609020204030204" pitchFamily="49" charset="0"/>
              </a:rPr>
              <a:t>,  </a:t>
            </a:r>
            <a:r>
              <a:rPr lang="en-US" altLang="zh-TW" sz="1400" b="0" dirty="0">
                <a:solidFill>
                  <a:srgbClr val="6A9955"/>
                </a:solidFill>
                <a:effectLst/>
                <a:latin typeface="Consolas" panose="020B0609020204030204" pitchFamily="49" charset="0"/>
              </a:rPr>
              <a:t># </a:t>
            </a:r>
            <a:r>
              <a:rPr lang="zh-TW" altLang="en-US" sz="1400" b="0" dirty="0">
                <a:solidFill>
                  <a:srgbClr val="6A9955"/>
                </a:solidFill>
                <a:effectLst/>
                <a:latin typeface="Consolas" panose="020B0609020204030204" pitchFamily="49" charset="0"/>
              </a:rPr>
              <a:t>每棵樹使用的樣本比例</a:t>
            </a:r>
            <a:endParaRPr lang="zh-TW" altLang="en-US" sz="1400" b="0" dirty="0">
              <a:solidFill>
                <a:srgbClr val="D4D4D4"/>
              </a:solidFill>
              <a:effectLst/>
              <a:latin typeface="Consolas" panose="020B0609020204030204" pitchFamily="49" charset="0"/>
            </a:endParaRPr>
          </a:p>
          <a:p>
            <a:pPr marL="114300" indent="0">
              <a:buNone/>
            </a:pPr>
            <a:r>
              <a:rPr lang="zh-TW" altLang="en-US"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a:t>
            </a:r>
            <a:r>
              <a:rPr lang="en-US" altLang="zh-TW" sz="1400" b="0" dirty="0" err="1">
                <a:solidFill>
                  <a:srgbClr val="CE9178"/>
                </a:solidFill>
                <a:effectLst/>
                <a:latin typeface="Consolas" panose="020B0609020204030204" pitchFamily="49" charset="0"/>
              </a:rPr>
              <a:t>eval_metric</a:t>
            </a:r>
            <a:r>
              <a:rPr lang="en-US" altLang="zh-TW" sz="1400" b="0" dirty="0">
                <a:solidFill>
                  <a:srgbClr val="CE9178"/>
                </a:solidFill>
                <a:effectLst/>
                <a:latin typeface="Consolas" panose="020B0609020204030204" pitchFamily="49" charset="0"/>
              </a:rPr>
              <a:t>’</a:t>
            </a:r>
            <a:r>
              <a:rPr lang="en-US" altLang="zh-TW" sz="1400" b="0" dirty="0">
                <a:solidFill>
                  <a:srgbClr val="D4D4D4"/>
                </a:solidFill>
                <a:effectLst/>
                <a:latin typeface="Consolas" panose="020B0609020204030204" pitchFamily="49" charset="0"/>
              </a:rPr>
              <a:t>: </a:t>
            </a:r>
            <a:r>
              <a:rPr lang="en-US" altLang="zh-TW" sz="1400" b="0" dirty="0">
                <a:solidFill>
                  <a:srgbClr val="CE9178"/>
                </a:solidFill>
                <a:effectLst/>
                <a:latin typeface="Consolas" panose="020B0609020204030204" pitchFamily="49" charset="0"/>
              </a:rPr>
              <a:t>‘</a:t>
            </a:r>
            <a:r>
              <a:rPr lang="en-US" altLang="zh-TW" sz="1400" b="0" dirty="0" err="1">
                <a:solidFill>
                  <a:srgbClr val="CE9178"/>
                </a:solidFill>
                <a:effectLst/>
                <a:latin typeface="Consolas" panose="020B0609020204030204" pitchFamily="49" charset="0"/>
              </a:rPr>
              <a:t>rmse</a:t>
            </a:r>
            <a:r>
              <a:rPr lang="en-US" altLang="zh-TW" sz="1400" b="0" dirty="0">
                <a:solidFill>
                  <a:srgbClr val="CE9178"/>
                </a:solidFill>
                <a:effectLst/>
                <a:latin typeface="Consolas" panose="020B0609020204030204" pitchFamily="49" charset="0"/>
              </a:rPr>
              <a:t>’</a:t>
            </a:r>
            <a:r>
              <a:rPr lang="en-US" altLang="zh-TW" sz="1400" b="0" dirty="0">
                <a:solidFill>
                  <a:srgbClr val="D4D4D4"/>
                </a:solidFill>
                <a:effectLst/>
                <a:latin typeface="Consolas" panose="020B0609020204030204" pitchFamily="49" charset="0"/>
              </a:rPr>
              <a:t>  </a:t>
            </a:r>
            <a:r>
              <a:rPr lang="en-US" altLang="zh-TW" sz="1400" b="0" dirty="0">
                <a:solidFill>
                  <a:srgbClr val="6A9955"/>
                </a:solidFill>
                <a:effectLst/>
                <a:latin typeface="Consolas" panose="020B0609020204030204" pitchFamily="49" charset="0"/>
              </a:rPr>
              <a:t># </a:t>
            </a:r>
            <a:r>
              <a:rPr lang="zh-TW" altLang="en-US" sz="1400" b="0" dirty="0">
                <a:solidFill>
                  <a:srgbClr val="6A9955"/>
                </a:solidFill>
                <a:effectLst/>
                <a:latin typeface="Consolas" panose="020B0609020204030204" pitchFamily="49" charset="0"/>
              </a:rPr>
              <a:t>評估指標：</a:t>
            </a:r>
            <a:r>
              <a:rPr lang="zh-TW" altLang="en-US" sz="1400" dirty="0">
                <a:solidFill>
                  <a:srgbClr val="6A9955"/>
                </a:solidFill>
                <a:latin typeface="Consolas" panose="020B0609020204030204" pitchFamily="49" charset="0"/>
              </a:rPr>
              <a:t>均方根誤差（</a:t>
            </a:r>
            <a:r>
              <a:rPr lang="en-US" altLang="zh-TW" sz="1400" dirty="0">
                <a:solidFill>
                  <a:srgbClr val="6A9955"/>
                </a:solidFill>
                <a:latin typeface="Consolas" panose="020B0609020204030204" pitchFamily="49" charset="0"/>
              </a:rPr>
              <a:t>RMSE</a:t>
            </a:r>
            <a:r>
              <a:rPr lang="zh-TW" altLang="en-US" sz="1400" dirty="0">
                <a:solidFill>
                  <a:srgbClr val="6A9955"/>
                </a:solidFill>
                <a:latin typeface="Consolas" panose="020B0609020204030204" pitchFamily="49" charset="0"/>
              </a:rPr>
              <a:t>）</a:t>
            </a:r>
            <a:endParaRPr lang="en-TW" sz="1400" dirty="0">
              <a:solidFill>
                <a:srgbClr val="6A9955"/>
              </a:solidFill>
              <a:latin typeface="Consolas" panose="020B0609020204030204" pitchFamily="49" charset="0"/>
            </a:endParaRPr>
          </a:p>
          <a:p>
            <a:pPr marL="114300" indent="0">
              <a:buNone/>
            </a:pPr>
            <a:r>
              <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    Step 4. </a:t>
            </a:r>
            <a:r>
              <a:rPr lang="en-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訓練模型</a:t>
            </a:r>
            <a:endParaRPr 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endParaRPr>
          </a:p>
          <a:p>
            <a:pPr marL="114300" indent="0">
              <a:buNone/>
            </a:pPr>
            <a:r>
              <a:rPr lang="en-US" altLang="zh-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    Step 5. </a:t>
            </a:r>
            <a:r>
              <a:rPr lang="zh-TW" altLang="en-US"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rPr>
              <a:t>模型驗證與結果視覺化</a:t>
            </a:r>
            <a:endParaRPr lang="en-TW" sz="1800" dirty="0">
              <a:solidFill>
                <a:schemeClr val="tx1">
                  <a:lumMod val="75000"/>
                </a:schemeClr>
              </a:solidFill>
              <a:latin typeface="Arial" panose="020B0604020202020204" pitchFamily="34" charset="0"/>
              <a:ea typeface="Microsoft JhengHei UI" panose="020B0604030504040204" pitchFamily="34" charset="-120"/>
              <a:cs typeface="DFKai-SB" panose="03000509000000000000" pitchFamily="49" charset="-120"/>
            </a:endParaRPr>
          </a:p>
          <a:p>
            <a:pPr marL="114300" indent="0">
              <a:buNone/>
            </a:pPr>
            <a:endParaRPr lang="en-TW" sz="1800"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sz="1800" dirty="0">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sz="1800" dirty="0">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sz="1800"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sz="1800"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404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5" name="Picture 4" descr="A picture containing screenshot, plot, diagram, text&#10;&#10;Description automatically generated">
            <a:extLst>
              <a:ext uri="{FF2B5EF4-FFF2-40B4-BE49-F238E27FC236}">
                <a16:creationId xmlns:a16="http://schemas.microsoft.com/office/drawing/2014/main" id="{81726BD0-9AA8-8C01-500F-CE6D88416C87}"/>
              </a:ext>
            </a:extLst>
          </p:cNvPr>
          <p:cNvPicPr>
            <a:picLocks noChangeAspect="1"/>
          </p:cNvPicPr>
          <p:nvPr/>
        </p:nvPicPr>
        <p:blipFill>
          <a:blip r:embed="rId3"/>
          <a:stretch>
            <a:fillRect/>
          </a:stretch>
        </p:blipFill>
        <p:spPr>
          <a:xfrm>
            <a:off x="487527" y="1297577"/>
            <a:ext cx="4306928" cy="2846130"/>
          </a:xfrm>
          <a:prstGeom prst="rect">
            <a:avLst/>
          </a:prstGeom>
        </p:spPr>
      </p:pic>
      <p:sp>
        <p:nvSpPr>
          <p:cNvPr id="2" name="Google Shape;124;p17">
            <a:extLst>
              <a:ext uri="{FF2B5EF4-FFF2-40B4-BE49-F238E27FC236}">
                <a16:creationId xmlns:a16="http://schemas.microsoft.com/office/drawing/2014/main" id="{21CEB21D-1FFB-8EF6-5C14-39158B6795CC}"/>
              </a:ext>
            </a:extLst>
          </p:cNvPr>
          <p:cNvSpPr txBox="1">
            <a:spLocks/>
          </p:cNvSpPr>
          <p:nvPr/>
        </p:nvSpPr>
        <p:spPr>
          <a:xfrm>
            <a:off x="893699" y="210339"/>
            <a:ext cx="6647923"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114300">
              <a:spcBef>
                <a:spcPts val="600"/>
              </a:spcBef>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研究方法</a:t>
            </a:r>
            <a:r>
              <a:rPr lang="en-US" altLang="zh-TW" b="1" dirty="0">
                <a:solidFill>
                  <a:schemeClr val="accent1"/>
                </a:solidFill>
                <a:latin typeface="Microsoft JhengHei UI" panose="020B0604030504040204" pitchFamily="34" charset="-120"/>
                <a:ea typeface="Microsoft JhengHei UI" panose="020B0604030504040204" pitchFamily="34" charset="-120"/>
                <a:cs typeface="Calibri" panose="020F0502020204030204" pitchFamily="34" charset="0"/>
              </a:rPr>
              <a:t>-1</a:t>
            </a:r>
            <a:r>
              <a:rPr lang="zh-TW" altLang="en-US" b="1" dirty="0">
                <a:solidFill>
                  <a:schemeClr val="accent1"/>
                </a:solidFill>
                <a:latin typeface="Microsoft JhengHei UI" panose="020B0604030504040204" pitchFamily="34" charset="-120"/>
                <a:ea typeface="Microsoft JhengHei UI" panose="020B0604030504040204" pitchFamily="34" charset="-120"/>
                <a:cs typeface="Calibri" panose="020F0502020204030204" pitchFamily="34" charset="0"/>
              </a:rPr>
              <a:t>：</a:t>
            </a:r>
            <a:r>
              <a:rPr lang="en-TW" b="1" dirty="0">
                <a:solidFill>
                  <a:schemeClr val="accent1"/>
                </a:solidFill>
                <a:latin typeface="+mn-lt"/>
                <a:ea typeface="Microsoft JhengHei UI" panose="020B0604030504040204" pitchFamily="34" charset="-120"/>
                <a:cs typeface="Calibri" panose="020F0502020204030204" pitchFamily="34" charset="0"/>
              </a:rPr>
              <a:t>XGBOOST</a:t>
            </a:r>
            <a:r>
              <a:rPr lang="zh-TW" altLang="en-US" b="1" dirty="0">
                <a:solidFill>
                  <a:schemeClr val="accent1"/>
                </a:solidFill>
                <a:latin typeface="+mn-lt"/>
                <a:ea typeface="Microsoft JhengHei UI" panose="020B0604030504040204" pitchFamily="34" charset="-120"/>
                <a:cs typeface="Calibri" panose="020F0502020204030204" pitchFamily="34" charset="0"/>
              </a:rPr>
              <a:t> 結果評估</a:t>
            </a:r>
            <a:endParaRPr lang="en-TW" b="1" dirty="0">
              <a:solidFill>
                <a:schemeClr val="accent1"/>
              </a:solidFill>
              <a:latin typeface="+mn-lt"/>
              <a:ea typeface="Microsoft JhengHei UI" panose="020B0604030504040204" pitchFamily="34" charset="-120"/>
              <a:cs typeface="Calibri" panose="020F0502020204030204" pitchFamily="34" charset="0"/>
            </a:endParaRPr>
          </a:p>
        </p:txBody>
      </p:sp>
      <p:sp>
        <p:nvSpPr>
          <p:cNvPr id="7" name="文字方塊 6">
            <a:extLst>
              <a:ext uri="{FF2B5EF4-FFF2-40B4-BE49-F238E27FC236}">
                <a16:creationId xmlns:a16="http://schemas.microsoft.com/office/drawing/2014/main" id="{5B7FAC16-D659-DDAF-F27C-8BFEBE2AF6CF}"/>
              </a:ext>
            </a:extLst>
          </p:cNvPr>
          <p:cNvSpPr txBox="1"/>
          <p:nvPr/>
        </p:nvSpPr>
        <p:spPr>
          <a:xfrm>
            <a:off x="1418420" y="4094681"/>
            <a:ext cx="3153579" cy="307777"/>
          </a:xfrm>
          <a:prstGeom prst="rect">
            <a:avLst/>
          </a:prstGeom>
          <a:noFill/>
        </p:spPr>
        <p:txBody>
          <a:bodyPr wrap="square">
            <a:spAutoFit/>
          </a:bodyPr>
          <a:lstStyle/>
          <a:p>
            <a:r>
              <a:rPr lang="zh-TW" altLang="en-US" dirty="0">
                <a:solidFill>
                  <a:schemeClr val="tx1">
                    <a:lumMod val="75000"/>
                  </a:schemeClr>
                </a:solidFill>
              </a:rPr>
              <a:t>測試集</a:t>
            </a:r>
            <a:r>
              <a:rPr lang="en-US" altLang="zh-TW" dirty="0">
                <a:solidFill>
                  <a:schemeClr val="tx1">
                    <a:lumMod val="75000"/>
                  </a:schemeClr>
                </a:solidFill>
              </a:rPr>
              <a:t>AQI</a:t>
            </a:r>
            <a:r>
              <a:rPr lang="zh-TW" altLang="en-US" dirty="0">
                <a:solidFill>
                  <a:schemeClr val="tx1">
                    <a:lumMod val="75000"/>
                  </a:schemeClr>
                </a:solidFill>
              </a:rPr>
              <a:t>預測結果與實際</a:t>
            </a:r>
            <a:r>
              <a:rPr lang="en-US" altLang="zh-TW" dirty="0">
                <a:solidFill>
                  <a:schemeClr val="tx1">
                    <a:lumMod val="75000"/>
                  </a:schemeClr>
                </a:solidFill>
              </a:rPr>
              <a:t>AQI</a:t>
            </a:r>
            <a:r>
              <a:rPr lang="zh-TW" altLang="en-US" dirty="0">
                <a:solidFill>
                  <a:schemeClr val="tx1">
                    <a:lumMod val="75000"/>
                  </a:schemeClr>
                </a:solidFill>
              </a:rPr>
              <a:t>比較圖</a:t>
            </a:r>
          </a:p>
        </p:txBody>
      </p:sp>
      <p:sp>
        <p:nvSpPr>
          <p:cNvPr id="8" name="Triangle 8">
            <a:extLst>
              <a:ext uri="{FF2B5EF4-FFF2-40B4-BE49-F238E27FC236}">
                <a16:creationId xmlns:a16="http://schemas.microsoft.com/office/drawing/2014/main" id="{7DA13581-4D1C-7878-C653-C938F83BE74B}"/>
              </a:ext>
            </a:extLst>
          </p:cNvPr>
          <p:cNvSpPr/>
          <p:nvPr/>
        </p:nvSpPr>
        <p:spPr>
          <a:xfrm>
            <a:off x="1207209" y="4164424"/>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
        <p:nvSpPr>
          <p:cNvPr id="9" name="文字方塊 8">
            <a:extLst>
              <a:ext uri="{FF2B5EF4-FFF2-40B4-BE49-F238E27FC236}">
                <a16:creationId xmlns:a16="http://schemas.microsoft.com/office/drawing/2014/main" id="{AE8D3461-DC8B-F779-3B35-DE72E07A808D}"/>
              </a:ext>
            </a:extLst>
          </p:cNvPr>
          <p:cNvSpPr txBox="1"/>
          <p:nvPr/>
        </p:nvSpPr>
        <p:spPr>
          <a:xfrm>
            <a:off x="4941038" y="1297577"/>
            <a:ext cx="3539537" cy="1200329"/>
          </a:xfrm>
          <a:prstGeom prst="rect">
            <a:avLst/>
          </a:prstGeom>
          <a:noFill/>
        </p:spPr>
        <p:txBody>
          <a:bodyPr wrap="square">
            <a:spAutoFit/>
          </a:bodyPr>
          <a:lstStyle/>
          <a:p>
            <a:r>
              <a:rPr lang="zh-TW" altLang="en-US" sz="1800" dirty="0">
                <a:solidFill>
                  <a:schemeClr val="tx1">
                    <a:lumMod val="75000"/>
                  </a:schemeClr>
                </a:solidFill>
              </a:rPr>
              <a:t>若是對應至</a:t>
            </a:r>
            <a:r>
              <a:rPr lang="en-US" altLang="zh-TW" sz="1800" dirty="0">
                <a:solidFill>
                  <a:schemeClr val="tx1">
                    <a:lumMod val="75000"/>
                  </a:schemeClr>
                </a:solidFill>
              </a:rPr>
              <a:t>AQI</a:t>
            </a:r>
            <a:r>
              <a:rPr lang="zh-TW" altLang="en-US" sz="1800" dirty="0">
                <a:solidFill>
                  <a:schemeClr val="tx1">
                    <a:lumMod val="75000"/>
                  </a:schemeClr>
                </a:solidFill>
              </a:rPr>
              <a:t>分級：</a:t>
            </a:r>
            <a:endParaRPr lang="en-US" altLang="zh-TW" sz="1800" dirty="0">
              <a:solidFill>
                <a:schemeClr val="tx1">
                  <a:lumMod val="75000"/>
                </a:schemeClr>
              </a:solidFill>
            </a:endParaRPr>
          </a:p>
          <a:p>
            <a:pPr marL="285750" indent="-285750">
              <a:buFont typeface="Arial" panose="020B0604020202020204" pitchFamily="34" charset="0"/>
              <a:buChar char="•"/>
            </a:pPr>
            <a:r>
              <a:rPr lang="zh-TW" altLang="en-US" sz="1800" dirty="0">
                <a:solidFill>
                  <a:schemeClr val="tx1">
                    <a:lumMod val="75000"/>
                  </a:schemeClr>
                </a:solidFill>
              </a:rPr>
              <a:t>準確率：</a:t>
            </a:r>
            <a:r>
              <a:rPr lang="en-US" altLang="zh-TW" sz="1800" dirty="0">
                <a:solidFill>
                  <a:schemeClr val="tx1">
                    <a:lumMod val="75000"/>
                  </a:schemeClr>
                </a:solidFill>
              </a:rPr>
              <a:t>0.6971</a:t>
            </a:r>
          </a:p>
          <a:p>
            <a:pPr marL="285750" indent="-285750">
              <a:buFont typeface="Arial" panose="020B0604020202020204" pitchFamily="34" charset="0"/>
              <a:buChar char="•"/>
            </a:pPr>
            <a:r>
              <a:rPr lang="zh-TW" altLang="en-US" sz="1800" dirty="0">
                <a:solidFill>
                  <a:schemeClr val="tx1">
                    <a:lumMod val="75000"/>
                  </a:schemeClr>
                </a:solidFill>
              </a:rPr>
              <a:t>混淆矩陣：</a:t>
            </a:r>
            <a:br>
              <a:rPr lang="en-US" altLang="zh-TW" sz="1800" dirty="0">
                <a:solidFill>
                  <a:schemeClr val="tx1">
                    <a:lumMod val="75000"/>
                  </a:schemeClr>
                </a:solidFill>
              </a:rPr>
            </a:br>
            <a:endParaRPr lang="zh-TW" altLang="en-US" sz="1800" dirty="0">
              <a:solidFill>
                <a:schemeClr val="tx1">
                  <a:lumMod val="75000"/>
                </a:schemeClr>
              </a:solidFill>
            </a:endParaRPr>
          </a:p>
        </p:txBody>
      </p:sp>
      <p:graphicFrame>
        <p:nvGraphicFramePr>
          <p:cNvPr id="10" name="表格 10">
            <a:extLst>
              <a:ext uri="{FF2B5EF4-FFF2-40B4-BE49-F238E27FC236}">
                <a16:creationId xmlns:a16="http://schemas.microsoft.com/office/drawing/2014/main" id="{96A5C6F4-92FA-9D9E-7779-68A857BFA382}"/>
              </a:ext>
            </a:extLst>
          </p:cNvPr>
          <p:cNvGraphicFramePr>
            <a:graphicFrameLocks noGrp="1"/>
          </p:cNvGraphicFramePr>
          <p:nvPr>
            <p:extLst>
              <p:ext uri="{D42A27DB-BD31-4B8C-83A1-F6EECF244321}">
                <p14:modId xmlns:p14="http://schemas.microsoft.com/office/powerpoint/2010/main" val="1715408104"/>
              </p:ext>
            </p:extLst>
          </p:nvPr>
        </p:nvGraphicFramePr>
        <p:xfrm>
          <a:off x="5275137" y="2283213"/>
          <a:ext cx="2266485" cy="1764912"/>
        </p:xfrm>
        <a:graphic>
          <a:graphicData uri="http://schemas.openxmlformats.org/drawingml/2006/table">
            <a:tbl>
              <a:tblPr firstRow="1" bandRow="1">
                <a:tableStyleId>{C98665B7-6574-423E-A4B5-A6C020D860FF}</a:tableStyleId>
              </a:tblPr>
              <a:tblGrid>
                <a:gridCol w="613393">
                  <a:extLst>
                    <a:ext uri="{9D8B030D-6E8A-4147-A177-3AD203B41FA5}">
                      <a16:colId xmlns:a16="http://schemas.microsoft.com/office/drawing/2014/main" val="2423986967"/>
                    </a:ext>
                  </a:extLst>
                </a:gridCol>
                <a:gridCol w="628034">
                  <a:extLst>
                    <a:ext uri="{9D8B030D-6E8A-4147-A177-3AD203B41FA5}">
                      <a16:colId xmlns:a16="http://schemas.microsoft.com/office/drawing/2014/main" val="1940443350"/>
                    </a:ext>
                  </a:extLst>
                </a:gridCol>
                <a:gridCol w="509218">
                  <a:extLst>
                    <a:ext uri="{9D8B030D-6E8A-4147-A177-3AD203B41FA5}">
                      <a16:colId xmlns:a16="http://schemas.microsoft.com/office/drawing/2014/main" val="1253002070"/>
                    </a:ext>
                  </a:extLst>
                </a:gridCol>
                <a:gridCol w="515840">
                  <a:extLst>
                    <a:ext uri="{9D8B030D-6E8A-4147-A177-3AD203B41FA5}">
                      <a16:colId xmlns:a16="http://schemas.microsoft.com/office/drawing/2014/main" val="292356150"/>
                    </a:ext>
                  </a:extLst>
                </a:gridCol>
              </a:tblGrid>
              <a:tr h="441228">
                <a:tc>
                  <a:txBody>
                    <a:bodyPr/>
                    <a:lstStyle/>
                    <a:p>
                      <a:pPr algn="ctr"/>
                      <a:r>
                        <a:rPr lang="en-US" altLang="zh-TW" dirty="0">
                          <a:solidFill>
                            <a:srgbClr val="00B050"/>
                          </a:solidFill>
                        </a:rPr>
                        <a:t>2301</a:t>
                      </a:r>
                      <a:endParaRPr lang="zh-TW" altLang="en-US" dirty="0">
                        <a:solidFill>
                          <a:srgbClr val="00B050"/>
                        </a:solidFill>
                      </a:endParaRPr>
                    </a:p>
                  </a:txBody>
                  <a:tcPr anchor="ctr"/>
                </a:tc>
                <a:tc>
                  <a:txBody>
                    <a:bodyPr/>
                    <a:lstStyle/>
                    <a:p>
                      <a:pPr algn="ctr"/>
                      <a:r>
                        <a:rPr lang="en-US" altLang="zh-TW" dirty="0"/>
                        <a:t>911</a:t>
                      </a:r>
                      <a:endParaRPr lang="zh-TW" altLang="en-US" dirty="0"/>
                    </a:p>
                  </a:txBody>
                  <a:tcPr anchor="ctr"/>
                </a:tc>
                <a:tc>
                  <a:txBody>
                    <a:bodyPr/>
                    <a:lstStyle/>
                    <a:p>
                      <a:pPr algn="ctr"/>
                      <a:r>
                        <a:rPr lang="en-US" altLang="zh-TW" dirty="0"/>
                        <a:t>8</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1966246016"/>
                  </a:ext>
                </a:extLst>
              </a:tr>
              <a:tr h="441228">
                <a:tc>
                  <a:txBody>
                    <a:bodyPr/>
                    <a:lstStyle/>
                    <a:p>
                      <a:pPr algn="ctr"/>
                      <a:r>
                        <a:rPr lang="en-US" altLang="zh-TW" dirty="0"/>
                        <a:t>532</a:t>
                      </a:r>
                      <a:endParaRPr lang="zh-TW" altLang="en-US" dirty="0"/>
                    </a:p>
                  </a:txBody>
                  <a:tcPr anchor="ctr"/>
                </a:tc>
                <a:tc>
                  <a:txBody>
                    <a:bodyPr/>
                    <a:lstStyle/>
                    <a:p>
                      <a:pPr marR="0" algn="ctr" rtl="0">
                        <a:lnSpc>
                          <a:spcPct val="100000"/>
                        </a:lnSpc>
                        <a:spcBef>
                          <a:spcPts val="0"/>
                        </a:spcBef>
                        <a:spcAft>
                          <a:spcPts val="0"/>
                        </a:spcAft>
                        <a:buClr>
                          <a:srgbClr val="000000"/>
                        </a:buClr>
                        <a:buFont typeface="Arial"/>
                      </a:pPr>
                      <a:r>
                        <a:rPr lang="en-US" altLang="zh-TW" sz="1400" b="0" i="0" u="none" strike="noStrike" cap="none" dirty="0">
                          <a:solidFill>
                            <a:srgbClr val="00B050"/>
                          </a:solidFill>
                          <a:latin typeface="Arial"/>
                          <a:cs typeface="Arial"/>
                          <a:sym typeface="Arial"/>
                        </a:rPr>
                        <a:t>3728</a:t>
                      </a:r>
                      <a:endParaRPr lang="zh-TW" altLang="en-US" sz="1400" b="0" i="0" u="none" strike="noStrike" cap="none" dirty="0">
                        <a:solidFill>
                          <a:srgbClr val="00B050"/>
                        </a:solidFill>
                        <a:latin typeface="Arial"/>
                        <a:cs typeface="Arial"/>
                        <a:sym typeface="Arial"/>
                      </a:endParaRPr>
                    </a:p>
                  </a:txBody>
                  <a:tcPr anchor="ctr"/>
                </a:tc>
                <a:tc>
                  <a:txBody>
                    <a:bodyPr/>
                    <a:lstStyle/>
                    <a:p>
                      <a:pPr algn="ctr"/>
                      <a:r>
                        <a:rPr lang="en-US" altLang="zh-TW" dirty="0"/>
                        <a:t>81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035621988"/>
                  </a:ext>
                </a:extLst>
              </a:tr>
              <a:tr h="441228">
                <a:tc>
                  <a:txBody>
                    <a:bodyPr/>
                    <a:lstStyle/>
                    <a:p>
                      <a:pPr algn="ctr"/>
                      <a:r>
                        <a:rPr lang="en-US" altLang="zh-TW" dirty="0"/>
                        <a:t>26</a:t>
                      </a:r>
                      <a:endParaRPr lang="zh-TW" altLang="en-US" dirty="0"/>
                    </a:p>
                  </a:txBody>
                  <a:tcPr anchor="ctr"/>
                </a:tc>
                <a:tc>
                  <a:txBody>
                    <a:bodyPr/>
                    <a:lstStyle/>
                    <a:p>
                      <a:pPr algn="ctr"/>
                      <a:r>
                        <a:rPr lang="en-US" altLang="zh-TW" dirty="0"/>
                        <a:t>631</a:t>
                      </a:r>
                      <a:endParaRPr lang="zh-TW" altLang="en-US" dirty="0"/>
                    </a:p>
                  </a:txBody>
                  <a:tcPr anchor="ctr"/>
                </a:tc>
                <a:tc>
                  <a:txBody>
                    <a:bodyPr/>
                    <a:lstStyle/>
                    <a:p>
                      <a:pPr marR="0" algn="ctr" rtl="0">
                        <a:lnSpc>
                          <a:spcPct val="100000"/>
                        </a:lnSpc>
                        <a:spcBef>
                          <a:spcPts val="0"/>
                        </a:spcBef>
                        <a:spcAft>
                          <a:spcPts val="0"/>
                        </a:spcAft>
                        <a:buClr>
                          <a:srgbClr val="000000"/>
                        </a:buClr>
                        <a:buFont typeface="Arial"/>
                      </a:pPr>
                      <a:r>
                        <a:rPr lang="en-US" altLang="zh-TW" sz="1400" b="0" i="0" u="none" strike="noStrike" cap="none" dirty="0">
                          <a:solidFill>
                            <a:srgbClr val="00B050"/>
                          </a:solidFill>
                          <a:latin typeface="Arial"/>
                          <a:cs typeface="Arial"/>
                          <a:sym typeface="Arial"/>
                        </a:rPr>
                        <a:t>36</a:t>
                      </a:r>
                      <a:endParaRPr lang="zh-TW" altLang="en-US" sz="1400" b="0" i="0" u="none" strike="noStrike" cap="none" dirty="0">
                        <a:solidFill>
                          <a:srgbClr val="00B050"/>
                        </a:solidFill>
                        <a:latin typeface="Arial"/>
                        <a:cs typeface="Arial"/>
                        <a:sym typeface="Arial"/>
                      </a:endParaRPr>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221978846"/>
                  </a:ext>
                </a:extLst>
              </a:tr>
              <a:tr h="441228">
                <a:tc>
                  <a:txBody>
                    <a:bodyPr/>
                    <a:lstStyle/>
                    <a:p>
                      <a:pPr algn="ctr"/>
                      <a:r>
                        <a:rPr lang="en-US" altLang="zh-TW" dirty="0"/>
                        <a:t>181</a:t>
                      </a:r>
                      <a:endParaRPr lang="zh-TW" altLang="en-US" dirty="0"/>
                    </a:p>
                  </a:txBody>
                  <a:tcPr anchor="ctr"/>
                </a:tc>
                <a:tc>
                  <a:txBody>
                    <a:bodyPr/>
                    <a:lstStyle/>
                    <a:p>
                      <a:pPr algn="ctr"/>
                      <a:r>
                        <a:rPr lang="en-US" altLang="zh-TW" dirty="0"/>
                        <a:t>249</a:t>
                      </a:r>
                      <a:endParaRPr lang="zh-TW" altLang="en-US" dirty="0"/>
                    </a:p>
                  </a:txBody>
                  <a:tcPr anchor="ctr"/>
                </a:tc>
                <a:tc>
                  <a:txBody>
                    <a:bodyPr/>
                    <a:lstStyle/>
                    <a:p>
                      <a:pPr algn="ctr"/>
                      <a:r>
                        <a:rPr lang="en-US" altLang="zh-TW" dirty="0"/>
                        <a:t>16</a:t>
                      </a:r>
                      <a:endParaRPr lang="zh-TW" altLang="en-US" dirty="0"/>
                    </a:p>
                  </a:txBody>
                  <a:tcPr anchor="ctr"/>
                </a:tc>
                <a:tc>
                  <a:txBody>
                    <a:bodyPr/>
                    <a:lstStyle/>
                    <a:p>
                      <a:pPr marR="0" algn="ctr" rtl="0">
                        <a:lnSpc>
                          <a:spcPct val="100000"/>
                        </a:lnSpc>
                        <a:spcBef>
                          <a:spcPts val="0"/>
                        </a:spcBef>
                        <a:spcAft>
                          <a:spcPts val="0"/>
                        </a:spcAft>
                        <a:buClr>
                          <a:srgbClr val="000000"/>
                        </a:buClr>
                        <a:buFont typeface="Arial"/>
                      </a:pPr>
                      <a:r>
                        <a:rPr lang="en-US" altLang="zh-TW" sz="1400" b="0" i="0" u="none" strike="noStrike" cap="none" dirty="0">
                          <a:solidFill>
                            <a:srgbClr val="00B050"/>
                          </a:solidFill>
                          <a:latin typeface="Arial"/>
                          <a:cs typeface="Arial"/>
                          <a:sym typeface="Arial"/>
                        </a:rPr>
                        <a:t>0</a:t>
                      </a:r>
                      <a:endParaRPr lang="zh-TW" altLang="en-US" sz="1400" b="0" i="0" u="none" strike="noStrike" cap="none" dirty="0">
                        <a:solidFill>
                          <a:srgbClr val="00B050"/>
                        </a:solidFill>
                        <a:latin typeface="Arial"/>
                        <a:cs typeface="Arial"/>
                        <a:sym typeface="Arial"/>
                      </a:endParaRPr>
                    </a:p>
                  </a:txBody>
                  <a:tcPr anchor="ctr"/>
                </a:tc>
                <a:extLst>
                  <a:ext uri="{0D108BD9-81ED-4DB2-BD59-A6C34878D82A}">
                    <a16:rowId xmlns:a16="http://schemas.microsoft.com/office/drawing/2014/main" val="2688223263"/>
                  </a:ext>
                </a:extLst>
              </a:tr>
            </a:tbl>
          </a:graphicData>
        </a:graphic>
      </p:graphicFrame>
    </p:spTree>
    <p:extLst>
      <p:ext uri="{BB962C8B-B14F-4D97-AF65-F5344CB8AC3E}">
        <p14:creationId xmlns:p14="http://schemas.microsoft.com/office/powerpoint/2010/main" val="2963685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95473" y="0"/>
            <a:ext cx="8099887" cy="857400"/>
          </a:xfrm>
          <a:prstGeom prst="rect">
            <a:avLst/>
          </a:prstGeom>
        </p:spPr>
        <p:txBody>
          <a:bodyPr spcFirstLastPara="1" wrap="square" lIns="91425" tIns="91425" rIns="91425" bIns="91425" anchor="b" anchorCtr="0">
            <a:noAutofit/>
          </a:bodyPr>
          <a:lstStyle/>
          <a:p>
            <a:pPr marL="114300" lvl="0" algn="l" rtl="0">
              <a:spcBef>
                <a:spcPts val="600"/>
              </a:spcBef>
              <a:spcAft>
                <a:spcPts val="0"/>
              </a:spcAft>
              <a:buSzPts val="1800"/>
            </a:pPr>
            <a:r>
              <a:rPr lang="en-TW" sz="2800"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研究方法</a:t>
            </a:r>
            <a:r>
              <a:rPr lang="en-US" sz="2800"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sz="2800"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a:t>
            </a:r>
            <a:r>
              <a:rPr lang="en-TW" sz="2800" b="1" dirty="0">
                <a:solidFill>
                  <a:schemeClr val="accent1"/>
                </a:solidFill>
                <a:latin typeface="+mn-lt"/>
                <a:ea typeface="Microsoft JhengHei UI" panose="020B0604030504040204" pitchFamily="34" charset="-120"/>
                <a:cs typeface="Calibri" panose="020F0502020204030204" pitchFamily="34" charset="0"/>
              </a:rPr>
              <a:t>LSTM</a:t>
            </a:r>
            <a:r>
              <a:rPr lang="en-US" sz="2800" b="1" dirty="0">
                <a:solidFill>
                  <a:schemeClr val="accent1"/>
                </a:solidFill>
                <a:latin typeface="+mn-lt"/>
                <a:ea typeface="Microsoft JhengHei UI" panose="020B0604030504040204" pitchFamily="34" charset="-120"/>
                <a:cs typeface="Calibri" panose="020F0502020204030204" pitchFamily="34" charset="0"/>
              </a:rPr>
              <a:t> (</a:t>
            </a:r>
            <a:r>
              <a:rPr lang="en-US" altLang="zh-TW" sz="2800" b="1" dirty="0">
                <a:solidFill>
                  <a:schemeClr val="accent1"/>
                </a:solidFill>
                <a:latin typeface="+mn-lt"/>
                <a:ea typeface="Microsoft JhengHei UI" panose="020B0604030504040204" pitchFamily="34" charset="-120"/>
                <a:cs typeface="Calibri" panose="020F0502020204030204" pitchFamily="34" charset="0"/>
              </a:rPr>
              <a:t>Long Short-Term Memory</a:t>
            </a:r>
            <a:r>
              <a:rPr lang="en-US" sz="2800" b="1" dirty="0">
                <a:solidFill>
                  <a:schemeClr val="accent1"/>
                </a:solidFill>
                <a:latin typeface="+mn-lt"/>
                <a:ea typeface="Microsoft JhengHei UI" panose="020B0604030504040204" pitchFamily="34" charset="-120"/>
                <a:cs typeface="Calibri" panose="020F0502020204030204" pitchFamily="34" charset="0"/>
              </a:rPr>
              <a:t>)</a:t>
            </a:r>
            <a:endParaRPr lang="en-TW" sz="2800" b="1" dirty="0">
              <a:solidFill>
                <a:schemeClr val="accent1"/>
              </a:solidFill>
              <a:latin typeface="+mn-lt"/>
              <a:ea typeface="Microsoft JhengHei UI" panose="020B0604030504040204" pitchFamily="34" charset="-120"/>
              <a:cs typeface="Calibri" panose="020F0502020204030204" pitchFamily="34" charset="0"/>
            </a:endParaRPr>
          </a:p>
        </p:txBody>
      </p:sp>
      <p:sp>
        <p:nvSpPr>
          <p:cNvPr id="125" name="Google Shape;125;p17"/>
          <p:cNvSpPr txBox="1">
            <a:spLocks noGrp="1"/>
          </p:cNvSpPr>
          <p:nvPr>
            <p:ph type="body" idx="1"/>
          </p:nvPr>
        </p:nvSpPr>
        <p:spPr>
          <a:xfrm>
            <a:off x="893700" y="1373588"/>
            <a:ext cx="7772780" cy="3552300"/>
          </a:xfrm>
          <a:prstGeom prst="rect">
            <a:avLst/>
          </a:prstGeom>
        </p:spPr>
        <p:txBody>
          <a:bodyPr spcFirstLastPara="1" wrap="square" lIns="91425" tIns="91425" rIns="91425" bIns="91425" anchor="t" anchorCtr="0">
            <a:noAutofit/>
          </a:bodyPr>
          <a:lstStyle/>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Google Shape;125;p17">
            <a:extLst>
              <a:ext uri="{FF2B5EF4-FFF2-40B4-BE49-F238E27FC236}">
                <a16:creationId xmlns:a16="http://schemas.microsoft.com/office/drawing/2014/main" id="{C74335BA-CAC7-AD08-FC0E-7E59F414A2E3}"/>
              </a:ext>
            </a:extLst>
          </p:cNvPr>
          <p:cNvSpPr txBox="1">
            <a:spLocks/>
          </p:cNvSpPr>
          <p:nvPr/>
        </p:nvSpPr>
        <p:spPr>
          <a:xfrm>
            <a:off x="685610" y="857400"/>
            <a:ext cx="7772780" cy="3910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r>
              <a:rPr lang="zh-TW" altLang="en-US" sz="1800" dirty="0">
                <a:solidFill>
                  <a:schemeClr val="tx1">
                    <a:lumMod val="75000"/>
                  </a:schemeClr>
                </a:solidFill>
                <a:latin typeface="Arial" panose="020B0604020202020204" pitchFamily="34" charset="0"/>
                <a:ea typeface="Microsoft JhengHei UI" panose="020B0604030504040204" pitchFamily="34" charset="-120"/>
              </a:rPr>
              <a:t>時間序列模型：模型通常是基於數據的時間順序和相關性來利用過去觀測值的模式和趨勢來預測未來的數值</a:t>
            </a:r>
            <a:endParaRPr lang="en-US" altLang="zh-TW" sz="1800" dirty="0">
              <a:solidFill>
                <a:schemeClr val="tx1">
                  <a:lumMod val="75000"/>
                </a:schemeClr>
              </a:solidFill>
              <a:latin typeface="Arial" panose="020B0604020202020204" pitchFamily="34" charset="0"/>
              <a:ea typeface="Microsoft JhengHei UI" panose="020B0604030504040204" pitchFamily="34" charset="-120"/>
            </a:endParaRPr>
          </a:p>
          <a:p>
            <a:pPr algn="l"/>
            <a:r>
              <a:rPr lang="en-US" altLang="zh-TW" sz="1800" dirty="0">
                <a:solidFill>
                  <a:schemeClr val="tx1">
                    <a:lumMod val="75000"/>
                  </a:schemeClr>
                </a:solidFill>
                <a:latin typeface="Arial" panose="020B0604020202020204" pitchFamily="34" charset="0"/>
                <a:ea typeface="Microsoft JhengHei UI" panose="020B0604030504040204" pitchFamily="34" charset="-120"/>
              </a:rPr>
              <a:t>LSTM</a:t>
            </a:r>
            <a:r>
              <a:rPr lang="zh-TW" altLang="en-US" sz="1800" dirty="0">
                <a:solidFill>
                  <a:schemeClr val="tx1">
                    <a:lumMod val="75000"/>
                  </a:schemeClr>
                </a:solidFill>
                <a:latin typeface="Arial" panose="020B0604020202020204" pitchFamily="34" charset="0"/>
                <a:ea typeface="Microsoft JhengHei UI" panose="020B0604030504040204" pitchFamily="34" charset="-120"/>
              </a:rPr>
              <a:t>是一種循環神經網絡（</a:t>
            </a:r>
            <a:r>
              <a:rPr lang="en-US" altLang="zh-TW" sz="1800" dirty="0">
                <a:solidFill>
                  <a:schemeClr val="tx1">
                    <a:lumMod val="75000"/>
                  </a:schemeClr>
                </a:solidFill>
                <a:latin typeface="Arial" panose="020B0604020202020204" pitchFamily="34" charset="0"/>
                <a:ea typeface="Microsoft JhengHei UI" panose="020B0604030504040204" pitchFamily="34" charset="-120"/>
              </a:rPr>
              <a:t>RNN</a:t>
            </a:r>
            <a:r>
              <a:rPr lang="zh-TW" altLang="en-US" sz="1800" dirty="0">
                <a:solidFill>
                  <a:schemeClr val="tx1">
                    <a:lumMod val="75000"/>
                  </a:schemeClr>
                </a:solidFill>
                <a:latin typeface="Arial" panose="020B0604020202020204" pitchFamily="34" charset="0"/>
                <a:ea typeface="Microsoft JhengHei UI" panose="020B0604030504040204" pitchFamily="34" charset="-120"/>
              </a:rPr>
              <a:t>）的變體，專門設計用於處理序列數據，特別是具有長期相依性的數據，因此，</a:t>
            </a:r>
            <a:r>
              <a:rPr lang="en-US" altLang="zh-TW" sz="1800" dirty="0">
                <a:solidFill>
                  <a:schemeClr val="tx1">
                    <a:lumMod val="75000"/>
                  </a:schemeClr>
                </a:solidFill>
                <a:latin typeface="Arial" panose="020B0604020202020204" pitchFamily="34" charset="0"/>
                <a:ea typeface="Microsoft JhengHei UI" panose="020B0604030504040204" pitchFamily="34" charset="-120"/>
              </a:rPr>
              <a:t>LSTM</a:t>
            </a:r>
            <a:r>
              <a:rPr lang="zh-TW" altLang="en-US" sz="1800" dirty="0">
                <a:solidFill>
                  <a:schemeClr val="tx1">
                    <a:lumMod val="75000"/>
                  </a:schemeClr>
                </a:solidFill>
                <a:latin typeface="Arial" panose="020B0604020202020204" pitchFamily="34" charset="0"/>
                <a:ea typeface="Microsoft JhengHei UI" panose="020B0604030504040204" pitchFamily="34" charset="-120"/>
              </a:rPr>
              <a:t>可以有效地捕捉和記憶長期的相關信息</a:t>
            </a:r>
            <a:endParaRPr lang="en-US" altLang="zh-TW" sz="1800" dirty="0">
              <a:solidFill>
                <a:schemeClr val="tx1">
                  <a:lumMod val="75000"/>
                </a:schemeClr>
              </a:solidFill>
              <a:latin typeface="Arial" panose="020B0604020202020204" pitchFamily="34" charset="0"/>
              <a:ea typeface="Microsoft JhengHei UI" panose="020B0604030504040204" pitchFamily="34" charset="-120"/>
            </a:endParaRPr>
          </a:p>
          <a:p>
            <a:pPr algn="l"/>
            <a:r>
              <a:rPr lang="zh-TW" altLang="en-US" sz="1800" dirty="0">
                <a:solidFill>
                  <a:schemeClr val="tx1">
                    <a:lumMod val="75000"/>
                  </a:schemeClr>
                </a:solidFill>
                <a:latin typeface="Arial" panose="020B0604020202020204" pitchFamily="34" charset="0"/>
                <a:ea typeface="Microsoft JhengHei UI" panose="020B0604030504040204" pitchFamily="34" charset="-120"/>
              </a:rPr>
              <a:t>使用框架：</a:t>
            </a:r>
            <a:r>
              <a:rPr lang="en-US" altLang="zh-TW" sz="1800" dirty="0" err="1">
                <a:solidFill>
                  <a:schemeClr val="tx1">
                    <a:lumMod val="75000"/>
                  </a:schemeClr>
                </a:solidFill>
                <a:latin typeface="Arial" panose="020B0604020202020204" pitchFamily="34" charset="0"/>
                <a:ea typeface="Microsoft JhengHei UI" panose="020B0604030504040204" pitchFamily="34" charset="-120"/>
              </a:rPr>
              <a:t>PyTorch</a:t>
            </a:r>
            <a:endParaRPr lang="en-US" altLang="zh-TW" sz="1800" dirty="0">
              <a:solidFill>
                <a:schemeClr val="tx1">
                  <a:lumMod val="75000"/>
                </a:schemeClr>
              </a:solidFill>
              <a:latin typeface="Arial" panose="020B0604020202020204" pitchFamily="34" charset="0"/>
              <a:ea typeface="Microsoft JhengHei UI" panose="020B0604030504040204" pitchFamily="34" charset="-120"/>
            </a:endParaRPr>
          </a:p>
          <a:p>
            <a:pPr algn="l"/>
            <a:r>
              <a:rPr lang="zh-TW" altLang="en-US" sz="1800" dirty="0">
                <a:solidFill>
                  <a:schemeClr val="tx1">
                    <a:lumMod val="75000"/>
                  </a:schemeClr>
                </a:solidFill>
                <a:latin typeface="Arial" panose="020B0604020202020204" pitchFamily="34" charset="0"/>
                <a:ea typeface="Microsoft JhengHei UI" panose="020B0604030504040204" pitchFamily="34" charset="-120"/>
              </a:rPr>
              <a:t>參數設定：</a:t>
            </a:r>
            <a:endParaRPr lang="en-US" altLang="zh-TW" sz="1800" dirty="0">
              <a:solidFill>
                <a:schemeClr val="tx1">
                  <a:lumMod val="75000"/>
                </a:schemeClr>
              </a:solidFill>
              <a:latin typeface="Arial" panose="020B0604020202020204" pitchFamily="34" charset="0"/>
              <a:ea typeface="Microsoft JhengHei UI" panose="020B0604030504040204" pitchFamily="34" charset="-120"/>
            </a:endParaRPr>
          </a:p>
          <a:p>
            <a:pPr marL="571500" lvl="1" indent="0">
              <a:buNone/>
            </a:pPr>
            <a:r>
              <a:rPr lang="en-US" altLang="zh-TW" sz="1400" b="0" dirty="0" err="1">
                <a:solidFill>
                  <a:srgbClr val="9CDCFE"/>
                </a:solidFill>
                <a:effectLst/>
                <a:latin typeface="Consolas" panose="020B0609020204030204" pitchFamily="49" charset="0"/>
              </a:rPr>
              <a:t>input_size</a:t>
            </a:r>
            <a:r>
              <a:rPr lang="en-US" altLang="zh-TW" sz="1400" b="0" dirty="0">
                <a:solidFill>
                  <a:srgbClr val="D4D4D4"/>
                </a:solidFill>
                <a:effectLst/>
                <a:latin typeface="Consolas" panose="020B0609020204030204" pitchFamily="49" charset="0"/>
              </a:rPr>
              <a:t> = </a:t>
            </a:r>
            <a:r>
              <a:rPr lang="en-US" altLang="zh-TW" sz="1400" b="0" dirty="0">
                <a:solidFill>
                  <a:srgbClr val="B5CEA8"/>
                </a:solidFill>
                <a:effectLst/>
                <a:latin typeface="Consolas" panose="020B0609020204030204" pitchFamily="49" charset="0"/>
              </a:rPr>
              <a:t>7</a:t>
            </a:r>
            <a:r>
              <a:rPr lang="en-US" altLang="zh-TW" sz="1400" b="0" dirty="0">
                <a:solidFill>
                  <a:srgbClr val="D4D4D4"/>
                </a:solidFill>
                <a:effectLst/>
                <a:latin typeface="Consolas" panose="020B0609020204030204" pitchFamily="49" charset="0"/>
              </a:rPr>
              <a:t>  </a:t>
            </a:r>
            <a:r>
              <a:rPr lang="en-US" altLang="zh-TW" sz="1400" b="0" dirty="0">
                <a:solidFill>
                  <a:srgbClr val="6A9955"/>
                </a:solidFill>
                <a:effectLst/>
                <a:latin typeface="Consolas" panose="020B0609020204030204" pitchFamily="49" charset="0"/>
              </a:rPr>
              <a:t># Adjust the input size based on the selected features</a:t>
            </a:r>
            <a:endParaRPr lang="en-US" altLang="zh-TW" sz="1400" b="0" dirty="0">
              <a:solidFill>
                <a:srgbClr val="D4D4D4"/>
              </a:solidFill>
              <a:effectLst/>
              <a:latin typeface="Consolas" panose="020B0609020204030204" pitchFamily="49" charset="0"/>
            </a:endParaRPr>
          </a:p>
          <a:p>
            <a:pPr marL="571500" lvl="1" indent="0">
              <a:buNone/>
            </a:pPr>
            <a:r>
              <a:rPr lang="en-US" altLang="zh-TW" sz="1400" b="0" dirty="0" err="1">
                <a:solidFill>
                  <a:srgbClr val="9CDCFE"/>
                </a:solidFill>
                <a:effectLst/>
                <a:latin typeface="Consolas" panose="020B0609020204030204" pitchFamily="49" charset="0"/>
              </a:rPr>
              <a:t>hidden_size</a:t>
            </a:r>
            <a:r>
              <a:rPr lang="en-US" altLang="zh-TW" sz="1400" b="0" dirty="0">
                <a:solidFill>
                  <a:srgbClr val="D4D4D4"/>
                </a:solidFill>
                <a:effectLst/>
                <a:latin typeface="Consolas" panose="020B0609020204030204" pitchFamily="49" charset="0"/>
              </a:rPr>
              <a:t> = </a:t>
            </a:r>
            <a:r>
              <a:rPr lang="en-US" altLang="zh-TW" sz="1400" b="0" dirty="0">
                <a:solidFill>
                  <a:srgbClr val="B5CEA8"/>
                </a:solidFill>
                <a:effectLst/>
                <a:latin typeface="Consolas" panose="020B0609020204030204" pitchFamily="49" charset="0"/>
              </a:rPr>
              <a:t>64</a:t>
            </a:r>
            <a:endParaRPr lang="en-US" altLang="zh-TW" sz="1400" b="0" dirty="0">
              <a:solidFill>
                <a:srgbClr val="D4D4D4"/>
              </a:solidFill>
              <a:effectLst/>
              <a:latin typeface="Consolas" panose="020B0609020204030204" pitchFamily="49" charset="0"/>
            </a:endParaRPr>
          </a:p>
          <a:p>
            <a:pPr marL="571500" lvl="1" indent="0">
              <a:buNone/>
            </a:pPr>
            <a:r>
              <a:rPr lang="en-US" altLang="zh-TW" sz="1400" b="0" dirty="0" err="1">
                <a:solidFill>
                  <a:srgbClr val="9CDCFE"/>
                </a:solidFill>
                <a:effectLst/>
                <a:latin typeface="Consolas" panose="020B0609020204030204" pitchFamily="49" charset="0"/>
              </a:rPr>
              <a:t>num_layers</a:t>
            </a:r>
            <a:r>
              <a:rPr lang="en-US" altLang="zh-TW" sz="1400" b="0" dirty="0">
                <a:solidFill>
                  <a:srgbClr val="D4D4D4"/>
                </a:solidFill>
                <a:effectLst/>
                <a:latin typeface="Consolas" panose="020B0609020204030204" pitchFamily="49" charset="0"/>
              </a:rPr>
              <a:t> = </a:t>
            </a:r>
            <a:r>
              <a:rPr lang="en-US" altLang="zh-TW" sz="1400" b="0" dirty="0">
                <a:solidFill>
                  <a:srgbClr val="B5CEA8"/>
                </a:solidFill>
                <a:effectLst/>
                <a:latin typeface="Consolas" panose="020B0609020204030204" pitchFamily="49" charset="0"/>
              </a:rPr>
              <a:t>2</a:t>
            </a:r>
            <a:endParaRPr lang="en-US" altLang="zh-TW" sz="1400" b="0" dirty="0">
              <a:solidFill>
                <a:srgbClr val="D4D4D4"/>
              </a:solidFill>
              <a:effectLst/>
              <a:latin typeface="Consolas" panose="020B0609020204030204" pitchFamily="49" charset="0"/>
            </a:endParaRPr>
          </a:p>
          <a:p>
            <a:pPr marL="571500" lvl="1" indent="0">
              <a:buNone/>
            </a:pPr>
            <a:r>
              <a:rPr lang="en-US" altLang="zh-TW" sz="1400" b="0" dirty="0" err="1">
                <a:solidFill>
                  <a:srgbClr val="9CDCFE"/>
                </a:solidFill>
                <a:effectLst/>
                <a:latin typeface="Consolas" panose="020B0609020204030204" pitchFamily="49" charset="0"/>
              </a:rPr>
              <a:t>output_size</a:t>
            </a:r>
            <a:r>
              <a:rPr lang="en-US" altLang="zh-TW" sz="1400" b="0" dirty="0">
                <a:solidFill>
                  <a:srgbClr val="D4D4D4"/>
                </a:solidFill>
                <a:effectLst/>
                <a:latin typeface="Consolas" panose="020B0609020204030204" pitchFamily="49" charset="0"/>
              </a:rPr>
              <a:t> = </a:t>
            </a:r>
            <a:r>
              <a:rPr lang="en-US" altLang="zh-TW" sz="1400" b="0" dirty="0">
                <a:solidFill>
                  <a:srgbClr val="B5CEA8"/>
                </a:solidFill>
                <a:effectLst/>
                <a:latin typeface="Consolas" panose="020B0609020204030204" pitchFamily="49" charset="0"/>
              </a:rPr>
              <a:t>1</a:t>
            </a:r>
            <a:endParaRPr lang="en-US" altLang="zh-TW" sz="1400" b="0" dirty="0">
              <a:solidFill>
                <a:srgbClr val="D4D4D4"/>
              </a:solidFill>
              <a:effectLst/>
              <a:latin typeface="Consolas" panose="020B0609020204030204" pitchFamily="49" charset="0"/>
            </a:endParaRPr>
          </a:p>
          <a:p>
            <a:pPr marL="571500" lvl="1" indent="0">
              <a:buNone/>
            </a:pPr>
            <a:r>
              <a:rPr lang="en-US" altLang="zh-TW" sz="1400" b="0" dirty="0" err="1">
                <a:solidFill>
                  <a:srgbClr val="9CDCFE"/>
                </a:solidFill>
                <a:effectLst/>
                <a:latin typeface="Consolas" panose="020B0609020204030204" pitchFamily="49" charset="0"/>
              </a:rPr>
              <a:t>num_epochs</a:t>
            </a:r>
            <a:r>
              <a:rPr lang="en-US" altLang="zh-TW" sz="1400" b="0" dirty="0">
                <a:solidFill>
                  <a:srgbClr val="D4D4D4"/>
                </a:solidFill>
                <a:effectLst/>
                <a:latin typeface="Consolas" panose="020B0609020204030204" pitchFamily="49" charset="0"/>
              </a:rPr>
              <a:t> = </a:t>
            </a:r>
            <a:r>
              <a:rPr lang="en-US" altLang="zh-TW" sz="1400" b="0" dirty="0">
                <a:solidFill>
                  <a:srgbClr val="B5CEA8"/>
                </a:solidFill>
                <a:effectLst/>
                <a:latin typeface="Consolas" panose="020B0609020204030204" pitchFamily="49" charset="0"/>
              </a:rPr>
              <a:t>80</a:t>
            </a:r>
            <a:endParaRPr lang="en-US" altLang="zh-TW" sz="1400" b="0" dirty="0">
              <a:solidFill>
                <a:srgbClr val="D4D4D4"/>
              </a:solidFill>
              <a:effectLst/>
              <a:latin typeface="Consolas" panose="020B0609020204030204" pitchFamily="49" charset="0"/>
            </a:endParaRPr>
          </a:p>
          <a:p>
            <a:pPr marL="571500" lvl="1" indent="0">
              <a:buNone/>
            </a:pPr>
            <a:r>
              <a:rPr lang="en-US" altLang="zh-TW" sz="1400" b="0" dirty="0" err="1">
                <a:solidFill>
                  <a:srgbClr val="9CDCFE"/>
                </a:solidFill>
                <a:effectLst/>
                <a:latin typeface="Consolas" panose="020B0609020204030204" pitchFamily="49" charset="0"/>
              </a:rPr>
              <a:t>batch_size</a:t>
            </a:r>
            <a:r>
              <a:rPr lang="en-US" altLang="zh-TW" sz="1400" b="0" dirty="0">
                <a:solidFill>
                  <a:srgbClr val="D4D4D4"/>
                </a:solidFill>
                <a:effectLst/>
                <a:latin typeface="Consolas" panose="020B0609020204030204" pitchFamily="49" charset="0"/>
              </a:rPr>
              <a:t> = </a:t>
            </a:r>
            <a:r>
              <a:rPr lang="en-US" altLang="zh-TW" sz="1400" b="0" dirty="0">
                <a:solidFill>
                  <a:srgbClr val="B5CEA8"/>
                </a:solidFill>
                <a:effectLst/>
                <a:latin typeface="Consolas" panose="020B0609020204030204" pitchFamily="49" charset="0"/>
              </a:rPr>
              <a:t>7</a:t>
            </a:r>
            <a:r>
              <a:rPr lang="en-US" altLang="zh-TW" sz="1400" b="0" dirty="0">
                <a:solidFill>
                  <a:srgbClr val="D4D4D4"/>
                </a:solidFill>
                <a:effectLst/>
                <a:latin typeface="Consolas" panose="020B0609020204030204" pitchFamily="49" charset="0"/>
              </a:rPr>
              <a:t>*</a:t>
            </a:r>
            <a:r>
              <a:rPr lang="en-US" altLang="zh-TW" sz="1400" b="0" dirty="0">
                <a:solidFill>
                  <a:srgbClr val="B5CEA8"/>
                </a:solidFill>
                <a:effectLst/>
                <a:latin typeface="Consolas" panose="020B0609020204030204" pitchFamily="49" charset="0"/>
              </a:rPr>
              <a:t>24</a:t>
            </a:r>
            <a:r>
              <a:rPr lang="zh-TW" altLang="en-US" sz="1400" dirty="0">
                <a:solidFill>
                  <a:srgbClr val="B5CEA8"/>
                </a:solidFill>
                <a:latin typeface="Consolas" panose="020B0609020204030204" pitchFamily="49" charset="0"/>
              </a:rPr>
              <a:t>　</a:t>
            </a:r>
            <a:r>
              <a:rPr lang="en-US" altLang="zh-TW" sz="1400" b="0" dirty="0">
                <a:solidFill>
                  <a:srgbClr val="6A9955"/>
                </a:solidFill>
                <a:effectLst/>
                <a:latin typeface="Consolas" panose="020B0609020204030204" pitchFamily="49" charset="0"/>
              </a:rPr>
              <a:t># </a:t>
            </a:r>
            <a:r>
              <a:rPr lang="zh-TW" altLang="en-US" sz="1400" b="0" dirty="0">
                <a:solidFill>
                  <a:srgbClr val="6A9955"/>
                </a:solidFill>
                <a:effectLst/>
                <a:latin typeface="Consolas" panose="020B0609020204030204" pitchFamily="49" charset="0"/>
              </a:rPr>
              <a:t>由過去７天資料預測下一個時間點的值</a:t>
            </a:r>
            <a:endParaRPr lang="en-US" altLang="zh-TW" sz="1400" b="0" dirty="0">
              <a:solidFill>
                <a:srgbClr val="D4D4D4"/>
              </a:solidFill>
              <a:effectLst/>
              <a:latin typeface="Consolas" panose="020B0609020204030204" pitchFamily="49" charset="0"/>
            </a:endParaRPr>
          </a:p>
          <a:p>
            <a:pPr marL="571500" lvl="1" indent="0">
              <a:buNone/>
            </a:pPr>
            <a:r>
              <a:rPr lang="en-US" altLang="zh-TW" sz="1400" b="0" dirty="0" err="1">
                <a:solidFill>
                  <a:srgbClr val="9CDCFE"/>
                </a:solidFill>
                <a:effectLst/>
                <a:latin typeface="Consolas" panose="020B0609020204030204" pitchFamily="49" charset="0"/>
              </a:rPr>
              <a:t>learning_rate</a:t>
            </a:r>
            <a:r>
              <a:rPr lang="en-US" altLang="zh-TW" sz="1400" b="0" dirty="0">
                <a:solidFill>
                  <a:srgbClr val="D4D4D4"/>
                </a:solidFill>
                <a:effectLst/>
                <a:latin typeface="Consolas" panose="020B0609020204030204" pitchFamily="49" charset="0"/>
              </a:rPr>
              <a:t> = </a:t>
            </a:r>
            <a:r>
              <a:rPr lang="en-US" altLang="zh-TW" sz="1400" b="0" dirty="0">
                <a:solidFill>
                  <a:srgbClr val="B5CEA8"/>
                </a:solidFill>
                <a:effectLst/>
                <a:latin typeface="Consolas" panose="020B0609020204030204" pitchFamily="49" charset="0"/>
              </a:rPr>
              <a:t>0.01</a:t>
            </a:r>
            <a:endParaRPr lang="en-US" altLang="zh-TW" sz="1400" b="0" dirty="0">
              <a:solidFill>
                <a:srgbClr val="D4D4D4"/>
              </a:solidFill>
              <a:effectLst/>
              <a:latin typeface="Consolas" panose="020B0609020204030204" pitchFamily="49" charset="0"/>
            </a:endParaRPr>
          </a:p>
          <a:p>
            <a:pPr algn="l"/>
            <a:endPar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endParaRPr>
          </a:p>
          <a:p>
            <a:endParaRPr lang="en-TW" sz="1800" dirty="0">
              <a:solidFill>
                <a:schemeClr val="tx1">
                  <a:lumMod val="75000"/>
                </a:schemeClr>
              </a:solidFill>
              <a:latin typeface="Microsoft JhengHei UI" panose="020B0604030504040204" pitchFamily="34" charset="-120"/>
              <a:ea typeface="Microsoft JhengHei UI" panose="020B0604030504040204" pitchFamily="34" charset="-120"/>
            </a:endParaRPr>
          </a:p>
          <a:p>
            <a:pPr marL="114300" indent="0">
              <a:buFont typeface="Lato"/>
              <a:buNone/>
            </a:pPr>
            <a:endParaRPr lang="en-US" sz="1800" dirty="0">
              <a:latin typeface="DFKai-SB" panose="03000509000000000000" pitchFamily="49" charset="-120"/>
              <a:ea typeface="DFKai-SB" panose="03000509000000000000" pitchFamily="49" charset="-120"/>
              <a:cs typeface="DFKai-SB" panose="03000509000000000000" pitchFamily="49" charset="-120"/>
            </a:endParaRPr>
          </a:p>
          <a:p>
            <a:pPr marL="114300" indent="0">
              <a:buFont typeface="Lato"/>
              <a:buNone/>
            </a:pPr>
            <a:endParaRPr lang="en-US" sz="1800" dirty="0">
              <a:latin typeface="DFKai-SB" panose="03000509000000000000" pitchFamily="49" charset="-120"/>
              <a:ea typeface="DFKai-SB" panose="03000509000000000000" pitchFamily="49" charset="-120"/>
              <a:cs typeface="DFKai-SB" panose="03000509000000000000" pitchFamily="49" charset="-120"/>
            </a:endParaRPr>
          </a:p>
          <a:p>
            <a:pPr marL="114300" indent="0">
              <a:buFont typeface="Lato"/>
              <a:buNone/>
            </a:pPr>
            <a:endParaRPr lang="en-TW" sz="1800"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a:p>
            <a:pPr marL="114300" indent="0">
              <a:buFont typeface="Lato"/>
              <a:buNone/>
            </a:pPr>
            <a:endParaRPr lang="en-TW" sz="1800" dirty="0">
              <a:solidFill>
                <a:schemeClr val="tx1"/>
              </a:solidFill>
              <a:latin typeface="DFKai-SB" panose="03000509000000000000" pitchFamily="49" charset="-120"/>
              <a:ea typeface="DFKai-SB" panose="03000509000000000000" pitchFamily="49" charset="-120"/>
              <a:cs typeface="DFKai-SB" panose="03000509000000000000" pitchFamily="49" charset="-120"/>
            </a:endParaRPr>
          </a:p>
        </p:txBody>
      </p:sp>
    </p:spTree>
    <p:extLst>
      <p:ext uri="{BB962C8B-B14F-4D97-AF65-F5344CB8AC3E}">
        <p14:creationId xmlns:p14="http://schemas.microsoft.com/office/powerpoint/2010/main" val="23857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err="1">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大綱</a:t>
            </a:r>
            <a:endParaRPr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TW"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研究背景、動機與目的</a:t>
            </a:r>
          </a:p>
          <a:p>
            <a:pPr marL="457200" lvl="0" indent="-342900" algn="l" rtl="0">
              <a:spcBef>
                <a:spcPts val="600"/>
              </a:spcBef>
              <a:spcAft>
                <a:spcPts val="0"/>
              </a:spcAft>
              <a:buSzPts val="1800"/>
              <a:buChar char="▷"/>
            </a:pPr>
            <a:endParaRPr lang="en-TW" sz="12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endParaRPr>
          </a:p>
          <a:p>
            <a:pPr marL="457200" lvl="0" indent="-342900" algn="l" rtl="0">
              <a:spcBef>
                <a:spcPts val="600"/>
              </a:spcBef>
              <a:spcAft>
                <a:spcPts val="0"/>
              </a:spcAft>
              <a:buSzPts val="1800"/>
              <a:buChar char="▷"/>
            </a:pPr>
            <a:r>
              <a:rPr lang="en-TW"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資料來源與處理</a:t>
            </a:r>
          </a:p>
          <a:p>
            <a:pPr marL="457200" lvl="0" indent="-342900" algn="l" rtl="0">
              <a:spcBef>
                <a:spcPts val="600"/>
              </a:spcBef>
              <a:spcAft>
                <a:spcPts val="0"/>
              </a:spcAft>
              <a:buSzPts val="1800"/>
              <a:buChar char="▷"/>
            </a:pPr>
            <a:endParaRPr lang="en-TW" sz="12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endParaRPr>
          </a:p>
          <a:p>
            <a:pPr marL="457200" lvl="0" indent="-342900" algn="l" rtl="0">
              <a:spcBef>
                <a:spcPts val="600"/>
              </a:spcBef>
              <a:spcAft>
                <a:spcPts val="0"/>
              </a:spcAft>
              <a:buSzPts val="1800"/>
              <a:buChar char="▷"/>
            </a:pPr>
            <a:r>
              <a:rPr lang="en-TW"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研究方法</a:t>
            </a:r>
          </a:p>
          <a:p>
            <a:endParaRPr lang="en-TW" sz="1200" dirty="0">
              <a:solidFill>
                <a:schemeClr val="tx1">
                  <a:lumMod val="75000"/>
                </a:schemeClr>
              </a:solidFill>
              <a:latin typeface="Microsoft JhengHei UI" panose="020B0604030504040204" pitchFamily="34" charset="-120"/>
              <a:ea typeface="Microsoft JhengHei UI" panose="020B0604030504040204" pitchFamily="34" charset="-120"/>
            </a:endParaRPr>
          </a:p>
          <a:p>
            <a:pPr marL="457200" lvl="0" indent="-342900" algn="l" rtl="0">
              <a:spcBef>
                <a:spcPts val="600"/>
              </a:spcBef>
              <a:spcAft>
                <a:spcPts val="0"/>
              </a:spcAft>
              <a:buSzPts val="1800"/>
              <a:buChar char="▷"/>
            </a:pPr>
            <a:r>
              <a:rPr lang="en-TW"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結論</a:t>
            </a:r>
            <a:endParaRPr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Google Shape;124;p17">
            <a:extLst>
              <a:ext uri="{FF2B5EF4-FFF2-40B4-BE49-F238E27FC236}">
                <a16:creationId xmlns:a16="http://schemas.microsoft.com/office/drawing/2014/main" id="{21CEB21D-1FFB-8EF6-5C14-39158B6795CC}"/>
              </a:ext>
            </a:extLst>
          </p:cNvPr>
          <p:cNvSpPr txBox="1">
            <a:spLocks/>
          </p:cNvSpPr>
          <p:nvPr/>
        </p:nvSpPr>
        <p:spPr>
          <a:xfrm>
            <a:off x="893699" y="210339"/>
            <a:ext cx="6647923"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114300">
              <a:spcBef>
                <a:spcPts val="600"/>
              </a:spcBef>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研究方法</a:t>
            </a:r>
            <a:r>
              <a:rPr lang="en-US" altLang="zh-TW" b="1" dirty="0">
                <a:solidFill>
                  <a:schemeClr val="accent1"/>
                </a:solidFill>
                <a:latin typeface="Microsoft JhengHei UI" panose="020B0604030504040204" pitchFamily="34" charset="-120"/>
                <a:ea typeface="Microsoft JhengHei UI" panose="020B0604030504040204" pitchFamily="34" charset="-120"/>
                <a:cs typeface="Calibri" panose="020F0502020204030204" pitchFamily="34" charset="0"/>
              </a:rPr>
              <a:t>-2</a:t>
            </a:r>
            <a:r>
              <a:rPr lang="zh-TW" altLang="en-US" b="1" dirty="0">
                <a:solidFill>
                  <a:schemeClr val="accent1"/>
                </a:solidFill>
                <a:latin typeface="Microsoft JhengHei UI" panose="020B0604030504040204" pitchFamily="34" charset="-120"/>
                <a:ea typeface="Microsoft JhengHei UI" panose="020B0604030504040204" pitchFamily="34" charset="-120"/>
                <a:cs typeface="Calibri" panose="020F0502020204030204" pitchFamily="34" charset="0"/>
              </a:rPr>
              <a:t>：</a:t>
            </a:r>
            <a:r>
              <a:rPr lang="en-US" b="1" dirty="0">
                <a:solidFill>
                  <a:schemeClr val="accent1"/>
                </a:solidFill>
                <a:latin typeface="+mn-lt"/>
                <a:ea typeface="Microsoft JhengHei UI" panose="020B0604030504040204" pitchFamily="34" charset="-120"/>
                <a:cs typeface="Calibri" panose="020F0502020204030204" pitchFamily="34" charset="0"/>
              </a:rPr>
              <a:t>LSTM</a:t>
            </a:r>
            <a:r>
              <a:rPr lang="zh-TW" altLang="en-US" b="1" dirty="0">
                <a:solidFill>
                  <a:schemeClr val="accent1"/>
                </a:solidFill>
                <a:latin typeface="+mn-lt"/>
                <a:ea typeface="Microsoft JhengHei UI" panose="020B0604030504040204" pitchFamily="34" charset="-120"/>
                <a:cs typeface="Calibri" panose="020F0502020204030204" pitchFamily="34" charset="0"/>
              </a:rPr>
              <a:t> 結果評估</a:t>
            </a:r>
            <a:endParaRPr lang="en-TW" b="1" dirty="0">
              <a:solidFill>
                <a:schemeClr val="accent1"/>
              </a:solidFill>
              <a:latin typeface="+mn-lt"/>
              <a:ea typeface="Microsoft JhengHei UI" panose="020B0604030504040204" pitchFamily="34" charset="-120"/>
              <a:cs typeface="Calibri" panose="020F0502020204030204" pitchFamily="34" charset="0"/>
            </a:endParaRPr>
          </a:p>
        </p:txBody>
      </p:sp>
      <p:sp>
        <p:nvSpPr>
          <p:cNvPr id="7" name="文字方塊 6">
            <a:extLst>
              <a:ext uri="{FF2B5EF4-FFF2-40B4-BE49-F238E27FC236}">
                <a16:creationId xmlns:a16="http://schemas.microsoft.com/office/drawing/2014/main" id="{5B7FAC16-D659-DDAF-F27C-8BFEBE2AF6CF}"/>
              </a:ext>
            </a:extLst>
          </p:cNvPr>
          <p:cNvSpPr txBox="1"/>
          <p:nvPr/>
        </p:nvSpPr>
        <p:spPr>
          <a:xfrm>
            <a:off x="1418420" y="4094681"/>
            <a:ext cx="3153579" cy="307777"/>
          </a:xfrm>
          <a:prstGeom prst="rect">
            <a:avLst/>
          </a:prstGeom>
          <a:noFill/>
        </p:spPr>
        <p:txBody>
          <a:bodyPr wrap="square">
            <a:spAutoFit/>
          </a:bodyPr>
          <a:lstStyle/>
          <a:p>
            <a:r>
              <a:rPr lang="zh-TW" altLang="en-US" dirty="0">
                <a:solidFill>
                  <a:schemeClr val="tx1">
                    <a:lumMod val="75000"/>
                  </a:schemeClr>
                </a:solidFill>
              </a:rPr>
              <a:t>測試集</a:t>
            </a:r>
            <a:r>
              <a:rPr lang="en-US" altLang="zh-TW" dirty="0">
                <a:solidFill>
                  <a:schemeClr val="tx1">
                    <a:lumMod val="75000"/>
                  </a:schemeClr>
                </a:solidFill>
              </a:rPr>
              <a:t>AQI</a:t>
            </a:r>
            <a:r>
              <a:rPr lang="zh-TW" altLang="en-US" dirty="0">
                <a:solidFill>
                  <a:schemeClr val="tx1">
                    <a:lumMod val="75000"/>
                  </a:schemeClr>
                </a:solidFill>
              </a:rPr>
              <a:t>預測結果與實際</a:t>
            </a:r>
            <a:r>
              <a:rPr lang="en-US" altLang="zh-TW" dirty="0">
                <a:solidFill>
                  <a:schemeClr val="tx1">
                    <a:lumMod val="75000"/>
                  </a:schemeClr>
                </a:solidFill>
              </a:rPr>
              <a:t>AQI</a:t>
            </a:r>
            <a:r>
              <a:rPr lang="zh-TW" altLang="en-US" dirty="0">
                <a:solidFill>
                  <a:schemeClr val="tx1">
                    <a:lumMod val="75000"/>
                  </a:schemeClr>
                </a:solidFill>
              </a:rPr>
              <a:t>比較圖</a:t>
            </a:r>
          </a:p>
        </p:txBody>
      </p:sp>
      <p:sp>
        <p:nvSpPr>
          <p:cNvPr id="8" name="Triangle 8">
            <a:extLst>
              <a:ext uri="{FF2B5EF4-FFF2-40B4-BE49-F238E27FC236}">
                <a16:creationId xmlns:a16="http://schemas.microsoft.com/office/drawing/2014/main" id="{7DA13581-4D1C-7878-C653-C938F83BE74B}"/>
              </a:ext>
            </a:extLst>
          </p:cNvPr>
          <p:cNvSpPr/>
          <p:nvPr/>
        </p:nvSpPr>
        <p:spPr>
          <a:xfrm>
            <a:off x="1207209" y="4164424"/>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
        <p:nvSpPr>
          <p:cNvPr id="9" name="文字方塊 8">
            <a:extLst>
              <a:ext uri="{FF2B5EF4-FFF2-40B4-BE49-F238E27FC236}">
                <a16:creationId xmlns:a16="http://schemas.microsoft.com/office/drawing/2014/main" id="{AE8D3461-DC8B-F779-3B35-DE72E07A808D}"/>
              </a:ext>
            </a:extLst>
          </p:cNvPr>
          <p:cNvSpPr txBox="1"/>
          <p:nvPr/>
        </p:nvSpPr>
        <p:spPr>
          <a:xfrm>
            <a:off x="4941038" y="1297577"/>
            <a:ext cx="3539537" cy="1200329"/>
          </a:xfrm>
          <a:prstGeom prst="rect">
            <a:avLst/>
          </a:prstGeom>
          <a:noFill/>
        </p:spPr>
        <p:txBody>
          <a:bodyPr wrap="square">
            <a:spAutoFit/>
          </a:bodyPr>
          <a:lstStyle/>
          <a:p>
            <a:r>
              <a:rPr lang="zh-TW" altLang="en-US" sz="1800" dirty="0">
                <a:solidFill>
                  <a:schemeClr val="tx1">
                    <a:lumMod val="75000"/>
                  </a:schemeClr>
                </a:solidFill>
              </a:rPr>
              <a:t>若是對應至</a:t>
            </a:r>
            <a:r>
              <a:rPr lang="en-US" altLang="zh-TW" sz="1800" dirty="0">
                <a:solidFill>
                  <a:schemeClr val="tx1">
                    <a:lumMod val="75000"/>
                  </a:schemeClr>
                </a:solidFill>
              </a:rPr>
              <a:t>AQI</a:t>
            </a:r>
            <a:r>
              <a:rPr lang="zh-TW" altLang="en-US" sz="1800" dirty="0">
                <a:solidFill>
                  <a:schemeClr val="tx1">
                    <a:lumMod val="75000"/>
                  </a:schemeClr>
                </a:solidFill>
              </a:rPr>
              <a:t>分級：</a:t>
            </a:r>
            <a:endParaRPr lang="en-US" altLang="zh-TW" sz="1800" dirty="0">
              <a:solidFill>
                <a:schemeClr val="tx1">
                  <a:lumMod val="75000"/>
                </a:schemeClr>
              </a:solidFill>
            </a:endParaRPr>
          </a:p>
          <a:p>
            <a:pPr marL="285750" indent="-285750">
              <a:buFont typeface="Arial" panose="020B0604020202020204" pitchFamily="34" charset="0"/>
              <a:buChar char="•"/>
            </a:pPr>
            <a:r>
              <a:rPr lang="zh-TW" altLang="en-US" sz="1800" dirty="0">
                <a:solidFill>
                  <a:schemeClr val="tx1">
                    <a:lumMod val="75000"/>
                  </a:schemeClr>
                </a:solidFill>
              </a:rPr>
              <a:t>準確率：</a:t>
            </a:r>
            <a:r>
              <a:rPr lang="en-US" altLang="zh-TW" sz="1800" dirty="0">
                <a:solidFill>
                  <a:schemeClr val="tx1">
                    <a:lumMod val="75000"/>
                  </a:schemeClr>
                </a:solidFill>
              </a:rPr>
              <a:t>0.6940</a:t>
            </a:r>
          </a:p>
          <a:p>
            <a:pPr marL="285750" indent="-285750">
              <a:buFont typeface="Arial" panose="020B0604020202020204" pitchFamily="34" charset="0"/>
              <a:buChar char="•"/>
            </a:pPr>
            <a:r>
              <a:rPr lang="zh-TW" altLang="en-US" sz="1800" dirty="0">
                <a:solidFill>
                  <a:schemeClr val="tx1">
                    <a:lumMod val="75000"/>
                  </a:schemeClr>
                </a:solidFill>
              </a:rPr>
              <a:t>混淆矩陣：</a:t>
            </a:r>
            <a:br>
              <a:rPr lang="en-US" altLang="zh-TW" sz="1800" dirty="0">
                <a:solidFill>
                  <a:schemeClr val="tx1">
                    <a:lumMod val="75000"/>
                  </a:schemeClr>
                </a:solidFill>
              </a:rPr>
            </a:br>
            <a:endParaRPr lang="zh-TW" altLang="en-US" sz="1800" dirty="0">
              <a:solidFill>
                <a:schemeClr val="tx1">
                  <a:lumMod val="75000"/>
                </a:schemeClr>
              </a:solidFill>
            </a:endParaRPr>
          </a:p>
        </p:txBody>
      </p:sp>
      <p:graphicFrame>
        <p:nvGraphicFramePr>
          <p:cNvPr id="10" name="表格 10">
            <a:extLst>
              <a:ext uri="{FF2B5EF4-FFF2-40B4-BE49-F238E27FC236}">
                <a16:creationId xmlns:a16="http://schemas.microsoft.com/office/drawing/2014/main" id="{96A5C6F4-92FA-9D9E-7779-68A857BFA382}"/>
              </a:ext>
            </a:extLst>
          </p:cNvPr>
          <p:cNvGraphicFramePr>
            <a:graphicFrameLocks noGrp="1"/>
          </p:cNvGraphicFramePr>
          <p:nvPr>
            <p:extLst>
              <p:ext uri="{D42A27DB-BD31-4B8C-83A1-F6EECF244321}">
                <p14:modId xmlns:p14="http://schemas.microsoft.com/office/powerpoint/2010/main" val="2769436310"/>
              </p:ext>
            </p:extLst>
          </p:nvPr>
        </p:nvGraphicFramePr>
        <p:xfrm>
          <a:off x="5275137" y="2283213"/>
          <a:ext cx="2266485" cy="1764912"/>
        </p:xfrm>
        <a:graphic>
          <a:graphicData uri="http://schemas.openxmlformats.org/drawingml/2006/table">
            <a:tbl>
              <a:tblPr firstRow="1" bandRow="1">
                <a:tableStyleId>{C98665B7-6574-423E-A4B5-A6C020D860FF}</a:tableStyleId>
              </a:tblPr>
              <a:tblGrid>
                <a:gridCol w="613393">
                  <a:extLst>
                    <a:ext uri="{9D8B030D-6E8A-4147-A177-3AD203B41FA5}">
                      <a16:colId xmlns:a16="http://schemas.microsoft.com/office/drawing/2014/main" val="2423986967"/>
                    </a:ext>
                  </a:extLst>
                </a:gridCol>
                <a:gridCol w="628034">
                  <a:extLst>
                    <a:ext uri="{9D8B030D-6E8A-4147-A177-3AD203B41FA5}">
                      <a16:colId xmlns:a16="http://schemas.microsoft.com/office/drawing/2014/main" val="1940443350"/>
                    </a:ext>
                  </a:extLst>
                </a:gridCol>
                <a:gridCol w="509218">
                  <a:extLst>
                    <a:ext uri="{9D8B030D-6E8A-4147-A177-3AD203B41FA5}">
                      <a16:colId xmlns:a16="http://schemas.microsoft.com/office/drawing/2014/main" val="1253002070"/>
                    </a:ext>
                  </a:extLst>
                </a:gridCol>
                <a:gridCol w="515840">
                  <a:extLst>
                    <a:ext uri="{9D8B030D-6E8A-4147-A177-3AD203B41FA5}">
                      <a16:colId xmlns:a16="http://schemas.microsoft.com/office/drawing/2014/main" val="292356150"/>
                    </a:ext>
                  </a:extLst>
                </a:gridCol>
              </a:tblGrid>
              <a:tr h="441228">
                <a:tc>
                  <a:txBody>
                    <a:bodyPr/>
                    <a:lstStyle/>
                    <a:p>
                      <a:pPr algn="ctr"/>
                      <a:r>
                        <a:rPr lang="en-US" altLang="zh-TW" dirty="0">
                          <a:solidFill>
                            <a:srgbClr val="00B050"/>
                          </a:solidFill>
                        </a:rPr>
                        <a:t>2308</a:t>
                      </a:r>
                      <a:endParaRPr lang="zh-TW" altLang="en-US" dirty="0">
                        <a:solidFill>
                          <a:srgbClr val="00B050"/>
                        </a:solidFill>
                      </a:endParaRPr>
                    </a:p>
                  </a:txBody>
                  <a:tcPr anchor="ctr"/>
                </a:tc>
                <a:tc>
                  <a:txBody>
                    <a:bodyPr/>
                    <a:lstStyle/>
                    <a:p>
                      <a:pPr algn="ctr"/>
                      <a:r>
                        <a:rPr lang="en-US" altLang="zh-TW" dirty="0"/>
                        <a:t>912</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1966246016"/>
                  </a:ext>
                </a:extLst>
              </a:tr>
              <a:tr h="441228">
                <a:tc>
                  <a:txBody>
                    <a:bodyPr/>
                    <a:lstStyle/>
                    <a:p>
                      <a:pPr algn="ctr"/>
                      <a:r>
                        <a:rPr lang="en-US" altLang="zh-TW" dirty="0"/>
                        <a:t>587</a:t>
                      </a:r>
                      <a:endParaRPr lang="zh-TW" altLang="en-US" dirty="0"/>
                    </a:p>
                  </a:txBody>
                  <a:tcPr anchor="ctr"/>
                </a:tc>
                <a:tc>
                  <a:txBody>
                    <a:bodyPr/>
                    <a:lstStyle/>
                    <a:p>
                      <a:pPr marR="0" algn="ctr" rtl="0">
                        <a:lnSpc>
                          <a:spcPct val="100000"/>
                        </a:lnSpc>
                        <a:spcBef>
                          <a:spcPts val="0"/>
                        </a:spcBef>
                        <a:spcAft>
                          <a:spcPts val="0"/>
                        </a:spcAft>
                        <a:buClr>
                          <a:srgbClr val="000000"/>
                        </a:buClr>
                        <a:buFont typeface="Arial"/>
                      </a:pPr>
                      <a:r>
                        <a:rPr lang="en-US" altLang="zh-TW" sz="1400" b="0" i="0" u="none" strike="noStrike" cap="none" dirty="0">
                          <a:solidFill>
                            <a:srgbClr val="00B050"/>
                          </a:solidFill>
                          <a:latin typeface="Arial"/>
                          <a:cs typeface="Arial"/>
                          <a:sym typeface="Arial"/>
                        </a:rPr>
                        <a:t>3728</a:t>
                      </a:r>
                      <a:endParaRPr lang="zh-TW" altLang="en-US" sz="1400" b="0" i="0" u="none" strike="noStrike" cap="none" dirty="0">
                        <a:solidFill>
                          <a:srgbClr val="00B050"/>
                        </a:solidFill>
                        <a:latin typeface="Arial"/>
                        <a:cs typeface="Arial"/>
                        <a:sym typeface="Arial"/>
                      </a:endParaRPr>
                    </a:p>
                  </a:txBody>
                  <a:tcPr anchor="ctr"/>
                </a:tc>
                <a:tc>
                  <a:txBody>
                    <a:bodyPr/>
                    <a:lstStyle/>
                    <a:p>
                      <a:pPr algn="ctr"/>
                      <a:r>
                        <a:rPr lang="en-US" altLang="zh-TW" dirty="0"/>
                        <a:t>33</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035621988"/>
                  </a:ext>
                </a:extLst>
              </a:tr>
              <a:tr h="441228">
                <a:tc>
                  <a:txBody>
                    <a:bodyPr/>
                    <a:lstStyle/>
                    <a:p>
                      <a:pPr algn="ctr"/>
                      <a:r>
                        <a:rPr lang="en-US" altLang="zh-TW" dirty="0"/>
                        <a:t>57</a:t>
                      </a:r>
                      <a:endParaRPr lang="zh-TW" altLang="en-US" dirty="0"/>
                    </a:p>
                  </a:txBody>
                  <a:tcPr anchor="ctr"/>
                </a:tc>
                <a:tc>
                  <a:txBody>
                    <a:bodyPr/>
                    <a:lstStyle/>
                    <a:p>
                      <a:pPr algn="ctr"/>
                      <a:r>
                        <a:rPr lang="en-US" altLang="zh-TW" dirty="0"/>
                        <a:t>631</a:t>
                      </a:r>
                      <a:endParaRPr lang="zh-TW" altLang="en-US" dirty="0"/>
                    </a:p>
                  </a:txBody>
                  <a:tcPr anchor="ctr"/>
                </a:tc>
                <a:tc>
                  <a:txBody>
                    <a:bodyPr/>
                    <a:lstStyle/>
                    <a:p>
                      <a:pPr marR="0" algn="ctr" rtl="0">
                        <a:lnSpc>
                          <a:spcPct val="100000"/>
                        </a:lnSpc>
                        <a:spcBef>
                          <a:spcPts val="0"/>
                        </a:spcBef>
                        <a:spcAft>
                          <a:spcPts val="0"/>
                        </a:spcAft>
                        <a:buClr>
                          <a:srgbClr val="000000"/>
                        </a:buClr>
                        <a:buFont typeface="Arial"/>
                      </a:pPr>
                      <a:r>
                        <a:rPr lang="en-US" altLang="zh-TW" sz="1400" b="0" i="0" u="none" strike="noStrike" cap="none" dirty="0">
                          <a:solidFill>
                            <a:srgbClr val="00B050"/>
                          </a:solidFill>
                          <a:latin typeface="Arial"/>
                          <a:cs typeface="Arial"/>
                          <a:sym typeface="Arial"/>
                        </a:rPr>
                        <a:t>9</a:t>
                      </a:r>
                      <a:endParaRPr lang="zh-TW" altLang="en-US" sz="1400" b="0" i="0" u="none" strike="noStrike" cap="none" dirty="0">
                        <a:solidFill>
                          <a:srgbClr val="00B050"/>
                        </a:solidFill>
                        <a:latin typeface="Arial"/>
                        <a:cs typeface="Arial"/>
                        <a:sym typeface="Arial"/>
                      </a:endParaRPr>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221978846"/>
                  </a:ext>
                </a:extLst>
              </a:tr>
              <a:tr h="441228">
                <a:tc>
                  <a:txBody>
                    <a:bodyPr/>
                    <a:lstStyle/>
                    <a:p>
                      <a:pPr algn="ctr"/>
                      <a:r>
                        <a:rPr lang="en-US" altLang="zh-TW" dirty="0"/>
                        <a:t>146</a:t>
                      </a:r>
                      <a:endParaRPr lang="zh-TW" altLang="en-US" dirty="0"/>
                    </a:p>
                  </a:txBody>
                  <a:tcPr anchor="ctr"/>
                </a:tc>
                <a:tc>
                  <a:txBody>
                    <a:bodyPr/>
                    <a:lstStyle/>
                    <a:p>
                      <a:pPr algn="ctr"/>
                      <a:r>
                        <a:rPr lang="en-US" altLang="zh-TW" dirty="0"/>
                        <a:t>296</a:t>
                      </a:r>
                      <a:endParaRPr lang="zh-TW" altLang="en-US" dirty="0"/>
                    </a:p>
                  </a:txBody>
                  <a:tcPr anchor="ctr"/>
                </a:tc>
                <a:tc>
                  <a:txBody>
                    <a:bodyPr/>
                    <a:lstStyle/>
                    <a:p>
                      <a:pPr algn="ctr"/>
                      <a:r>
                        <a:rPr lang="en-US" altLang="zh-TW" dirty="0"/>
                        <a:t>4</a:t>
                      </a:r>
                      <a:endParaRPr lang="zh-TW" altLang="en-US" dirty="0"/>
                    </a:p>
                  </a:txBody>
                  <a:tcPr anchor="ctr"/>
                </a:tc>
                <a:tc>
                  <a:txBody>
                    <a:bodyPr/>
                    <a:lstStyle/>
                    <a:p>
                      <a:pPr marR="0" algn="ctr" rtl="0">
                        <a:lnSpc>
                          <a:spcPct val="100000"/>
                        </a:lnSpc>
                        <a:spcBef>
                          <a:spcPts val="0"/>
                        </a:spcBef>
                        <a:spcAft>
                          <a:spcPts val="0"/>
                        </a:spcAft>
                        <a:buClr>
                          <a:srgbClr val="000000"/>
                        </a:buClr>
                        <a:buFont typeface="Arial"/>
                      </a:pPr>
                      <a:r>
                        <a:rPr lang="en-US" altLang="zh-TW" sz="1400" b="0" i="0" u="none" strike="noStrike" cap="none" dirty="0">
                          <a:solidFill>
                            <a:srgbClr val="00B050"/>
                          </a:solidFill>
                          <a:latin typeface="Arial"/>
                          <a:cs typeface="Arial"/>
                          <a:sym typeface="Arial"/>
                        </a:rPr>
                        <a:t>0</a:t>
                      </a:r>
                      <a:endParaRPr lang="zh-TW" altLang="en-US" sz="1400" b="0" i="0" u="none" strike="noStrike" cap="none" dirty="0">
                        <a:solidFill>
                          <a:srgbClr val="00B050"/>
                        </a:solidFill>
                        <a:latin typeface="Arial"/>
                        <a:cs typeface="Arial"/>
                        <a:sym typeface="Arial"/>
                      </a:endParaRPr>
                    </a:p>
                  </a:txBody>
                  <a:tcPr anchor="ctr"/>
                </a:tc>
                <a:extLst>
                  <a:ext uri="{0D108BD9-81ED-4DB2-BD59-A6C34878D82A}">
                    <a16:rowId xmlns:a16="http://schemas.microsoft.com/office/drawing/2014/main" val="2688223263"/>
                  </a:ext>
                </a:extLst>
              </a:tr>
            </a:tbl>
          </a:graphicData>
        </a:graphic>
      </p:graphicFrame>
      <p:pic>
        <p:nvPicPr>
          <p:cNvPr id="11" name="圖片 10">
            <a:extLst>
              <a:ext uri="{FF2B5EF4-FFF2-40B4-BE49-F238E27FC236}">
                <a16:creationId xmlns:a16="http://schemas.microsoft.com/office/drawing/2014/main" id="{93F382DB-9B72-6C7C-E000-66711FBF17DB}"/>
              </a:ext>
            </a:extLst>
          </p:cNvPr>
          <p:cNvPicPr>
            <a:picLocks noChangeAspect="1"/>
          </p:cNvPicPr>
          <p:nvPr/>
        </p:nvPicPr>
        <p:blipFill>
          <a:blip r:embed="rId3"/>
          <a:stretch>
            <a:fillRect/>
          </a:stretch>
        </p:blipFill>
        <p:spPr>
          <a:xfrm>
            <a:off x="663425" y="1107168"/>
            <a:ext cx="4013077" cy="2987513"/>
          </a:xfrm>
          <a:prstGeom prst="rect">
            <a:avLst/>
          </a:prstGeom>
        </p:spPr>
      </p:pic>
    </p:spTree>
    <p:extLst>
      <p:ext uri="{BB962C8B-B14F-4D97-AF65-F5344CB8AC3E}">
        <p14:creationId xmlns:p14="http://schemas.microsoft.com/office/powerpoint/2010/main" val="2427770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114300" lvl="0" algn="l" rtl="0">
              <a:spcBef>
                <a:spcPts val="600"/>
              </a:spcBef>
              <a:spcAft>
                <a:spcPts val="0"/>
              </a:spcAft>
              <a:buSzPts val="1800"/>
            </a:pPr>
            <a:r>
              <a:rPr lang="en-TW" b="1" dirty="0">
                <a:solidFill>
                  <a:schemeClr val="accent1"/>
                </a:solidFill>
                <a:latin typeface="Arial" panose="020B0604020202020204" pitchFamily="34" charset="0"/>
                <a:ea typeface="微軟正黑體" panose="020B0604030504040204" pitchFamily="34" charset="-120"/>
                <a:cs typeface="DFKai-SB" panose="03000509000000000000" pitchFamily="49" charset="-120"/>
              </a:rPr>
              <a:t>結論</a:t>
            </a:r>
            <a:endParaRPr lang="en-TW" b="1" dirty="0">
              <a:solidFill>
                <a:schemeClr val="accent1"/>
              </a:solidFill>
              <a:latin typeface="Arial" panose="020B0604020202020204" pitchFamily="34" charset="0"/>
              <a:ea typeface="微軟正黑體" panose="020B0604030504040204" pitchFamily="34" charset="-120"/>
              <a:cs typeface="Calibri" panose="020F0502020204030204" pitchFamily="34" charset="0"/>
            </a:endParaRPr>
          </a:p>
        </p:txBody>
      </p:sp>
      <p:sp>
        <p:nvSpPr>
          <p:cNvPr id="125" name="Google Shape;125;p17"/>
          <p:cNvSpPr txBox="1">
            <a:spLocks noGrp="1"/>
          </p:cNvSpPr>
          <p:nvPr>
            <p:ph type="body" idx="1"/>
          </p:nvPr>
        </p:nvSpPr>
        <p:spPr>
          <a:xfrm>
            <a:off x="893700" y="1373588"/>
            <a:ext cx="7772780" cy="3552300"/>
          </a:xfrm>
          <a:prstGeom prst="rect">
            <a:avLst/>
          </a:prstGeom>
        </p:spPr>
        <p:txBody>
          <a:bodyPr spcFirstLastPara="1" wrap="square" lIns="91425" tIns="91425" rIns="91425" bIns="91425" anchor="t" anchorCtr="0">
            <a:noAutofit/>
          </a:bodyPr>
          <a:lstStyle/>
          <a:p>
            <a:pPr marL="114300" indent="0">
              <a:buNone/>
            </a:pPr>
            <a:endParaRPr lang="en-TW" dirty="0">
              <a:solidFill>
                <a:schemeClr val="tx1"/>
              </a:solidFill>
              <a:latin typeface="Arial" panose="020B0604020202020204" pitchFamily="34" charset="0"/>
              <a:ea typeface="微軟正黑體" panose="020B0604030504040204" pitchFamily="34" charset="-120"/>
              <a:cs typeface="DFKai-SB" panose="03000509000000000000" pitchFamily="49" charset="-120"/>
            </a:endParaRPr>
          </a:p>
          <a:p>
            <a:pPr marL="114300" indent="0">
              <a:buNone/>
            </a:pPr>
            <a:endParaRPr lang="en-TW" dirty="0">
              <a:solidFill>
                <a:schemeClr val="tx1"/>
              </a:solidFill>
              <a:latin typeface="Arial" panose="020B0604020202020204" pitchFamily="34" charset="0"/>
              <a:ea typeface="微軟正黑體" panose="020B0604030504040204" pitchFamily="34" charset="-120"/>
              <a:cs typeface="DFKai-SB" panose="03000509000000000000" pitchFamily="49" charset="-120"/>
            </a:endParaRPr>
          </a:p>
          <a:p>
            <a:pPr marL="114300" indent="0">
              <a:buNone/>
            </a:pPr>
            <a:endParaRPr lang="en-US" dirty="0">
              <a:latin typeface="Arial" panose="020B0604020202020204" pitchFamily="34" charset="0"/>
              <a:ea typeface="微軟正黑體" panose="020B0604030504040204" pitchFamily="34" charset="-120"/>
              <a:cs typeface="DFKai-SB" panose="03000509000000000000" pitchFamily="49" charset="-120"/>
            </a:endParaRPr>
          </a:p>
          <a:p>
            <a:pPr marL="114300" indent="0">
              <a:buNone/>
            </a:pPr>
            <a:endParaRPr lang="en-US" dirty="0">
              <a:latin typeface="Arial" panose="020B0604020202020204" pitchFamily="34" charset="0"/>
              <a:ea typeface="微軟正黑體" panose="020B0604030504040204" pitchFamily="34" charset="-120"/>
              <a:cs typeface="DFKai-SB" panose="03000509000000000000" pitchFamily="49" charset="-120"/>
            </a:endParaRPr>
          </a:p>
          <a:p>
            <a:pPr marL="114300" indent="0">
              <a:buNone/>
            </a:pPr>
            <a:endParaRPr lang="en-TW" dirty="0">
              <a:solidFill>
                <a:schemeClr val="tx1"/>
              </a:solidFill>
              <a:latin typeface="Arial" panose="020B0604020202020204" pitchFamily="34" charset="0"/>
              <a:ea typeface="微軟正黑體" panose="020B0604030504040204" pitchFamily="34" charset="-120"/>
              <a:cs typeface="DFKai-SB" panose="03000509000000000000" pitchFamily="49" charset="-120"/>
            </a:endParaRPr>
          </a:p>
          <a:p>
            <a:pPr marL="114300" indent="0">
              <a:buNone/>
            </a:pPr>
            <a:endParaRPr lang="en-TW" dirty="0">
              <a:solidFill>
                <a:schemeClr val="tx1"/>
              </a:solidFill>
              <a:latin typeface="Arial" panose="020B0604020202020204" pitchFamily="34" charset="0"/>
              <a:ea typeface="微軟正黑體" panose="020B0604030504040204" pitchFamily="34"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Arial" panose="020B0604020202020204" pitchFamily="34" charset="0"/>
                <a:ea typeface="微軟正黑體" panose="020B0604030504040204" pitchFamily="34" charset="-120"/>
              </a:rPr>
              <a:t>21</a:t>
            </a:fld>
            <a:endParaRPr>
              <a:latin typeface="Arial" panose="020B0604020202020204" pitchFamily="34" charset="0"/>
              <a:ea typeface="微軟正黑體" panose="020B0604030504040204" pitchFamily="34" charset="-120"/>
            </a:endParaRPr>
          </a:p>
        </p:txBody>
      </p:sp>
      <p:sp>
        <p:nvSpPr>
          <p:cNvPr id="2" name="Text Placeholder 2">
            <a:extLst>
              <a:ext uri="{FF2B5EF4-FFF2-40B4-BE49-F238E27FC236}">
                <a16:creationId xmlns:a16="http://schemas.microsoft.com/office/drawing/2014/main" id="{E7A69F0A-47A1-50B2-45BF-B915D5187FF0}"/>
              </a:ext>
            </a:extLst>
          </p:cNvPr>
          <p:cNvSpPr txBox="1">
            <a:spLocks/>
          </p:cNvSpPr>
          <p:nvPr/>
        </p:nvSpPr>
        <p:spPr>
          <a:xfrm>
            <a:off x="778562" y="1301383"/>
            <a:ext cx="7586875"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nSpc>
                <a:spcPct val="150000"/>
              </a:lnSpc>
              <a:buFont typeface="Arial" panose="020B0604020202020204" pitchFamily="34" charset="0"/>
              <a:buChar char="•"/>
            </a:pPr>
            <a:r>
              <a:rPr lang="zh-TW" altLang="en-US" sz="1800" dirty="0">
                <a:solidFill>
                  <a:schemeClr val="tx1">
                    <a:lumMod val="75000"/>
                  </a:schemeClr>
                </a:solidFill>
                <a:latin typeface="Arial" panose="020B0604020202020204" pitchFamily="34" charset="0"/>
                <a:ea typeface="微軟正黑體" panose="020B0604030504040204" pitchFamily="34" charset="-120"/>
              </a:rPr>
              <a:t>目前使用的兩個機器學習與時間序列的模型方法皆無法很準確地預測</a:t>
            </a:r>
            <a:r>
              <a:rPr lang="en-US" altLang="zh-TW" sz="1800" dirty="0">
                <a:solidFill>
                  <a:schemeClr val="tx1">
                    <a:lumMod val="75000"/>
                  </a:schemeClr>
                </a:solidFill>
                <a:latin typeface="Arial" panose="020B0604020202020204" pitchFamily="34" charset="0"/>
                <a:ea typeface="微軟正黑體" panose="020B0604030504040204" pitchFamily="34" charset="-120"/>
              </a:rPr>
              <a:t>AQI</a:t>
            </a:r>
            <a:r>
              <a:rPr lang="zh-TW" altLang="en-US" sz="1800" dirty="0">
                <a:solidFill>
                  <a:schemeClr val="tx1">
                    <a:lumMod val="75000"/>
                  </a:schemeClr>
                </a:solidFill>
                <a:latin typeface="Arial" panose="020B0604020202020204" pitchFamily="34" charset="0"/>
                <a:ea typeface="微軟正黑體" panose="020B0604030504040204" pitchFamily="34" charset="-120"/>
              </a:rPr>
              <a:t>分級，準確率都落在</a:t>
            </a:r>
            <a:r>
              <a:rPr lang="en-US" altLang="zh-TW" sz="1800" dirty="0">
                <a:solidFill>
                  <a:schemeClr val="tx1">
                    <a:lumMod val="75000"/>
                  </a:schemeClr>
                </a:solidFill>
                <a:latin typeface="Arial" panose="020B0604020202020204" pitchFamily="34" charset="0"/>
                <a:ea typeface="微軟正黑體" panose="020B0604030504040204" pitchFamily="34" charset="-120"/>
              </a:rPr>
              <a:t>69%</a:t>
            </a:r>
            <a:r>
              <a:rPr lang="zh-TW" altLang="en-US" sz="1800" dirty="0">
                <a:solidFill>
                  <a:schemeClr val="tx1">
                    <a:lumMod val="75000"/>
                  </a:schemeClr>
                </a:solidFill>
                <a:latin typeface="Arial" panose="020B0604020202020204" pitchFamily="34" charset="0"/>
                <a:ea typeface="微軟正黑體" panose="020B0604030504040204" pitchFamily="34" charset="-120"/>
              </a:rPr>
              <a:t>上下，而由視覺化及混淆矩陣的結果可以看出模型對於預測較極端之</a:t>
            </a:r>
            <a:r>
              <a:rPr lang="en-US" altLang="zh-TW" sz="1800" dirty="0">
                <a:solidFill>
                  <a:schemeClr val="tx1">
                    <a:lumMod val="75000"/>
                  </a:schemeClr>
                </a:solidFill>
                <a:latin typeface="Arial" panose="020B0604020202020204" pitchFamily="34" charset="0"/>
                <a:ea typeface="微軟正黑體" panose="020B0604030504040204" pitchFamily="34" charset="-120"/>
              </a:rPr>
              <a:t>AQI</a:t>
            </a:r>
            <a:r>
              <a:rPr lang="zh-TW" altLang="en-US" sz="1800" dirty="0">
                <a:solidFill>
                  <a:schemeClr val="tx1">
                    <a:lumMod val="75000"/>
                  </a:schemeClr>
                </a:solidFill>
                <a:latin typeface="Arial" panose="020B0604020202020204" pitchFamily="34" charset="0"/>
                <a:ea typeface="微軟正黑體" panose="020B0604030504040204" pitchFamily="34" charset="-120"/>
              </a:rPr>
              <a:t>的效果不盡理想，猜測表現不佳的原因為特徵變量太過單一（只含有天氣資訊），不包含其他重要因素如：車流量、工業排放廢氣量等，因此期待後續能夠併入更多與</a:t>
            </a:r>
            <a:r>
              <a:rPr lang="en-US" altLang="zh-TW" sz="1800" dirty="0">
                <a:solidFill>
                  <a:schemeClr val="tx1">
                    <a:lumMod val="75000"/>
                  </a:schemeClr>
                </a:solidFill>
                <a:latin typeface="Arial" panose="020B0604020202020204" pitchFamily="34" charset="0"/>
                <a:ea typeface="微軟正黑體" panose="020B0604030504040204" pitchFamily="34" charset="-120"/>
              </a:rPr>
              <a:t>AQI</a:t>
            </a:r>
            <a:r>
              <a:rPr lang="zh-TW" altLang="en-US" sz="1800" dirty="0">
                <a:solidFill>
                  <a:schemeClr val="tx1">
                    <a:lumMod val="75000"/>
                  </a:schemeClr>
                </a:solidFill>
                <a:latin typeface="Arial" panose="020B0604020202020204" pitchFamily="34" charset="0"/>
                <a:ea typeface="微軟正黑體" panose="020B0604030504040204" pitchFamily="34" charset="-120"/>
              </a:rPr>
              <a:t>相關的資料來協助模型達到更良好的預測效果。</a:t>
            </a:r>
            <a:endParaRPr lang="en-TW" sz="1800" dirty="0">
              <a:solidFill>
                <a:schemeClr val="tx1">
                  <a:lumMod val="75000"/>
                </a:schemeClr>
              </a:solidFill>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95306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DCC7-059A-9C72-46FE-69BCE3E813D1}"/>
              </a:ext>
            </a:extLst>
          </p:cNvPr>
          <p:cNvSpPr>
            <a:spLocks noGrp="1"/>
          </p:cNvSpPr>
          <p:nvPr>
            <p:ph type="title"/>
          </p:nvPr>
        </p:nvSpPr>
        <p:spPr/>
        <p:txBody>
          <a:bodyPr/>
          <a:lstStyle/>
          <a:p>
            <a:r>
              <a:rPr lang="en-TW" b="1" dirty="0">
                <a:solidFill>
                  <a:schemeClr val="accent1"/>
                </a:solidFill>
                <a:latin typeface="Arial" panose="020B0604020202020204" pitchFamily="34" charset="0"/>
                <a:ea typeface="微軟正黑體" panose="020B0604030504040204" pitchFamily="34" charset="-120"/>
                <a:cs typeface="DFKai-SB" panose="03000509000000000000" pitchFamily="49" charset="-120"/>
              </a:rPr>
              <a:t>後續研究建議</a:t>
            </a:r>
            <a:endParaRPr lang="en-TW" dirty="0">
              <a:latin typeface="Arial" panose="020B0604020202020204" pitchFamily="34" charset="0"/>
              <a:ea typeface="微軟正黑體" panose="020B0604030504040204" pitchFamily="34" charset="-120"/>
            </a:endParaRPr>
          </a:p>
        </p:txBody>
      </p:sp>
      <p:sp>
        <p:nvSpPr>
          <p:cNvPr id="3" name="Text Placeholder 2">
            <a:extLst>
              <a:ext uri="{FF2B5EF4-FFF2-40B4-BE49-F238E27FC236}">
                <a16:creationId xmlns:a16="http://schemas.microsoft.com/office/drawing/2014/main" id="{519AA684-3205-387E-81FF-72BF8ADB0966}"/>
              </a:ext>
            </a:extLst>
          </p:cNvPr>
          <p:cNvSpPr>
            <a:spLocks noGrp="1"/>
          </p:cNvSpPr>
          <p:nvPr>
            <p:ph type="body" idx="1"/>
          </p:nvPr>
        </p:nvSpPr>
        <p:spPr>
          <a:xfrm>
            <a:off x="778562" y="1301383"/>
            <a:ext cx="7586875" cy="3552300"/>
          </a:xfrm>
        </p:spPr>
        <p:txBody>
          <a:bodyPr/>
          <a:lstStyle/>
          <a:p>
            <a:pPr>
              <a:lnSpc>
                <a:spcPct val="150000"/>
              </a:lnSpc>
              <a:buFont typeface="Arial" panose="020B0604020202020204" pitchFamily="34" charset="0"/>
              <a:buChar char="•"/>
            </a:pPr>
            <a:r>
              <a:rPr lang="en-TW" sz="2000" dirty="0">
                <a:solidFill>
                  <a:schemeClr val="tx1">
                    <a:lumMod val="75000"/>
                  </a:schemeClr>
                </a:solidFill>
                <a:latin typeface="Arial" panose="020B0604020202020204" pitchFamily="34" charset="0"/>
                <a:ea typeface="微軟正黑體" panose="020B0604030504040204" pitchFamily="34" charset="-120"/>
              </a:rPr>
              <a:t>可以併入</a:t>
            </a:r>
            <a:r>
              <a:rPr lang="zh-TW" altLang="en-US" sz="2000" dirty="0">
                <a:solidFill>
                  <a:schemeClr val="tx1">
                    <a:lumMod val="75000"/>
                  </a:schemeClr>
                </a:solidFill>
                <a:latin typeface="Arial" panose="020B0604020202020204" pitchFamily="34" charset="0"/>
                <a:ea typeface="微軟正黑體" panose="020B0604030504040204" pitchFamily="34" charset="-120"/>
              </a:rPr>
              <a:t>與空氣品質相關且</a:t>
            </a:r>
            <a:r>
              <a:rPr lang="en-TW" sz="2000" dirty="0">
                <a:solidFill>
                  <a:schemeClr val="tx1">
                    <a:lumMod val="75000"/>
                  </a:schemeClr>
                </a:solidFill>
                <a:latin typeface="Arial" panose="020B0604020202020204" pitchFamily="34" charset="0"/>
                <a:ea typeface="微軟正黑體" panose="020B0604030504040204" pitchFamily="34" charset="-120"/>
              </a:rPr>
              <a:t>更多元</a:t>
            </a:r>
            <a:r>
              <a:rPr lang="zh-TW" altLang="en-US" sz="2000" dirty="0">
                <a:solidFill>
                  <a:schemeClr val="tx1">
                    <a:lumMod val="75000"/>
                  </a:schemeClr>
                </a:solidFill>
                <a:latin typeface="Arial" panose="020B0604020202020204" pitchFamily="34" charset="0"/>
                <a:ea typeface="微軟正黑體" panose="020B0604030504040204" pitchFamily="34" charset="-120"/>
              </a:rPr>
              <a:t>的</a:t>
            </a:r>
            <a:r>
              <a:rPr lang="en-TW" sz="2000" dirty="0">
                <a:solidFill>
                  <a:schemeClr val="tx1">
                    <a:lumMod val="75000"/>
                  </a:schemeClr>
                </a:solidFill>
                <a:latin typeface="Arial" panose="020B0604020202020204" pitchFamily="34" charset="0"/>
                <a:ea typeface="微軟正黑體" panose="020B0604030504040204" pitchFamily="34" charset="-120"/>
              </a:rPr>
              <a:t>資料進行更深入的分析</a:t>
            </a:r>
            <a:r>
              <a:rPr lang="zh-TW" altLang="en-US" sz="2000" dirty="0">
                <a:solidFill>
                  <a:schemeClr val="tx1">
                    <a:lumMod val="75000"/>
                  </a:schemeClr>
                </a:solidFill>
                <a:latin typeface="Arial" panose="020B0604020202020204" pitchFamily="34" charset="0"/>
                <a:ea typeface="微軟正黑體" panose="020B0604030504040204" pitchFamily="34" charset="-120"/>
              </a:rPr>
              <a:t>與預測，如：車流數據、工業排放數據等</a:t>
            </a:r>
            <a:endParaRPr lang="en-TW" sz="2000" dirty="0">
              <a:solidFill>
                <a:schemeClr val="tx1">
                  <a:lumMod val="75000"/>
                </a:schemeClr>
              </a:solidFill>
              <a:latin typeface="Arial" panose="020B0604020202020204" pitchFamily="34" charset="0"/>
              <a:ea typeface="微軟正黑體" panose="020B0604030504040204" pitchFamily="34" charset="-120"/>
            </a:endParaRPr>
          </a:p>
          <a:p>
            <a:pPr>
              <a:lnSpc>
                <a:spcPct val="150000"/>
              </a:lnSpc>
              <a:buFont typeface="Arial" panose="020B0604020202020204" pitchFamily="34" charset="0"/>
              <a:buChar char="•"/>
            </a:pPr>
            <a:r>
              <a:rPr lang="zh-TW" altLang="en-US" sz="2000" dirty="0">
                <a:solidFill>
                  <a:schemeClr val="tx1">
                    <a:lumMod val="75000"/>
                  </a:schemeClr>
                </a:solidFill>
                <a:latin typeface="Arial" panose="020B0604020202020204" pitchFamily="34" charset="0"/>
                <a:ea typeface="微軟正黑體" panose="020B0604030504040204" pitchFamily="34" charset="-120"/>
              </a:rPr>
              <a:t>嘗試使用其他時間序列模型或是機器學習、深度學習模型進行測試，如：神經網路、</a:t>
            </a:r>
            <a:r>
              <a:rPr lang="en-US" altLang="zh-TW" sz="2000" dirty="0">
                <a:solidFill>
                  <a:schemeClr val="tx1">
                    <a:lumMod val="75000"/>
                  </a:schemeClr>
                </a:solidFill>
                <a:latin typeface="Arial" panose="020B0604020202020204" pitchFamily="34" charset="0"/>
                <a:ea typeface="微軟正黑體" panose="020B0604030504040204" pitchFamily="34" charset="-120"/>
              </a:rPr>
              <a:t>ARIMA</a:t>
            </a:r>
            <a:r>
              <a:rPr lang="zh-TW" altLang="en-US" sz="2000" dirty="0">
                <a:solidFill>
                  <a:schemeClr val="tx1">
                    <a:lumMod val="75000"/>
                  </a:schemeClr>
                </a:solidFill>
                <a:latin typeface="Arial" panose="020B0604020202020204" pitchFamily="34" charset="0"/>
                <a:ea typeface="微軟正黑體" panose="020B0604030504040204" pitchFamily="34" charset="-120"/>
              </a:rPr>
              <a:t>等</a:t>
            </a:r>
            <a:endParaRPr lang="en-TW" sz="2000" dirty="0">
              <a:solidFill>
                <a:schemeClr val="tx1">
                  <a:lumMod val="75000"/>
                </a:schemeClr>
              </a:solidFill>
              <a:latin typeface="Arial" panose="020B0604020202020204" pitchFamily="34" charset="0"/>
              <a:ea typeface="微軟正黑體" panose="020B0604030504040204" pitchFamily="34" charset="-120"/>
            </a:endParaRPr>
          </a:p>
        </p:txBody>
      </p:sp>
      <p:sp>
        <p:nvSpPr>
          <p:cNvPr id="4" name="Slide Number Placeholder 3">
            <a:extLst>
              <a:ext uri="{FF2B5EF4-FFF2-40B4-BE49-F238E27FC236}">
                <a16:creationId xmlns:a16="http://schemas.microsoft.com/office/drawing/2014/main" id="{BB6C10BC-1D67-F232-ADF3-4ABC66211B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Arial" panose="020B0604020202020204" pitchFamily="34" charset="0"/>
                <a:ea typeface="微軟正黑體" panose="020B0604030504040204" pitchFamily="34" charset="-120"/>
              </a:rPr>
              <a:t>22</a:t>
            </a:fld>
            <a:endParaRPr lang="en">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815813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FF63A-5443-900A-9A1C-85AC707D69CA}"/>
              </a:ext>
            </a:extLst>
          </p:cNvPr>
          <p:cNvSpPr>
            <a:spLocks noGrp="1"/>
          </p:cNvSpPr>
          <p:nvPr>
            <p:ph type="title"/>
          </p:nvPr>
        </p:nvSpPr>
        <p:spPr>
          <a:xfrm>
            <a:off x="1340700" y="1917222"/>
            <a:ext cx="6462600" cy="857400"/>
          </a:xfrm>
        </p:spPr>
        <p:txBody>
          <a:bodyPr/>
          <a:lstStyle/>
          <a:p>
            <a:r>
              <a:rPr lang="en-US" altLang="zh-TW" sz="4400" b="1" dirty="0">
                <a:solidFill>
                  <a:schemeClr val="accent1"/>
                </a:solidFill>
                <a:latin typeface="Microsoft JhengHei UI" panose="020B0604030504040204" pitchFamily="34" charset="-120"/>
                <a:ea typeface="Microsoft JhengHei UI" panose="020B0604030504040204" pitchFamily="34" charset="-120"/>
              </a:rPr>
              <a:t>Thanks for Listening !!</a:t>
            </a:r>
            <a:endParaRPr lang="zh-TW" altLang="en-US" sz="4400" b="1" dirty="0">
              <a:solidFill>
                <a:schemeClr val="accent1"/>
              </a:solidFill>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8B00C01F-FBF2-2189-0AED-75BEEB5C07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86407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114300" lvl="0" algn="l" rtl="0">
              <a:spcBef>
                <a:spcPts val="600"/>
              </a:spcBef>
              <a:spcAft>
                <a:spcPts val="0"/>
              </a:spcAft>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研究背景</a:t>
            </a:r>
          </a:p>
        </p:txBody>
      </p:sp>
      <p:sp>
        <p:nvSpPr>
          <p:cNvPr id="125" name="Google Shape;125;p17"/>
          <p:cNvSpPr txBox="1">
            <a:spLocks noGrp="1"/>
          </p:cNvSpPr>
          <p:nvPr>
            <p:ph type="body" idx="1"/>
          </p:nvPr>
        </p:nvSpPr>
        <p:spPr>
          <a:xfrm>
            <a:off x="706500" y="1215788"/>
            <a:ext cx="7356600" cy="3552300"/>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空氣污染是影響健康的環境風險之一，世界衛生組織於</a:t>
            </a: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2014</a:t>
            </a: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年指出室內與室外空氣污染會對呼吸道造成危害，且與心血管疾病及癌症亦具有強烈的相關性。</a:t>
            </a:r>
          </a:p>
          <a:p>
            <a:pPr>
              <a:lnSpc>
                <a:spcPct val="150000"/>
              </a:lnSpc>
              <a:buFont typeface="Arial" panose="020B0604020202020204" pitchFamily="34" charset="0"/>
              <a:buChar char="•"/>
            </a:pP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同時，世界衛生組織也提出各國衛生當局需要擔任關鍵性角色以喚起公眾意識，有效改善空氣污染便可發揮潛能解救生命和減少醫療支出。</a:t>
            </a:r>
            <a:endParaRPr sz="20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63057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114300" lvl="0" algn="l" rtl="0">
              <a:spcBef>
                <a:spcPts val="600"/>
              </a:spcBef>
              <a:spcAft>
                <a:spcPts val="0"/>
              </a:spcAft>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研究動機與目的</a:t>
            </a:r>
          </a:p>
        </p:txBody>
      </p:sp>
      <p:sp>
        <p:nvSpPr>
          <p:cNvPr id="125" name="Google Shape;125;p17"/>
          <p:cNvSpPr txBox="1">
            <a:spLocks noGrp="1"/>
          </p:cNvSpPr>
          <p:nvPr>
            <p:ph type="body" idx="1"/>
          </p:nvPr>
        </p:nvSpPr>
        <p:spPr>
          <a:xfrm>
            <a:off x="705600" y="1203325"/>
            <a:ext cx="7437600" cy="3552300"/>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環保署於</a:t>
            </a: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1993</a:t>
            </a: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年完成全國空氣品質監測網的設置，藉此達到監督空氣品質與促進人民健康的目的。由於台南為成大學生主要的活動地區，本研究以台南測站為主，搜集台南地區</a:t>
            </a: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Calibri" panose="020F0502020204030204" pitchFamily="34" charset="0"/>
              </a:rPr>
              <a:t>2018-2023</a:t>
            </a:r>
            <a:r>
              <a:rPr lang="en-TW" sz="20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年的空氣品質指標與氣候資料，使用機器學習模型進行預測，進而為社會大眾提供準確且有效的資訊，降低健康的風險。</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93385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70388"/>
            <a:ext cx="6462600" cy="857400"/>
          </a:xfrm>
          <a:prstGeom prst="rect">
            <a:avLst/>
          </a:prstGeom>
        </p:spPr>
        <p:txBody>
          <a:bodyPr spcFirstLastPara="1" wrap="square" lIns="91425" tIns="91425" rIns="91425" bIns="91425" anchor="b" anchorCtr="0">
            <a:noAutofit/>
          </a:bodyPr>
          <a:lstStyle/>
          <a:p>
            <a:pPr marL="114300" lvl="0" algn="l" rtl="0">
              <a:spcBef>
                <a:spcPts val="600"/>
              </a:spcBef>
              <a:spcAft>
                <a:spcPts val="0"/>
              </a:spcAft>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資料來源</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-1</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：空氣品質指標</a:t>
            </a:r>
            <a:endPar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sp>
        <p:nvSpPr>
          <p:cNvPr id="125" name="Google Shape;125;p17"/>
          <p:cNvSpPr txBox="1">
            <a:spLocks noGrp="1"/>
          </p:cNvSpPr>
          <p:nvPr>
            <p:ph type="body" idx="1"/>
          </p:nvPr>
        </p:nvSpPr>
        <p:spPr>
          <a:xfrm>
            <a:off x="516351" y="816351"/>
            <a:ext cx="8111295" cy="585841"/>
          </a:xfrm>
          <a:prstGeom prst="rect">
            <a:avLst/>
          </a:prstGeom>
        </p:spPr>
        <p:txBody>
          <a:bodyPr spcFirstLastPara="1" wrap="square" lIns="91425" tIns="91425" rIns="91425" bIns="91425" anchor="t" anchorCtr="0">
            <a:noAutofit/>
          </a:bodyPr>
          <a:lstStyle/>
          <a:p>
            <a:r>
              <a:rPr lang="en-TW" sz="16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hlinkClick r:id="rId3">
                  <a:extLst>
                    <a:ext uri="{A12FA001-AC4F-418D-AE19-62706E023703}">
                      <ahyp:hlinkClr xmlns:ahyp="http://schemas.microsoft.com/office/drawing/2018/hyperlinkcolor" val="tx"/>
                    </a:ext>
                  </a:extLst>
                </a:hlinkClick>
              </a:rPr>
              <a:t>行政院環境保護署</a:t>
            </a:r>
            <a:r>
              <a:rPr lang="en-TW" altLang="zh-TW" sz="16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hlinkClick r:id="rId3">
                  <a:extLst>
                    <a:ext uri="{A12FA001-AC4F-418D-AE19-62706E023703}">
                      <ahyp:hlinkClr xmlns:ahyp="http://schemas.microsoft.com/office/drawing/2018/hyperlinkcolor" val="tx"/>
                    </a:ext>
                  </a:extLst>
                </a:hlinkClick>
              </a:rPr>
              <a:t>空氣品質指標</a:t>
            </a:r>
            <a:r>
              <a:rPr lang="en-TW" sz="16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hlinkClick r:id="rId3">
                  <a:extLst>
                    <a:ext uri="{A12FA001-AC4F-418D-AE19-62706E023703}">
                      <ahyp:hlinkClr xmlns:ahyp="http://schemas.microsoft.com/office/drawing/2018/hyperlinkcolor" val="tx"/>
                    </a:ext>
                  </a:extLst>
                </a:hlinkClick>
              </a:rPr>
              <a:t>（AQI）歷史資料</a:t>
            </a:r>
            <a:endParaRPr lang="en-US" sz="16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endParaRPr>
          </a:p>
          <a:p>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使用資料期間：</a:t>
            </a:r>
            <a:r>
              <a:rPr lang="en-TW"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2018</a:t>
            </a:r>
            <a:r>
              <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/06/01</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TW"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a:t>
            </a:r>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TW"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2023</a:t>
            </a:r>
            <a:r>
              <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/0</a:t>
            </a:r>
            <a:r>
              <a:rPr lang="en-TW"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5</a:t>
            </a:r>
            <a:r>
              <a:rPr lang="en-US" altLang="zh-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/31</a:t>
            </a:r>
          </a:p>
          <a:p>
            <a:r>
              <a:rPr lang="zh-TW" altLang="en-US"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資料欄位：</a:t>
            </a:r>
            <a:endParaRPr lang="en-TW" sz="16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endParaRPr>
          </a:p>
          <a:p>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2" name="Table 2">
            <a:extLst>
              <a:ext uri="{FF2B5EF4-FFF2-40B4-BE49-F238E27FC236}">
                <a16:creationId xmlns:a16="http://schemas.microsoft.com/office/drawing/2014/main" id="{9A0707FC-20EF-DB6B-766F-3D846212C8A4}"/>
              </a:ext>
            </a:extLst>
          </p:cNvPr>
          <p:cNvGraphicFramePr>
            <a:graphicFrameLocks noGrp="1"/>
          </p:cNvGraphicFramePr>
          <p:nvPr>
            <p:extLst>
              <p:ext uri="{D42A27DB-BD31-4B8C-83A1-F6EECF244321}">
                <p14:modId xmlns:p14="http://schemas.microsoft.com/office/powerpoint/2010/main" val="3500861951"/>
              </p:ext>
            </p:extLst>
          </p:nvPr>
        </p:nvGraphicFramePr>
        <p:xfrm>
          <a:off x="792900" y="1890573"/>
          <a:ext cx="7371900" cy="2963110"/>
        </p:xfrm>
        <a:graphic>
          <a:graphicData uri="http://schemas.openxmlformats.org/drawingml/2006/table">
            <a:tbl>
              <a:tblPr firstRow="1" bandRow="1">
                <a:tableStyleId>{C98665B7-6574-423E-A4B5-A6C020D860FF}</a:tableStyleId>
              </a:tblPr>
              <a:tblGrid>
                <a:gridCol w="1474380">
                  <a:extLst>
                    <a:ext uri="{9D8B030D-6E8A-4147-A177-3AD203B41FA5}">
                      <a16:colId xmlns:a16="http://schemas.microsoft.com/office/drawing/2014/main" val="56398926"/>
                    </a:ext>
                  </a:extLst>
                </a:gridCol>
                <a:gridCol w="1474380">
                  <a:extLst>
                    <a:ext uri="{9D8B030D-6E8A-4147-A177-3AD203B41FA5}">
                      <a16:colId xmlns:a16="http://schemas.microsoft.com/office/drawing/2014/main" val="1896044082"/>
                    </a:ext>
                  </a:extLst>
                </a:gridCol>
                <a:gridCol w="1474380">
                  <a:extLst>
                    <a:ext uri="{9D8B030D-6E8A-4147-A177-3AD203B41FA5}">
                      <a16:colId xmlns:a16="http://schemas.microsoft.com/office/drawing/2014/main" val="2870775825"/>
                    </a:ext>
                  </a:extLst>
                </a:gridCol>
                <a:gridCol w="1474380">
                  <a:extLst>
                    <a:ext uri="{9D8B030D-6E8A-4147-A177-3AD203B41FA5}">
                      <a16:colId xmlns:a16="http://schemas.microsoft.com/office/drawing/2014/main" val="3791665313"/>
                    </a:ext>
                  </a:extLst>
                </a:gridCol>
                <a:gridCol w="1474380">
                  <a:extLst>
                    <a:ext uri="{9D8B030D-6E8A-4147-A177-3AD203B41FA5}">
                      <a16:colId xmlns:a16="http://schemas.microsoft.com/office/drawing/2014/main" val="3362178924"/>
                    </a:ext>
                  </a:extLst>
                </a:gridCol>
              </a:tblGrid>
              <a:tr h="418336">
                <a:tc>
                  <a:txBody>
                    <a:bodyPr/>
                    <a:lstStyle/>
                    <a:p>
                      <a:pPr algn="ctr"/>
                      <a:r>
                        <a:rPr lang="en-US" sz="1200" dirty="0" err="1">
                          <a:latin typeface="+mn-lt"/>
                          <a:ea typeface="Microsoft JhengHei UI" panose="020B0604030504040204" pitchFamily="34" charset="-120"/>
                          <a:cs typeface="DFKai-SB" panose="03000509000000000000" pitchFamily="49" charset="-120"/>
                        </a:rPr>
                        <a:t>SiteName</a:t>
                      </a:r>
                      <a:endParaRPr lang="en-US" sz="1200" dirty="0">
                        <a:latin typeface="+mn-lt"/>
                        <a:ea typeface="Microsoft JhengHei UI" panose="020B0604030504040204" pitchFamily="34" charset="-120"/>
                        <a:cs typeface="DFKai-SB" panose="03000509000000000000" pitchFamily="49" charset="-120"/>
                      </a:endParaRP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測站名稱</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County</a:t>
                      </a:r>
                    </a:p>
                    <a:p>
                      <a:pPr algn="ctr"/>
                      <a:r>
                        <a:rPr lang="ja-JP" altLang="en-US" sz="1200" dirty="0">
                          <a:latin typeface="Microsoft JhengHei UI" panose="020B0604030504040204" pitchFamily="34" charset="-120"/>
                          <a:ea typeface="Microsoft JhengHei UI" panose="020B0604030504040204" pitchFamily="34" charset="-120"/>
                          <a:cs typeface="DFKai-SB" panose="03000509000000000000" pitchFamily="49" charset="-120"/>
                        </a:rPr>
                        <a:t>縣市</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AQI</a:t>
                      </a:r>
                    </a:p>
                    <a:p>
                      <a:pPr algn="ctr"/>
                      <a:r>
                        <a:rPr lang="ja-JP" altLang="en-US" sz="1200" dirty="0">
                          <a:latin typeface="Microsoft JhengHei UI" panose="020B0604030504040204" pitchFamily="34" charset="-120"/>
                          <a:ea typeface="Microsoft JhengHei UI" panose="020B0604030504040204" pitchFamily="34" charset="-120"/>
                          <a:cs typeface="DFKai-SB" panose="03000509000000000000" pitchFamily="49" charset="-120"/>
                        </a:rPr>
                        <a:t>空氣品質指標</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Pollutant</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空氣污染指標物</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Status</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狀態</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2888724945"/>
                  </a:ext>
                </a:extLst>
              </a:tr>
              <a:tr h="585670">
                <a:tc>
                  <a:txBody>
                    <a:bodyPr/>
                    <a:lstStyle/>
                    <a:p>
                      <a:pPr algn="ct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SO2</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二氧化硫</a:t>
                      </a:r>
                      <a:r>
                        <a:rPr lang="en-US" altLang="ja-JP"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a:t>
                      </a: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ppb]</a:t>
                      </a:r>
                      <a:endParaRPr lang="en-TW"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endParaRPr>
                    </a:p>
                  </a:txBody>
                  <a:tcPr anchor="ctr"/>
                </a:tc>
                <a:tc>
                  <a:txBody>
                    <a:bodyPr/>
                    <a:lstStyle/>
                    <a:p>
                      <a:pPr algn="ct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CO</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一氧化碳</a:t>
                      </a:r>
                      <a:r>
                        <a:rPr lang="en-US" altLang="ja-JP"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a:t>
                      </a: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ppm]</a:t>
                      </a:r>
                      <a:endParaRPr lang="en-TW"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O3</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臭氧</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ppb]</a:t>
                      </a:r>
                      <a:endParaRPr lang="en-TW" sz="1200"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O3_8hr</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臭氧</a:t>
                      </a:r>
                      <a:r>
                        <a:rPr lang="en-US" altLang="ja-JP" sz="1200" dirty="0">
                          <a:latin typeface="Microsoft JhengHei UI" panose="020B0604030504040204" pitchFamily="34" charset="-120"/>
                          <a:ea typeface="Microsoft JhengHei UI" panose="020B0604030504040204" pitchFamily="34" charset="-120"/>
                          <a:cs typeface="DFKai-SB" panose="03000509000000000000" pitchFamily="49" charset="-120"/>
                        </a:rPr>
                        <a:t>8</a:t>
                      </a: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小時移動平均</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ppb]</a:t>
                      </a:r>
                      <a:endParaRPr lang="en-TW" sz="1200"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PM10</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懸浮微粒</a:t>
                      </a:r>
                      <a:r>
                        <a:rPr lang="en-US" altLang="ja-JP" sz="1200" dirty="0">
                          <a:latin typeface="+mn-lt"/>
                          <a:ea typeface="Microsoft JhengHei UI" panose="020B0604030504040204" pitchFamily="34" charset="-120"/>
                          <a:cs typeface="DFKai-SB" panose="03000509000000000000" pitchFamily="49" charset="-120"/>
                        </a:rPr>
                        <a:t>[</a:t>
                      </a:r>
                      <a:r>
                        <a:rPr lang="el-GR" sz="1200" dirty="0">
                          <a:latin typeface="+mn-lt"/>
                          <a:ea typeface="Microsoft JhengHei UI" panose="020B0604030504040204" pitchFamily="34" charset="-120"/>
                          <a:cs typeface="DFKai-SB" panose="03000509000000000000" pitchFamily="49" charset="-120"/>
                        </a:rPr>
                        <a:t>μ</a:t>
                      </a:r>
                      <a:r>
                        <a:rPr lang="en-US" sz="1200" dirty="0">
                          <a:latin typeface="+mn-lt"/>
                          <a:ea typeface="Microsoft JhengHei UI" panose="020B0604030504040204" pitchFamily="34" charset="-120"/>
                          <a:cs typeface="DFKai-SB" panose="03000509000000000000" pitchFamily="49" charset="-120"/>
                        </a:rPr>
                        <a:t>g/m3]</a:t>
                      </a:r>
                      <a:endParaRPr lang="en-TW" sz="1200" dirty="0">
                        <a:latin typeface="+mn-lt"/>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2770217909"/>
                  </a:ext>
                </a:extLst>
              </a:tr>
              <a:tr h="585670">
                <a:tc>
                  <a:txBody>
                    <a:bodyPr/>
                    <a:lstStyle/>
                    <a:p>
                      <a:pPr algn="ctr"/>
                      <a:r>
                        <a:rPr lang="en-US" sz="1200" dirty="0">
                          <a:latin typeface="Microsoft JhengHei UI" panose="020B0604030504040204" pitchFamily="34" charset="-120"/>
                          <a:ea typeface="Microsoft JhengHei UI" panose="020B0604030504040204" pitchFamily="34" charset="-120"/>
                          <a:cs typeface="DFKai-SB" panose="03000509000000000000" pitchFamily="49" charset="-120"/>
                        </a:rPr>
                        <a:t>PM2.5</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細懸浮微粒</a:t>
                      </a:r>
                      <a:r>
                        <a:rPr lang="en-US" altLang="ja-JP" sz="1200" dirty="0">
                          <a:latin typeface="+mn-lt"/>
                          <a:ea typeface="Songti SC" panose="02010600040101010101" pitchFamily="2" charset="-122"/>
                          <a:cs typeface="DFKai-SB" panose="03000509000000000000" pitchFamily="49" charset="-120"/>
                        </a:rPr>
                        <a:t>[</a:t>
                      </a:r>
                      <a:r>
                        <a:rPr lang="el-GR" sz="1200" dirty="0">
                          <a:latin typeface="+mn-lt"/>
                          <a:ea typeface="Songti SC" panose="02010600040101010101" pitchFamily="2" charset="-122"/>
                          <a:cs typeface="DFKai-SB" panose="03000509000000000000" pitchFamily="49" charset="-120"/>
                        </a:rPr>
                        <a:t>μ</a:t>
                      </a:r>
                      <a:r>
                        <a:rPr lang="en-US" sz="1200" dirty="0">
                          <a:latin typeface="+mn-lt"/>
                          <a:ea typeface="Songti SC" panose="02010600040101010101" pitchFamily="2" charset="-122"/>
                          <a:cs typeface="DFKai-SB" panose="03000509000000000000" pitchFamily="49" charset="-120"/>
                        </a:rPr>
                        <a:t>g/m3]</a:t>
                      </a:r>
                      <a:endParaRPr lang="en-TW" sz="1200" dirty="0">
                        <a:latin typeface="+mn-lt"/>
                        <a:ea typeface="Songti SC" panose="02010600040101010101" pitchFamily="2" charset="-122"/>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NO2</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二氧化氮</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ppb]</a:t>
                      </a:r>
                      <a:endParaRPr lang="en-TW" sz="1200"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US" sz="1200" dirty="0" err="1">
                          <a:latin typeface="+mn-lt"/>
                          <a:ea typeface="Microsoft JhengHei UI" panose="020B0604030504040204" pitchFamily="34" charset="-120"/>
                          <a:cs typeface="DFKai-SB" panose="03000509000000000000" pitchFamily="49" charset="-120"/>
                        </a:rPr>
                        <a:t>Nox</a:t>
                      </a:r>
                      <a:endParaRPr lang="en-US" sz="1200" dirty="0">
                        <a:latin typeface="+mn-lt"/>
                        <a:ea typeface="Microsoft JhengHei UI" panose="020B0604030504040204" pitchFamily="34" charset="-120"/>
                        <a:cs typeface="DFKai-SB" panose="03000509000000000000" pitchFamily="49" charset="-120"/>
                      </a:endParaRP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氮氧化物</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ppb]</a:t>
                      </a:r>
                      <a:endParaRPr lang="en-TW" sz="1200"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NO</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一氧化氮</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ppb]</a:t>
                      </a:r>
                      <a:endParaRPr lang="en-TW" sz="1200"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US" sz="1200" dirty="0" err="1">
                          <a:latin typeface="+mn-lt"/>
                          <a:ea typeface="Microsoft JhengHei UI" panose="020B0604030504040204" pitchFamily="34" charset="-120"/>
                          <a:cs typeface="DFKai-SB" panose="03000509000000000000" pitchFamily="49" charset="-120"/>
                        </a:rPr>
                        <a:t>WindSpeed</a:t>
                      </a:r>
                      <a:endParaRPr lang="en-US" sz="1200" dirty="0">
                        <a:latin typeface="+mn-lt"/>
                        <a:ea typeface="Microsoft JhengHei UI" panose="020B0604030504040204" pitchFamily="34" charset="-120"/>
                        <a:cs typeface="DFKai-SB" panose="03000509000000000000" pitchFamily="49" charset="-120"/>
                      </a:endParaRP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風速</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m/sec]</a:t>
                      </a:r>
                      <a:endParaRPr lang="en-TW" sz="1200" dirty="0">
                        <a:latin typeface="+mn-lt"/>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348888055"/>
                  </a:ext>
                </a:extLst>
              </a:tr>
              <a:tr h="585670">
                <a:tc>
                  <a:txBody>
                    <a:bodyPr/>
                    <a:lstStyle/>
                    <a:p>
                      <a:pPr algn="ctr"/>
                      <a:r>
                        <a:rPr lang="en-US" sz="1200" dirty="0" err="1">
                          <a:latin typeface="+mn-lt"/>
                          <a:ea typeface="Microsoft JhengHei UI" panose="020B0604030504040204" pitchFamily="34" charset="-120"/>
                          <a:cs typeface="DFKai-SB" panose="03000509000000000000" pitchFamily="49" charset="-120"/>
                        </a:rPr>
                        <a:t>WindDirec</a:t>
                      </a:r>
                      <a:endParaRPr lang="en-US" sz="1200" dirty="0">
                        <a:latin typeface="+mn-lt"/>
                        <a:ea typeface="Microsoft JhengHei UI" panose="020B0604030504040204" pitchFamily="34" charset="-120"/>
                        <a:cs typeface="DFKai-SB" panose="03000509000000000000" pitchFamily="49" charset="-120"/>
                      </a:endParaRP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風向</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degrees]</a:t>
                      </a:r>
                      <a:endParaRPr lang="en-TW" sz="1200"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US" sz="1200" dirty="0" err="1">
                          <a:latin typeface="+mn-lt"/>
                          <a:ea typeface="Microsoft JhengHei UI" panose="020B0604030504040204" pitchFamily="34" charset="-120"/>
                          <a:cs typeface="DFKai-SB" panose="03000509000000000000" pitchFamily="49" charset="-120"/>
                        </a:rPr>
                        <a:t>DataCreation</a:t>
                      </a:r>
                      <a:endParaRPr lang="en-US" sz="1200" dirty="0">
                        <a:latin typeface="+mn-lt"/>
                        <a:ea typeface="Microsoft JhengHei UI" panose="020B0604030504040204" pitchFamily="34" charset="-120"/>
                        <a:cs typeface="DFKai-SB" panose="03000509000000000000" pitchFamily="49" charset="-120"/>
                      </a:endParaRPr>
                    </a:p>
                    <a:p>
                      <a:pPr algn="ctr"/>
                      <a:r>
                        <a:rPr lang="en-US" sz="1200" dirty="0">
                          <a:latin typeface="+mn-lt"/>
                          <a:ea typeface="Microsoft JhengHei UI" panose="020B0604030504040204" pitchFamily="34" charset="-120"/>
                          <a:cs typeface="DFKai-SB" panose="03000509000000000000" pitchFamily="49" charset="-120"/>
                        </a:rPr>
                        <a:t>Date</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資料發布時間</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Unit</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單位</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CO_8hr</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一氧化碳</a:t>
                      </a:r>
                      <a:r>
                        <a:rPr lang="en-US" altLang="ja-JP" sz="1200" dirty="0">
                          <a:latin typeface="Microsoft JhengHei UI" panose="020B0604030504040204" pitchFamily="34" charset="-120"/>
                          <a:ea typeface="Microsoft JhengHei UI" panose="020B0604030504040204" pitchFamily="34" charset="-120"/>
                          <a:cs typeface="DFKai-SB" panose="03000509000000000000" pitchFamily="49" charset="-120"/>
                        </a:rPr>
                        <a:t>8</a:t>
                      </a: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小時移動平均</a:t>
                      </a:r>
                      <a:r>
                        <a:rPr lang="en-US" altLang="ja-JP" sz="1200" dirty="0">
                          <a:latin typeface="+mn-lt"/>
                          <a:ea typeface="Microsoft JhengHei UI" panose="020B0604030504040204" pitchFamily="34" charset="-120"/>
                          <a:cs typeface="DFKai-SB" panose="03000509000000000000" pitchFamily="49" charset="-120"/>
                        </a:rPr>
                        <a:t>[</a:t>
                      </a:r>
                      <a:r>
                        <a:rPr lang="en-US" sz="1200" dirty="0">
                          <a:latin typeface="+mn-lt"/>
                          <a:ea typeface="Microsoft JhengHei UI" panose="020B0604030504040204" pitchFamily="34" charset="-120"/>
                          <a:cs typeface="DFKai-SB" panose="03000509000000000000" pitchFamily="49" charset="-120"/>
                        </a:rPr>
                        <a:t>ppm]</a:t>
                      </a:r>
                      <a:endParaRPr lang="en-TW" sz="1200"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US" sz="1200" dirty="0">
                          <a:latin typeface="+mn-lt"/>
                          <a:ea typeface="Microsoft JhengHei UI" panose="020B0604030504040204" pitchFamily="34" charset="-120"/>
                          <a:cs typeface="DFKai-SB" panose="03000509000000000000" pitchFamily="49" charset="-120"/>
                        </a:rPr>
                        <a:t>PM2.5_AVG</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細懸浮微粒移動平均值</a:t>
                      </a:r>
                      <a:r>
                        <a:rPr lang="en-US" altLang="ja-JP" sz="1200" dirty="0">
                          <a:latin typeface="+mn-lt"/>
                          <a:ea typeface="Microsoft JhengHei UI" panose="020B0604030504040204" pitchFamily="34" charset="-120"/>
                          <a:cs typeface="DFKai-SB" panose="03000509000000000000" pitchFamily="49" charset="-120"/>
                        </a:rPr>
                        <a:t>[</a:t>
                      </a:r>
                      <a:r>
                        <a:rPr lang="el-GR" sz="1200" dirty="0">
                          <a:latin typeface="+mn-lt"/>
                          <a:ea typeface="Microsoft JhengHei UI" panose="020B0604030504040204" pitchFamily="34" charset="-120"/>
                          <a:cs typeface="DFKai-SB" panose="03000509000000000000" pitchFamily="49" charset="-120"/>
                        </a:rPr>
                        <a:t>μ</a:t>
                      </a:r>
                      <a:r>
                        <a:rPr lang="en-US" sz="1200" dirty="0">
                          <a:latin typeface="+mn-lt"/>
                          <a:ea typeface="Microsoft JhengHei UI" panose="020B0604030504040204" pitchFamily="34" charset="-120"/>
                          <a:cs typeface="DFKai-SB" panose="03000509000000000000" pitchFamily="49" charset="-120"/>
                        </a:rPr>
                        <a:t>g/m3]</a:t>
                      </a:r>
                      <a:endParaRPr lang="en-TW" sz="1200" dirty="0">
                        <a:latin typeface="+mn-lt"/>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2274139942"/>
                  </a:ext>
                </a:extLst>
              </a:tr>
              <a:tr h="585670">
                <a:tc>
                  <a:txBody>
                    <a:bodyPr/>
                    <a:lstStyle/>
                    <a:p>
                      <a:pPr algn="ct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PM10_AVG</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懸浮微粒移動平均值</a:t>
                      </a:r>
                      <a:r>
                        <a:rPr lang="en-US" altLang="ja-JP"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a:t>
                      </a:r>
                      <a:r>
                        <a:rPr lang="el-GR"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μ</a:t>
                      </a: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g/m3]</a:t>
                      </a:r>
                      <a:endParaRPr lang="en-TW"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endParaRPr>
                    </a:p>
                  </a:txBody>
                  <a:tcPr anchor="ctr"/>
                </a:tc>
                <a:tc>
                  <a:txBody>
                    <a:bodyPr/>
                    <a:lstStyle/>
                    <a:p>
                      <a:pPr algn="ct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SO2_AVG</a:t>
                      </a:r>
                    </a:p>
                    <a:p>
                      <a:pPr algn="ctr"/>
                      <a:r>
                        <a:rPr lang="ja-JP" altLang="en-US" sz="1200" dirty="0">
                          <a:latin typeface="Microsoft JhengHei UI" panose="020B0604030504040204" pitchFamily="34" charset="-120"/>
                          <a:ea typeface="Microsoft JhengHei UI" panose="020B0604030504040204" pitchFamily="34" charset="-120"/>
                          <a:cs typeface="DFKai-SB" panose="03000509000000000000" pitchFamily="49" charset="-120"/>
                        </a:rPr>
                        <a:t>二氧化硫移動平均值</a:t>
                      </a:r>
                      <a:r>
                        <a:rPr lang="en-US" altLang="ja-JP"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a:t>
                      </a: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ppb]</a:t>
                      </a:r>
                      <a:endParaRPr lang="en-TW"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endParaRPr>
                    </a:p>
                  </a:txBody>
                  <a:tcPr anchor="ctr"/>
                </a:tc>
                <a:tc>
                  <a:txBody>
                    <a:bodyPr/>
                    <a:lstStyle/>
                    <a:p>
                      <a:pPr algn="ct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Longitude</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經度</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Latitude</a:t>
                      </a: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緯度</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en-US" sz="1200" b="0" i="0" u="none" strike="noStrike" cap="none" dirty="0" err="1">
                          <a:solidFill>
                            <a:srgbClr val="000000"/>
                          </a:solidFill>
                          <a:latin typeface="Arial"/>
                          <a:ea typeface="Microsoft JhengHei UI" panose="020B0604030504040204" pitchFamily="34" charset="-120"/>
                          <a:cs typeface="DFKai-SB" panose="03000509000000000000" pitchFamily="49" charset="-120"/>
                          <a:sym typeface="Arial"/>
                        </a:rPr>
                        <a:t>SiteId</a:t>
                      </a:r>
                      <a:endParaRPr lang="en-US" sz="12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endParaRPr>
                    </a:p>
                    <a:p>
                      <a:pPr algn="ctr"/>
                      <a:r>
                        <a:rPr lang="ja-JP" altLang="en-US" sz="1200">
                          <a:latin typeface="Microsoft JhengHei UI" panose="020B0604030504040204" pitchFamily="34" charset="-120"/>
                          <a:ea typeface="Microsoft JhengHei UI" panose="020B0604030504040204" pitchFamily="34" charset="-120"/>
                          <a:cs typeface="DFKai-SB" panose="03000509000000000000" pitchFamily="49" charset="-120"/>
                        </a:rPr>
                        <a:t>測站編號</a:t>
                      </a:r>
                      <a:endParaRPr lang="en-TW" sz="1200"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3528643753"/>
                  </a:ext>
                </a:extLst>
              </a:tr>
            </a:tbl>
          </a:graphicData>
        </a:graphic>
      </p:graphicFrame>
    </p:spTree>
    <p:extLst>
      <p:ext uri="{BB962C8B-B14F-4D97-AF65-F5344CB8AC3E}">
        <p14:creationId xmlns:p14="http://schemas.microsoft.com/office/powerpoint/2010/main" val="344198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670DBD-8C02-4090-BDE3-B0B5D88AA0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Arial" panose="020B0604020202020204" pitchFamily="34" charset="0"/>
                <a:ea typeface="微軟正黑體" panose="020B0604030504040204" pitchFamily="34" charset="-120"/>
              </a:rPr>
              <a:t>6</a:t>
            </a:fld>
            <a:endParaRPr lang="en">
              <a:latin typeface="Arial" panose="020B0604020202020204" pitchFamily="34" charset="0"/>
              <a:ea typeface="微軟正黑體" panose="020B0604030504040204" pitchFamily="34" charset="-120"/>
            </a:endParaRPr>
          </a:p>
        </p:txBody>
      </p:sp>
      <p:pic>
        <p:nvPicPr>
          <p:cNvPr id="6" name="Picture 5" descr="A screenshot of a computer&#10;&#10;Description automatically generated with low confidence">
            <a:extLst>
              <a:ext uri="{FF2B5EF4-FFF2-40B4-BE49-F238E27FC236}">
                <a16:creationId xmlns:a16="http://schemas.microsoft.com/office/drawing/2014/main" id="{733695E2-BC81-500F-F5EB-2ABD7F747E97}"/>
              </a:ext>
            </a:extLst>
          </p:cNvPr>
          <p:cNvPicPr>
            <a:picLocks noChangeAspect="1"/>
          </p:cNvPicPr>
          <p:nvPr/>
        </p:nvPicPr>
        <p:blipFill>
          <a:blip r:embed="rId2"/>
          <a:stretch>
            <a:fillRect/>
          </a:stretch>
        </p:blipFill>
        <p:spPr>
          <a:xfrm>
            <a:off x="159487" y="1526400"/>
            <a:ext cx="8904808" cy="2109600"/>
          </a:xfrm>
          <a:prstGeom prst="rect">
            <a:avLst/>
          </a:prstGeom>
        </p:spPr>
      </p:pic>
      <p:sp>
        <p:nvSpPr>
          <p:cNvPr id="7" name="TextBox 6">
            <a:extLst>
              <a:ext uri="{FF2B5EF4-FFF2-40B4-BE49-F238E27FC236}">
                <a16:creationId xmlns:a16="http://schemas.microsoft.com/office/drawing/2014/main" id="{9EE836B8-AD31-C4D4-6F8B-939268042D42}"/>
              </a:ext>
            </a:extLst>
          </p:cNvPr>
          <p:cNvSpPr txBox="1"/>
          <p:nvPr/>
        </p:nvSpPr>
        <p:spPr>
          <a:xfrm>
            <a:off x="2742203" y="3773818"/>
            <a:ext cx="4040197" cy="307777"/>
          </a:xfrm>
          <a:prstGeom prst="rect">
            <a:avLst/>
          </a:prstGeom>
          <a:noFill/>
        </p:spPr>
        <p:txBody>
          <a:bodyPr wrap="square" rtlCol="0">
            <a:spAutoFit/>
          </a:bodyPr>
          <a:lstStyle/>
          <a:p>
            <a:r>
              <a:rPr lang="en-TW" dirty="0">
                <a:solidFill>
                  <a:schemeClr val="tx1">
                    <a:lumMod val="75000"/>
                  </a:schemeClr>
                </a:solidFill>
                <a:latin typeface="Arial" panose="020B0604020202020204" pitchFamily="34" charset="0"/>
                <a:ea typeface="微軟正黑體" panose="020B0604030504040204" pitchFamily="34" charset="-120"/>
              </a:rPr>
              <a:t>2021年5月</a:t>
            </a:r>
            <a:r>
              <a:rPr lang="en-TW" sz="1400" dirty="0">
                <a:solidFill>
                  <a:schemeClr val="tx1">
                    <a:lumMod val="75000"/>
                  </a:schemeClr>
                </a:solidFill>
                <a:latin typeface="Arial" panose="020B0604020202020204" pitchFamily="34" charset="0"/>
                <a:ea typeface="微軟正黑體" panose="020B0604030504040204" pitchFamily="34" charset="-120"/>
                <a:cs typeface="DFKai-SB" panose="03000509000000000000" pitchFamily="49" charset="-120"/>
              </a:rPr>
              <a:t>空氣品質指標（</a:t>
            </a:r>
            <a:r>
              <a:rPr lang="en-US" sz="1400" dirty="0">
                <a:solidFill>
                  <a:schemeClr val="tx1">
                    <a:lumMod val="75000"/>
                  </a:schemeClr>
                </a:solidFill>
                <a:latin typeface="Arial" panose="020B0604020202020204" pitchFamily="34" charset="0"/>
                <a:ea typeface="微軟正黑體" panose="020B0604030504040204" pitchFamily="34" charset="-120"/>
                <a:cs typeface="DFKai-SB" panose="03000509000000000000" pitchFamily="49" charset="-120"/>
              </a:rPr>
              <a:t>AQI</a:t>
            </a:r>
            <a:r>
              <a:rPr lang="en-TW" sz="1400" dirty="0">
                <a:solidFill>
                  <a:schemeClr val="tx1">
                    <a:lumMod val="75000"/>
                  </a:schemeClr>
                </a:solidFill>
                <a:latin typeface="Arial" panose="020B0604020202020204" pitchFamily="34" charset="0"/>
                <a:ea typeface="微軟正黑體" panose="020B0604030504040204" pitchFamily="34" charset="-120"/>
                <a:cs typeface="DFKai-SB" panose="03000509000000000000" pitchFamily="49" charset="-120"/>
              </a:rPr>
              <a:t>）歷史資料</a:t>
            </a:r>
            <a:r>
              <a:rPr lang="zh-TW" altLang="en-US" dirty="0">
                <a:solidFill>
                  <a:schemeClr val="tx1">
                    <a:lumMod val="75000"/>
                  </a:schemeClr>
                </a:solidFill>
                <a:latin typeface="Arial" panose="020B0604020202020204" pitchFamily="34" charset="0"/>
                <a:ea typeface="微軟正黑體" panose="020B0604030504040204" pitchFamily="34" charset="-120"/>
                <a:cs typeface="DFKai-SB" panose="03000509000000000000" pitchFamily="49" charset="-120"/>
              </a:rPr>
              <a:t>概覽</a:t>
            </a:r>
            <a:endParaRPr lang="en-TW" dirty="0">
              <a:solidFill>
                <a:schemeClr val="tx1">
                  <a:lumMod val="75000"/>
                </a:schemeClr>
              </a:solidFill>
              <a:latin typeface="Arial" panose="020B0604020202020204" pitchFamily="34" charset="0"/>
              <a:ea typeface="微軟正黑體" panose="020B0604030504040204" pitchFamily="34" charset="-120"/>
            </a:endParaRPr>
          </a:p>
        </p:txBody>
      </p:sp>
      <p:sp>
        <p:nvSpPr>
          <p:cNvPr id="8" name="Triangle 7">
            <a:extLst>
              <a:ext uri="{FF2B5EF4-FFF2-40B4-BE49-F238E27FC236}">
                <a16:creationId xmlns:a16="http://schemas.microsoft.com/office/drawing/2014/main" id="{05AD757C-9351-AC32-2C55-9B1AFBF5E3C4}"/>
              </a:ext>
            </a:extLst>
          </p:cNvPr>
          <p:cNvSpPr/>
          <p:nvPr/>
        </p:nvSpPr>
        <p:spPr>
          <a:xfrm>
            <a:off x="2550179" y="3850763"/>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latin typeface="Arial" panose="020B0604020202020204" pitchFamily="34" charset="0"/>
              <a:ea typeface="微軟正黑體" panose="020B0604030504040204" pitchFamily="34" charset="-120"/>
            </a:endParaRPr>
          </a:p>
        </p:txBody>
      </p:sp>
      <p:sp>
        <p:nvSpPr>
          <p:cNvPr id="3" name="Google Shape;124;p17">
            <a:extLst>
              <a:ext uri="{FF2B5EF4-FFF2-40B4-BE49-F238E27FC236}">
                <a16:creationId xmlns:a16="http://schemas.microsoft.com/office/drawing/2014/main" id="{C5809749-C5D1-B956-306D-B2C5357E7389}"/>
              </a:ext>
            </a:extLst>
          </p:cNvPr>
          <p:cNvSpPr txBox="1">
            <a:spLocks/>
          </p:cNvSpPr>
          <p:nvPr/>
        </p:nvSpPr>
        <p:spPr>
          <a:xfrm>
            <a:off x="893700" y="34398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114300">
              <a:spcBef>
                <a:spcPts val="600"/>
              </a:spcBef>
              <a:buSzPts val="1800"/>
            </a:pPr>
            <a:r>
              <a:rPr lang="en-TW" b="1" dirty="0">
                <a:solidFill>
                  <a:schemeClr val="accent1"/>
                </a:solidFill>
                <a:latin typeface="Arial" panose="020B0604020202020204" pitchFamily="34" charset="0"/>
                <a:ea typeface="微軟正黑體" panose="020B0604030504040204" pitchFamily="34" charset="-120"/>
                <a:cs typeface="DFKai-SB" panose="03000509000000000000" pitchFamily="49" charset="-120"/>
              </a:rPr>
              <a:t>資料來源</a:t>
            </a:r>
            <a:r>
              <a:rPr lang="en-US" altLang="zh-TW" b="1" dirty="0">
                <a:solidFill>
                  <a:schemeClr val="accent1"/>
                </a:solidFill>
                <a:latin typeface="Arial" panose="020B0604020202020204" pitchFamily="34" charset="0"/>
                <a:ea typeface="微軟正黑體" panose="020B0604030504040204" pitchFamily="34" charset="-120"/>
                <a:cs typeface="DFKai-SB" panose="03000509000000000000" pitchFamily="49" charset="-120"/>
              </a:rPr>
              <a:t>-1</a:t>
            </a:r>
            <a:r>
              <a:rPr lang="zh-TW" altLang="en-US" b="1" dirty="0">
                <a:solidFill>
                  <a:schemeClr val="accent1"/>
                </a:solidFill>
                <a:latin typeface="Arial" panose="020B0604020202020204" pitchFamily="34" charset="0"/>
                <a:ea typeface="微軟正黑體" panose="020B0604030504040204" pitchFamily="34" charset="-120"/>
                <a:cs typeface="DFKai-SB" panose="03000509000000000000" pitchFamily="49" charset="-120"/>
              </a:rPr>
              <a:t>：空氣品質指標</a:t>
            </a:r>
            <a:endParaRPr lang="en-TW" b="1" dirty="0">
              <a:solidFill>
                <a:schemeClr val="accent1"/>
              </a:solidFill>
              <a:latin typeface="Arial" panose="020B0604020202020204" pitchFamily="34" charset="0"/>
              <a:ea typeface="微軟正黑體" panose="020B0604030504040204" pitchFamily="34" charset="-120"/>
              <a:cs typeface="DFKai-SB" panose="03000509000000000000" pitchFamily="49" charset="-120"/>
            </a:endParaRPr>
          </a:p>
        </p:txBody>
      </p:sp>
    </p:spTree>
    <p:extLst>
      <p:ext uri="{BB962C8B-B14F-4D97-AF65-F5344CB8AC3E}">
        <p14:creationId xmlns:p14="http://schemas.microsoft.com/office/powerpoint/2010/main" val="90286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14500" y="1097604"/>
            <a:ext cx="7744115" cy="585841"/>
          </a:xfrm>
          <a:prstGeom prst="rect">
            <a:avLst/>
          </a:prstGeom>
        </p:spPr>
        <p:txBody>
          <a:bodyPr spcFirstLastPara="1" wrap="square" lIns="91425" tIns="91425" rIns="91425" bIns="91425" anchor="t" anchorCtr="0">
            <a:noAutofit/>
          </a:bodyPr>
          <a:lstStyle/>
          <a:p>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使用爬蟲抓取</a:t>
            </a:r>
            <a:r>
              <a:rPr lang="en-TW" sz="18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hlinkClick r:id="rId3">
                  <a:extLst>
                    <a:ext uri="{A12FA001-AC4F-418D-AE19-62706E023703}">
                      <ahyp:hlinkClr xmlns:ahyp="http://schemas.microsoft.com/office/drawing/2018/hyperlinkcolor" val="tx"/>
                    </a:ext>
                  </a:extLst>
                </a:hlinkClick>
              </a:rPr>
              <a:t>中央氣象局</a:t>
            </a:r>
            <a:r>
              <a:rPr lang="zh-TW" altLang="en-US" sz="18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hlinkClick r:id="rId3">
                  <a:extLst>
                    <a:ext uri="{A12FA001-AC4F-418D-AE19-62706E023703}">
                      <ahyp:hlinkClr xmlns:ahyp="http://schemas.microsoft.com/office/drawing/2018/hyperlinkcolor" val="tx"/>
                    </a:ext>
                  </a:extLst>
                </a:hlinkClick>
              </a:rPr>
              <a:t>臺南站</a:t>
            </a:r>
            <a:r>
              <a:rPr lang="en-TW" sz="18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hlinkClick r:id="rId3">
                  <a:extLst>
                    <a:ext uri="{A12FA001-AC4F-418D-AE19-62706E023703}">
                      <ahyp:hlinkClr xmlns:ahyp="http://schemas.microsoft.com/office/drawing/2018/hyperlinkcolor" val="tx"/>
                    </a:ext>
                  </a:extLst>
                </a:hlinkClick>
              </a:rPr>
              <a:t>歷史天氣資料</a:t>
            </a:r>
            <a:endParaRPr lang="en-TW" sz="1800" dirty="0">
              <a:solidFill>
                <a:srgbClr val="2185C5"/>
              </a:solidFill>
              <a:latin typeface="Microsoft JhengHei UI" panose="020B0604030504040204" pitchFamily="34" charset="-120"/>
              <a:ea typeface="Microsoft JhengHei UI" panose="020B0604030504040204" pitchFamily="34" charset="-120"/>
              <a:cs typeface="DFKai-SB" panose="03000509000000000000" pitchFamily="49" charset="-120"/>
            </a:endParaRPr>
          </a:p>
          <a:p>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使用資料期間：</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2018</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/06/01</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 </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2023</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/0</a:t>
            </a:r>
            <a:r>
              <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5</a:t>
            </a:r>
            <a:r>
              <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/31</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每小時資料</a:t>
            </a:r>
            <a:endParaRPr lang="en-US"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endParaRPr>
          </a:p>
          <a:p>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資料欄位：</a:t>
            </a:r>
            <a:endParaRPr lang="en-TW" altLang="zh-TW" sz="18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endParaRPr>
          </a:p>
          <a:p>
            <a:endParaRPr lang="en-US" altLang="zh-TW" sz="2400" dirty="0">
              <a:solidFill>
                <a:schemeClr val="tx1"/>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2" name="Table 2">
            <a:extLst>
              <a:ext uri="{FF2B5EF4-FFF2-40B4-BE49-F238E27FC236}">
                <a16:creationId xmlns:a16="http://schemas.microsoft.com/office/drawing/2014/main" id="{9A0707FC-20EF-DB6B-766F-3D846212C8A4}"/>
              </a:ext>
            </a:extLst>
          </p:cNvPr>
          <p:cNvGraphicFramePr>
            <a:graphicFrameLocks noGrp="1"/>
          </p:cNvGraphicFramePr>
          <p:nvPr>
            <p:extLst>
              <p:ext uri="{D42A27DB-BD31-4B8C-83A1-F6EECF244321}">
                <p14:modId xmlns:p14="http://schemas.microsoft.com/office/powerpoint/2010/main" val="4074385782"/>
              </p:ext>
            </p:extLst>
          </p:nvPr>
        </p:nvGraphicFramePr>
        <p:xfrm>
          <a:off x="1180307" y="2450538"/>
          <a:ext cx="6783385" cy="518160"/>
        </p:xfrm>
        <a:graphic>
          <a:graphicData uri="http://schemas.openxmlformats.org/drawingml/2006/table">
            <a:tbl>
              <a:tblPr firstRow="1" bandRow="1">
                <a:tableStyleId>{C98665B7-6574-423E-A4B5-A6C020D860FF}</a:tableStyleId>
              </a:tblPr>
              <a:tblGrid>
                <a:gridCol w="1356677">
                  <a:extLst>
                    <a:ext uri="{9D8B030D-6E8A-4147-A177-3AD203B41FA5}">
                      <a16:colId xmlns:a16="http://schemas.microsoft.com/office/drawing/2014/main" val="1896044082"/>
                    </a:ext>
                  </a:extLst>
                </a:gridCol>
                <a:gridCol w="1356677">
                  <a:extLst>
                    <a:ext uri="{9D8B030D-6E8A-4147-A177-3AD203B41FA5}">
                      <a16:colId xmlns:a16="http://schemas.microsoft.com/office/drawing/2014/main" val="2870775825"/>
                    </a:ext>
                  </a:extLst>
                </a:gridCol>
                <a:gridCol w="1356677">
                  <a:extLst>
                    <a:ext uri="{9D8B030D-6E8A-4147-A177-3AD203B41FA5}">
                      <a16:colId xmlns:a16="http://schemas.microsoft.com/office/drawing/2014/main" val="3791665313"/>
                    </a:ext>
                  </a:extLst>
                </a:gridCol>
                <a:gridCol w="1356677">
                  <a:extLst>
                    <a:ext uri="{9D8B030D-6E8A-4147-A177-3AD203B41FA5}">
                      <a16:colId xmlns:a16="http://schemas.microsoft.com/office/drawing/2014/main" val="3362178924"/>
                    </a:ext>
                  </a:extLst>
                </a:gridCol>
                <a:gridCol w="1356677">
                  <a:extLst>
                    <a:ext uri="{9D8B030D-6E8A-4147-A177-3AD203B41FA5}">
                      <a16:colId xmlns:a16="http://schemas.microsoft.com/office/drawing/2014/main" val="2534316653"/>
                    </a:ext>
                  </a:extLst>
                </a:gridCol>
              </a:tblGrid>
              <a:tr h="370840">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觀測時間</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hour]</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TW" dirty="0">
                          <a:latin typeface="Microsoft JhengHei UI" panose="020B0604030504040204" pitchFamily="34" charset="-120"/>
                          <a:ea typeface="Microsoft JhengHei UI" panose="020B0604030504040204" pitchFamily="34" charset="-120"/>
                          <a:cs typeface="DFKai-SB" panose="03000509000000000000" pitchFamily="49" charset="-120"/>
                        </a:rPr>
                        <a:t>經度</a:t>
                      </a:r>
                      <a:r>
                        <a:rPr lang="en-US" altLang="ja-JP" dirty="0">
                          <a:latin typeface="+mn-lt"/>
                          <a:ea typeface="Microsoft JhengHei UI" panose="020B0604030504040204" pitchFamily="34" charset="-120"/>
                          <a:cs typeface="DFKai-SB" panose="03000509000000000000" pitchFamily="49" charset="-120"/>
                        </a:rPr>
                        <a:t>[</a:t>
                      </a:r>
                      <a:r>
                        <a:rPr lang="en-US" dirty="0" err="1">
                          <a:latin typeface="+mn-lt"/>
                          <a:ea typeface="Microsoft JhengHei UI" panose="020B0604030504040204" pitchFamily="34" charset="-120"/>
                          <a:cs typeface="DFKai-SB" panose="03000509000000000000" pitchFamily="49" charset="-120"/>
                        </a:rPr>
                        <a:t>hPa</a:t>
                      </a:r>
                      <a:r>
                        <a:rPr lang="en-US" dirty="0">
                          <a:latin typeface="+mn-lt"/>
                          <a:ea typeface="Microsoft JhengHei UI" panose="020B0604030504040204" pitchFamily="34" charset="-120"/>
                          <a:cs typeface="DFKai-SB" panose="03000509000000000000" pitchFamily="49" charset="-120"/>
                        </a:rPr>
                        <a:t>]</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TW" dirty="0">
                          <a:latin typeface="Microsoft JhengHei UI" panose="020B0604030504040204" pitchFamily="34" charset="-120"/>
                          <a:ea typeface="Microsoft JhengHei UI" panose="020B0604030504040204" pitchFamily="34" charset="-120"/>
                          <a:cs typeface="DFKai-SB" panose="03000509000000000000" pitchFamily="49" charset="-120"/>
                        </a:rPr>
                        <a:t>海平面氣壓</a:t>
                      </a:r>
                      <a:r>
                        <a:rPr lang="en-US" altLang="ja-JP" dirty="0">
                          <a:latin typeface="+mn-lt"/>
                          <a:ea typeface="Microsoft JhengHei UI" panose="020B0604030504040204" pitchFamily="34" charset="-120"/>
                          <a:cs typeface="DFKai-SB" panose="03000509000000000000" pitchFamily="49" charset="-120"/>
                        </a:rPr>
                        <a:t>[</a:t>
                      </a:r>
                      <a:r>
                        <a:rPr lang="en-US" dirty="0" err="1">
                          <a:latin typeface="+mn-lt"/>
                          <a:ea typeface="Microsoft JhengHei UI" panose="020B0604030504040204" pitchFamily="34" charset="-120"/>
                          <a:cs typeface="DFKai-SB" panose="03000509000000000000" pitchFamily="49" charset="-120"/>
                        </a:rPr>
                        <a:t>hPa</a:t>
                      </a:r>
                      <a:r>
                        <a:rPr lang="en-US" dirty="0">
                          <a:latin typeface="+mn-lt"/>
                          <a:ea typeface="Microsoft JhengHei UI" panose="020B0604030504040204" pitchFamily="34" charset="-120"/>
                          <a:cs typeface="DFKai-SB" panose="03000509000000000000" pitchFamily="49" charset="-120"/>
                        </a:rPr>
                        <a:t>]</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en-TW" dirty="0">
                          <a:latin typeface="Microsoft JhengHei UI" panose="020B0604030504040204" pitchFamily="34" charset="-120"/>
                          <a:ea typeface="Microsoft JhengHei UI" panose="020B0604030504040204" pitchFamily="34" charset="-120"/>
                          <a:cs typeface="DFKai-SB" panose="03000509000000000000" pitchFamily="49" charset="-120"/>
                        </a:rPr>
                        <a:t>氣溫</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露點溫度</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a:t>
                      </a:r>
                      <a:endParaRPr lang="en-TW" dirty="0">
                        <a:latin typeface="+mn-lt"/>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2888724945"/>
                  </a:ext>
                </a:extLst>
              </a:tr>
            </a:tbl>
          </a:graphicData>
        </a:graphic>
      </p:graphicFrame>
      <p:sp>
        <p:nvSpPr>
          <p:cNvPr id="3" name="Google Shape;124;p17">
            <a:extLst>
              <a:ext uri="{FF2B5EF4-FFF2-40B4-BE49-F238E27FC236}">
                <a16:creationId xmlns:a16="http://schemas.microsoft.com/office/drawing/2014/main" id="{44A4EB5C-E6CB-A9F7-0689-B6AE7E5CFF9D}"/>
              </a:ext>
            </a:extLst>
          </p:cNvPr>
          <p:cNvSpPr txBox="1">
            <a:spLocks/>
          </p:cNvSpPr>
          <p:nvPr/>
        </p:nvSpPr>
        <p:spPr>
          <a:xfrm>
            <a:off x="893700" y="25758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114300">
              <a:spcBef>
                <a:spcPts val="600"/>
              </a:spcBef>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資料來源</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：歷史天氣資料</a:t>
            </a:r>
            <a:endPar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graphicFrame>
        <p:nvGraphicFramePr>
          <p:cNvPr id="6" name="Table 2">
            <a:extLst>
              <a:ext uri="{FF2B5EF4-FFF2-40B4-BE49-F238E27FC236}">
                <a16:creationId xmlns:a16="http://schemas.microsoft.com/office/drawing/2014/main" id="{7B617C31-1758-89CE-B1FC-0C33663FEC4D}"/>
              </a:ext>
            </a:extLst>
          </p:cNvPr>
          <p:cNvGraphicFramePr>
            <a:graphicFrameLocks noGrp="1"/>
          </p:cNvGraphicFramePr>
          <p:nvPr>
            <p:extLst>
              <p:ext uri="{D42A27DB-BD31-4B8C-83A1-F6EECF244321}">
                <p14:modId xmlns:p14="http://schemas.microsoft.com/office/powerpoint/2010/main" val="1098098571"/>
              </p:ext>
            </p:extLst>
          </p:nvPr>
        </p:nvGraphicFramePr>
        <p:xfrm>
          <a:off x="1180306" y="2968698"/>
          <a:ext cx="6783384" cy="1565064"/>
        </p:xfrm>
        <a:graphic>
          <a:graphicData uri="http://schemas.openxmlformats.org/drawingml/2006/table">
            <a:tbl>
              <a:tblPr firstRow="1" bandRow="1">
                <a:tableStyleId>{C98665B7-6574-423E-A4B5-A6C020D860FF}</a:tableStyleId>
              </a:tblPr>
              <a:tblGrid>
                <a:gridCol w="1843694">
                  <a:extLst>
                    <a:ext uri="{9D8B030D-6E8A-4147-A177-3AD203B41FA5}">
                      <a16:colId xmlns:a16="http://schemas.microsoft.com/office/drawing/2014/main" val="1896044082"/>
                    </a:ext>
                  </a:extLst>
                </a:gridCol>
                <a:gridCol w="1547998">
                  <a:extLst>
                    <a:ext uri="{9D8B030D-6E8A-4147-A177-3AD203B41FA5}">
                      <a16:colId xmlns:a16="http://schemas.microsoft.com/office/drawing/2014/main" val="2870775825"/>
                    </a:ext>
                  </a:extLst>
                </a:gridCol>
                <a:gridCol w="1695846">
                  <a:extLst>
                    <a:ext uri="{9D8B030D-6E8A-4147-A177-3AD203B41FA5}">
                      <a16:colId xmlns:a16="http://schemas.microsoft.com/office/drawing/2014/main" val="3791665313"/>
                    </a:ext>
                  </a:extLst>
                </a:gridCol>
                <a:gridCol w="1695846">
                  <a:extLst>
                    <a:ext uri="{9D8B030D-6E8A-4147-A177-3AD203B41FA5}">
                      <a16:colId xmlns:a16="http://schemas.microsoft.com/office/drawing/2014/main" val="3362178924"/>
                    </a:ext>
                  </a:extLst>
                </a:gridCol>
              </a:tblGrid>
              <a:tr h="521688">
                <a:tc>
                  <a:txBody>
                    <a:bodyPr/>
                    <a:lstStyle/>
                    <a:p>
                      <a:pPr algn="ctr"/>
                      <a:r>
                        <a:rPr lang="ja-JP" altLang="en-US">
                          <a:latin typeface="Microsoft JhengHei UI" panose="020B0604030504040204" pitchFamily="34" charset="-120"/>
                          <a:ea typeface="Microsoft JhengHei UI" panose="020B0604030504040204" pitchFamily="34" charset="-120"/>
                          <a:cs typeface="DFKai-SB" panose="03000509000000000000" pitchFamily="49" charset="-120"/>
                        </a:rPr>
                        <a:t>相對溼度</a:t>
                      </a:r>
                      <a:r>
                        <a:rPr lang="en-US" altLang="ja-JP" dirty="0">
                          <a:latin typeface="+mn-lt"/>
                          <a:ea typeface="Microsoft JhengHei UI" panose="020B0604030504040204" pitchFamily="34" charset="-120"/>
                          <a:cs typeface="DFKai-SB" panose="03000509000000000000" pitchFamily="49" charset="-120"/>
                        </a:rPr>
                        <a:t>[%]</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ja-JP" altLang="en-US">
                          <a:latin typeface="Microsoft JhengHei UI" panose="020B0604030504040204" pitchFamily="34" charset="-120"/>
                          <a:ea typeface="Microsoft JhengHei UI" panose="020B0604030504040204" pitchFamily="34" charset="-120"/>
                          <a:cs typeface="DFKai-SB" panose="03000509000000000000" pitchFamily="49" charset="-120"/>
                        </a:rPr>
                        <a:t>風速</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m/s]</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風向</a:t>
                      </a:r>
                      <a:r>
                        <a:rPr lang="en-US" altLang="ja-JP" dirty="0">
                          <a:latin typeface="+mn-lt"/>
                          <a:ea typeface="Microsoft JhengHei UI" panose="020B0604030504040204" pitchFamily="34" charset="-120"/>
                          <a:cs typeface="DFKai-SB" panose="03000509000000000000" pitchFamily="49" charset="-120"/>
                        </a:rPr>
                        <a:t>[360</a:t>
                      </a:r>
                      <a:r>
                        <a:rPr lang="en-US" dirty="0">
                          <a:latin typeface="+mn-lt"/>
                          <a:ea typeface="Microsoft JhengHei UI" panose="020B0604030504040204" pitchFamily="34" charset="-120"/>
                          <a:cs typeface="DFKai-SB" panose="03000509000000000000" pitchFamily="49" charset="-120"/>
                        </a:rPr>
                        <a:t>degree]</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最大陣風</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m/s]</a:t>
                      </a:r>
                      <a:endParaRPr lang="en-TW" dirty="0">
                        <a:latin typeface="+mn-lt"/>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2770217909"/>
                  </a:ext>
                </a:extLst>
              </a:tr>
              <a:tr h="52168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最大陣風風向</a:t>
                      </a:r>
                      <a:r>
                        <a:rPr lang="en-US" altLang="ja-JP" sz="14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[360</a:t>
                      </a:r>
                      <a:r>
                        <a:rPr lang="en-US" altLang="zh-TW" sz="14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rPr>
                        <a:t>degree]</a:t>
                      </a:r>
                      <a:endParaRPr lang="en-TW" altLang="zh-TW" sz="1400" b="0" i="0" u="none" strike="noStrike" cap="none" dirty="0">
                        <a:solidFill>
                          <a:srgbClr val="000000"/>
                        </a:solidFill>
                        <a:latin typeface="Arial"/>
                        <a:ea typeface="Microsoft JhengHei UI" panose="020B0604030504040204" pitchFamily="34" charset="-120"/>
                        <a:cs typeface="DFKai-SB" panose="03000509000000000000" pitchFamily="49" charset="-120"/>
                        <a:sym typeface="Arial"/>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降水量</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mm]</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降水時數</a:t>
                      </a:r>
                      <a:r>
                        <a:rPr lang="en-US" altLang="ja-JP" dirty="0">
                          <a:latin typeface="+mn-lt"/>
                          <a:ea typeface="Microsoft JhengHei UI" panose="020B0604030504040204" pitchFamily="34" charset="-120"/>
                          <a:cs typeface="DFKai-SB" panose="03000509000000000000" pitchFamily="49" charset="-120"/>
                        </a:rPr>
                        <a:t>[h]</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日照時數</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h]</a:t>
                      </a:r>
                      <a:endParaRPr lang="en-TW" dirty="0">
                        <a:latin typeface="+mn-lt"/>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348888055"/>
                  </a:ext>
                </a:extLst>
              </a:tr>
              <a:tr h="521688">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全天空日射量</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MJ/㎡]</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能見度</a:t>
                      </a:r>
                      <a:r>
                        <a:rPr lang="en-US" altLang="ja-JP" dirty="0">
                          <a:latin typeface="+mn-lt"/>
                          <a:ea typeface="Microsoft JhengHei UI" panose="020B0604030504040204" pitchFamily="34" charset="-120"/>
                          <a:cs typeface="DFKai-SB" panose="03000509000000000000" pitchFamily="49" charset="-120"/>
                        </a:rPr>
                        <a:t>[</a:t>
                      </a:r>
                      <a:r>
                        <a:rPr lang="en-US" dirty="0">
                          <a:latin typeface="+mn-lt"/>
                          <a:ea typeface="Microsoft JhengHei UI" panose="020B0604030504040204" pitchFamily="34" charset="-120"/>
                          <a:cs typeface="DFKai-SB" panose="03000509000000000000" pitchFamily="49" charset="-120"/>
                        </a:rPr>
                        <a:t>km]</a:t>
                      </a:r>
                      <a:endParaRPr lang="en-TW" dirty="0">
                        <a:latin typeface="+mn-lt"/>
                        <a:ea typeface="Microsoft JhengHei UI" panose="020B0604030504040204" pitchFamily="34" charset="-120"/>
                        <a:cs typeface="DFKai-SB" panose="03000509000000000000" pitchFamily="49"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a:latin typeface="Microsoft JhengHei UI" panose="020B0604030504040204" pitchFamily="34" charset="-120"/>
                          <a:ea typeface="Microsoft JhengHei UI" panose="020B0604030504040204" pitchFamily="34" charset="-120"/>
                          <a:cs typeface="DFKai-SB" panose="03000509000000000000" pitchFamily="49" charset="-120"/>
                        </a:rPr>
                        <a:t>紫外線指數</a:t>
                      </a:r>
                      <a:endParaRPr lang="en-TW" dirty="0">
                        <a:latin typeface="Microsoft JhengHei UI" panose="020B0604030504040204" pitchFamily="34" charset="-120"/>
                        <a:ea typeface="Microsoft JhengHei UI" panose="020B0604030504040204" pitchFamily="34" charset="-120"/>
                        <a:cs typeface="DFKai-SB" panose="03000509000000000000" pitchFamily="49" charset="-120"/>
                      </a:endParaRPr>
                    </a:p>
                  </a:txBody>
                  <a:tcPr anchor="ctr"/>
                </a:tc>
                <a:tc>
                  <a:txBody>
                    <a:bodyPr/>
                    <a:lstStyle/>
                    <a:p>
                      <a:pPr algn="ctr"/>
                      <a:r>
                        <a:rPr lang="ja-JP" altLang="en-US" dirty="0">
                          <a:latin typeface="Microsoft JhengHei UI" panose="020B0604030504040204" pitchFamily="34" charset="-120"/>
                          <a:ea typeface="Microsoft JhengHei UI" panose="020B0604030504040204" pitchFamily="34" charset="-120"/>
                          <a:cs typeface="DFKai-SB" panose="03000509000000000000" pitchFamily="49" charset="-120"/>
                        </a:rPr>
                        <a:t>總雲量</a:t>
                      </a:r>
                      <a:endParaRPr lang="en-US" altLang="ja-JP" dirty="0">
                        <a:latin typeface="Microsoft JhengHei UI" panose="020B0604030504040204" pitchFamily="34" charset="-120"/>
                        <a:ea typeface="Microsoft JhengHei UI" panose="020B0604030504040204" pitchFamily="34" charset="-120"/>
                        <a:cs typeface="DFKai-SB" panose="03000509000000000000" pitchFamily="49" charset="-120"/>
                      </a:endParaRPr>
                    </a:p>
                    <a:p>
                      <a:pPr algn="ctr"/>
                      <a:r>
                        <a:rPr lang="en-US" altLang="ja-JP" dirty="0">
                          <a:latin typeface="+mn-lt"/>
                          <a:ea typeface="Microsoft JhengHei UI" panose="020B0604030504040204" pitchFamily="34" charset="-120"/>
                          <a:cs typeface="DFKai-SB" panose="03000509000000000000" pitchFamily="49" charset="-120"/>
                        </a:rPr>
                        <a:t>[0</a:t>
                      </a:r>
                      <a:r>
                        <a:rPr lang="ja-JP" altLang="en-US" dirty="0">
                          <a:latin typeface="+mn-lt"/>
                          <a:ea typeface="Microsoft JhengHei UI" panose="020B0604030504040204" pitchFamily="34" charset="-120"/>
                          <a:cs typeface="DFKai-SB" panose="03000509000000000000" pitchFamily="49" charset="-120"/>
                        </a:rPr>
                        <a:t>～</a:t>
                      </a:r>
                      <a:r>
                        <a:rPr lang="en-US" altLang="ja-JP" dirty="0">
                          <a:latin typeface="+mn-lt"/>
                          <a:ea typeface="Microsoft JhengHei UI" panose="020B0604030504040204" pitchFamily="34" charset="-120"/>
                          <a:cs typeface="DFKai-SB" panose="03000509000000000000" pitchFamily="49" charset="-120"/>
                        </a:rPr>
                        <a:t>10]</a:t>
                      </a:r>
                      <a:endParaRPr lang="en-TW" dirty="0">
                        <a:latin typeface="+mn-lt"/>
                        <a:ea typeface="Microsoft JhengHei UI" panose="020B0604030504040204" pitchFamily="34" charset="-120"/>
                        <a:cs typeface="DFKai-SB" panose="03000509000000000000" pitchFamily="49" charset="-120"/>
                      </a:endParaRPr>
                    </a:p>
                  </a:txBody>
                  <a:tcPr anchor="ctr"/>
                </a:tc>
                <a:extLst>
                  <a:ext uri="{0D108BD9-81ED-4DB2-BD59-A6C34878D82A}">
                    <a16:rowId xmlns:a16="http://schemas.microsoft.com/office/drawing/2014/main" val="169095989"/>
                  </a:ext>
                </a:extLst>
              </a:tr>
            </a:tbl>
          </a:graphicData>
        </a:graphic>
      </p:graphicFrame>
    </p:spTree>
    <p:extLst>
      <p:ext uri="{BB962C8B-B14F-4D97-AF65-F5344CB8AC3E}">
        <p14:creationId xmlns:p14="http://schemas.microsoft.com/office/powerpoint/2010/main" val="132203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670DBD-8C02-4090-BDE3-B0B5D88AA0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7" name="TextBox 6">
            <a:extLst>
              <a:ext uri="{FF2B5EF4-FFF2-40B4-BE49-F238E27FC236}">
                <a16:creationId xmlns:a16="http://schemas.microsoft.com/office/drawing/2014/main" id="{9EE836B8-AD31-C4D4-6F8B-939268042D42}"/>
              </a:ext>
            </a:extLst>
          </p:cNvPr>
          <p:cNvSpPr txBox="1"/>
          <p:nvPr/>
        </p:nvSpPr>
        <p:spPr>
          <a:xfrm>
            <a:off x="2760197" y="3795418"/>
            <a:ext cx="3820603" cy="307777"/>
          </a:xfrm>
          <a:prstGeom prst="rect">
            <a:avLst/>
          </a:prstGeom>
          <a:noFill/>
        </p:spPr>
        <p:txBody>
          <a:bodyPr wrap="square" rtlCol="0">
            <a:spAutoFit/>
          </a:bodyPr>
          <a:lstStyle/>
          <a:p>
            <a:r>
              <a:rPr lang="en-TW"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2018年6月-2023年5月</a:t>
            </a:r>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臺</a:t>
            </a:r>
            <a:r>
              <a:rPr lang="en-TW"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南歷史天氣資料</a:t>
            </a:r>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cs typeface="DFKai-SB" panose="03000509000000000000" pitchFamily="49" charset="-120"/>
              </a:rPr>
              <a:t>概覽</a:t>
            </a:r>
            <a:endParaRPr lang="en-TW" dirty="0">
              <a:solidFill>
                <a:schemeClr val="tx1">
                  <a:lumMod val="75000"/>
                </a:schemeClr>
              </a:solidFill>
              <a:latin typeface="Microsoft JhengHei UI" panose="020B0604030504040204" pitchFamily="34" charset="-120"/>
              <a:ea typeface="Microsoft JhengHei UI" panose="020B0604030504040204" pitchFamily="34" charset="-120"/>
            </a:endParaRPr>
          </a:p>
        </p:txBody>
      </p:sp>
      <p:sp>
        <p:nvSpPr>
          <p:cNvPr id="8" name="Triangle 7">
            <a:extLst>
              <a:ext uri="{FF2B5EF4-FFF2-40B4-BE49-F238E27FC236}">
                <a16:creationId xmlns:a16="http://schemas.microsoft.com/office/drawing/2014/main" id="{05AD757C-9351-AC32-2C55-9B1AFBF5E3C4}"/>
              </a:ext>
            </a:extLst>
          </p:cNvPr>
          <p:cNvSpPr/>
          <p:nvPr/>
        </p:nvSpPr>
        <p:spPr>
          <a:xfrm>
            <a:off x="2568173" y="3872361"/>
            <a:ext cx="192024" cy="153889"/>
          </a:xfrm>
          <a:prstGeom prst="triangl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pic>
        <p:nvPicPr>
          <p:cNvPr id="5" name="Picture 4" descr="A picture containing text, receipt, white, screenshot&#10;&#10;Description automatically generated">
            <a:extLst>
              <a:ext uri="{FF2B5EF4-FFF2-40B4-BE49-F238E27FC236}">
                <a16:creationId xmlns:a16="http://schemas.microsoft.com/office/drawing/2014/main" id="{6FBA19E9-CF08-EEB0-3940-63215A05C5E6}"/>
              </a:ext>
            </a:extLst>
          </p:cNvPr>
          <p:cNvPicPr>
            <a:picLocks noChangeAspect="1"/>
          </p:cNvPicPr>
          <p:nvPr/>
        </p:nvPicPr>
        <p:blipFill>
          <a:blip r:embed="rId2"/>
          <a:stretch>
            <a:fillRect/>
          </a:stretch>
        </p:blipFill>
        <p:spPr>
          <a:xfrm>
            <a:off x="95751" y="1684800"/>
            <a:ext cx="8953140" cy="2012075"/>
          </a:xfrm>
          <a:prstGeom prst="rect">
            <a:avLst/>
          </a:prstGeom>
        </p:spPr>
      </p:pic>
      <p:sp>
        <p:nvSpPr>
          <p:cNvPr id="3" name="Google Shape;124;p17">
            <a:extLst>
              <a:ext uri="{FF2B5EF4-FFF2-40B4-BE49-F238E27FC236}">
                <a16:creationId xmlns:a16="http://schemas.microsoft.com/office/drawing/2014/main" id="{AE7D7CC2-2BD6-57A6-6113-519F3A1EAC14}"/>
              </a:ext>
            </a:extLst>
          </p:cNvPr>
          <p:cNvSpPr txBox="1">
            <a:spLocks/>
          </p:cNvSpPr>
          <p:nvPr/>
        </p:nvSpPr>
        <p:spPr>
          <a:xfrm>
            <a:off x="872100" y="49518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114300">
              <a:spcBef>
                <a:spcPts val="600"/>
              </a:spcBef>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資料來源</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-2</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：歷史天氣資料</a:t>
            </a:r>
            <a:endPar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spTree>
    <p:extLst>
      <p:ext uri="{BB962C8B-B14F-4D97-AF65-F5344CB8AC3E}">
        <p14:creationId xmlns:p14="http://schemas.microsoft.com/office/powerpoint/2010/main" val="130841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114300" lvl="0" algn="l" rtl="0">
              <a:spcBef>
                <a:spcPts val="600"/>
              </a:spcBef>
              <a:spcAft>
                <a:spcPts val="0"/>
              </a:spcAft>
              <a:buSzPts val="1800"/>
            </a:pPr>
            <a:r>
              <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資料前處理</a:t>
            </a:r>
            <a:r>
              <a:rPr lang="en-US" altLang="zh-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-1</a:t>
            </a:r>
            <a:r>
              <a:rPr lang="zh-TW" altLang="en-US"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rPr>
              <a:t>：篩選測站</a:t>
            </a:r>
            <a:endParaRPr lang="en-TW" b="1" dirty="0">
              <a:solidFill>
                <a:schemeClr val="accent1"/>
              </a:solidFill>
              <a:latin typeface="Microsoft JhengHei UI" panose="020B0604030504040204" pitchFamily="34" charset="-120"/>
              <a:ea typeface="Microsoft JhengHei UI" panose="020B0604030504040204" pitchFamily="34" charset="-120"/>
              <a:cs typeface="DFKai-SB" panose="03000509000000000000" pitchFamily="49" charset="-120"/>
            </a:endParaRPr>
          </a:p>
        </p:txBody>
      </p:sp>
      <p:sp>
        <p:nvSpPr>
          <p:cNvPr id="125" name="Google Shape;125;p17"/>
          <p:cNvSpPr txBox="1">
            <a:spLocks noGrp="1"/>
          </p:cNvSpPr>
          <p:nvPr>
            <p:ph type="body" idx="1"/>
          </p:nvPr>
        </p:nvSpPr>
        <p:spPr>
          <a:xfrm>
            <a:off x="767920" y="1281842"/>
            <a:ext cx="8103203" cy="592012"/>
          </a:xfrm>
          <a:prstGeom prst="rect">
            <a:avLst/>
          </a:prstGeom>
        </p:spPr>
        <p:txBody>
          <a:bodyPr spcFirstLastPara="1" wrap="square" lIns="91425" tIns="91425" rIns="91425" bIns="91425" anchor="t" anchorCtr="0">
            <a:noAutofit/>
          </a:bodyPr>
          <a:lstStyle/>
          <a:p>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rPr>
              <a:t>從</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rPr>
              <a:t>空氣品質指標歷史資料中</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rPr>
              <a:t>篩選出</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rPr>
              <a:t>測站名稱為</a:t>
            </a:r>
            <a:r>
              <a:rPr lang="zh-TW" altLang="en-US" sz="1800" b="1" dirty="0">
                <a:solidFill>
                  <a:schemeClr val="tx1">
                    <a:lumMod val="75000"/>
                  </a:schemeClr>
                </a:solidFill>
                <a:latin typeface="Microsoft JhengHei UI" panose="020B0604030504040204" pitchFamily="34" charset="-120"/>
                <a:ea typeface="Microsoft JhengHei UI" panose="020B0604030504040204" pitchFamily="34" charset="-120"/>
              </a:rPr>
              <a:t>臺</a:t>
            </a:r>
            <a:r>
              <a:rPr lang="en-TW" sz="1800" b="1" dirty="0">
                <a:solidFill>
                  <a:schemeClr val="tx1">
                    <a:lumMod val="75000"/>
                  </a:schemeClr>
                </a:solidFill>
                <a:latin typeface="Microsoft JhengHei UI" panose="020B0604030504040204" pitchFamily="34" charset="-120"/>
                <a:ea typeface="Microsoft JhengHei UI" panose="020B0604030504040204" pitchFamily="34" charset="-120"/>
              </a:rPr>
              <a:t>南</a:t>
            </a:r>
            <a:r>
              <a:rPr lang="en-TW" sz="1800" dirty="0">
                <a:solidFill>
                  <a:schemeClr val="tx1">
                    <a:lumMod val="75000"/>
                  </a:schemeClr>
                </a:solidFill>
                <a:latin typeface="Microsoft JhengHei UI" panose="020B0604030504040204" pitchFamily="34" charset="-120"/>
                <a:ea typeface="Microsoft JhengHei UI" panose="020B0604030504040204" pitchFamily="34" charset="-120"/>
              </a:rPr>
              <a:t>的</a:t>
            </a:r>
            <a:r>
              <a:rPr lang="zh-TW" altLang="en-US" sz="1800" dirty="0">
                <a:solidFill>
                  <a:schemeClr val="tx1">
                    <a:lumMod val="75000"/>
                  </a:schemeClr>
                </a:solidFill>
                <a:latin typeface="Microsoft JhengHei UI" panose="020B0604030504040204" pitchFamily="34" charset="-120"/>
                <a:ea typeface="Microsoft JhengHei UI" panose="020B0604030504040204" pitchFamily="34" charset="-120"/>
              </a:rPr>
              <a:t>資料</a:t>
            </a:r>
            <a:endParaRPr lang="en-TW" sz="1800" dirty="0">
              <a:solidFill>
                <a:schemeClr val="tx1">
                  <a:lumMod val="75000"/>
                </a:schemeClr>
              </a:solidFill>
              <a:latin typeface="Microsoft JhengHei UI" panose="020B0604030504040204" pitchFamily="34" charset="-120"/>
              <a:ea typeface="Microsoft JhengHei UI" panose="020B0604030504040204" pitchFamily="34"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US"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a:p>
            <a:pPr marL="114300" indent="0">
              <a:buNone/>
            </a:pPr>
            <a:endParaRPr lang="en-TW" dirty="0">
              <a:solidFill>
                <a:schemeClr val="tx1">
                  <a:lumMod val="75000"/>
                </a:schemeClr>
              </a:solidFill>
              <a:latin typeface="DFKai-SB" panose="03000509000000000000" pitchFamily="49" charset="-120"/>
              <a:ea typeface="DFKai-SB" panose="03000509000000000000" pitchFamily="49" charset="-120"/>
              <a:cs typeface="DFKai-SB" panose="03000509000000000000" pitchFamily="49" charset="-12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picture containing text, receipt, white, algebra&#10;&#10;Description automatically generated">
            <a:extLst>
              <a:ext uri="{FF2B5EF4-FFF2-40B4-BE49-F238E27FC236}">
                <a16:creationId xmlns:a16="http://schemas.microsoft.com/office/drawing/2014/main" id="{C97E8EAA-AD60-9275-0D8D-DFF13A04E920}"/>
              </a:ext>
            </a:extLst>
          </p:cNvPr>
          <p:cNvPicPr>
            <a:picLocks noChangeAspect="1"/>
          </p:cNvPicPr>
          <p:nvPr/>
        </p:nvPicPr>
        <p:blipFill>
          <a:blip r:embed="rId3"/>
          <a:stretch>
            <a:fillRect/>
          </a:stretch>
        </p:blipFill>
        <p:spPr>
          <a:xfrm>
            <a:off x="147097" y="2033467"/>
            <a:ext cx="8882178" cy="1941336"/>
          </a:xfrm>
          <a:prstGeom prst="rect">
            <a:avLst/>
          </a:prstGeom>
        </p:spPr>
      </p:pic>
      <p:sp>
        <p:nvSpPr>
          <p:cNvPr id="4" name="Rectangle 3">
            <a:extLst>
              <a:ext uri="{FF2B5EF4-FFF2-40B4-BE49-F238E27FC236}">
                <a16:creationId xmlns:a16="http://schemas.microsoft.com/office/drawing/2014/main" id="{23412AEA-92D8-DD9F-2523-4E2132223F68}"/>
              </a:ext>
            </a:extLst>
          </p:cNvPr>
          <p:cNvSpPr/>
          <p:nvPr/>
        </p:nvSpPr>
        <p:spPr>
          <a:xfrm>
            <a:off x="482400" y="2033467"/>
            <a:ext cx="489600" cy="1941336"/>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W"/>
          </a:p>
        </p:txBody>
      </p:sp>
      <p:sp>
        <p:nvSpPr>
          <p:cNvPr id="5" name="TextBox 4">
            <a:extLst>
              <a:ext uri="{FF2B5EF4-FFF2-40B4-BE49-F238E27FC236}">
                <a16:creationId xmlns:a16="http://schemas.microsoft.com/office/drawing/2014/main" id="{5F06CE6D-9398-4414-055A-8D1F491E0EFA}"/>
              </a:ext>
            </a:extLst>
          </p:cNvPr>
          <p:cNvSpPr txBox="1"/>
          <p:nvPr/>
        </p:nvSpPr>
        <p:spPr>
          <a:xfrm>
            <a:off x="825624" y="4120016"/>
            <a:ext cx="2615976" cy="307777"/>
          </a:xfrm>
          <a:prstGeom prst="rect">
            <a:avLst/>
          </a:prstGeom>
          <a:noFill/>
        </p:spPr>
        <p:txBody>
          <a:bodyPr wrap="square" rtlCol="0">
            <a:spAutoFit/>
          </a:bodyPr>
          <a:lstStyle/>
          <a:p>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rPr>
              <a:t>篩選出</a:t>
            </a:r>
            <a:r>
              <a:rPr lang="en-TW" altLang="zh-TW" sz="1400" dirty="0">
                <a:solidFill>
                  <a:schemeClr val="tx1">
                    <a:lumMod val="75000"/>
                  </a:schemeClr>
                </a:solidFill>
                <a:latin typeface="Microsoft JhengHei UI" panose="020B0604030504040204" pitchFamily="34" charset="-120"/>
                <a:ea typeface="Microsoft JhengHei UI" panose="020B0604030504040204" pitchFamily="34" charset="-120"/>
              </a:rPr>
              <a:t>測站名稱為</a:t>
            </a:r>
            <a:r>
              <a:rPr lang="zh-TW" altLang="en-US" sz="1400" b="1" dirty="0">
                <a:solidFill>
                  <a:schemeClr val="tx1">
                    <a:lumMod val="75000"/>
                  </a:schemeClr>
                </a:solidFill>
                <a:latin typeface="Microsoft JhengHei UI" panose="020B0604030504040204" pitchFamily="34" charset="-120"/>
                <a:ea typeface="Microsoft JhengHei UI" panose="020B0604030504040204" pitchFamily="34" charset="-120"/>
              </a:rPr>
              <a:t>臺</a:t>
            </a:r>
            <a:r>
              <a:rPr lang="en-TW" altLang="zh-TW" sz="1400" b="1" dirty="0">
                <a:solidFill>
                  <a:schemeClr val="tx1">
                    <a:lumMod val="75000"/>
                  </a:schemeClr>
                </a:solidFill>
                <a:latin typeface="Microsoft JhengHei UI" panose="020B0604030504040204" pitchFamily="34" charset="-120"/>
                <a:ea typeface="Microsoft JhengHei UI" panose="020B0604030504040204" pitchFamily="34" charset="-120"/>
              </a:rPr>
              <a:t>南</a:t>
            </a:r>
            <a:r>
              <a:rPr lang="zh-TW" altLang="en-US" sz="1400" dirty="0">
                <a:solidFill>
                  <a:schemeClr val="tx1">
                    <a:lumMod val="75000"/>
                  </a:schemeClr>
                </a:solidFill>
                <a:latin typeface="Microsoft JhengHei UI" panose="020B0604030504040204" pitchFamily="34" charset="-120"/>
                <a:ea typeface="Microsoft JhengHei UI" panose="020B0604030504040204" pitchFamily="34" charset="-120"/>
              </a:rPr>
              <a:t>的資料</a:t>
            </a:r>
            <a:endParaRPr lang="en-TW" dirty="0">
              <a:solidFill>
                <a:schemeClr val="tx1">
                  <a:lumMod val="75000"/>
                </a:schemeClr>
              </a:solidFill>
              <a:latin typeface="Microsoft JhengHei UI" panose="020B0604030504040204" pitchFamily="34" charset="-120"/>
              <a:ea typeface="Microsoft JhengHei UI" panose="020B0604030504040204" pitchFamily="34" charset="-120"/>
            </a:endParaRPr>
          </a:p>
        </p:txBody>
      </p:sp>
      <p:sp>
        <p:nvSpPr>
          <p:cNvPr id="6" name="Triangle 5">
            <a:extLst>
              <a:ext uri="{FF2B5EF4-FFF2-40B4-BE49-F238E27FC236}">
                <a16:creationId xmlns:a16="http://schemas.microsoft.com/office/drawing/2014/main" id="{685AD135-0976-B8BB-E0A7-F75FC7DD6F6E}"/>
              </a:ext>
            </a:extLst>
          </p:cNvPr>
          <p:cNvSpPr/>
          <p:nvPr/>
        </p:nvSpPr>
        <p:spPr>
          <a:xfrm>
            <a:off x="633600" y="4187947"/>
            <a:ext cx="192024" cy="153889"/>
          </a:xfrm>
          <a:prstGeom prst="triangle">
            <a:avLst/>
          </a:prstGeom>
          <a:solidFill>
            <a:schemeClr val="accent3">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TW" dirty="0"/>
          </a:p>
        </p:txBody>
      </p:sp>
    </p:spTree>
    <p:extLst>
      <p:ext uri="{BB962C8B-B14F-4D97-AF65-F5344CB8AC3E}">
        <p14:creationId xmlns:p14="http://schemas.microsoft.com/office/powerpoint/2010/main" val="2104791717"/>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14502</TotalTime>
  <Words>1686</Words>
  <Application>Microsoft Macintosh PowerPoint</Application>
  <PresentationFormat>On-screen Show (16:9)</PresentationFormat>
  <Paragraphs>325</Paragraphs>
  <Slides>23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Microsoft JhengHei UI</vt:lpstr>
      <vt:lpstr>Lato</vt:lpstr>
      <vt:lpstr>Raleway</vt:lpstr>
      <vt:lpstr>Söhne</vt:lpstr>
      <vt:lpstr>微軟正黑體</vt:lpstr>
      <vt:lpstr>Consolas</vt:lpstr>
      <vt:lpstr>DFKai-SB</vt:lpstr>
      <vt:lpstr>Antonio template</vt:lpstr>
      <vt:lpstr>台南空氣品質指標預測</vt:lpstr>
      <vt:lpstr>大綱</vt:lpstr>
      <vt:lpstr>研究背景</vt:lpstr>
      <vt:lpstr>研究動機與目的</vt:lpstr>
      <vt:lpstr>資料來源-1：空氣品質指標</vt:lpstr>
      <vt:lpstr>PowerPoint Presentation</vt:lpstr>
      <vt:lpstr>PowerPoint Presentation</vt:lpstr>
      <vt:lpstr>PowerPoint Presentation</vt:lpstr>
      <vt:lpstr>資料前處理-1：篩選測站</vt:lpstr>
      <vt:lpstr>資料前處理-2：篩選AQI相關欄位</vt:lpstr>
      <vt:lpstr>資料前處理-2：篩選AQI相關欄位</vt:lpstr>
      <vt:lpstr>資料前處理-3：合併資料集</vt:lpstr>
      <vt:lpstr>PowerPoint Presentation</vt:lpstr>
      <vt:lpstr>PowerPoint Presentation</vt:lpstr>
      <vt:lpstr>PowerPoint Presentation</vt:lpstr>
      <vt:lpstr>空氣指標（AQI）分級介紹</vt:lpstr>
      <vt:lpstr>研究方法-1：XGBOOST</vt:lpstr>
      <vt:lpstr>PowerPoint Presentation</vt:lpstr>
      <vt:lpstr>研究方法-2：LSTM (Long Short-Term Memory)</vt:lpstr>
      <vt:lpstr>PowerPoint Presentation</vt:lpstr>
      <vt:lpstr>結論</vt:lpstr>
      <vt:lpstr>後續研究建議</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空氣品質</dc:title>
  <dc:creator>劉恩兆</dc:creator>
  <cp:lastModifiedBy>宋穎恩 SUNG YING EN</cp:lastModifiedBy>
  <cp:revision>49</cp:revision>
  <dcterms:modified xsi:type="dcterms:W3CDTF">2023-06-20T16:05:59Z</dcterms:modified>
</cp:coreProperties>
</file>