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0" r:id="rId3"/>
    <p:sldId id="261" r:id="rId4"/>
    <p:sldId id="263" r:id="rId5"/>
    <p:sldId id="257" r:id="rId6"/>
    <p:sldId id="278" r:id="rId7"/>
    <p:sldId id="262" r:id="rId8"/>
    <p:sldId id="264" r:id="rId9"/>
    <p:sldId id="265" r:id="rId10"/>
    <p:sldId id="271" r:id="rId11"/>
    <p:sldId id="279" r:id="rId12"/>
    <p:sldId id="266" r:id="rId13"/>
    <p:sldId id="272" r:id="rId14"/>
    <p:sldId id="280" r:id="rId15"/>
    <p:sldId id="281" r:id="rId16"/>
    <p:sldId id="267" r:id="rId17"/>
    <p:sldId id="273" r:id="rId18"/>
    <p:sldId id="268" r:id="rId19"/>
    <p:sldId id="274" r:id="rId20"/>
    <p:sldId id="282" r:id="rId21"/>
    <p:sldId id="269" r:id="rId22"/>
    <p:sldId id="275" r:id="rId23"/>
    <p:sldId id="270" r:id="rId24"/>
    <p:sldId id="276" r:id="rId2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70"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585625-6BA1-4E81-8106-5F23DF2D8F17}" type="datetimeFigureOut">
              <a:rPr lang="es-ES" smtClean="0"/>
              <a:t>10/09/2015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547FC8-CD22-4CA6-8145-63676421285C}" type="slidenum">
              <a:rPr lang="es-ES" smtClean="0"/>
              <a:t>‹Nº›</a:t>
            </a:fld>
            <a:endParaRPr lang="es-ES"/>
          </a:p>
        </p:txBody>
      </p:sp>
    </p:spTree>
    <p:extLst>
      <p:ext uri="{BB962C8B-B14F-4D97-AF65-F5344CB8AC3E}">
        <p14:creationId xmlns:p14="http://schemas.microsoft.com/office/powerpoint/2010/main" val="1588019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Aquí hablaremos</a:t>
            </a:r>
            <a:r>
              <a:rPr lang="es-ES" baseline="0" dirty="0" smtClean="0"/>
              <a:t> sobre el interés en aumentar nuestros conocimientos en inteligencia artificial, en concreto en aprendizaje automático</a:t>
            </a:r>
            <a:endParaRPr lang="es-ES" dirty="0"/>
          </a:p>
        </p:txBody>
      </p:sp>
      <p:sp>
        <p:nvSpPr>
          <p:cNvPr id="4" name="3 Marcador de número de diapositiva"/>
          <p:cNvSpPr>
            <a:spLocks noGrp="1"/>
          </p:cNvSpPr>
          <p:nvPr>
            <p:ph type="sldNum" sz="quarter" idx="10"/>
          </p:nvPr>
        </p:nvSpPr>
        <p:spPr/>
        <p:txBody>
          <a:bodyPr/>
          <a:lstStyle/>
          <a:p>
            <a:fld id="{11547FC8-CD22-4CA6-8145-63676421285C}" type="slidenum">
              <a:rPr lang="es-ES" smtClean="0"/>
              <a:t>4</a:t>
            </a:fld>
            <a:endParaRPr lang="es-ES"/>
          </a:p>
        </p:txBody>
      </p:sp>
    </p:spTree>
    <p:extLst>
      <p:ext uri="{BB962C8B-B14F-4D97-AF65-F5344CB8AC3E}">
        <p14:creationId xmlns:p14="http://schemas.microsoft.com/office/powerpoint/2010/main" val="2979399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1547FC8-CD22-4CA6-8145-63676421285C}" type="slidenum">
              <a:rPr lang="es-ES" smtClean="0"/>
              <a:t>20</a:t>
            </a:fld>
            <a:endParaRPr lang="es-ES"/>
          </a:p>
        </p:txBody>
      </p:sp>
    </p:spTree>
    <p:extLst>
      <p:ext uri="{BB962C8B-B14F-4D97-AF65-F5344CB8AC3E}">
        <p14:creationId xmlns:p14="http://schemas.microsoft.com/office/powerpoint/2010/main" val="25873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Aquí</a:t>
            </a:r>
            <a:r>
              <a:rPr lang="es-ES" baseline="0" dirty="0" smtClean="0"/>
              <a:t> explicaremos que en concreto elegimos el tema de predicciones futbolísticas por parecernos un tema interesante para aplicar la inteligencia artificial ya que es un tema con bastante audiencia y en el que podríamos comprobar los resultados obtenidos.</a:t>
            </a:r>
            <a:endParaRPr lang="es-ES" dirty="0"/>
          </a:p>
        </p:txBody>
      </p:sp>
      <p:sp>
        <p:nvSpPr>
          <p:cNvPr id="4" name="3 Marcador de número de diapositiva"/>
          <p:cNvSpPr>
            <a:spLocks noGrp="1"/>
          </p:cNvSpPr>
          <p:nvPr>
            <p:ph type="sldNum" sz="quarter" idx="10"/>
          </p:nvPr>
        </p:nvSpPr>
        <p:spPr/>
        <p:txBody>
          <a:bodyPr/>
          <a:lstStyle/>
          <a:p>
            <a:fld id="{11547FC8-CD22-4CA6-8145-63676421285C}" type="slidenum">
              <a:rPr lang="es-ES" smtClean="0"/>
              <a:t>5</a:t>
            </a:fld>
            <a:endParaRPr lang="es-ES"/>
          </a:p>
        </p:txBody>
      </p:sp>
    </p:spTree>
    <p:extLst>
      <p:ext uri="{BB962C8B-B14F-4D97-AF65-F5344CB8AC3E}">
        <p14:creationId xmlns:p14="http://schemas.microsoft.com/office/powerpoint/2010/main" val="38093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Tras analizar el mercado sobre aplicaciones similares, decidimos diferenciarnos del resto de aplicaciones</a:t>
            </a:r>
            <a:r>
              <a:rPr lang="es-ES" baseline="0" dirty="0" smtClean="0"/>
              <a:t> ya presentes añadiendo un módulo social dónde los usuarios podrán contribuir con sus propias predicciones y crear una especie de competición.</a:t>
            </a:r>
            <a:endParaRPr lang="es-ES" dirty="0"/>
          </a:p>
        </p:txBody>
      </p:sp>
      <p:sp>
        <p:nvSpPr>
          <p:cNvPr id="4" name="3 Marcador de número de diapositiva"/>
          <p:cNvSpPr>
            <a:spLocks noGrp="1"/>
          </p:cNvSpPr>
          <p:nvPr>
            <p:ph type="sldNum" sz="quarter" idx="10"/>
          </p:nvPr>
        </p:nvSpPr>
        <p:spPr/>
        <p:txBody>
          <a:bodyPr/>
          <a:lstStyle/>
          <a:p>
            <a:fld id="{11547FC8-CD22-4CA6-8145-63676421285C}" type="slidenum">
              <a:rPr lang="es-ES" smtClean="0"/>
              <a:t>6</a:t>
            </a:fld>
            <a:endParaRPr lang="es-ES"/>
          </a:p>
        </p:txBody>
      </p:sp>
    </p:spTree>
    <p:extLst>
      <p:ext uri="{BB962C8B-B14F-4D97-AF65-F5344CB8AC3E}">
        <p14:creationId xmlns:p14="http://schemas.microsoft.com/office/powerpoint/2010/main" val="29392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Los requisitos funcionales</a:t>
            </a:r>
            <a:r>
              <a:rPr lang="es-ES" baseline="0" dirty="0" smtClean="0"/>
              <a:t> que nos planteamos principalmente es ofrecer predicciones generadas por el sistema, permitir que los usuarios comenten sobre ellas así como añadir sus propias predicciones y ofrecer información sobre los equipos involucrados en las predicciones, incluyendo estadísticas.</a:t>
            </a:r>
            <a:endParaRPr lang="es-ES" dirty="0"/>
          </a:p>
        </p:txBody>
      </p:sp>
      <p:sp>
        <p:nvSpPr>
          <p:cNvPr id="4" name="3 Marcador de número de diapositiva"/>
          <p:cNvSpPr>
            <a:spLocks noGrp="1"/>
          </p:cNvSpPr>
          <p:nvPr>
            <p:ph type="sldNum" sz="quarter" idx="10"/>
          </p:nvPr>
        </p:nvSpPr>
        <p:spPr/>
        <p:txBody>
          <a:bodyPr/>
          <a:lstStyle/>
          <a:p>
            <a:fld id="{11547FC8-CD22-4CA6-8145-63676421285C}" type="slidenum">
              <a:rPr lang="es-ES" smtClean="0"/>
              <a:t>10</a:t>
            </a:fld>
            <a:endParaRPr lang="es-ES"/>
          </a:p>
        </p:txBody>
      </p:sp>
    </p:spTree>
    <p:extLst>
      <p:ext uri="{BB962C8B-B14F-4D97-AF65-F5344CB8AC3E}">
        <p14:creationId xmlns:p14="http://schemas.microsoft.com/office/powerpoint/2010/main" val="3260721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Además como requisito no funcional queremos</a:t>
            </a:r>
            <a:r>
              <a:rPr lang="es-ES" baseline="0" dirty="0" smtClean="0"/>
              <a:t> que la aplicación sea accesible desde cualquier dispositivo de manera que la apariencia se adapte a la pantalla en la que se esté mostrando</a:t>
            </a:r>
            <a:endParaRPr lang="es-ES" dirty="0"/>
          </a:p>
        </p:txBody>
      </p:sp>
      <p:sp>
        <p:nvSpPr>
          <p:cNvPr id="4" name="3 Marcador de número de diapositiva"/>
          <p:cNvSpPr>
            <a:spLocks noGrp="1"/>
          </p:cNvSpPr>
          <p:nvPr>
            <p:ph type="sldNum" sz="quarter" idx="10"/>
          </p:nvPr>
        </p:nvSpPr>
        <p:spPr/>
        <p:txBody>
          <a:bodyPr/>
          <a:lstStyle/>
          <a:p>
            <a:fld id="{11547FC8-CD22-4CA6-8145-63676421285C}" type="slidenum">
              <a:rPr lang="es-ES" smtClean="0"/>
              <a:t>11</a:t>
            </a:fld>
            <a:endParaRPr lang="es-ES"/>
          </a:p>
        </p:txBody>
      </p:sp>
    </p:spTree>
    <p:extLst>
      <p:ext uri="{BB962C8B-B14F-4D97-AF65-F5344CB8AC3E}">
        <p14:creationId xmlns:p14="http://schemas.microsoft.com/office/powerpoint/2010/main" val="4105671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Tras una análisis de los requisitos decidimos dividir la aplicación en tres módulos</a:t>
            </a:r>
            <a:r>
              <a:rPr lang="es-ES" baseline="0" dirty="0" smtClean="0"/>
              <a:t> bien diferenciados:</a:t>
            </a:r>
          </a:p>
          <a:p>
            <a:r>
              <a:rPr lang="es-ES" baseline="0" dirty="0" smtClean="0"/>
              <a:t>- Módulo de predicciones: incluirá la funcionalidad correspondiente a generar predicciones, es decir, el algoritmo de aprendizaje que se encargará de tratar los datos y a partir de los mismos realizar predicciones en varios ámbitos, resultado tipo 1X2, goles del equipo local y visitante…</a:t>
            </a:r>
            <a:endParaRPr lang="es-ES" dirty="0"/>
          </a:p>
        </p:txBody>
      </p:sp>
      <p:sp>
        <p:nvSpPr>
          <p:cNvPr id="4" name="3 Marcador de número de diapositiva"/>
          <p:cNvSpPr>
            <a:spLocks noGrp="1"/>
          </p:cNvSpPr>
          <p:nvPr>
            <p:ph type="sldNum" sz="quarter" idx="10"/>
          </p:nvPr>
        </p:nvSpPr>
        <p:spPr/>
        <p:txBody>
          <a:bodyPr/>
          <a:lstStyle/>
          <a:p>
            <a:fld id="{11547FC8-CD22-4CA6-8145-63676421285C}" type="slidenum">
              <a:rPr lang="es-ES" smtClean="0"/>
              <a:t>13</a:t>
            </a:fld>
            <a:endParaRPr lang="es-ES"/>
          </a:p>
        </p:txBody>
      </p:sp>
    </p:spTree>
    <p:extLst>
      <p:ext uri="{BB962C8B-B14F-4D97-AF65-F5344CB8AC3E}">
        <p14:creationId xmlns:p14="http://schemas.microsoft.com/office/powerpoint/2010/main" val="3994056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-Módulo de estadísticas: este módulo se encargará tanto</a:t>
            </a:r>
            <a:r>
              <a:rPr lang="es-ES" baseline="0" dirty="0" smtClean="0"/>
              <a:t> de mostrar la información relevante sobre los equipos a los usuarios como de proveerla al módulo de predicciones. Además incluirá toda la lógica correspondiente a obtener una base histórica y actualizarla con nuevos datos periódicamente.</a:t>
            </a:r>
            <a:endParaRPr lang="es-ES" dirty="0"/>
          </a:p>
        </p:txBody>
      </p:sp>
      <p:sp>
        <p:nvSpPr>
          <p:cNvPr id="4" name="3 Marcador de número de diapositiva"/>
          <p:cNvSpPr>
            <a:spLocks noGrp="1"/>
          </p:cNvSpPr>
          <p:nvPr>
            <p:ph type="sldNum" sz="quarter" idx="10"/>
          </p:nvPr>
        </p:nvSpPr>
        <p:spPr/>
        <p:txBody>
          <a:bodyPr/>
          <a:lstStyle/>
          <a:p>
            <a:fld id="{11547FC8-CD22-4CA6-8145-63676421285C}" type="slidenum">
              <a:rPr lang="es-ES" smtClean="0"/>
              <a:t>14</a:t>
            </a:fld>
            <a:endParaRPr lang="es-ES"/>
          </a:p>
        </p:txBody>
      </p:sp>
    </p:spTree>
    <p:extLst>
      <p:ext uri="{BB962C8B-B14F-4D97-AF65-F5344CB8AC3E}">
        <p14:creationId xmlns:p14="http://schemas.microsoft.com/office/powerpoint/2010/main" val="153838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Módulo social: Este módulo será</a:t>
            </a:r>
            <a:r>
              <a:rPr lang="es-ES" baseline="0" dirty="0" smtClean="0"/>
              <a:t> el encargado de gestionar todo lo relacionado con los usuarios, incluyendo registro, realizar comentarios, puntuar comentarios, seguir a otros usuarios, seguir a equipos y realizar predicciones propias.</a:t>
            </a:r>
            <a:endParaRPr lang="es-ES" dirty="0"/>
          </a:p>
        </p:txBody>
      </p:sp>
      <p:sp>
        <p:nvSpPr>
          <p:cNvPr id="4" name="3 Marcador de número de diapositiva"/>
          <p:cNvSpPr>
            <a:spLocks noGrp="1"/>
          </p:cNvSpPr>
          <p:nvPr>
            <p:ph type="sldNum" sz="quarter" idx="10"/>
          </p:nvPr>
        </p:nvSpPr>
        <p:spPr/>
        <p:txBody>
          <a:bodyPr/>
          <a:lstStyle/>
          <a:p>
            <a:fld id="{11547FC8-CD22-4CA6-8145-63676421285C}" type="slidenum">
              <a:rPr lang="es-ES" smtClean="0"/>
              <a:t>15</a:t>
            </a:fld>
            <a:endParaRPr lang="es-ES"/>
          </a:p>
        </p:txBody>
      </p:sp>
    </p:spTree>
    <p:extLst>
      <p:ext uri="{BB962C8B-B14F-4D97-AF65-F5344CB8AC3E}">
        <p14:creationId xmlns:p14="http://schemas.microsoft.com/office/powerpoint/2010/main" val="2209585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Para el </a:t>
            </a:r>
            <a:r>
              <a:rPr lang="es-ES" dirty="0" err="1" smtClean="0"/>
              <a:t>front-end</a:t>
            </a:r>
            <a:r>
              <a:rPr lang="es-ES" dirty="0" smtClean="0"/>
              <a:t> se ha utilizado el </a:t>
            </a:r>
            <a:r>
              <a:rPr lang="es-ES" dirty="0" err="1" smtClean="0"/>
              <a:t>framework</a:t>
            </a:r>
            <a:r>
              <a:rPr lang="es-ES" dirty="0" smtClean="0"/>
              <a:t> </a:t>
            </a:r>
            <a:r>
              <a:rPr lang="es-ES" dirty="0" err="1" smtClean="0"/>
              <a:t>js</a:t>
            </a:r>
            <a:r>
              <a:rPr lang="es-ES" dirty="0" smtClean="0"/>
              <a:t> angular, el cual ayuda</a:t>
            </a:r>
            <a:r>
              <a:rPr lang="es-ES" baseline="0" dirty="0" smtClean="0"/>
              <a:t> a mejorar la experiencia del usuario con la aplicación ya que se líbera al servidor de generar la interfaz relegando esta carga en el navegador correspondiente. Además aporta dinamismo al realizar cambios asíncronos en la vista.</a:t>
            </a:r>
          </a:p>
          <a:p>
            <a:r>
              <a:rPr lang="es-ES" baseline="0" dirty="0" smtClean="0"/>
              <a:t>Por otro lado se utiliza el </a:t>
            </a:r>
            <a:r>
              <a:rPr lang="es-ES" baseline="0" dirty="0" err="1" smtClean="0"/>
              <a:t>framework</a:t>
            </a:r>
            <a:r>
              <a:rPr lang="es-ES" baseline="0" dirty="0" smtClean="0"/>
              <a:t> HTML y CSS </a:t>
            </a:r>
            <a:r>
              <a:rPr lang="es-ES" baseline="0" dirty="0" err="1" smtClean="0"/>
              <a:t>Bootstrap</a:t>
            </a:r>
            <a:r>
              <a:rPr lang="es-ES" baseline="0" dirty="0" smtClean="0"/>
              <a:t> para  conseguir el diseño </a:t>
            </a:r>
            <a:r>
              <a:rPr lang="es-ES" baseline="0" dirty="0" err="1" smtClean="0"/>
              <a:t>responsive</a:t>
            </a:r>
            <a:r>
              <a:rPr lang="es-ES" baseline="0" dirty="0" smtClean="0"/>
              <a:t> gracias a la maquetación de </a:t>
            </a:r>
            <a:r>
              <a:rPr lang="es-ES" baseline="0" dirty="0" err="1" smtClean="0"/>
              <a:t>bootstrap</a:t>
            </a:r>
            <a:r>
              <a:rPr lang="es-ES" baseline="0" dirty="0" smtClean="0"/>
              <a:t> que permite colocar elementos en función del tamaño de la pantalla.</a:t>
            </a:r>
            <a:endParaRPr lang="es-ES" dirty="0"/>
          </a:p>
        </p:txBody>
      </p:sp>
      <p:sp>
        <p:nvSpPr>
          <p:cNvPr id="4" name="3 Marcador de número de diapositiva"/>
          <p:cNvSpPr>
            <a:spLocks noGrp="1"/>
          </p:cNvSpPr>
          <p:nvPr>
            <p:ph type="sldNum" sz="quarter" idx="10"/>
          </p:nvPr>
        </p:nvSpPr>
        <p:spPr/>
        <p:txBody>
          <a:bodyPr/>
          <a:lstStyle/>
          <a:p>
            <a:fld id="{11547FC8-CD22-4CA6-8145-63676421285C}" type="slidenum">
              <a:rPr lang="es-ES" smtClean="0"/>
              <a:t>19</a:t>
            </a:fld>
            <a:endParaRPr lang="es-ES"/>
          </a:p>
        </p:txBody>
      </p:sp>
    </p:spTree>
    <p:extLst>
      <p:ext uri="{BB962C8B-B14F-4D97-AF65-F5344CB8AC3E}">
        <p14:creationId xmlns:p14="http://schemas.microsoft.com/office/powerpoint/2010/main" val="90190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960CD785-51AC-4BC4-B43B-0C68B2A49BEF}" type="datetimeFigureOut">
              <a:rPr lang="es-ES" smtClean="0"/>
              <a:t>10/09/2015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BF9EAD0-49FD-4ECD-BE27-036FE8725DDB}" type="slidenum">
              <a:rPr lang="es-ES" smtClean="0"/>
              <a:t>‹Nº›</a:t>
            </a:fld>
            <a:endParaRPr lang="es-ES"/>
          </a:p>
        </p:txBody>
      </p:sp>
    </p:spTree>
    <p:extLst>
      <p:ext uri="{BB962C8B-B14F-4D97-AF65-F5344CB8AC3E}">
        <p14:creationId xmlns:p14="http://schemas.microsoft.com/office/powerpoint/2010/main" val="68300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60CD785-51AC-4BC4-B43B-0C68B2A49BEF}" type="datetimeFigureOut">
              <a:rPr lang="es-ES" smtClean="0"/>
              <a:t>10/09/2015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BF9EAD0-49FD-4ECD-BE27-036FE8725DDB}" type="slidenum">
              <a:rPr lang="es-ES" smtClean="0"/>
              <a:t>‹Nº›</a:t>
            </a:fld>
            <a:endParaRPr lang="es-ES"/>
          </a:p>
        </p:txBody>
      </p:sp>
    </p:spTree>
    <p:extLst>
      <p:ext uri="{BB962C8B-B14F-4D97-AF65-F5344CB8AC3E}">
        <p14:creationId xmlns:p14="http://schemas.microsoft.com/office/powerpoint/2010/main" val="70506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60CD785-51AC-4BC4-B43B-0C68B2A49BEF}" type="datetimeFigureOut">
              <a:rPr lang="es-ES" smtClean="0"/>
              <a:t>10/09/2015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BF9EAD0-49FD-4ECD-BE27-036FE8725DDB}" type="slidenum">
              <a:rPr lang="es-ES" smtClean="0"/>
              <a:t>‹Nº›</a:t>
            </a:fld>
            <a:endParaRPr lang="es-ES"/>
          </a:p>
        </p:txBody>
      </p:sp>
    </p:spTree>
    <p:extLst>
      <p:ext uri="{BB962C8B-B14F-4D97-AF65-F5344CB8AC3E}">
        <p14:creationId xmlns:p14="http://schemas.microsoft.com/office/powerpoint/2010/main" val="2524288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60CD785-51AC-4BC4-B43B-0C68B2A49BEF}" type="datetimeFigureOut">
              <a:rPr lang="es-ES" smtClean="0"/>
              <a:t>10/09/2015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BF9EAD0-49FD-4ECD-BE27-036FE8725DDB}" type="slidenum">
              <a:rPr lang="es-ES" smtClean="0"/>
              <a:t>‹Nº›</a:t>
            </a:fld>
            <a:endParaRPr lang="es-ES"/>
          </a:p>
        </p:txBody>
      </p:sp>
    </p:spTree>
    <p:extLst>
      <p:ext uri="{BB962C8B-B14F-4D97-AF65-F5344CB8AC3E}">
        <p14:creationId xmlns:p14="http://schemas.microsoft.com/office/powerpoint/2010/main" val="267916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60CD785-51AC-4BC4-B43B-0C68B2A49BEF}" type="datetimeFigureOut">
              <a:rPr lang="es-ES" smtClean="0"/>
              <a:t>10/09/2015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BF9EAD0-49FD-4ECD-BE27-036FE8725DDB}" type="slidenum">
              <a:rPr lang="es-ES" smtClean="0"/>
              <a:t>‹Nº›</a:t>
            </a:fld>
            <a:endParaRPr lang="es-ES"/>
          </a:p>
        </p:txBody>
      </p:sp>
    </p:spTree>
    <p:extLst>
      <p:ext uri="{BB962C8B-B14F-4D97-AF65-F5344CB8AC3E}">
        <p14:creationId xmlns:p14="http://schemas.microsoft.com/office/powerpoint/2010/main" val="208681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960CD785-51AC-4BC4-B43B-0C68B2A49BEF}" type="datetimeFigureOut">
              <a:rPr lang="es-ES" smtClean="0"/>
              <a:t>10/09/2015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BF9EAD0-49FD-4ECD-BE27-036FE8725DDB}" type="slidenum">
              <a:rPr lang="es-ES" smtClean="0"/>
              <a:t>‹Nº›</a:t>
            </a:fld>
            <a:endParaRPr lang="es-ES"/>
          </a:p>
        </p:txBody>
      </p:sp>
    </p:spTree>
    <p:extLst>
      <p:ext uri="{BB962C8B-B14F-4D97-AF65-F5344CB8AC3E}">
        <p14:creationId xmlns:p14="http://schemas.microsoft.com/office/powerpoint/2010/main" val="276018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960CD785-51AC-4BC4-B43B-0C68B2A49BEF}" type="datetimeFigureOut">
              <a:rPr lang="es-ES" smtClean="0"/>
              <a:t>10/09/2015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5BF9EAD0-49FD-4ECD-BE27-036FE8725DDB}" type="slidenum">
              <a:rPr lang="es-ES" smtClean="0"/>
              <a:t>‹Nº›</a:t>
            </a:fld>
            <a:endParaRPr lang="es-ES"/>
          </a:p>
        </p:txBody>
      </p:sp>
    </p:spTree>
    <p:extLst>
      <p:ext uri="{BB962C8B-B14F-4D97-AF65-F5344CB8AC3E}">
        <p14:creationId xmlns:p14="http://schemas.microsoft.com/office/powerpoint/2010/main" val="312892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960CD785-51AC-4BC4-B43B-0C68B2A49BEF}" type="datetimeFigureOut">
              <a:rPr lang="es-ES" smtClean="0"/>
              <a:t>10/09/2015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5BF9EAD0-49FD-4ECD-BE27-036FE8725DDB}" type="slidenum">
              <a:rPr lang="es-ES" smtClean="0"/>
              <a:t>‹Nº›</a:t>
            </a:fld>
            <a:endParaRPr lang="es-ES"/>
          </a:p>
        </p:txBody>
      </p:sp>
    </p:spTree>
    <p:extLst>
      <p:ext uri="{BB962C8B-B14F-4D97-AF65-F5344CB8AC3E}">
        <p14:creationId xmlns:p14="http://schemas.microsoft.com/office/powerpoint/2010/main" val="193759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0CD785-51AC-4BC4-B43B-0C68B2A49BEF}" type="datetimeFigureOut">
              <a:rPr lang="es-ES" smtClean="0"/>
              <a:t>10/09/2015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5BF9EAD0-49FD-4ECD-BE27-036FE8725DDB}" type="slidenum">
              <a:rPr lang="es-ES" smtClean="0"/>
              <a:t>‹Nº›</a:t>
            </a:fld>
            <a:endParaRPr lang="es-ES"/>
          </a:p>
        </p:txBody>
      </p:sp>
    </p:spTree>
    <p:extLst>
      <p:ext uri="{BB962C8B-B14F-4D97-AF65-F5344CB8AC3E}">
        <p14:creationId xmlns:p14="http://schemas.microsoft.com/office/powerpoint/2010/main" val="588482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60CD785-51AC-4BC4-B43B-0C68B2A49BEF}" type="datetimeFigureOut">
              <a:rPr lang="es-ES" smtClean="0"/>
              <a:t>10/09/2015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BF9EAD0-49FD-4ECD-BE27-036FE8725DDB}" type="slidenum">
              <a:rPr lang="es-ES" smtClean="0"/>
              <a:t>‹Nº›</a:t>
            </a:fld>
            <a:endParaRPr lang="es-ES"/>
          </a:p>
        </p:txBody>
      </p:sp>
    </p:spTree>
    <p:extLst>
      <p:ext uri="{BB962C8B-B14F-4D97-AF65-F5344CB8AC3E}">
        <p14:creationId xmlns:p14="http://schemas.microsoft.com/office/powerpoint/2010/main" val="148486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60CD785-51AC-4BC4-B43B-0C68B2A49BEF}" type="datetimeFigureOut">
              <a:rPr lang="es-ES" smtClean="0"/>
              <a:t>10/09/2015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BF9EAD0-49FD-4ECD-BE27-036FE8725DDB}" type="slidenum">
              <a:rPr lang="es-ES" smtClean="0"/>
              <a:t>‹Nº›</a:t>
            </a:fld>
            <a:endParaRPr lang="es-ES"/>
          </a:p>
        </p:txBody>
      </p:sp>
    </p:spTree>
    <p:extLst>
      <p:ext uri="{BB962C8B-B14F-4D97-AF65-F5344CB8AC3E}">
        <p14:creationId xmlns:p14="http://schemas.microsoft.com/office/powerpoint/2010/main" val="120217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CD785-51AC-4BC4-B43B-0C68B2A49BEF}" type="datetimeFigureOut">
              <a:rPr lang="es-ES" smtClean="0"/>
              <a:t>10/09/2015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9EAD0-49FD-4ECD-BE27-036FE8725DDB}" type="slidenum">
              <a:rPr lang="es-ES" smtClean="0"/>
              <a:t>‹Nº›</a:t>
            </a:fld>
            <a:endParaRPr lang="es-ES"/>
          </a:p>
        </p:txBody>
      </p:sp>
    </p:spTree>
    <p:extLst>
      <p:ext uri="{BB962C8B-B14F-4D97-AF65-F5344CB8AC3E}">
        <p14:creationId xmlns:p14="http://schemas.microsoft.com/office/powerpoint/2010/main" val="1684917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428448" y="4077072"/>
            <a:ext cx="6400800" cy="1752600"/>
          </a:xfrm>
        </p:spPr>
        <p:txBody>
          <a:bodyPr/>
          <a:lstStyle/>
          <a:p>
            <a:r>
              <a:rPr lang="es-ES" dirty="0" smtClean="0"/>
              <a:t>Miguel Ángel Núñez-Romero Olmo</a:t>
            </a:r>
          </a:p>
          <a:p>
            <a:r>
              <a:rPr lang="es-ES" dirty="0" smtClean="0"/>
              <a:t>David Letrán González</a:t>
            </a:r>
            <a:endParaRPr lang="es-ES" dirty="0"/>
          </a:p>
        </p:txBody>
      </p:sp>
      <p:pic>
        <p:nvPicPr>
          <p:cNvPr id="1026" name="Picture 2" descr="C:\Users\David\Desktop\Predictor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2736"/>
            <a:ext cx="8178593" cy="2668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477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23528" y="260648"/>
            <a:ext cx="8496944" cy="769441"/>
          </a:xfrm>
          <a:prstGeom prst="rect">
            <a:avLst/>
          </a:prstGeom>
          <a:noFill/>
        </p:spPr>
        <p:txBody>
          <a:bodyPr wrap="square" rtlCol="0">
            <a:spAutoFit/>
          </a:bodyPr>
          <a:lstStyle/>
          <a:p>
            <a:pPr algn="ctr"/>
            <a:r>
              <a:rPr lang="es-ES" sz="4400" b="1" dirty="0" smtClean="0">
                <a:latin typeface="+mj-lt"/>
              </a:rPr>
              <a:t>REQUISITOS</a:t>
            </a:r>
            <a:endParaRPr lang="es-ES" sz="4400" b="1" dirty="0">
              <a:latin typeface="+mj-lt"/>
            </a:endParaRP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041" y="2492896"/>
            <a:ext cx="3386006" cy="2803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68780">
            <a:off x="5881485" y="1855334"/>
            <a:ext cx="1725229" cy="1376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608587">
            <a:off x="990360" y="1896408"/>
            <a:ext cx="2070922" cy="1951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CuadroTexto"/>
          <p:cNvSpPr txBox="1"/>
          <p:nvPr/>
        </p:nvSpPr>
        <p:spPr>
          <a:xfrm>
            <a:off x="1651568" y="5453565"/>
            <a:ext cx="5856369" cy="769441"/>
          </a:xfrm>
          <a:prstGeom prst="rect">
            <a:avLst/>
          </a:prstGeom>
          <a:noFill/>
        </p:spPr>
        <p:txBody>
          <a:bodyPr wrap="square" rtlCol="0">
            <a:spAutoFit/>
          </a:bodyPr>
          <a:lstStyle/>
          <a:p>
            <a:pPr algn="ctr"/>
            <a:r>
              <a:rPr lang="es-ES" sz="4400" dirty="0" smtClean="0">
                <a:latin typeface="+mj-lt"/>
              </a:rPr>
              <a:t>Funcionalidad</a:t>
            </a:r>
            <a:endParaRPr lang="es-ES" sz="4400" dirty="0">
              <a:latin typeface="+mj-lt"/>
            </a:endParaRPr>
          </a:p>
        </p:txBody>
      </p:sp>
    </p:spTree>
    <p:extLst>
      <p:ext uri="{BB962C8B-B14F-4D97-AF65-F5344CB8AC3E}">
        <p14:creationId xmlns:p14="http://schemas.microsoft.com/office/powerpoint/2010/main" val="1248174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260648"/>
            <a:ext cx="8496944" cy="769441"/>
          </a:xfrm>
          <a:prstGeom prst="rect">
            <a:avLst/>
          </a:prstGeom>
          <a:noFill/>
        </p:spPr>
        <p:txBody>
          <a:bodyPr wrap="square" rtlCol="0">
            <a:spAutoFit/>
          </a:bodyPr>
          <a:lstStyle/>
          <a:p>
            <a:pPr algn="ctr"/>
            <a:r>
              <a:rPr lang="es-ES" sz="4400" b="1" dirty="0" smtClean="0">
                <a:latin typeface="+mj-lt"/>
              </a:rPr>
              <a:t>REQUISITOS</a:t>
            </a:r>
            <a:endParaRPr lang="es-ES" sz="4400" b="1" dirty="0">
              <a:latin typeface="+mj-lt"/>
            </a:endParaRPr>
          </a:p>
        </p:txBody>
      </p:sp>
      <p:pic>
        <p:nvPicPr>
          <p:cNvPr id="5" name="0 Imagen"/>
          <p:cNvPicPr/>
          <p:nvPr/>
        </p:nvPicPr>
        <p:blipFill>
          <a:blip r:embed="rId3">
            <a:extLst>
              <a:ext uri="{28A0092B-C50C-407E-A947-70E740481C1C}">
                <a14:useLocalDpi xmlns:a14="http://schemas.microsoft.com/office/drawing/2010/main" val="0"/>
              </a:ext>
            </a:extLst>
          </a:blip>
          <a:stretch>
            <a:fillRect/>
          </a:stretch>
        </p:blipFill>
        <p:spPr>
          <a:xfrm>
            <a:off x="1259632" y="1844824"/>
            <a:ext cx="6300420" cy="2931264"/>
          </a:xfrm>
          <a:prstGeom prst="rect">
            <a:avLst/>
          </a:prstGeom>
        </p:spPr>
      </p:pic>
      <p:sp>
        <p:nvSpPr>
          <p:cNvPr id="6" name="5 CuadroTexto"/>
          <p:cNvSpPr txBox="1"/>
          <p:nvPr/>
        </p:nvSpPr>
        <p:spPr>
          <a:xfrm>
            <a:off x="1651568" y="5453565"/>
            <a:ext cx="5856369" cy="769441"/>
          </a:xfrm>
          <a:prstGeom prst="rect">
            <a:avLst/>
          </a:prstGeom>
          <a:noFill/>
        </p:spPr>
        <p:txBody>
          <a:bodyPr wrap="square" rtlCol="0">
            <a:spAutoFit/>
          </a:bodyPr>
          <a:lstStyle/>
          <a:p>
            <a:pPr algn="ctr"/>
            <a:r>
              <a:rPr lang="es-ES" sz="4400" dirty="0" smtClean="0">
                <a:latin typeface="+mj-lt"/>
              </a:rPr>
              <a:t>Diseño </a:t>
            </a:r>
            <a:r>
              <a:rPr lang="es-ES" sz="4400" dirty="0" err="1" smtClean="0">
                <a:latin typeface="+mj-lt"/>
              </a:rPr>
              <a:t>responsive</a:t>
            </a:r>
            <a:endParaRPr lang="es-ES" sz="4400" dirty="0">
              <a:latin typeface="+mj-lt"/>
            </a:endParaRPr>
          </a:p>
        </p:txBody>
      </p:sp>
    </p:spTree>
    <p:extLst>
      <p:ext uri="{BB962C8B-B14F-4D97-AF65-F5344CB8AC3E}">
        <p14:creationId xmlns:p14="http://schemas.microsoft.com/office/powerpoint/2010/main" val="31392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628800"/>
            <a:ext cx="8229600" cy="4525963"/>
          </a:xfrm>
        </p:spPr>
        <p:txBody>
          <a:bodyPr>
            <a:normAutofit lnSpcReduction="10000"/>
          </a:bodyPr>
          <a:lstStyle/>
          <a:p>
            <a:pPr>
              <a:buFont typeface="Wingdings" panose="05000000000000000000" pitchFamily="2" charset="2"/>
              <a:buChar char="§"/>
            </a:pPr>
            <a:r>
              <a:rPr lang="es-ES" dirty="0" smtClean="0"/>
              <a:t>¿Qué es </a:t>
            </a:r>
            <a:r>
              <a:rPr lang="es-ES" dirty="0" err="1" smtClean="0"/>
              <a:t>Predictorum</a:t>
            </a:r>
            <a:r>
              <a:rPr lang="es-ES" dirty="0" smtClean="0"/>
              <a:t>?</a:t>
            </a:r>
          </a:p>
          <a:p>
            <a:pPr>
              <a:buFont typeface="Wingdings" panose="05000000000000000000" pitchFamily="2" charset="2"/>
              <a:buChar char="§"/>
            </a:pPr>
            <a:r>
              <a:rPr lang="es-ES" b="1" dirty="0" smtClean="0">
                <a:solidFill>
                  <a:srgbClr val="92D050"/>
                </a:solidFill>
              </a:rPr>
              <a:t>Detalles técnicos</a:t>
            </a:r>
          </a:p>
          <a:p>
            <a:pPr lvl="1">
              <a:buFont typeface="Wingdings" panose="05000000000000000000" pitchFamily="2" charset="2"/>
              <a:buChar char="§"/>
            </a:pPr>
            <a:r>
              <a:rPr lang="es-ES" dirty="0" smtClean="0"/>
              <a:t>Planificación</a:t>
            </a:r>
          </a:p>
          <a:p>
            <a:pPr lvl="1">
              <a:buFont typeface="Wingdings" panose="05000000000000000000" pitchFamily="2" charset="2"/>
              <a:buChar char="§"/>
            </a:pPr>
            <a:r>
              <a:rPr lang="es-ES" dirty="0" smtClean="0"/>
              <a:t>Requisitos</a:t>
            </a:r>
          </a:p>
          <a:p>
            <a:pPr lvl="1">
              <a:buFont typeface="Wingdings" panose="05000000000000000000" pitchFamily="2" charset="2"/>
              <a:buChar char="§"/>
            </a:pPr>
            <a:r>
              <a:rPr lang="es-ES" b="1" dirty="0" smtClean="0">
                <a:solidFill>
                  <a:srgbClr val="92D050"/>
                </a:solidFill>
              </a:rPr>
              <a:t>Análisis</a:t>
            </a:r>
          </a:p>
          <a:p>
            <a:pPr lvl="1">
              <a:buFont typeface="Wingdings" panose="05000000000000000000" pitchFamily="2" charset="2"/>
              <a:buChar char="§"/>
            </a:pPr>
            <a:r>
              <a:rPr lang="es-ES" dirty="0" smtClean="0"/>
              <a:t>Diseño</a:t>
            </a:r>
          </a:p>
          <a:p>
            <a:pPr lvl="1">
              <a:buFont typeface="Wingdings" panose="05000000000000000000" pitchFamily="2" charset="2"/>
              <a:buChar char="§"/>
            </a:pPr>
            <a:r>
              <a:rPr lang="es-ES" dirty="0" smtClean="0"/>
              <a:t>Implementación</a:t>
            </a:r>
            <a:endParaRPr lang="es-ES" dirty="0"/>
          </a:p>
          <a:p>
            <a:pPr>
              <a:buFont typeface="Wingdings" panose="05000000000000000000" pitchFamily="2" charset="2"/>
              <a:buChar char="§"/>
            </a:pPr>
            <a:r>
              <a:rPr lang="es-ES" dirty="0" smtClean="0"/>
              <a:t>Resultado</a:t>
            </a:r>
          </a:p>
          <a:p>
            <a:pPr>
              <a:buFont typeface="Wingdings" panose="05000000000000000000" pitchFamily="2" charset="2"/>
              <a:buChar char="§"/>
            </a:pPr>
            <a:r>
              <a:rPr lang="es-ES" dirty="0" smtClean="0"/>
              <a:t>Conclusiones</a:t>
            </a:r>
            <a:endParaRPr lang="es-ES" dirty="0"/>
          </a:p>
        </p:txBody>
      </p:sp>
      <p:sp>
        <p:nvSpPr>
          <p:cNvPr id="4" name="3 CuadroTexto"/>
          <p:cNvSpPr txBox="1"/>
          <p:nvPr/>
        </p:nvSpPr>
        <p:spPr>
          <a:xfrm>
            <a:off x="683568" y="728789"/>
            <a:ext cx="8731299" cy="830997"/>
          </a:xfrm>
          <a:prstGeom prst="rect">
            <a:avLst/>
          </a:prstGeom>
          <a:noFill/>
        </p:spPr>
        <p:txBody>
          <a:bodyPr wrap="square" rtlCol="0">
            <a:spAutoFit/>
          </a:bodyPr>
          <a:lstStyle/>
          <a:p>
            <a:r>
              <a:rPr lang="es-ES" sz="4800" b="1" dirty="0" smtClean="0">
                <a:latin typeface="+mj-lt"/>
              </a:rPr>
              <a:t>ÍNDICE</a:t>
            </a:r>
            <a:endParaRPr lang="es-ES" sz="4800" b="1" dirty="0">
              <a:latin typeface="+mj-lt"/>
            </a:endParaRPr>
          </a:p>
        </p:txBody>
      </p:sp>
    </p:spTree>
    <p:extLst>
      <p:ext uri="{BB962C8B-B14F-4D97-AF65-F5344CB8AC3E}">
        <p14:creationId xmlns:p14="http://schemas.microsoft.com/office/powerpoint/2010/main" val="2746428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742173"/>
            <a:ext cx="3312368" cy="330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089672"/>
            <a:ext cx="3238996" cy="2942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323528" y="260648"/>
            <a:ext cx="8496944" cy="769441"/>
          </a:xfrm>
          <a:prstGeom prst="rect">
            <a:avLst/>
          </a:prstGeom>
          <a:noFill/>
        </p:spPr>
        <p:txBody>
          <a:bodyPr wrap="square" rtlCol="0">
            <a:spAutoFit/>
          </a:bodyPr>
          <a:lstStyle/>
          <a:p>
            <a:pPr algn="ctr"/>
            <a:r>
              <a:rPr lang="es-ES" sz="4400" b="1" dirty="0" smtClean="0">
                <a:latin typeface="+mj-lt"/>
              </a:rPr>
              <a:t>ANÁLISIS</a:t>
            </a:r>
            <a:endParaRPr lang="es-ES" sz="4400" b="1" dirty="0">
              <a:latin typeface="+mj-lt"/>
            </a:endParaRPr>
          </a:p>
        </p:txBody>
      </p:sp>
      <p:pic>
        <p:nvPicPr>
          <p:cNvPr id="6" name="5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6418" y="1907134"/>
            <a:ext cx="3289758" cy="3306959"/>
          </a:xfrm>
          <a:prstGeom prst="rect">
            <a:avLst/>
          </a:prstGeom>
        </p:spPr>
      </p:pic>
      <p:sp>
        <p:nvSpPr>
          <p:cNvPr id="9" name="8 CuadroTexto"/>
          <p:cNvSpPr txBox="1"/>
          <p:nvPr/>
        </p:nvSpPr>
        <p:spPr>
          <a:xfrm>
            <a:off x="755576" y="5445224"/>
            <a:ext cx="8064896" cy="769441"/>
          </a:xfrm>
          <a:prstGeom prst="rect">
            <a:avLst/>
          </a:prstGeom>
          <a:noFill/>
        </p:spPr>
        <p:txBody>
          <a:bodyPr wrap="square" rtlCol="0">
            <a:spAutoFit/>
          </a:bodyPr>
          <a:lstStyle/>
          <a:p>
            <a:pPr algn="ctr"/>
            <a:r>
              <a:rPr lang="es-ES" sz="4400" dirty="0" smtClean="0">
                <a:latin typeface="+mj-lt"/>
              </a:rPr>
              <a:t>Módulo de predicciones</a:t>
            </a:r>
            <a:endParaRPr lang="es-ES" sz="4400" dirty="0">
              <a:latin typeface="+mj-lt"/>
            </a:endParaRPr>
          </a:p>
        </p:txBody>
      </p:sp>
    </p:spTree>
    <p:extLst>
      <p:ext uri="{BB962C8B-B14F-4D97-AF65-F5344CB8AC3E}">
        <p14:creationId xmlns:p14="http://schemas.microsoft.com/office/powerpoint/2010/main" val="22384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742173"/>
            <a:ext cx="3312368" cy="330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323528" y="260648"/>
            <a:ext cx="8496944" cy="769441"/>
          </a:xfrm>
          <a:prstGeom prst="rect">
            <a:avLst/>
          </a:prstGeom>
          <a:noFill/>
        </p:spPr>
        <p:txBody>
          <a:bodyPr wrap="square" rtlCol="0">
            <a:spAutoFit/>
          </a:bodyPr>
          <a:lstStyle/>
          <a:p>
            <a:pPr algn="ctr"/>
            <a:r>
              <a:rPr lang="es-ES" sz="4400" b="1" dirty="0" smtClean="0">
                <a:latin typeface="+mj-lt"/>
              </a:rPr>
              <a:t>ANÁLISIS</a:t>
            </a:r>
            <a:endParaRPr lang="es-ES" sz="4400" b="1" dirty="0">
              <a:latin typeface="+mj-lt"/>
            </a:endParaRPr>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0390" y="1897685"/>
            <a:ext cx="3309047" cy="3326349"/>
          </a:xfrm>
          <a:prstGeom prst="rect">
            <a:avLst/>
          </a:prstGeom>
        </p:spPr>
      </p:pic>
      <p:pic>
        <p:nvPicPr>
          <p:cNvPr id="3" name="2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1897685"/>
            <a:ext cx="3672408" cy="3350772"/>
          </a:xfrm>
          <a:prstGeom prst="rect">
            <a:avLst/>
          </a:prstGeom>
        </p:spPr>
      </p:pic>
      <p:sp>
        <p:nvSpPr>
          <p:cNvPr id="8" name="7 CuadroTexto"/>
          <p:cNvSpPr txBox="1"/>
          <p:nvPr/>
        </p:nvSpPr>
        <p:spPr>
          <a:xfrm>
            <a:off x="755576" y="5445224"/>
            <a:ext cx="8064896" cy="769441"/>
          </a:xfrm>
          <a:prstGeom prst="rect">
            <a:avLst/>
          </a:prstGeom>
          <a:noFill/>
        </p:spPr>
        <p:txBody>
          <a:bodyPr wrap="square" rtlCol="0">
            <a:spAutoFit/>
          </a:bodyPr>
          <a:lstStyle/>
          <a:p>
            <a:pPr algn="ctr"/>
            <a:r>
              <a:rPr lang="es-ES" sz="4400" dirty="0" smtClean="0">
                <a:latin typeface="+mj-lt"/>
              </a:rPr>
              <a:t>Módulo de estadísticas</a:t>
            </a:r>
            <a:endParaRPr lang="es-ES" sz="4400" dirty="0">
              <a:latin typeface="+mj-lt"/>
            </a:endParaRPr>
          </a:p>
        </p:txBody>
      </p:sp>
    </p:spTree>
    <p:extLst>
      <p:ext uri="{BB962C8B-B14F-4D97-AF65-F5344CB8AC3E}">
        <p14:creationId xmlns:p14="http://schemas.microsoft.com/office/powerpoint/2010/main" val="26230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23528" y="260648"/>
            <a:ext cx="8496944" cy="769441"/>
          </a:xfrm>
          <a:prstGeom prst="rect">
            <a:avLst/>
          </a:prstGeom>
          <a:noFill/>
        </p:spPr>
        <p:txBody>
          <a:bodyPr wrap="square" rtlCol="0">
            <a:spAutoFit/>
          </a:bodyPr>
          <a:lstStyle/>
          <a:p>
            <a:pPr algn="ctr"/>
            <a:r>
              <a:rPr lang="es-ES" sz="4400" b="1" dirty="0" smtClean="0">
                <a:latin typeface="+mj-lt"/>
              </a:rPr>
              <a:t>ANÁLISIS</a:t>
            </a:r>
            <a:endParaRPr lang="es-ES" sz="4400" b="1" dirty="0">
              <a:latin typeface="+mj-lt"/>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390" y="1897685"/>
            <a:ext cx="3309047" cy="3326349"/>
          </a:xfrm>
          <a:prstGeom prst="rect">
            <a:avLst/>
          </a:prstGeom>
        </p:spPr>
      </p:pic>
      <p:pic>
        <p:nvPicPr>
          <p:cNvPr id="4" name="3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8595" y="2331857"/>
            <a:ext cx="3169793" cy="2892177"/>
          </a:xfrm>
          <a:prstGeom prst="rect">
            <a:avLst/>
          </a:prstGeom>
        </p:spPr>
      </p:pic>
      <p:pic>
        <p:nvPicPr>
          <p:cNvPr id="6" name="5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0072" y="1897685"/>
            <a:ext cx="3600400" cy="3595694"/>
          </a:xfrm>
          <a:prstGeom prst="rect">
            <a:avLst/>
          </a:prstGeom>
        </p:spPr>
      </p:pic>
      <p:sp>
        <p:nvSpPr>
          <p:cNvPr id="8" name="7 CuadroTexto"/>
          <p:cNvSpPr txBox="1"/>
          <p:nvPr/>
        </p:nvSpPr>
        <p:spPr>
          <a:xfrm>
            <a:off x="755576" y="5445224"/>
            <a:ext cx="8064896" cy="769441"/>
          </a:xfrm>
          <a:prstGeom prst="rect">
            <a:avLst/>
          </a:prstGeom>
          <a:noFill/>
        </p:spPr>
        <p:txBody>
          <a:bodyPr wrap="square" rtlCol="0">
            <a:spAutoFit/>
          </a:bodyPr>
          <a:lstStyle/>
          <a:p>
            <a:pPr algn="ctr"/>
            <a:r>
              <a:rPr lang="es-ES" sz="4400" dirty="0" smtClean="0">
                <a:latin typeface="+mj-lt"/>
              </a:rPr>
              <a:t>Módulo social</a:t>
            </a:r>
            <a:endParaRPr lang="es-ES" sz="4400" dirty="0">
              <a:latin typeface="+mj-lt"/>
            </a:endParaRPr>
          </a:p>
        </p:txBody>
      </p:sp>
    </p:spTree>
    <p:extLst>
      <p:ext uri="{BB962C8B-B14F-4D97-AF65-F5344CB8AC3E}">
        <p14:creationId xmlns:p14="http://schemas.microsoft.com/office/powerpoint/2010/main" val="3771263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628800"/>
            <a:ext cx="8229600" cy="4525963"/>
          </a:xfrm>
        </p:spPr>
        <p:txBody>
          <a:bodyPr>
            <a:normAutofit lnSpcReduction="10000"/>
          </a:bodyPr>
          <a:lstStyle/>
          <a:p>
            <a:pPr>
              <a:buFont typeface="Wingdings" panose="05000000000000000000" pitchFamily="2" charset="2"/>
              <a:buChar char="§"/>
            </a:pPr>
            <a:r>
              <a:rPr lang="es-ES" dirty="0" smtClean="0"/>
              <a:t>¿Qué es </a:t>
            </a:r>
            <a:r>
              <a:rPr lang="es-ES" dirty="0" err="1" smtClean="0"/>
              <a:t>Predictorum</a:t>
            </a:r>
            <a:r>
              <a:rPr lang="es-ES" dirty="0" smtClean="0"/>
              <a:t>?</a:t>
            </a:r>
          </a:p>
          <a:p>
            <a:pPr>
              <a:buFont typeface="Wingdings" panose="05000000000000000000" pitchFamily="2" charset="2"/>
              <a:buChar char="§"/>
            </a:pPr>
            <a:r>
              <a:rPr lang="es-ES" b="1" dirty="0" smtClean="0">
                <a:solidFill>
                  <a:srgbClr val="92D050"/>
                </a:solidFill>
              </a:rPr>
              <a:t>Detalles técnicos</a:t>
            </a:r>
          </a:p>
          <a:p>
            <a:pPr lvl="1">
              <a:buFont typeface="Wingdings" panose="05000000000000000000" pitchFamily="2" charset="2"/>
              <a:buChar char="§"/>
            </a:pPr>
            <a:r>
              <a:rPr lang="es-ES" dirty="0" smtClean="0"/>
              <a:t>Planificación</a:t>
            </a:r>
          </a:p>
          <a:p>
            <a:pPr lvl="1">
              <a:buFont typeface="Wingdings" panose="05000000000000000000" pitchFamily="2" charset="2"/>
              <a:buChar char="§"/>
            </a:pPr>
            <a:r>
              <a:rPr lang="es-ES" dirty="0" smtClean="0"/>
              <a:t>Requisitos</a:t>
            </a:r>
          </a:p>
          <a:p>
            <a:pPr lvl="1">
              <a:buFont typeface="Wingdings" panose="05000000000000000000" pitchFamily="2" charset="2"/>
              <a:buChar char="§"/>
            </a:pPr>
            <a:r>
              <a:rPr lang="es-ES" dirty="0" smtClean="0"/>
              <a:t>Análisis</a:t>
            </a:r>
          </a:p>
          <a:p>
            <a:pPr lvl="1">
              <a:buFont typeface="Wingdings" panose="05000000000000000000" pitchFamily="2" charset="2"/>
              <a:buChar char="§"/>
            </a:pPr>
            <a:r>
              <a:rPr lang="es-ES" b="1" dirty="0" smtClean="0">
                <a:solidFill>
                  <a:srgbClr val="92D050"/>
                </a:solidFill>
              </a:rPr>
              <a:t>Diseño</a:t>
            </a:r>
          </a:p>
          <a:p>
            <a:pPr lvl="1">
              <a:buFont typeface="Wingdings" panose="05000000000000000000" pitchFamily="2" charset="2"/>
              <a:buChar char="§"/>
            </a:pPr>
            <a:r>
              <a:rPr lang="es-ES" dirty="0" smtClean="0"/>
              <a:t>Implementación</a:t>
            </a:r>
            <a:endParaRPr lang="es-ES" dirty="0"/>
          </a:p>
          <a:p>
            <a:pPr>
              <a:buFont typeface="Wingdings" panose="05000000000000000000" pitchFamily="2" charset="2"/>
              <a:buChar char="§"/>
            </a:pPr>
            <a:r>
              <a:rPr lang="es-ES" dirty="0" smtClean="0"/>
              <a:t>Resultado</a:t>
            </a:r>
          </a:p>
          <a:p>
            <a:pPr>
              <a:buFont typeface="Wingdings" panose="05000000000000000000" pitchFamily="2" charset="2"/>
              <a:buChar char="§"/>
            </a:pPr>
            <a:r>
              <a:rPr lang="es-ES" dirty="0" smtClean="0"/>
              <a:t>Conclusiones</a:t>
            </a:r>
            <a:endParaRPr lang="es-ES" dirty="0"/>
          </a:p>
        </p:txBody>
      </p:sp>
      <p:sp>
        <p:nvSpPr>
          <p:cNvPr id="4" name="3 CuadroTexto"/>
          <p:cNvSpPr txBox="1"/>
          <p:nvPr/>
        </p:nvSpPr>
        <p:spPr>
          <a:xfrm>
            <a:off x="683568" y="728789"/>
            <a:ext cx="8731299" cy="830997"/>
          </a:xfrm>
          <a:prstGeom prst="rect">
            <a:avLst/>
          </a:prstGeom>
          <a:noFill/>
        </p:spPr>
        <p:txBody>
          <a:bodyPr wrap="square" rtlCol="0">
            <a:spAutoFit/>
          </a:bodyPr>
          <a:lstStyle/>
          <a:p>
            <a:r>
              <a:rPr lang="es-ES" sz="4800" b="1" dirty="0" smtClean="0">
                <a:latin typeface="+mj-lt"/>
              </a:rPr>
              <a:t>ÍNDICE</a:t>
            </a:r>
            <a:endParaRPr lang="es-ES" sz="4800" b="1" dirty="0">
              <a:latin typeface="+mj-lt"/>
            </a:endParaRPr>
          </a:p>
        </p:txBody>
      </p:sp>
    </p:spTree>
    <p:extLst>
      <p:ext uri="{BB962C8B-B14F-4D97-AF65-F5344CB8AC3E}">
        <p14:creationId xmlns:p14="http://schemas.microsoft.com/office/powerpoint/2010/main" val="4059263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260648"/>
            <a:ext cx="8496944" cy="769441"/>
          </a:xfrm>
          <a:prstGeom prst="rect">
            <a:avLst/>
          </a:prstGeom>
          <a:noFill/>
        </p:spPr>
        <p:txBody>
          <a:bodyPr wrap="square" rtlCol="0">
            <a:spAutoFit/>
          </a:bodyPr>
          <a:lstStyle/>
          <a:p>
            <a:pPr algn="ctr"/>
            <a:r>
              <a:rPr lang="es-ES" sz="4400" b="1" dirty="0" smtClean="0">
                <a:latin typeface="+mj-lt"/>
              </a:rPr>
              <a:t>DISEÑO</a:t>
            </a:r>
            <a:endParaRPr lang="es-ES" sz="4400" b="1" dirty="0">
              <a:latin typeface="+mj-lt"/>
            </a:endParaRPr>
          </a:p>
        </p:txBody>
      </p:sp>
    </p:spTree>
    <p:extLst>
      <p:ext uri="{BB962C8B-B14F-4D97-AF65-F5344CB8AC3E}">
        <p14:creationId xmlns:p14="http://schemas.microsoft.com/office/powerpoint/2010/main" val="2265481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628800"/>
            <a:ext cx="8229600" cy="4525963"/>
          </a:xfrm>
        </p:spPr>
        <p:txBody>
          <a:bodyPr>
            <a:normAutofit lnSpcReduction="10000"/>
          </a:bodyPr>
          <a:lstStyle/>
          <a:p>
            <a:pPr>
              <a:buFont typeface="Wingdings" panose="05000000000000000000" pitchFamily="2" charset="2"/>
              <a:buChar char="§"/>
            </a:pPr>
            <a:r>
              <a:rPr lang="es-ES" dirty="0" smtClean="0"/>
              <a:t>¿Qué es </a:t>
            </a:r>
            <a:r>
              <a:rPr lang="es-ES" dirty="0" err="1" smtClean="0"/>
              <a:t>Predictorum</a:t>
            </a:r>
            <a:r>
              <a:rPr lang="es-ES" dirty="0" smtClean="0"/>
              <a:t>?</a:t>
            </a:r>
          </a:p>
          <a:p>
            <a:pPr>
              <a:buFont typeface="Wingdings" panose="05000000000000000000" pitchFamily="2" charset="2"/>
              <a:buChar char="§"/>
            </a:pPr>
            <a:r>
              <a:rPr lang="es-ES" b="1" dirty="0" smtClean="0">
                <a:solidFill>
                  <a:srgbClr val="92D050"/>
                </a:solidFill>
              </a:rPr>
              <a:t>Detalles técnicos</a:t>
            </a:r>
          </a:p>
          <a:p>
            <a:pPr lvl="1">
              <a:buFont typeface="Wingdings" panose="05000000000000000000" pitchFamily="2" charset="2"/>
              <a:buChar char="§"/>
            </a:pPr>
            <a:r>
              <a:rPr lang="es-ES" dirty="0" smtClean="0"/>
              <a:t>Planificación</a:t>
            </a:r>
          </a:p>
          <a:p>
            <a:pPr lvl="1">
              <a:buFont typeface="Wingdings" panose="05000000000000000000" pitchFamily="2" charset="2"/>
              <a:buChar char="§"/>
            </a:pPr>
            <a:r>
              <a:rPr lang="es-ES" dirty="0" smtClean="0"/>
              <a:t>Requisitos</a:t>
            </a:r>
          </a:p>
          <a:p>
            <a:pPr lvl="1">
              <a:buFont typeface="Wingdings" panose="05000000000000000000" pitchFamily="2" charset="2"/>
              <a:buChar char="§"/>
            </a:pPr>
            <a:r>
              <a:rPr lang="es-ES" dirty="0" smtClean="0"/>
              <a:t>Análisis</a:t>
            </a:r>
          </a:p>
          <a:p>
            <a:pPr lvl="1">
              <a:buFont typeface="Wingdings" panose="05000000000000000000" pitchFamily="2" charset="2"/>
              <a:buChar char="§"/>
            </a:pPr>
            <a:r>
              <a:rPr lang="es-ES" dirty="0" smtClean="0"/>
              <a:t>Diseño</a:t>
            </a:r>
          </a:p>
          <a:p>
            <a:pPr lvl="1">
              <a:buFont typeface="Wingdings" panose="05000000000000000000" pitchFamily="2" charset="2"/>
              <a:buChar char="§"/>
            </a:pPr>
            <a:r>
              <a:rPr lang="es-ES" b="1" dirty="0" smtClean="0">
                <a:solidFill>
                  <a:srgbClr val="92D050"/>
                </a:solidFill>
              </a:rPr>
              <a:t>Implementación</a:t>
            </a:r>
            <a:endParaRPr lang="es-ES" b="1" dirty="0">
              <a:solidFill>
                <a:srgbClr val="92D050"/>
              </a:solidFill>
            </a:endParaRPr>
          </a:p>
          <a:p>
            <a:pPr>
              <a:buFont typeface="Wingdings" panose="05000000000000000000" pitchFamily="2" charset="2"/>
              <a:buChar char="§"/>
            </a:pPr>
            <a:r>
              <a:rPr lang="es-ES" dirty="0" smtClean="0"/>
              <a:t>Resultado</a:t>
            </a:r>
          </a:p>
          <a:p>
            <a:pPr>
              <a:buFont typeface="Wingdings" panose="05000000000000000000" pitchFamily="2" charset="2"/>
              <a:buChar char="§"/>
            </a:pPr>
            <a:r>
              <a:rPr lang="es-ES" dirty="0" smtClean="0"/>
              <a:t>Conclusiones</a:t>
            </a:r>
            <a:endParaRPr lang="es-ES" dirty="0"/>
          </a:p>
        </p:txBody>
      </p:sp>
      <p:sp>
        <p:nvSpPr>
          <p:cNvPr id="4" name="3 CuadroTexto"/>
          <p:cNvSpPr txBox="1"/>
          <p:nvPr/>
        </p:nvSpPr>
        <p:spPr>
          <a:xfrm>
            <a:off x="683568" y="728789"/>
            <a:ext cx="8731299" cy="830997"/>
          </a:xfrm>
          <a:prstGeom prst="rect">
            <a:avLst/>
          </a:prstGeom>
          <a:noFill/>
        </p:spPr>
        <p:txBody>
          <a:bodyPr wrap="square" rtlCol="0">
            <a:spAutoFit/>
          </a:bodyPr>
          <a:lstStyle/>
          <a:p>
            <a:r>
              <a:rPr lang="es-ES" sz="4800" b="1" dirty="0" smtClean="0">
                <a:latin typeface="+mj-lt"/>
              </a:rPr>
              <a:t>ÍNDICE</a:t>
            </a:r>
            <a:endParaRPr lang="es-ES" sz="4800" b="1" dirty="0">
              <a:latin typeface="+mj-lt"/>
            </a:endParaRPr>
          </a:p>
        </p:txBody>
      </p:sp>
    </p:spTree>
    <p:extLst>
      <p:ext uri="{BB962C8B-B14F-4D97-AF65-F5344CB8AC3E}">
        <p14:creationId xmlns:p14="http://schemas.microsoft.com/office/powerpoint/2010/main" val="1637261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260648"/>
            <a:ext cx="8496944" cy="769441"/>
          </a:xfrm>
          <a:prstGeom prst="rect">
            <a:avLst/>
          </a:prstGeom>
          <a:noFill/>
        </p:spPr>
        <p:txBody>
          <a:bodyPr wrap="square" rtlCol="0">
            <a:spAutoFit/>
          </a:bodyPr>
          <a:lstStyle/>
          <a:p>
            <a:pPr algn="ctr"/>
            <a:r>
              <a:rPr lang="es-ES" sz="4400" b="1" dirty="0" smtClean="0">
                <a:latin typeface="+mj-lt"/>
              </a:rPr>
              <a:t>IMPLEMENTACIÓN</a:t>
            </a:r>
            <a:endParaRPr lang="es-ES" sz="4400" b="1" dirty="0">
              <a:latin typeface="+mj-lt"/>
            </a:endParaRPr>
          </a:p>
        </p:txBody>
      </p:sp>
      <p:pic>
        <p:nvPicPr>
          <p:cNvPr id="4098" name="Picture 2" descr="https://angularjs.org/img/AngularJS-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47" y="1797720"/>
            <a:ext cx="4464496" cy="12589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bmdm.com/wp-content/uploads/bootstra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3" y="2883620"/>
            <a:ext cx="4305647" cy="1987222"/>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353255" y="5418562"/>
            <a:ext cx="8064896" cy="769441"/>
          </a:xfrm>
          <a:prstGeom prst="rect">
            <a:avLst/>
          </a:prstGeom>
          <a:noFill/>
        </p:spPr>
        <p:txBody>
          <a:bodyPr wrap="square" rtlCol="0">
            <a:spAutoFit/>
          </a:bodyPr>
          <a:lstStyle/>
          <a:p>
            <a:pPr algn="ctr"/>
            <a:r>
              <a:rPr lang="es-ES" sz="4400" dirty="0" smtClean="0">
                <a:latin typeface="+mj-lt"/>
              </a:rPr>
              <a:t>Tecnologías Front-</a:t>
            </a:r>
            <a:r>
              <a:rPr lang="es-ES" sz="4400" dirty="0" err="1" smtClean="0">
                <a:latin typeface="+mj-lt"/>
              </a:rPr>
              <a:t>End</a:t>
            </a:r>
            <a:endParaRPr lang="es-ES" sz="4400" dirty="0">
              <a:latin typeface="+mj-lt"/>
            </a:endParaRPr>
          </a:p>
        </p:txBody>
      </p:sp>
    </p:spTree>
    <p:extLst>
      <p:ext uri="{BB962C8B-B14F-4D97-AF65-F5344CB8AC3E}">
        <p14:creationId xmlns:p14="http://schemas.microsoft.com/office/powerpoint/2010/main" val="290759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628800"/>
            <a:ext cx="8229600" cy="4525963"/>
          </a:xfrm>
        </p:spPr>
        <p:txBody>
          <a:bodyPr>
            <a:normAutofit lnSpcReduction="10000"/>
          </a:bodyPr>
          <a:lstStyle/>
          <a:p>
            <a:pPr>
              <a:buFont typeface="Wingdings" panose="05000000000000000000" pitchFamily="2" charset="2"/>
              <a:buChar char="§"/>
            </a:pPr>
            <a:r>
              <a:rPr lang="es-ES" dirty="0" smtClean="0"/>
              <a:t>¿Qué es </a:t>
            </a:r>
            <a:r>
              <a:rPr lang="es-ES" dirty="0" err="1" smtClean="0"/>
              <a:t>Predictorum</a:t>
            </a:r>
            <a:r>
              <a:rPr lang="es-ES" dirty="0" smtClean="0"/>
              <a:t>?</a:t>
            </a:r>
          </a:p>
          <a:p>
            <a:pPr>
              <a:buFont typeface="Wingdings" panose="05000000000000000000" pitchFamily="2" charset="2"/>
              <a:buChar char="§"/>
            </a:pPr>
            <a:r>
              <a:rPr lang="es-ES" dirty="0" smtClean="0"/>
              <a:t>Detalles técnicos</a:t>
            </a:r>
          </a:p>
          <a:p>
            <a:pPr lvl="1">
              <a:buFont typeface="Wingdings" panose="05000000000000000000" pitchFamily="2" charset="2"/>
              <a:buChar char="§"/>
            </a:pPr>
            <a:r>
              <a:rPr lang="es-ES" dirty="0" smtClean="0"/>
              <a:t>Planificación</a:t>
            </a:r>
          </a:p>
          <a:p>
            <a:pPr lvl="1">
              <a:buFont typeface="Wingdings" panose="05000000000000000000" pitchFamily="2" charset="2"/>
              <a:buChar char="§"/>
            </a:pPr>
            <a:r>
              <a:rPr lang="es-ES" dirty="0" smtClean="0"/>
              <a:t>Requisitos</a:t>
            </a:r>
          </a:p>
          <a:p>
            <a:pPr lvl="1">
              <a:buFont typeface="Wingdings" panose="05000000000000000000" pitchFamily="2" charset="2"/>
              <a:buChar char="§"/>
            </a:pPr>
            <a:r>
              <a:rPr lang="es-ES" dirty="0" smtClean="0"/>
              <a:t>Análisis</a:t>
            </a:r>
          </a:p>
          <a:p>
            <a:pPr lvl="1">
              <a:buFont typeface="Wingdings" panose="05000000000000000000" pitchFamily="2" charset="2"/>
              <a:buChar char="§"/>
            </a:pPr>
            <a:r>
              <a:rPr lang="es-ES" dirty="0" smtClean="0"/>
              <a:t>Diseño</a:t>
            </a:r>
          </a:p>
          <a:p>
            <a:pPr lvl="1">
              <a:buFont typeface="Wingdings" panose="05000000000000000000" pitchFamily="2" charset="2"/>
              <a:buChar char="§"/>
            </a:pPr>
            <a:r>
              <a:rPr lang="es-ES" dirty="0" smtClean="0"/>
              <a:t>Implementación</a:t>
            </a:r>
            <a:endParaRPr lang="es-ES" dirty="0"/>
          </a:p>
          <a:p>
            <a:pPr>
              <a:buFont typeface="Wingdings" panose="05000000000000000000" pitchFamily="2" charset="2"/>
              <a:buChar char="§"/>
            </a:pPr>
            <a:r>
              <a:rPr lang="es-ES" dirty="0" smtClean="0"/>
              <a:t>Resultado</a:t>
            </a:r>
          </a:p>
          <a:p>
            <a:pPr>
              <a:buFont typeface="Wingdings" panose="05000000000000000000" pitchFamily="2" charset="2"/>
              <a:buChar char="§"/>
            </a:pPr>
            <a:r>
              <a:rPr lang="es-ES" dirty="0" smtClean="0"/>
              <a:t>Conclusiones</a:t>
            </a:r>
            <a:endParaRPr lang="es-ES" dirty="0"/>
          </a:p>
        </p:txBody>
      </p:sp>
      <p:sp>
        <p:nvSpPr>
          <p:cNvPr id="4" name="3 CuadroTexto"/>
          <p:cNvSpPr txBox="1"/>
          <p:nvPr/>
        </p:nvSpPr>
        <p:spPr>
          <a:xfrm>
            <a:off x="683568" y="728789"/>
            <a:ext cx="8731299" cy="830997"/>
          </a:xfrm>
          <a:prstGeom prst="rect">
            <a:avLst/>
          </a:prstGeom>
          <a:noFill/>
        </p:spPr>
        <p:txBody>
          <a:bodyPr wrap="square" rtlCol="0">
            <a:spAutoFit/>
          </a:bodyPr>
          <a:lstStyle/>
          <a:p>
            <a:r>
              <a:rPr lang="es-ES" sz="4800" b="1" dirty="0" smtClean="0">
                <a:latin typeface="+mj-lt"/>
              </a:rPr>
              <a:t>ÍNDICE</a:t>
            </a:r>
            <a:endParaRPr lang="es-ES" sz="4800" b="1" dirty="0">
              <a:latin typeface="+mj-lt"/>
            </a:endParaRPr>
          </a:p>
        </p:txBody>
      </p:sp>
    </p:spTree>
    <p:extLst>
      <p:ext uri="{BB962C8B-B14F-4D97-AF65-F5344CB8AC3E}">
        <p14:creationId xmlns:p14="http://schemas.microsoft.com/office/powerpoint/2010/main" val="3091677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260648"/>
            <a:ext cx="8496944" cy="769441"/>
          </a:xfrm>
          <a:prstGeom prst="rect">
            <a:avLst/>
          </a:prstGeom>
          <a:noFill/>
        </p:spPr>
        <p:txBody>
          <a:bodyPr wrap="square" rtlCol="0">
            <a:spAutoFit/>
          </a:bodyPr>
          <a:lstStyle/>
          <a:p>
            <a:pPr algn="ctr"/>
            <a:r>
              <a:rPr lang="es-ES" sz="4400" b="1" dirty="0" smtClean="0">
                <a:latin typeface="+mj-lt"/>
              </a:rPr>
              <a:t>IMPLEMENTACIÓN</a:t>
            </a:r>
            <a:endParaRPr lang="es-ES" sz="4400" b="1" dirty="0">
              <a:latin typeface="+mj-lt"/>
            </a:endParaRPr>
          </a:p>
        </p:txBody>
      </p:sp>
      <p:sp>
        <p:nvSpPr>
          <p:cNvPr id="6" name="5 CuadroTexto"/>
          <p:cNvSpPr txBox="1"/>
          <p:nvPr/>
        </p:nvSpPr>
        <p:spPr>
          <a:xfrm>
            <a:off x="353255" y="5418562"/>
            <a:ext cx="8064896" cy="769441"/>
          </a:xfrm>
          <a:prstGeom prst="rect">
            <a:avLst/>
          </a:prstGeom>
          <a:noFill/>
        </p:spPr>
        <p:txBody>
          <a:bodyPr wrap="square" rtlCol="0">
            <a:spAutoFit/>
          </a:bodyPr>
          <a:lstStyle/>
          <a:p>
            <a:pPr algn="ctr"/>
            <a:r>
              <a:rPr lang="es-ES" sz="4400" dirty="0" smtClean="0">
                <a:latin typeface="+mj-lt"/>
              </a:rPr>
              <a:t>Tecnologías Back-</a:t>
            </a:r>
            <a:r>
              <a:rPr lang="es-ES" sz="4400" dirty="0" err="1" smtClean="0">
                <a:latin typeface="+mj-lt"/>
              </a:rPr>
              <a:t>End</a:t>
            </a:r>
            <a:endParaRPr lang="es-ES" sz="4400" dirty="0">
              <a:latin typeface="+mj-lt"/>
            </a:endParaRPr>
          </a:p>
        </p:txBody>
      </p:sp>
      <p:pic>
        <p:nvPicPr>
          <p:cNvPr id="9218" name="Picture 2" descr="https://spring.io/img/spring-by-pivot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916832"/>
            <a:ext cx="4680520" cy="152116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upload.wikimedia.org/wikipedia/en/thumb/6/62/MySQL.svg/1280px-MySQL.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2852936"/>
            <a:ext cx="3949990" cy="204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921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628800"/>
            <a:ext cx="8229600" cy="4525963"/>
          </a:xfrm>
        </p:spPr>
        <p:txBody>
          <a:bodyPr>
            <a:normAutofit lnSpcReduction="10000"/>
          </a:bodyPr>
          <a:lstStyle/>
          <a:p>
            <a:pPr>
              <a:buFont typeface="Wingdings" panose="05000000000000000000" pitchFamily="2" charset="2"/>
              <a:buChar char="§"/>
            </a:pPr>
            <a:r>
              <a:rPr lang="es-ES" dirty="0" smtClean="0"/>
              <a:t>¿Qué es </a:t>
            </a:r>
            <a:r>
              <a:rPr lang="es-ES" dirty="0" err="1" smtClean="0"/>
              <a:t>Predictorum</a:t>
            </a:r>
            <a:r>
              <a:rPr lang="es-ES" dirty="0" smtClean="0"/>
              <a:t>?</a:t>
            </a:r>
          </a:p>
          <a:p>
            <a:pPr>
              <a:buFont typeface="Wingdings" panose="05000000000000000000" pitchFamily="2" charset="2"/>
              <a:buChar char="§"/>
            </a:pPr>
            <a:r>
              <a:rPr lang="es-ES" dirty="0" smtClean="0"/>
              <a:t>Detalles técnicos</a:t>
            </a:r>
          </a:p>
          <a:p>
            <a:pPr lvl="1">
              <a:buFont typeface="Wingdings" panose="05000000000000000000" pitchFamily="2" charset="2"/>
              <a:buChar char="§"/>
            </a:pPr>
            <a:r>
              <a:rPr lang="es-ES" dirty="0" smtClean="0"/>
              <a:t>Planificación</a:t>
            </a:r>
          </a:p>
          <a:p>
            <a:pPr lvl="1">
              <a:buFont typeface="Wingdings" panose="05000000000000000000" pitchFamily="2" charset="2"/>
              <a:buChar char="§"/>
            </a:pPr>
            <a:r>
              <a:rPr lang="es-ES" dirty="0" smtClean="0"/>
              <a:t>Requisitos</a:t>
            </a:r>
          </a:p>
          <a:p>
            <a:pPr lvl="1">
              <a:buFont typeface="Wingdings" panose="05000000000000000000" pitchFamily="2" charset="2"/>
              <a:buChar char="§"/>
            </a:pPr>
            <a:r>
              <a:rPr lang="es-ES" dirty="0" smtClean="0"/>
              <a:t>Análisis</a:t>
            </a:r>
          </a:p>
          <a:p>
            <a:pPr lvl="1">
              <a:buFont typeface="Wingdings" panose="05000000000000000000" pitchFamily="2" charset="2"/>
              <a:buChar char="§"/>
            </a:pPr>
            <a:r>
              <a:rPr lang="es-ES" dirty="0" smtClean="0"/>
              <a:t>Diseño</a:t>
            </a:r>
          </a:p>
          <a:p>
            <a:pPr lvl="1">
              <a:buFont typeface="Wingdings" panose="05000000000000000000" pitchFamily="2" charset="2"/>
              <a:buChar char="§"/>
            </a:pPr>
            <a:r>
              <a:rPr lang="es-ES" dirty="0" smtClean="0"/>
              <a:t>Implementación</a:t>
            </a:r>
            <a:endParaRPr lang="es-ES" dirty="0"/>
          </a:p>
          <a:p>
            <a:pPr>
              <a:buFont typeface="Wingdings" panose="05000000000000000000" pitchFamily="2" charset="2"/>
              <a:buChar char="§"/>
            </a:pPr>
            <a:r>
              <a:rPr lang="es-ES" b="1" dirty="0" smtClean="0">
                <a:solidFill>
                  <a:srgbClr val="92D050"/>
                </a:solidFill>
              </a:rPr>
              <a:t>Resultado</a:t>
            </a:r>
          </a:p>
          <a:p>
            <a:pPr>
              <a:buFont typeface="Wingdings" panose="05000000000000000000" pitchFamily="2" charset="2"/>
              <a:buChar char="§"/>
            </a:pPr>
            <a:r>
              <a:rPr lang="es-ES" dirty="0" smtClean="0"/>
              <a:t>Conclusiones</a:t>
            </a:r>
            <a:endParaRPr lang="es-ES" dirty="0"/>
          </a:p>
        </p:txBody>
      </p:sp>
      <p:sp>
        <p:nvSpPr>
          <p:cNvPr id="4" name="3 CuadroTexto"/>
          <p:cNvSpPr txBox="1"/>
          <p:nvPr/>
        </p:nvSpPr>
        <p:spPr>
          <a:xfrm>
            <a:off x="683568" y="728789"/>
            <a:ext cx="8731299" cy="830997"/>
          </a:xfrm>
          <a:prstGeom prst="rect">
            <a:avLst/>
          </a:prstGeom>
          <a:noFill/>
        </p:spPr>
        <p:txBody>
          <a:bodyPr wrap="square" rtlCol="0">
            <a:spAutoFit/>
          </a:bodyPr>
          <a:lstStyle/>
          <a:p>
            <a:r>
              <a:rPr lang="es-ES" sz="4800" b="1" dirty="0" smtClean="0">
                <a:latin typeface="+mj-lt"/>
              </a:rPr>
              <a:t>ÍNDICE</a:t>
            </a:r>
            <a:endParaRPr lang="es-ES" sz="4800" b="1" dirty="0">
              <a:latin typeface="+mj-lt"/>
            </a:endParaRPr>
          </a:p>
        </p:txBody>
      </p:sp>
    </p:spTree>
    <p:extLst>
      <p:ext uri="{BB962C8B-B14F-4D97-AF65-F5344CB8AC3E}">
        <p14:creationId xmlns:p14="http://schemas.microsoft.com/office/powerpoint/2010/main" val="701967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260648"/>
            <a:ext cx="8496944" cy="769441"/>
          </a:xfrm>
          <a:prstGeom prst="rect">
            <a:avLst/>
          </a:prstGeom>
          <a:noFill/>
        </p:spPr>
        <p:txBody>
          <a:bodyPr wrap="square" rtlCol="0">
            <a:spAutoFit/>
          </a:bodyPr>
          <a:lstStyle/>
          <a:p>
            <a:pPr algn="ctr"/>
            <a:r>
              <a:rPr lang="es-ES" sz="4400" b="1" dirty="0" smtClean="0">
                <a:latin typeface="+mj-lt"/>
              </a:rPr>
              <a:t>RESULTADO</a:t>
            </a:r>
            <a:endParaRPr lang="es-ES" sz="4400" b="1" dirty="0">
              <a:latin typeface="+mj-lt"/>
            </a:endParaRPr>
          </a:p>
        </p:txBody>
      </p:sp>
    </p:spTree>
    <p:extLst>
      <p:ext uri="{BB962C8B-B14F-4D97-AF65-F5344CB8AC3E}">
        <p14:creationId xmlns:p14="http://schemas.microsoft.com/office/powerpoint/2010/main" val="2769928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628800"/>
            <a:ext cx="8229600" cy="4525963"/>
          </a:xfrm>
        </p:spPr>
        <p:txBody>
          <a:bodyPr>
            <a:normAutofit lnSpcReduction="10000"/>
          </a:bodyPr>
          <a:lstStyle/>
          <a:p>
            <a:pPr>
              <a:buFont typeface="Wingdings" panose="05000000000000000000" pitchFamily="2" charset="2"/>
              <a:buChar char="§"/>
            </a:pPr>
            <a:r>
              <a:rPr lang="es-ES" dirty="0" smtClean="0"/>
              <a:t>¿Qué es </a:t>
            </a:r>
            <a:r>
              <a:rPr lang="es-ES" dirty="0" err="1" smtClean="0"/>
              <a:t>Predictorum</a:t>
            </a:r>
            <a:r>
              <a:rPr lang="es-ES" dirty="0" smtClean="0"/>
              <a:t>?</a:t>
            </a:r>
          </a:p>
          <a:p>
            <a:pPr>
              <a:buFont typeface="Wingdings" panose="05000000000000000000" pitchFamily="2" charset="2"/>
              <a:buChar char="§"/>
            </a:pPr>
            <a:r>
              <a:rPr lang="es-ES" dirty="0" smtClean="0"/>
              <a:t>Detalles técnicos</a:t>
            </a:r>
          </a:p>
          <a:p>
            <a:pPr lvl="1">
              <a:buFont typeface="Wingdings" panose="05000000000000000000" pitchFamily="2" charset="2"/>
              <a:buChar char="§"/>
            </a:pPr>
            <a:r>
              <a:rPr lang="es-ES" dirty="0" smtClean="0"/>
              <a:t>Planificación</a:t>
            </a:r>
          </a:p>
          <a:p>
            <a:pPr lvl="1">
              <a:buFont typeface="Wingdings" panose="05000000000000000000" pitchFamily="2" charset="2"/>
              <a:buChar char="§"/>
            </a:pPr>
            <a:r>
              <a:rPr lang="es-ES" dirty="0" smtClean="0"/>
              <a:t>Requisitos</a:t>
            </a:r>
          </a:p>
          <a:p>
            <a:pPr lvl="1">
              <a:buFont typeface="Wingdings" panose="05000000000000000000" pitchFamily="2" charset="2"/>
              <a:buChar char="§"/>
            </a:pPr>
            <a:r>
              <a:rPr lang="es-ES" dirty="0" smtClean="0"/>
              <a:t>Análisis</a:t>
            </a:r>
          </a:p>
          <a:p>
            <a:pPr lvl="1">
              <a:buFont typeface="Wingdings" panose="05000000000000000000" pitchFamily="2" charset="2"/>
              <a:buChar char="§"/>
            </a:pPr>
            <a:r>
              <a:rPr lang="es-ES" dirty="0" smtClean="0"/>
              <a:t>Diseño</a:t>
            </a:r>
          </a:p>
          <a:p>
            <a:pPr lvl="1">
              <a:buFont typeface="Wingdings" panose="05000000000000000000" pitchFamily="2" charset="2"/>
              <a:buChar char="§"/>
            </a:pPr>
            <a:r>
              <a:rPr lang="es-ES" dirty="0" smtClean="0"/>
              <a:t>Implementación</a:t>
            </a:r>
            <a:endParaRPr lang="es-ES" dirty="0"/>
          </a:p>
          <a:p>
            <a:pPr>
              <a:buFont typeface="Wingdings" panose="05000000000000000000" pitchFamily="2" charset="2"/>
              <a:buChar char="§"/>
            </a:pPr>
            <a:r>
              <a:rPr lang="es-ES" dirty="0" smtClean="0"/>
              <a:t>Resultado</a:t>
            </a:r>
          </a:p>
          <a:p>
            <a:pPr>
              <a:buFont typeface="Wingdings" panose="05000000000000000000" pitchFamily="2" charset="2"/>
              <a:buChar char="§"/>
            </a:pPr>
            <a:r>
              <a:rPr lang="es-ES" b="1" dirty="0" smtClean="0">
                <a:solidFill>
                  <a:srgbClr val="92D050"/>
                </a:solidFill>
              </a:rPr>
              <a:t>Conclusiones</a:t>
            </a:r>
            <a:endParaRPr lang="es-ES" b="1" dirty="0">
              <a:solidFill>
                <a:srgbClr val="92D050"/>
              </a:solidFill>
            </a:endParaRPr>
          </a:p>
        </p:txBody>
      </p:sp>
      <p:sp>
        <p:nvSpPr>
          <p:cNvPr id="4" name="3 CuadroTexto"/>
          <p:cNvSpPr txBox="1"/>
          <p:nvPr/>
        </p:nvSpPr>
        <p:spPr>
          <a:xfrm>
            <a:off x="683568" y="728789"/>
            <a:ext cx="8731299" cy="830997"/>
          </a:xfrm>
          <a:prstGeom prst="rect">
            <a:avLst/>
          </a:prstGeom>
          <a:noFill/>
        </p:spPr>
        <p:txBody>
          <a:bodyPr wrap="square" rtlCol="0">
            <a:spAutoFit/>
          </a:bodyPr>
          <a:lstStyle/>
          <a:p>
            <a:r>
              <a:rPr lang="es-ES" sz="4800" b="1" dirty="0" smtClean="0">
                <a:latin typeface="+mj-lt"/>
              </a:rPr>
              <a:t>ÍNDICE</a:t>
            </a:r>
            <a:endParaRPr lang="es-ES" sz="4800" b="1" dirty="0">
              <a:latin typeface="+mj-lt"/>
            </a:endParaRPr>
          </a:p>
        </p:txBody>
      </p:sp>
    </p:spTree>
    <p:extLst>
      <p:ext uri="{BB962C8B-B14F-4D97-AF65-F5344CB8AC3E}">
        <p14:creationId xmlns:p14="http://schemas.microsoft.com/office/powerpoint/2010/main" val="4019439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260648"/>
            <a:ext cx="8496944" cy="769441"/>
          </a:xfrm>
          <a:prstGeom prst="rect">
            <a:avLst/>
          </a:prstGeom>
          <a:noFill/>
        </p:spPr>
        <p:txBody>
          <a:bodyPr wrap="square" rtlCol="0">
            <a:spAutoFit/>
          </a:bodyPr>
          <a:lstStyle/>
          <a:p>
            <a:pPr algn="ctr"/>
            <a:r>
              <a:rPr lang="es-ES" sz="4400" b="1" dirty="0" smtClean="0">
                <a:latin typeface="+mj-lt"/>
              </a:rPr>
              <a:t>CONCLUSIONES</a:t>
            </a:r>
            <a:endParaRPr lang="es-ES" sz="4400" b="1" dirty="0">
              <a:latin typeface="+mj-lt"/>
            </a:endParaRPr>
          </a:p>
        </p:txBody>
      </p:sp>
    </p:spTree>
    <p:extLst>
      <p:ext uri="{BB962C8B-B14F-4D97-AF65-F5344CB8AC3E}">
        <p14:creationId xmlns:p14="http://schemas.microsoft.com/office/powerpoint/2010/main" val="164521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628800"/>
            <a:ext cx="8229600" cy="4525963"/>
          </a:xfrm>
        </p:spPr>
        <p:txBody>
          <a:bodyPr>
            <a:normAutofit lnSpcReduction="10000"/>
          </a:bodyPr>
          <a:lstStyle/>
          <a:p>
            <a:pPr>
              <a:buFont typeface="Wingdings" panose="05000000000000000000" pitchFamily="2" charset="2"/>
              <a:buChar char="§"/>
            </a:pPr>
            <a:r>
              <a:rPr lang="es-ES" b="1" dirty="0" smtClean="0">
                <a:solidFill>
                  <a:srgbClr val="92D050"/>
                </a:solidFill>
              </a:rPr>
              <a:t>¿Qué es </a:t>
            </a:r>
            <a:r>
              <a:rPr lang="es-ES" b="1" dirty="0" err="1" smtClean="0">
                <a:solidFill>
                  <a:srgbClr val="92D050"/>
                </a:solidFill>
              </a:rPr>
              <a:t>Predictorum</a:t>
            </a:r>
            <a:r>
              <a:rPr lang="es-ES" b="1" dirty="0" smtClean="0">
                <a:solidFill>
                  <a:srgbClr val="92D050"/>
                </a:solidFill>
              </a:rPr>
              <a:t>?</a:t>
            </a:r>
          </a:p>
          <a:p>
            <a:pPr>
              <a:buFont typeface="Wingdings" panose="05000000000000000000" pitchFamily="2" charset="2"/>
              <a:buChar char="§"/>
            </a:pPr>
            <a:r>
              <a:rPr lang="es-ES" dirty="0" smtClean="0"/>
              <a:t>Detalles técnicos</a:t>
            </a:r>
          </a:p>
          <a:p>
            <a:pPr lvl="1">
              <a:buFont typeface="Wingdings" panose="05000000000000000000" pitchFamily="2" charset="2"/>
              <a:buChar char="§"/>
            </a:pPr>
            <a:r>
              <a:rPr lang="es-ES" dirty="0" smtClean="0"/>
              <a:t>Planificación</a:t>
            </a:r>
          </a:p>
          <a:p>
            <a:pPr lvl="1">
              <a:buFont typeface="Wingdings" panose="05000000000000000000" pitchFamily="2" charset="2"/>
              <a:buChar char="§"/>
            </a:pPr>
            <a:r>
              <a:rPr lang="es-ES" dirty="0" smtClean="0"/>
              <a:t>Requisitos</a:t>
            </a:r>
          </a:p>
          <a:p>
            <a:pPr lvl="1">
              <a:buFont typeface="Wingdings" panose="05000000000000000000" pitchFamily="2" charset="2"/>
              <a:buChar char="§"/>
            </a:pPr>
            <a:r>
              <a:rPr lang="es-ES" dirty="0" smtClean="0"/>
              <a:t>Análisis</a:t>
            </a:r>
          </a:p>
          <a:p>
            <a:pPr lvl="1">
              <a:buFont typeface="Wingdings" panose="05000000000000000000" pitchFamily="2" charset="2"/>
              <a:buChar char="§"/>
            </a:pPr>
            <a:r>
              <a:rPr lang="es-ES" dirty="0" smtClean="0"/>
              <a:t>Diseño</a:t>
            </a:r>
          </a:p>
          <a:p>
            <a:pPr lvl="1">
              <a:buFont typeface="Wingdings" panose="05000000000000000000" pitchFamily="2" charset="2"/>
              <a:buChar char="§"/>
            </a:pPr>
            <a:r>
              <a:rPr lang="es-ES" dirty="0" smtClean="0"/>
              <a:t>Implementación</a:t>
            </a:r>
            <a:endParaRPr lang="es-ES" dirty="0"/>
          </a:p>
          <a:p>
            <a:pPr>
              <a:buFont typeface="Wingdings" panose="05000000000000000000" pitchFamily="2" charset="2"/>
              <a:buChar char="§"/>
            </a:pPr>
            <a:r>
              <a:rPr lang="es-ES" dirty="0" smtClean="0"/>
              <a:t>Resultado</a:t>
            </a:r>
          </a:p>
          <a:p>
            <a:pPr>
              <a:buFont typeface="Wingdings" panose="05000000000000000000" pitchFamily="2" charset="2"/>
              <a:buChar char="§"/>
            </a:pPr>
            <a:r>
              <a:rPr lang="es-ES" dirty="0" smtClean="0"/>
              <a:t>Conclusiones</a:t>
            </a:r>
            <a:endParaRPr lang="es-ES" dirty="0"/>
          </a:p>
        </p:txBody>
      </p:sp>
      <p:sp>
        <p:nvSpPr>
          <p:cNvPr id="4" name="3 CuadroTexto"/>
          <p:cNvSpPr txBox="1"/>
          <p:nvPr/>
        </p:nvSpPr>
        <p:spPr>
          <a:xfrm>
            <a:off x="683568" y="728789"/>
            <a:ext cx="8731299" cy="830997"/>
          </a:xfrm>
          <a:prstGeom prst="rect">
            <a:avLst/>
          </a:prstGeom>
          <a:noFill/>
        </p:spPr>
        <p:txBody>
          <a:bodyPr wrap="square" rtlCol="0">
            <a:spAutoFit/>
          </a:bodyPr>
          <a:lstStyle/>
          <a:p>
            <a:r>
              <a:rPr lang="es-ES" sz="4800" b="1" dirty="0" smtClean="0">
                <a:latin typeface="+mj-lt"/>
              </a:rPr>
              <a:t>ÍNDICE</a:t>
            </a:r>
            <a:endParaRPr lang="es-ES" sz="4800" b="1" dirty="0">
              <a:latin typeface="+mj-lt"/>
            </a:endParaRPr>
          </a:p>
        </p:txBody>
      </p:sp>
    </p:spTree>
    <p:extLst>
      <p:ext uri="{BB962C8B-B14F-4D97-AF65-F5344CB8AC3E}">
        <p14:creationId xmlns:p14="http://schemas.microsoft.com/office/powerpoint/2010/main" val="980654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coursera.s3.amazonaws.com/topics/ml/large-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164" y="1561682"/>
            <a:ext cx="6032198" cy="3396389"/>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2053839" y="5373216"/>
            <a:ext cx="4824536" cy="769441"/>
          </a:xfrm>
          <a:prstGeom prst="rect">
            <a:avLst/>
          </a:prstGeom>
          <a:noFill/>
        </p:spPr>
        <p:txBody>
          <a:bodyPr wrap="square" rtlCol="0">
            <a:spAutoFit/>
          </a:bodyPr>
          <a:lstStyle/>
          <a:p>
            <a:r>
              <a:rPr lang="es-ES" sz="4400" dirty="0" smtClean="0">
                <a:latin typeface="+mj-lt"/>
              </a:rPr>
              <a:t>Inteligencia Artificial</a:t>
            </a:r>
            <a:endParaRPr lang="es-ES" sz="4400" dirty="0">
              <a:latin typeface="+mj-lt"/>
            </a:endParaRPr>
          </a:p>
        </p:txBody>
      </p:sp>
      <p:sp>
        <p:nvSpPr>
          <p:cNvPr id="2" name="1 CuadroTexto"/>
          <p:cNvSpPr txBox="1"/>
          <p:nvPr/>
        </p:nvSpPr>
        <p:spPr>
          <a:xfrm>
            <a:off x="323528" y="260648"/>
            <a:ext cx="8496944" cy="769441"/>
          </a:xfrm>
          <a:prstGeom prst="rect">
            <a:avLst/>
          </a:prstGeom>
          <a:noFill/>
        </p:spPr>
        <p:txBody>
          <a:bodyPr wrap="square" rtlCol="0">
            <a:spAutoFit/>
          </a:bodyPr>
          <a:lstStyle/>
          <a:p>
            <a:pPr algn="ctr"/>
            <a:r>
              <a:rPr lang="es-ES" sz="4400" b="1" dirty="0" smtClean="0">
                <a:latin typeface="+mj-lt"/>
              </a:rPr>
              <a:t>¿QUÉ ES PREDICTORUM?</a:t>
            </a:r>
            <a:endParaRPr lang="es-ES" sz="4400" b="1" dirty="0">
              <a:latin typeface="+mj-lt"/>
            </a:endParaRPr>
          </a:p>
        </p:txBody>
      </p:sp>
    </p:spTree>
    <p:extLst>
      <p:ext uri="{BB962C8B-B14F-4D97-AF65-F5344CB8AC3E}">
        <p14:creationId xmlns:p14="http://schemas.microsoft.com/office/powerpoint/2010/main" val="1737799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718" y="1844824"/>
            <a:ext cx="4356100" cy="360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CuadroTexto"/>
          <p:cNvSpPr txBox="1"/>
          <p:nvPr/>
        </p:nvSpPr>
        <p:spPr>
          <a:xfrm>
            <a:off x="1619672" y="5589240"/>
            <a:ext cx="6768752" cy="769441"/>
          </a:xfrm>
          <a:prstGeom prst="rect">
            <a:avLst/>
          </a:prstGeom>
          <a:noFill/>
        </p:spPr>
        <p:txBody>
          <a:bodyPr wrap="square" rtlCol="0">
            <a:spAutoFit/>
          </a:bodyPr>
          <a:lstStyle/>
          <a:p>
            <a:r>
              <a:rPr lang="es-ES" sz="4400" dirty="0">
                <a:latin typeface="+mj-lt"/>
              </a:rPr>
              <a:t>Predicciones</a:t>
            </a:r>
            <a:r>
              <a:rPr lang="es-ES" sz="4400" dirty="0" smtClean="0"/>
              <a:t> </a:t>
            </a:r>
            <a:r>
              <a:rPr lang="es-ES" sz="4400" dirty="0">
                <a:latin typeface="+mj-lt"/>
              </a:rPr>
              <a:t>futbolísticas</a:t>
            </a:r>
          </a:p>
        </p:txBody>
      </p:sp>
      <p:sp>
        <p:nvSpPr>
          <p:cNvPr id="5" name="4 CuadroTexto"/>
          <p:cNvSpPr txBox="1"/>
          <p:nvPr/>
        </p:nvSpPr>
        <p:spPr>
          <a:xfrm>
            <a:off x="323528" y="260648"/>
            <a:ext cx="8496944" cy="769441"/>
          </a:xfrm>
          <a:prstGeom prst="rect">
            <a:avLst/>
          </a:prstGeom>
          <a:noFill/>
        </p:spPr>
        <p:txBody>
          <a:bodyPr wrap="square" rtlCol="0">
            <a:spAutoFit/>
          </a:bodyPr>
          <a:lstStyle/>
          <a:p>
            <a:pPr algn="ctr"/>
            <a:r>
              <a:rPr lang="es-ES" sz="4400" b="1" dirty="0" smtClean="0">
                <a:latin typeface="+mj-lt"/>
              </a:rPr>
              <a:t>¿QUÉ ES PREDICTORUM?</a:t>
            </a:r>
            <a:endParaRPr lang="es-ES" sz="4400" b="1" dirty="0">
              <a:latin typeface="+mj-lt"/>
            </a:endParaRPr>
          </a:p>
        </p:txBody>
      </p:sp>
    </p:spTree>
    <p:extLst>
      <p:ext uri="{BB962C8B-B14F-4D97-AF65-F5344CB8AC3E}">
        <p14:creationId xmlns:p14="http://schemas.microsoft.com/office/powerpoint/2010/main" val="664155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ocialmediaimpact.com/wp-content/uploads/2013/10/social-medi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1244695"/>
            <a:ext cx="6387686" cy="4627021"/>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2051720" y="5837234"/>
            <a:ext cx="6387686" cy="769441"/>
          </a:xfrm>
          <a:prstGeom prst="rect">
            <a:avLst/>
          </a:prstGeom>
          <a:noFill/>
        </p:spPr>
        <p:txBody>
          <a:bodyPr wrap="square" rtlCol="0">
            <a:spAutoFit/>
          </a:bodyPr>
          <a:lstStyle/>
          <a:p>
            <a:r>
              <a:rPr lang="es-ES" sz="4400" dirty="0" smtClean="0"/>
              <a:t>Carácter social añadido</a:t>
            </a:r>
            <a:endParaRPr lang="es-ES" sz="4400" dirty="0"/>
          </a:p>
        </p:txBody>
      </p:sp>
      <p:sp>
        <p:nvSpPr>
          <p:cNvPr id="5" name="4 CuadroTexto"/>
          <p:cNvSpPr txBox="1"/>
          <p:nvPr/>
        </p:nvSpPr>
        <p:spPr>
          <a:xfrm>
            <a:off x="323528" y="260648"/>
            <a:ext cx="8496944" cy="769441"/>
          </a:xfrm>
          <a:prstGeom prst="rect">
            <a:avLst/>
          </a:prstGeom>
          <a:noFill/>
        </p:spPr>
        <p:txBody>
          <a:bodyPr wrap="square" rtlCol="0">
            <a:spAutoFit/>
          </a:bodyPr>
          <a:lstStyle/>
          <a:p>
            <a:pPr algn="ctr"/>
            <a:r>
              <a:rPr lang="es-ES" sz="4400" b="1" dirty="0" smtClean="0">
                <a:latin typeface="+mj-lt"/>
              </a:rPr>
              <a:t>¿QUÉ ES PREDICTORUM?</a:t>
            </a:r>
            <a:endParaRPr lang="es-ES" sz="4400" b="1" dirty="0">
              <a:latin typeface="+mj-lt"/>
            </a:endParaRPr>
          </a:p>
        </p:txBody>
      </p:sp>
    </p:spTree>
    <p:extLst>
      <p:ext uri="{BB962C8B-B14F-4D97-AF65-F5344CB8AC3E}">
        <p14:creationId xmlns:p14="http://schemas.microsoft.com/office/powerpoint/2010/main" val="1366395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628800"/>
            <a:ext cx="8229600" cy="4525963"/>
          </a:xfrm>
        </p:spPr>
        <p:txBody>
          <a:bodyPr>
            <a:normAutofit lnSpcReduction="10000"/>
          </a:bodyPr>
          <a:lstStyle/>
          <a:p>
            <a:pPr>
              <a:buFont typeface="Wingdings" panose="05000000000000000000" pitchFamily="2" charset="2"/>
              <a:buChar char="§"/>
            </a:pPr>
            <a:r>
              <a:rPr lang="es-ES" dirty="0" smtClean="0"/>
              <a:t>¿Qué es </a:t>
            </a:r>
            <a:r>
              <a:rPr lang="es-ES" dirty="0" err="1" smtClean="0"/>
              <a:t>Predictorum</a:t>
            </a:r>
            <a:r>
              <a:rPr lang="es-ES" dirty="0" smtClean="0"/>
              <a:t>?</a:t>
            </a:r>
          </a:p>
          <a:p>
            <a:pPr>
              <a:buFont typeface="Wingdings" panose="05000000000000000000" pitchFamily="2" charset="2"/>
              <a:buChar char="§"/>
            </a:pPr>
            <a:r>
              <a:rPr lang="es-ES" b="1" dirty="0" smtClean="0">
                <a:solidFill>
                  <a:srgbClr val="92D050"/>
                </a:solidFill>
              </a:rPr>
              <a:t>Detalles técnicos</a:t>
            </a:r>
          </a:p>
          <a:p>
            <a:pPr lvl="1">
              <a:buFont typeface="Wingdings" panose="05000000000000000000" pitchFamily="2" charset="2"/>
              <a:buChar char="§"/>
            </a:pPr>
            <a:r>
              <a:rPr lang="es-ES" b="1" dirty="0" smtClean="0">
                <a:solidFill>
                  <a:srgbClr val="92D050"/>
                </a:solidFill>
              </a:rPr>
              <a:t>Planificación</a:t>
            </a:r>
          </a:p>
          <a:p>
            <a:pPr lvl="1">
              <a:buFont typeface="Wingdings" panose="05000000000000000000" pitchFamily="2" charset="2"/>
              <a:buChar char="§"/>
            </a:pPr>
            <a:r>
              <a:rPr lang="es-ES" dirty="0" smtClean="0"/>
              <a:t>Requisitos</a:t>
            </a:r>
          </a:p>
          <a:p>
            <a:pPr lvl="1">
              <a:buFont typeface="Wingdings" panose="05000000000000000000" pitchFamily="2" charset="2"/>
              <a:buChar char="§"/>
            </a:pPr>
            <a:r>
              <a:rPr lang="es-ES" dirty="0" smtClean="0"/>
              <a:t>Análisis</a:t>
            </a:r>
          </a:p>
          <a:p>
            <a:pPr lvl="1">
              <a:buFont typeface="Wingdings" panose="05000000000000000000" pitchFamily="2" charset="2"/>
              <a:buChar char="§"/>
            </a:pPr>
            <a:r>
              <a:rPr lang="es-ES" dirty="0" smtClean="0"/>
              <a:t>Diseño</a:t>
            </a:r>
          </a:p>
          <a:p>
            <a:pPr lvl="1">
              <a:buFont typeface="Wingdings" panose="05000000000000000000" pitchFamily="2" charset="2"/>
              <a:buChar char="§"/>
            </a:pPr>
            <a:r>
              <a:rPr lang="es-ES" dirty="0" smtClean="0"/>
              <a:t>Implementación</a:t>
            </a:r>
            <a:endParaRPr lang="es-ES" dirty="0"/>
          </a:p>
          <a:p>
            <a:pPr>
              <a:buFont typeface="Wingdings" panose="05000000000000000000" pitchFamily="2" charset="2"/>
              <a:buChar char="§"/>
            </a:pPr>
            <a:r>
              <a:rPr lang="es-ES" dirty="0" smtClean="0"/>
              <a:t>Resultado</a:t>
            </a:r>
          </a:p>
          <a:p>
            <a:pPr>
              <a:buFont typeface="Wingdings" panose="05000000000000000000" pitchFamily="2" charset="2"/>
              <a:buChar char="§"/>
            </a:pPr>
            <a:r>
              <a:rPr lang="es-ES" dirty="0" smtClean="0"/>
              <a:t>Conclusiones</a:t>
            </a:r>
            <a:endParaRPr lang="es-ES" dirty="0"/>
          </a:p>
        </p:txBody>
      </p:sp>
      <p:sp>
        <p:nvSpPr>
          <p:cNvPr id="4" name="3 CuadroTexto"/>
          <p:cNvSpPr txBox="1"/>
          <p:nvPr/>
        </p:nvSpPr>
        <p:spPr>
          <a:xfrm>
            <a:off x="683568" y="728789"/>
            <a:ext cx="8731299" cy="830997"/>
          </a:xfrm>
          <a:prstGeom prst="rect">
            <a:avLst/>
          </a:prstGeom>
          <a:noFill/>
        </p:spPr>
        <p:txBody>
          <a:bodyPr wrap="square" rtlCol="0">
            <a:spAutoFit/>
          </a:bodyPr>
          <a:lstStyle/>
          <a:p>
            <a:r>
              <a:rPr lang="es-ES" sz="4800" b="1" dirty="0" smtClean="0">
                <a:latin typeface="+mj-lt"/>
              </a:rPr>
              <a:t>ÍNDICE</a:t>
            </a:r>
            <a:endParaRPr lang="es-ES" sz="4800" b="1" dirty="0">
              <a:latin typeface="+mj-lt"/>
            </a:endParaRPr>
          </a:p>
        </p:txBody>
      </p:sp>
    </p:spTree>
    <p:extLst>
      <p:ext uri="{BB962C8B-B14F-4D97-AF65-F5344CB8AC3E}">
        <p14:creationId xmlns:p14="http://schemas.microsoft.com/office/powerpoint/2010/main" val="3985035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876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628800"/>
            <a:ext cx="8229600" cy="4525963"/>
          </a:xfrm>
        </p:spPr>
        <p:txBody>
          <a:bodyPr>
            <a:normAutofit lnSpcReduction="10000"/>
          </a:bodyPr>
          <a:lstStyle/>
          <a:p>
            <a:pPr>
              <a:buFont typeface="Wingdings" panose="05000000000000000000" pitchFamily="2" charset="2"/>
              <a:buChar char="§"/>
            </a:pPr>
            <a:r>
              <a:rPr lang="es-ES" dirty="0" smtClean="0"/>
              <a:t>¿Qué es </a:t>
            </a:r>
            <a:r>
              <a:rPr lang="es-ES" dirty="0" err="1" smtClean="0"/>
              <a:t>Predictorum</a:t>
            </a:r>
            <a:r>
              <a:rPr lang="es-ES" dirty="0" smtClean="0"/>
              <a:t>?</a:t>
            </a:r>
          </a:p>
          <a:p>
            <a:pPr>
              <a:buFont typeface="Wingdings" panose="05000000000000000000" pitchFamily="2" charset="2"/>
              <a:buChar char="§"/>
            </a:pPr>
            <a:r>
              <a:rPr lang="es-ES" b="1" dirty="0" smtClean="0">
                <a:solidFill>
                  <a:srgbClr val="92D050"/>
                </a:solidFill>
              </a:rPr>
              <a:t>Detalles técnicos</a:t>
            </a:r>
          </a:p>
          <a:p>
            <a:pPr lvl="1">
              <a:buFont typeface="Wingdings" panose="05000000000000000000" pitchFamily="2" charset="2"/>
              <a:buChar char="§"/>
            </a:pPr>
            <a:r>
              <a:rPr lang="es-ES" dirty="0" smtClean="0"/>
              <a:t>Planificación</a:t>
            </a:r>
          </a:p>
          <a:p>
            <a:pPr lvl="1">
              <a:buFont typeface="Wingdings" panose="05000000000000000000" pitchFamily="2" charset="2"/>
              <a:buChar char="§"/>
            </a:pPr>
            <a:r>
              <a:rPr lang="es-ES" b="1" dirty="0" smtClean="0">
                <a:solidFill>
                  <a:srgbClr val="92D050"/>
                </a:solidFill>
              </a:rPr>
              <a:t>Requisitos</a:t>
            </a:r>
          </a:p>
          <a:p>
            <a:pPr lvl="1">
              <a:buFont typeface="Wingdings" panose="05000000000000000000" pitchFamily="2" charset="2"/>
              <a:buChar char="§"/>
            </a:pPr>
            <a:r>
              <a:rPr lang="es-ES" dirty="0" smtClean="0"/>
              <a:t>Análisis</a:t>
            </a:r>
          </a:p>
          <a:p>
            <a:pPr lvl="1">
              <a:buFont typeface="Wingdings" panose="05000000000000000000" pitchFamily="2" charset="2"/>
              <a:buChar char="§"/>
            </a:pPr>
            <a:r>
              <a:rPr lang="es-ES" dirty="0" smtClean="0"/>
              <a:t>Diseño</a:t>
            </a:r>
          </a:p>
          <a:p>
            <a:pPr lvl="1">
              <a:buFont typeface="Wingdings" panose="05000000000000000000" pitchFamily="2" charset="2"/>
              <a:buChar char="§"/>
            </a:pPr>
            <a:r>
              <a:rPr lang="es-ES" dirty="0" smtClean="0"/>
              <a:t>Implementación</a:t>
            </a:r>
            <a:endParaRPr lang="es-ES" dirty="0"/>
          </a:p>
          <a:p>
            <a:pPr>
              <a:buFont typeface="Wingdings" panose="05000000000000000000" pitchFamily="2" charset="2"/>
              <a:buChar char="§"/>
            </a:pPr>
            <a:r>
              <a:rPr lang="es-ES" dirty="0" smtClean="0"/>
              <a:t>Resultado</a:t>
            </a:r>
          </a:p>
          <a:p>
            <a:pPr>
              <a:buFont typeface="Wingdings" panose="05000000000000000000" pitchFamily="2" charset="2"/>
              <a:buChar char="§"/>
            </a:pPr>
            <a:r>
              <a:rPr lang="es-ES" dirty="0" smtClean="0"/>
              <a:t>Conclusiones</a:t>
            </a:r>
            <a:endParaRPr lang="es-ES" dirty="0"/>
          </a:p>
        </p:txBody>
      </p:sp>
      <p:sp>
        <p:nvSpPr>
          <p:cNvPr id="4" name="3 CuadroTexto"/>
          <p:cNvSpPr txBox="1"/>
          <p:nvPr/>
        </p:nvSpPr>
        <p:spPr>
          <a:xfrm>
            <a:off x="683568" y="728789"/>
            <a:ext cx="8731299" cy="830997"/>
          </a:xfrm>
          <a:prstGeom prst="rect">
            <a:avLst/>
          </a:prstGeom>
          <a:noFill/>
        </p:spPr>
        <p:txBody>
          <a:bodyPr wrap="square" rtlCol="0">
            <a:spAutoFit/>
          </a:bodyPr>
          <a:lstStyle/>
          <a:p>
            <a:r>
              <a:rPr lang="es-ES" sz="4800" b="1" dirty="0" smtClean="0">
                <a:latin typeface="+mj-lt"/>
              </a:rPr>
              <a:t>ÍNDICE</a:t>
            </a:r>
            <a:endParaRPr lang="es-ES" sz="4800" b="1" dirty="0">
              <a:latin typeface="+mj-lt"/>
            </a:endParaRPr>
          </a:p>
        </p:txBody>
      </p:sp>
    </p:spTree>
    <p:extLst>
      <p:ext uri="{BB962C8B-B14F-4D97-AF65-F5344CB8AC3E}">
        <p14:creationId xmlns:p14="http://schemas.microsoft.com/office/powerpoint/2010/main" val="2092746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602</Words>
  <Application>Microsoft Office PowerPoint</Application>
  <PresentationFormat>Presentación en pantalla (4:3)</PresentationFormat>
  <Paragraphs>136</Paragraphs>
  <Slides>24</Slides>
  <Notes>10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Letrán</dc:creator>
  <cp:lastModifiedBy>David Letrán</cp:lastModifiedBy>
  <cp:revision>16</cp:revision>
  <dcterms:created xsi:type="dcterms:W3CDTF">2015-09-09T18:12:40Z</dcterms:created>
  <dcterms:modified xsi:type="dcterms:W3CDTF">2015-09-10T18:40:02Z</dcterms:modified>
</cp:coreProperties>
</file>