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5"/>
  </p:notesMasterIdLst>
  <p:sldIdLst>
    <p:sldId id="256" r:id="rId2"/>
    <p:sldId id="293" r:id="rId3"/>
    <p:sldId id="329" r:id="rId4"/>
    <p:sldId id="295" r:id="rId5"/>
    <p:sldId id="296" r:id="rId6"/>
    <p:sldId id="297" r:id="rId7"/>
    <p:sldId id="317" r:id="rId8"/>
    <p:sldId id="319" r:id="rId9"/>
    <p:sldId id="299" r:id="rId10"/>
    <p:sldId id="301" r:id="rId11"/>
    <p:sldId id="303" r:id="rId12"/>
    <p:sldId id="316" r:id="rId13"/>
    <p:sldId id="320" r:id="rId14"/>
    <p:sldId id="321" r:id="rId15"/>
    <p:sldId id="330" r:id="rId16"/>
    <p:sldId id="323" r:id="rId17"/>
    <p:sldId id="322" r:id="rId18"/>
    <p:sldId id="324" r:id="rId19"/>
    <p:sldId id="331" r:id="rId20"/>
    <p:sldId id="326" r:id="rId21"/>
    <p:sldId id="327" r:id="rId22"/>
    <p:sldId id="328" r:id="rId23"/>
    <p:sldId id="31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ần Mặc định" id="{A4CAA01D-8CE9-47F7-8B6C-796BFFAA6075}">
          <p14:sldIdLst>
            <p14:sldId id="256"/>
            <p14:sldId id="293"/>
            <p14:sldId id="329"/>
            <p14:sldId id="295"/>
            <p14:sldId id="296"/>
            <p14:sldId id="297"/>
            <p14:sldId id="317"/>
            <p14:sldId id="319"/>
            <p14:sldId id="299"/>
            <p14:sldId id="301"/>
            <p14:sldId id="303"/>
            <p14:sldId id="316"/>
            <p14:sldId id="320"/>
            <p14:sldId id="321"/>
            <p14:sldId id="330"/>
            <p14:sldId id="323"/>
            <p14:sldId id="322"/>
            <p14:sldId id="324"/>
            <p14:sldId id="331"/>
            <p14:sldId id="326"/>
            <p14:sldId id="327"/>
            <p14:sldId id="328"/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8312"/>
    <a:srgbClr val="BD582C"/>
    <a:srgbClr val="FFFFFF"/>
    <a:srgbClr val="404040"/>
    <a:srgbClr val="407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157" autoAdjust="0"/>
    <p:restoredTop sz="95455" autoAdjust="0"/>
  </p:normalViewPr>
  <p:slideViewPr>
    <p:cSldViewPr snapToGrid="0" snapToObjects="1">
      <p:cViewPr varScale="1">
        <p:scale>
          <a:sx n="85" d="100"/>
          <a:sy n="85" d="100"/>
        </p:scale>
        <p:origin x="208" y="6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35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92CDC-12DF-3F4C-9FA4-A7AD9863B530}" type="datetimeFigureOut">
              <a:t>4/12/18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C1EA3-EDDC-3B47-A2A4-C6B71103D27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8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C1EA3-EDDC-3B47-A2A4-C6B71103D27D}" type="slidenum">
              <a:rPr lang="uk-UA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83549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C1EA3-EDDC-3B47-A2A4-C6B71103D27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46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C1EA3-EDDC-3B47-A2A4-C6B71103D27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04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C1EA3-EDDC-3B47-A2A4-C6B71103D27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64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C1EA3-EDDC-3B47-A2A4-C6B71103D2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6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C1EA3-EDDC-3B47-A2A4-C6B71103D2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50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C1EA3-EDDC-3B47-A2A4-C6B71103D2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72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C1EA3-EDDC-3B47-A2A4-C6B71103D2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9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C1EA3-EDDC-3B47-A2A4-C6B71103D2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7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C1EA3-EDDC-3B47-A2A4-C6B71103D2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11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C1EA3-EDDC-3B47-A2A4-C6B71103D2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61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C1EA3-EDDC-3B47-A2A4-C6B71103D27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15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55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7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1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7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34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1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4/12/18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6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4/12/18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1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4/12/18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6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A6DEB5F-F9CF-6B4A-A6C8-990347A1528E}" type="datetimeFigureOut"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56E320-0626-2B4D-945F-1F28B1E296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0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1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A6DEB5F-F9CF-6B4A-A6C8-990347A1528E}" type="datetimeFigureOut"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56E320-0626-2B4D-945F-1F28B1E296ED}" type="slidenum"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65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CSS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TechKids | C4E | Web module</a:t>
            </a:r>
          </a:p>
        </p:txBody>
      </p:sp>
    </p:spTree>
    <p:extLst>
      <p:ext uri="{BB962C8B-B14F-4D97-AF65-F5344CB8AC3E}">
        <p14:creationId xmlns:p14="http://schemas.microsoft.com/office/powerpoint/2010/main" val="120615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0199" y="3715965"/>
            <a:ext cx="9525324" cy="635613"/>
          </a:xfrm>
        </p:spPr>
        <p:txBody>
          <a:bodyPr anchor="ctr">
            <a:normAutofit lnSpcReduction="10000"/>
          </a:bodyPr>
          <a:lstStyle/>
          <a:p>
            <a:r>
              <a:rPr lang="en-US" sz="4000" b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h1</a:t>
            </a:r>
            <a:r>
              <a:rPr lang="en-US" sz="4000" b="1">
                <a:latin typeface="Courier New" charset="0"/>
                <a:ea typeface="Courier New" charset="0"/>
                <a:cs typeface="Courier New" charset="0"/>
              </a:rPr>
              <a:t>{</a:t>
            </a:r>
            <a:r>
              <a:rPr lang="en-US" sz="4000" b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color</a:t>
            </a:r>
            <a:r>
              <a:rPr lang="en-US" sz="4000" b="1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40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red</a:t>
            </a:r>
            <a:r>
              <a:rPr lang="en-US" sz="4000" b="1">
                <a:latin typeface="Courier New" charset="0"/>
                <a:ea typeface="Courier New" charset="0"/>
                <a:cs typeface="Courier New" charset="0"/>
              </a:rPr>
              <a:t>;}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45530" y="2827414"/>
            <a:ext cx="0" cy="79766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55127" y="2242639"/>
            <a:ext cx="1541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00B050"/>
                </a:solidFill>
              </a:rPr>
              <a:t>Selector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167972" y="4254302"/>
            <a:ext cx="0" cy="86244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23477" y="5123397"/>
            <a:ext cx="1635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solidFill>
                  <a:srgbClr val="FFC000"/>
                </a:solidFill>
              </a:rPr>
              <a:t>Property</a:t>
            </a:r>
            <a:endParaRPr lang="en-US" sz="3200">
              <a:solidFill>
                <a:srgbClr val="FFC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221942" y="2827414"/>
            <a:ext cx="0" cy="8952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68809" y="2242639"/>
            <a:ext cx="1106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72315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0198" y="3715965"/>
            <a:ext cx="9805481" cy="635613"/>
          </a:xfrm>
        </p:spPr>
        <p:txBody>
          <a:bodyPr anchor="ctr">
            <a:normAutofit lnSpcReduction="10000"/>
          </a:bodyPr>
          <a:lstStyle/>
          <a:p>
            <a:r>
              <a:rPr lang="en-US" sz="4000" b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4000" b="1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first-heading </a:t>
            </a:r>
            <a:r>
              <a:rPr lang="en-US" sz="4000">
                <a:latin typeface="Courier New" charset="0"/>
                <a:ea typeface="Courier New" charset="0"/>
                <a:cs typeface="Courier New" charset="0"/>
              </a:rPr>
              <a:t>{</a:t>
            </a:r>
            <a:r>
              <a:rPr lang="en-US" sz="4000" b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color</a:t>
            </a:r>
            <a:r>
              <a:rPr lang="en-US" sz="400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40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red</a:t>
            </a:r>
            <a:r>
              <a:rPr lang="en-US" sz="4000">
                <a:latin typeface="Courier New" charset="0"/>
                <a:ea typeface="Courier New" charset="0"/>
                <a:cs typeface="Courier New" charset="0"/>
              </a:rPr>
              <a:t>;}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45530" y="2827414"/>
            <a:ext cx="0" cy="79766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55127" y="2242639"/>
            <a:ext cx="1541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00B050"/>
                </a:solidFill>
              </a:rPr>
              <a:t>Selector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253589" y="4364641"/>
            <a:ext cx="0" cy="86244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09094" y="5233736"/>
            <a:ext cx="1688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FFC000"/>
                </a:solidFill>
              </a:rPr>
              <a:t>Attribute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151917" y="2833807"/>
            <a:ext cx="0" cy="8952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98784" y="2249032"/>
            <a:ext cx="1106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60996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0198" y="3715965"/>
            <a:ext cx="9805481" cy="635613"/>
          </a:xfrm>
        </p:spPr>
        <p:txBody>
          <a:bodyPr anchor="ctr">
            <a:normAutofit lnSpcReduction="10000"/>
          </a:bodyPr>
          <a:lstStyle/>
          <a:p>
            <a:r>
              <a:rPr lang="en-US" sz="4000" b="1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.text-red </a:t>
            </a:r>
            <a:r>
              <a:rPr lang="en-US" sz="400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r>
              <a:rPr lang="en-US" sz="4000" b="1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color</a:t>
            </a:r>
            <a:r>
              <a:rPr lang="en-US" sz="4000" smtClean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4000" b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red</a:t>
            </a:r>
            <a:r>
              <a:rPr lang="en-US" sz="4000" smtClean="0">
                <a:latin typeface="Courier New" charset="0"/>
                <a:ea typeface="Courier New" charset="0"/>
                <a:cs typeface="Courier New" charset="0"/>
              </a:rPr>
              <a:t>;}</a:t>
            </a:r>
            <a:endParaRPr lang="en-US" sz="400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71215" y="2911905"/>
            <a:ext cx="0" cy="79766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80812" y="2327130"/>
            <a:ext cx="1541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00B050"/>
                </a:solidFill>
              </a:rPr>
              <a:t>Selector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713106" y="4340306"/>
            <a:ext cx="0" cy="86244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68611" y="5209401"/>
            <a:ext cx="1688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FFC000"/>
                </a:solidFill>
              </a:rPr>
              <a:t>Attribute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611700" y="2807702"/>
            <a:ext cx="0" cy="8952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58567" y="2222927"/>
            <a:ext cx="1106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402938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</a:t>
            </a:r>
            <a:r>
              <a:rPr lang="en-US" smtClean="0"/>
              <a:t>Properties: Text &amp; Font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49989" y="1882591"/>
            <a:ext cx="4413267" cy="2269862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mtClean="0">
                <a:latin typeface="Courier New" charset="0"/>
                <a:ea typeface="Courier New" charset="0"/>
                <a:cs typeface="Courier New" charset="0"/>
              </a:rPr>
              <a:t> h1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marL="225425" lvl="2" indent="0" defTabSz="114300">
              <a:buNone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text-align</a:t>
            </a: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left;</a:t>
            </a:r>
          </a:p>
          <a:p>
            <a:pPr marL="225425" lvl="2" indent="0" defTabSz="114300">
              <a:buNone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font-family: Irvin Heading</a:t>
            </a:r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225425" lvl="2" indent="0" defTabSz="114300">
              <a:buNone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font-size: 40px;</a:t>
            </a:r>
          </a:p>
          <a:p>
            <a:r>
              <a:rPr lang="en-US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6" name="Hình ảnh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642" y="1882591"/>
            <a:ext cx="53530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40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</a:t>
            </a:r>
            <a:r>
              <a:rPr lang="en-US" smtClean="0"/>
              <a:t>Properties: Background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Hình ảnh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845" y="1845734"/>
            <a:ext cx="9964000" cy="348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9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</a:t>
            </a:r>
            <a:r>
              <a:rPr lang="en-US" smtClean="0"/>
              <a:t>Properties: Background</a:t>
            </a:r>
            <a:endParaRPr lang="en-US"/>
          </a:p>
        </p:txBody>
      </p:sp>
      <p:sp>
        <p:nvSpPr>
          <p:cNvPr id="7" name="Content Placeholder 2"/>
          <p:cNvSpPr txBox="1">
            <a:spLocks noGrp="1"/>
          </p:cNvSpPr>
          <p:nvPr>
            <p:ph idx="1"/>
          </p:nvPr>
        </p:nvSpPr>
        <p:spPr>
          <a:xfrm>
            <a:off x="1097280" y="1845734"/>
            <a:ext cx="10058400" cy="201626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Courier New" charset="0"/>
                <a:ea typeface="Courier New" charset="0"/>
                <a:cs typeface="Courier New" charset="0"/>
              </a:rPr>
              <a:t>div {</a:t>
            </a:r>
          </a:p>
          <a:p>
            <a:pPr marL="384048" lvl="2" indent="0">
              <a:buNone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background-image</a:t>
            </a: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: url</a:t>
            </a:r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(‘...’);</a:t>
            </a:r>
            <a:endParaRPr lang="en-US" sz="2000">
              <a:latin typeface="Courier New" charset="0"/>
              <a:ea typeface="Courier New" charset="0"/>
              <a:cs typeface="Courier New" charset="0"/>
            </a:endParaRPr>
          </a:p>
          <a:p>
            <a:pPr marL="384048" lvl="2" indent="0">
              <a:buNone/>
            </a:pPr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 background-size</a:t>
            </a: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: cover</a:t>
            </a:r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384048" lvl="2" indent="0">
              <a:buNone/>
            </a:pPr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 background-attachment: fixed;</a:t>
            </a:r>
            <a:endParaRPr lang="en-US" sz="2000">
              <a:latin typeface="Courier New" charset="0"/>
              <a:ea typeface="Courier New" charset="0"/>
              <a:cs typeface="Courier New" charset="0"/>
            </a:endParaRPr>
          </a:p>
          <a:p>
            <a:pPr marL="234950" lvl="2" indent="0">
              <a:buNone/>
            </a:pPr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383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</a:t>
            </a:r>
            <a:r>
              <a:rPr lang="en-US" smtClean="0"/>
              <a:t>Properties: Layout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23739" y="2901119"/>
            <a:ext cx="9805481" cy="310426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Chỗ dành sẵn cho Nội dung 4"/>
          <p:cNvSpPr>
            <a:spLocks noGrp="1"/>
          </p:cNvSpPr>
          <p:nvPr>
            <p:ph idx="1"/>
          </p:nvPr>
        </p:nvSpPr>
        <p:spPr>
          <a:xfrm>
            <a:off x="9690100" y="3503728"/>
            <a:ext cx="1625600" cy="528320"/>
          </a:xfrm>
        </p:spPr>
        <p:txBody>
          <a:bodyPr/>
          <a:lstStyle/>
          <a:p>
            <a:pPr algn="ctr"/>
            <a:r>
              <a:rPr lang="en-US" smtClean="0"/>
              <a:t>height: 300px;</a:t>
            </a:r>
            <a:endParaRPr lang="en-US"/>
          </a:p>
        </p:txBody>
      </p:sp>
      <p:sp>
        <p:nvSpPr>
          <p:cNvPr id="6" name="Hình chữ nhật 5"/>
          <p:cNvSpPr/>
          <p:nvPr/>
        </p:nvSpPr>
        <p:spPr>
          <a:xfrm>
            <a:off x="1097279" y="1845734"/>
            <a:ext cx="8592821" cy="3386666"/>
          </a:xfrm>
          <a:prstGeom prst="rect">
            <a:avLst/>
          </a:prstGeom>
          <a:solidFill>
            <a:srgbClr val="BD582C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hỗ dành sẵn cho Nội dung 4"/>
          <p:cNvSpPr txBox="1">
            <a:spLocks/>
          </p:cNvSpPr>
          <p:nvPr/>
        </p:nvSpPr>
        <p:spPr>
          <a:xfrm>
            <a:off x="1097280" y="5477064"/>
            <a:ext cx="8592820" cy="5283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mtClean="0"/>
              <a:t>width: 800px;</a:t>
            </a:r>
            <a:endParaRPr lang="en-US"/>
          </a:p>
        </p:txBody>
      </p:sp>
      <p:cxnSp>
        <p:nvCxnSpPr>
          <p:cNvPr id="15" name="Đường kết nối Mũi tên Thẳng 14"/>
          <p:cNvCxnSpPr/>
          <p:nvPr/>
        </p:nvCxnSpPr>
        <p:spPr>
          <a:xfrm flipV="1">
            <a:off x="6400800" y="5638800"/>
            <a:ext cx="3289300" cy="2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Đường kết nối Mũi tên Thẳng 16"/>
          <p:cNvCxnSpPr/>
          <p:nvPr/>
        </p:nvCxnSpPr>
        <p:spPr>
          <a:xfrm flipH="1">
            <a:off x="1097280" y="5638800"/>
            <a:ext cx="3474720" cy="2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Đường kết nối Mũi tên Thẳng 21"/>
          <p:cNvCxnSpPr/>
          <p:nvPr/>
        </p:nvCxnSpPr>
        <p:spPr>
          <a:xfrm flipV="1">
            <a:off x="10502900" y="1845734"/>
            <a:ext cx="0" cy="154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Đường kết nối Mũi tên Thẳng 23"/>
          <p:cNvCxnSpPr/>
          <p:nvPr/>
        </p:nvCxnSpPr>
        <p:spPr>
          <a:xfrm>
            <a:off x="10502900" y="3894268"/>
            <a:ext cx="0" cy="1338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hỗ dành sẵn cho Nội dung 4"/>
          <p:cNvSpPr txBox="1">
            <a:spLocks/>
          </p:cNvSpPr>
          <p:nvPr/>
        </p:nvSpPr>
        <p:spPr>
          <a:xfrm>
            <a:off x="1097277" y="1845734"/>
            <a:ext cx="2463504" cy="1878541"/>
          </a:xfrm>
          <a:prstGeom prst="rect">
            <a:avLst/>
          </a:prstGeom>
          <a:solidFill>
            <a:srgbClr val="E48312"/>
          </a:solidFill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smtClean="0"/>
              <a:t>div {</a:t>
            </a:r>
          </a:p>
          <a:p>
            <a:pPr marL="201168" lvl="1" indent="0">
              <a:buNone/>
            </a:pPr>
            <a:r>
              <a:rPr lang="en-US" sz="2400" smtClean="0"/>
              <a:t>width</a:t>
            </a:r>
            <a:r>
              <a:rPr lang="en-US" sz="2500" smtClean="0"/>
              <a:t>: </a:t>
            </a:r>
            <a:r>
              <a:rPr lang="vi-VN" sz="2500" smtClean="0">
                <a:latin typeface="Calibri" panose="020F0502020204030204" pitchFamily="34" charset="0"/>
                <a:cs typeface="Calibri" panose="020F0502020204030204" pitchFamily="34" charset="0"/>
              </a:rPr>
              <a:t>30</a:t>
            </a:r>
            <a:r>
              <a:rPr lang="en-US" sz="2500" smtClean="0"/>
              <a:t>%;</a:t>
            </a:r>
          </a:p>
          <a:p>
            <a:pPr marL="201168" lvl="1" indent="0">
              <a:buNone/>
            </a:pPr>
            <a:r>
              <a:rPr lang="en-US" sz="2400" smtClean="0"/>
              <a:t>height: 60%;</a:t>
            </a:r>
            <a:endParaRPr lang="vi-VN" sz="2400" smtClean="0"/>
          </a:p>
          <a:p>
            <a:pPr marL="201168" lvl="1" indent="0">
              <a:buNone/>
            </a:pPr>
            <a:r>
              <a:rPr lang="vi-VN" sz="2500">
                <a:latin typeface="Calibri" panose="020F0502020204030204" pitchFamily="34" charset="0"/>
                <a:cs typeface="Calibri" panose="020F0502020204030204" pitchFamily="34" charset="0"/>
              </a:rPr>
              <a:t>display: inline-block</a:t>
            </a:r>
            <a:r>
              <a:rPr lang="vi-VN" sz="250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sz="2400" smtClean="0"/>
          </a:p>
          <a:p>
            <a:r>
              <a:rPr lang="en-US" sz="2400"/>
              <a:t>}</a:t>
            </a:r>
          </a:p>
          <a:p>
            <a:endParaRPr lang="en-US"/>
          </a:p>
        </p:txBody>
      </p:sp>
      <p:sp>
        <p:nvSpPr>
          <p:cNvPr id="28" name="Chỗ dành sẵn cho Nội dung 4"/>
          <p:cNvSpPr txBox="1">
            <a:spLocks/>
          </p:cNvSpPr>
          <p:nvPr/>
        </p:nvSpPr>
        <p:spPr>
          <a:xfrm>
            <a:off x="1097280" y="3198486"/>
            <a:ext cx="1893572" cy="4759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8" name="Chỗ dành sẵn cho Nội dung 4"/>
          <p:cNvSpPr txBox="1">
            <a:spLocks/>
          </p:cNvSpPr>
          <p:nvPr/>
        </p:nvSpPr>
        <p:spPr>
          <a:xfrm>
            <a:off x="7261413" y="1845731"/>
            <a:ext cx="2418153" cy="1878543"/>
          </a:xfrm>
          <a:prstGeom prst="rect">
            <a:avLst/>
          </a:prstGeom>
          <a:solidFill>
            <a:srgbClr val="E48312"/>
          </a:solidFill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3000" smtClean="0"/>
              <a:t>div {</a:t>
            </a:r>
          </a:p>
          <a:p>
            <a:pPr marL="201168" lvl="1" indent="0">
              <a:buNone/>
            </a:pPr>
            <a:r>
              <a:rPr lang="en-US" sz="3000" smtClean="0"/>
              <a:t>width: </a:t>
            </a:r>
            <a:r>
              <a:rPr lang="vi-VN" sz="3000" smtClean="0">
                <a:latin typeface="Calibri" panose="020F0502020204030204" pitchFamily="34" charset="0"/>
                <a:cs typeface="Calibri" panose="020F0502020204030204" pitchFamily="34" charset="0"/>
              </a:rPr>
              <a:t>30</a:t>
            </a:r>
            <a:r>
              <a:rPr lang="en-US" sz="3000" smtClean="0"/>
              <a:t>%;</a:t>
            </a:r>
          </a:p>
          <a:p>
            <a:pPr marL="201168" lvl="1" indent="0">
              <a:buNone/>
            </a:pPr>
            <a:r>
              <a:rPr lang="en-US" sz="3000" smtClean="0"/>
              <a:t>height: 60%;</a:t>
            </a:r>
            <a:endParaRPr lang="vi-VN" sz="3000" smtClean="0"/>
          </a:p>
          <a:p>
            <a:pPr marL="201168" lvl="1" indent="0">
              <a:buNone/>
            </a:pPr>
            <a:r>
              <a:rPr lang="vi-VN" sz="3000" smtClean="0">
                <a:latin typeface="Calibri" panose="020F0502020204030204" pitchFamily="34" charset="0"/>
                <a:cs typeface="Calibri" panose="020F0502020204030204" pitchFamily="34" charset="0"/>
              </a:rPr>
              <a:t>display: inline-block</a:t>
            </a:r>
            <a:r>
              <a:rPr lang="vi-VN" sz="3000" smtClean="0">
                <a:cs typeface="Calibri" panose="020F0502020204030204" pitchFamily="34" charset="0"/>
              </a:rPr>
              <a:t>;</a:t>
            </a:r>
            <a:endParaRPr lang="en-US" sz="3000" smtClean="0"/>
          </a:p>
          <a:p>
            <a:r>
              <a:rPr lang="en-US" sz="3000" smtClean="0"/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3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14" grpId="0"/>
      <p:bldP spid="27" grpId="0" animBg="1"/>
      <p:bldP spid="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</a:t>
            </a:r>
            <a:r>
              <a:rPr lang="en-US" smtClean="0"/>
              <a:t>Properties: Box Model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23739" y="2901119"/>
            <a:ext cx="9805481" cy="310426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Chỗ dành sẵn cho Nội dung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ình chữ nhật 5"/>
          <p:cNvSpPr/>
          <p:nvPr/>
        </p:nvSpPr>
        <p:spPr>
          <a:xfrm>
            <a:off x="1097279" y="1845734"/>
            <a:ext cx="10058401" cy="4023360"/>
          </a:xfrm>
          <a:prstGeom prst="rect">
            <a:avLst/>
          </a:prstGeom>
          <a:solidFill>
            <a:srgbClr val="E4831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ộp Văn bản 6"/>
          <p:cNvSpPr txBox="1"/>
          <p:nvPr/>
        </p:nvSpPr>
        <p:spPr>
          <a:xfrm>
            <a:off x="1097278" y="1916227"/>
            <a:ext cx="10058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margin: 20px;</a:t>
            </a:r>
            <a:endParaRPr lang="en-US"/>
          </a:p>
        </p:txBody>
      </p:sp>
      <p:sp>
        <p:nvSpPr>
          <p:cNvPr id="8" name="Hình chữ nhật 7"/>
          <p:cNvSpPr/>
          <p:nvPr/>
        </p:nvSpPr>
        <p:spPr>
          <a:xfrm>
            <a:off x="1663700" y="2285559"/>
            <a:ext cx="8915400" cy="3086541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ình chữ nhật 8"/>
          <p:cNvSpPr/>
          <p:nvPr/>
        </p:nvSpPr>
        <p:spPr>
          <a:xfrm>
            <a:off x="1957892" y="2554582"/>
            <a:ext cx="8315661" cy="25660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ộp Văn bản 9"/>
          <p:cNvSpPr txBox="1"/>
          <p:nvPr/>
        </p:nvSpPr>
        <p:spPr>
          <a:xfrm>
            <a:off x="1124464" y="2215272"/>
            <a:ext cx="10058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border: 5px solid brown;</a:t>
            </a:r>
          </a:p>
          <a:p>
            <a:pPr algn="ctr"/>
            <a:endParaRPr lang="en-US"/>
          </a:p>
        </p:txBody>
      </p:sp>
      <p:sp>
        <p:nvSpPr>
          <p:cNvPr id="11" name="Hình chữ nhật 10"/>
          <p:cNvSpPr/>
          <p:nvPr/>
        </p:nvSpPr>
        <p:spPr>
          <a:xfrm>
            <a:off x="3015049" y="3301222"/>
            <a:ext cx="6277232" cy="102777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ộp Văn bản 11"/>
          <p:cNvSpPr txBox="1"/>
          <p:nvPr/>
        </p:nvSpPr>
        <p:spPr>
          <a:xfrm>
            <a:off x="1124464" y="3610239"/>
            <a:ext cx="10058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content</a:t>
            </a:r>
          </a:p>
          <a:p>
            <a:pPr algn="ctr"/>
            <a:endParaRPr lang="en-US"/>
          </a:p>
        </p:txBody>
      </p:sp>
      <p:sp>
        <p:nvSpPr>
          <p:cNvPr id="13" name="Hộp Văn bản 12"/>
          <p:cNvSpPr txBox="1"/>
          <p:nvPr/>
        </p:nvSpPr>
        <p:spPr>
          <a:xfrm>
            <a:off x="1110871" y="2679515"/>
            <a:ext cx="10058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</a:t>
            </a:r>
            <a:r>
              <a:rPr lang="en-US" smtClean="0"/>
              <a:t>adding: 30px;</a:t>
            </a:r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8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/>
      <p:bldP spid="11" grpId="0" animBg="1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Properties: </a:t>
            </a:r>
            <a:r>
              <a:rPr lang="vi-VN" smtClean="0">
                <a:latin typeface="Calibri Light" panose="020F0302020204030204" pitchFamily="34" charset="0"/>
                <a:cs typeface="Calibri Light" panose="020F0302020204030204" pitchFamily="34" charset="0"/>
              </a:rPr>
              <a:t>Flex Box</a:t>
            </a:r>
            <a:endParaRPr 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23739" y="2901119"/>
            <a:ext cx="9805481" cy="310426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Chỗ dành sẵn cho Nội dung 4"/>
          <p:cNvSpPr>
            <a:spLocks noGrp="1"/>
          </p:cNvSpPr>
          <p:nvPr>
            <p:ph idx="1"/>
          </p:nvPr>
        </p:nvSpPr>
        <p:spPr>
          <a:xfrm>
            <a:off x="8830596" y="1879405"/>
            <a:ext cx="2463502" cy="1826680"/>
          </a:xfrm>
        </p:spPr>
        <p:txBody>
          <a:bodyPr/>
          <a:lstStyle/>
          <a:p>
            <a:r>
              <a:rPr lang="vi-VN" smtClean="0"/>
              <a:t>div {</a:t>
            </a:r>
          </a:p>
          <a:p>
            <a:r>
              <a:rPr lang="vi-VN"/>
              <a:t> </a:t>
            </a:r>
            <a:r>
              <a:rPr lang="vi-VN" smtClean="0"/>
              <a:t> display: flex;</a:t>
            </a:r>
          </a:p>
          <a:p>
            <a:r>
              <a:rPr lang="vi-VN"/>
              <a:t> </a:t>
            </a:r>
            <a:r>
              <a:rPr lang="vi-VN" smtClean="0"/>
              <a:t> flex-flow: row wrap;</a:t>
            </a:r>
          </a:p>
          <a:p>
            <a:r>
              <a:rPr lang="vi-VN" smtClean="0"/>
              <a:t>}</a:t>
            </a:r>
            <a:endParaRPr lang="en-US"/>
          </a:p>
        </p:txBody>
      </p:sp>
      <p:sp>
        <p:nvSpPr>
          <p:cNvPr id="6" name="Hình chữ nhật 5"/>
          <p:cNvSpPr/>
          <p:nvPr/>
        </p:nvSpPr>
        <p:spPr>
          <a:xfrm>
            <a:off x="1097280" y="1845734"/>
            <a:ext cx="7468438" cy="3447028"/>
          </a:xfrm>
          <a:prstGeom prst="rect">
            <a:avLst/>
          </a:prstGeom>
          <a:solidFill>
            <a:srgbClr val="BD582C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ình chữ nhật 24"/>
          <p:cNvSpPr/>
          <p:nvPr/>
        </p:nvSpPr>
        <p:spPr>
          <a:xfrm>
            <a:off x="1274418" y="2083701"/>
            <a:ext cx="1581374" cy="1352752"/>
          </a:xfrm>
          <a:prstGeom prst="rect">
            <a:avLst/>
          </a:prstGeom>
          <a:solidFill>
            <a:srgbClr val="E48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hỗ dành sẵn cho Nội dung 4"/>
          <p:cNvSpPr txBox="1">
            <a:spLocks/>
          </p:cNvSpPr>
          <p:nvPr/>
        </p:nvSpPr>
        <p:spPr>
          <a:xfrm>
            <a:off x="1097280" y="3198486"/>
            <a:ext cx="1893572" cy="4759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Hộp Văn bản 7"/>
          <p:cNvSpPr txBox="1"/>
          <p:nvPr/>
        </p:nvSpPr>
        <p:spPr>
          <a:xfrm>
            <a:off x="1387252" y="2566713"/>
            <a:ext cx="1313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smtClean="0"/>
              <a:t>1</a:t>
            </a:r>
            <a:endParaRPr lang="en-US" sz="2000"/>
          </a:p>
        </p:txBody>
      </p:sp>
      <p:sp>
        <p:nvSpPr>
          <p:cNvPr id="21" name="Hình chữ nhật 20"/>
          <p:cNvSpPr/>
          <p:nvPr/>
        </p:nvSpPr>
        <p:spPr>
          <a:xfrm>
            <a:off x="3124725" y="2078202"/>
            <a:ext cx="1581374" cy="1352752"/>
          </a:xfrm>
          <a:prstGeom prst="rect">
            <a:avLst/>
          </a:prstGeom>
          <a:solidFill>
            <a:srgbClr val="E48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ộp Văn bản 22"/>
          <p:cNvSpPr txBox="1"/>
          <p:nvPr/>
        </p:nvSpPr>
        <p:spPr>
          <a:xfrm>
            <a:off x="3258599" y="2554523"/>
            <a:ext cx="1313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smtClean="0"/>
              <a:t>2</a:t>
            </a:r>
            <a:endParaRPr lang="en-US" sz="2000"/>
          </a:p>
        </p:txBody>
      </p:sp>
      <p:sp>
        <p:nvSpPr>
          <p:cNvPr id="26" name="Hình chữ nhật 25"/>
          <p:cNvSpPr/>
          <p:nvPr/>
        </p:nvSpPr>
        <p:spPr>
          <a:xfrm>
            <a:off x="4961099" y="2078202"/>
            <a:ext cx="1581374" cy="1352752"/>
          </a:xfrm>
          <a:prstGeom prst="rect">
            <a:avLst/>
          </a:prstGeom>
          <a:solidFill>
            <a:srgbClr val="E48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ộp Văn bản 28"/>
          <p:cNvSpPr txBox="1"/>
          <p:nvPr/>
        </p:nvSpPr>
        <p:spPr>
          <a:xfrm>
            <a:off x="5094973" y="2554523"/>
            <a:ext cx="1313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smtClean="0"/>
              <a:t>3</a:t>
            </a:r>
            <a:endParaRPr lang="en-US" sz="2000"/>
          </a:p>
        </p:txBody>
      </p:sp>
      <p:sp>
        <p:nvSpPr>
          <p:cNvPr id="30" name="Hình chữ nhật 29"/>
          <p:cNvSpPr/>
          <p:nvPr/>
        </p:nvSpPr>
        <p:spPr>
          <a:xfrm>
            <a:off x="6797473" y="2083701"/>
            <a:ext cx="1581374" cy="1352752"/>
          </a:xfrm>
          <a:prstGeom prst="rect">
            <a:avLst/>
          </a:prstGeom>
          <a:solidFill>
            <a:srgbClr val="E48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ộp Văn bản 30"/>
          <p:cNvSpPr txBox="1"/>
          <p:nvPr/>
        </p:nvSpPr>
        <p:spPr>
          <a:xfrm>
            <a:off x="6931346" y="2554523"/>
            <a:ext cx="1313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smtClean="0"/>
              <a:t>4</a:t>
            </a:r>
            <a:endParaRPr lang="en-US" sz="2000"/>
          </a:p>
        </p:txBody>
      </p:sp>
      <p:grpSp>
        <p:nvGrpSpPr>
          <p:cNvPr id="3" name="Nhóm 2"/>
          <p:cNvGrpSpPr/>
          <p:nvPr/>
        </p:nvGrpSpPr>
        <p:grpSpPr>
          <a:xfrm>
            <a:off x="1274418" y="3706085"/>
            <a:ext cx="1581374" cy="1352752"/>
            <a:chOff x="1274418" y="3674420"/>
            <a:chExt cx="1581374" cy="1352752"/>
          </a:xfrm>
        </p:grpSpPr>
        <p:sp>
          <p:nvSpPr>
            <p:cNvPr id="15" name="Hình chữ nhật 14"/>
            <p:cNvSpPr/>
            <p:nvPr/>
          </p:nvSpPr>
          <p:spPr>
            <a:xfrm>
              <a:off x="1274418" y="3674420"/>
              <a:ext cx="1581374" cy="1352752"/>
            </a:xfrm>
            <a:prstGeom prst="rect">
              <a:avLst/>
            </a:prstGeom>
            <a:solidFill>
              <a:srgbClr val="E4831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Hộp Văn bản 15"/>
            <p:cNvSpPr txBox="1"/>
            <p:nvPr/>
          </p:nvSpPr>
          <p:spPr>
            <a:xfrm>
              <a:off x="1408291" y="4145242"/>
              <a:ext cx="13136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5</a:t>
              </a:r>
              <a:endParaRPr lang="en-US" sz="2000"/>
            </a:p>
          </p:txBody>
        </p:sp>
      </p:grpSp>
      <p:grpSp>
        <p:nvGrpSpPr>
          <p:cNvPr id="32" name="Nhóm 31"/>
          <p:cNvGrpSpPr/>
          <p:nvPr/>
        </p:nvGrpSpPr>
        <p:grpSpPr>
          <a:xfrm>
            <a:off x="3120670" y="3700586"/>
            <a:ext cx="1581374" cy="1352752"/>
            <a:chOff x="1274418" y="3674420"/>
            <a:chExt cx="1581374" cy="1352752"/>
          </a:xfrm>
        </p:grpSpPr>
        <p:sp>
          <p:nvSpPr>
            <p:cNvPr id="33" name="Hình chữ nhật 32"/>
            <p:cNvSpPr/>
            <p:nvPr/>
          </p:nvSpPr>
          <p:spPr>
            <a:xfrm>
              <a:off x="1274418" y="3674420"/>
              <a:ext cx="1581374" cy="1352752"/>
            </a:xfrm>
            <a:prstGeom prst="rect">
              <a:avLst/>
            </a:prstGeom>
            <a:solidFill>
              <a:srgbClr val="E4831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Hộp Văn bản 33"/>
            <p:cNvSpPr txBox="1"/>
            <p:nvPr/>
          </p:nvSpPr>
          <p:spPr>
            <a:xfrm>
              <a:off x="1408291" y="4145242"/>
              <a:ext cx="13136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6</a:t>
              </a:r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69284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 animBg="1"/>
      <p:bldP spid="28" grpId="0"/>
      <p:bldP spid="8" grpId="0"/>
      <p:bldP spid="21" grpId="0" animBg="1"/>
      <p:bldP spid="23" grpId="0"/>
      <p:bldP spid="26" grpId="0" animBg="1"/>
      <p:bldP spid="29" grpId="0"/>
      <p:bldP spid="30" grpId="0" animBg="1"/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Properties: </a:t>
            </a:r>
            <a:r>
              <a:rPr lang="vi-VN" smtClean="0">
                <a:latin typeface="Calibri Light" panose="020F0302020204030204" pitchFamily="34" charset="0"/>
                <a:cs typeface="Calibri Light" panose="020F0302020204030204" pitchFamily="34" charset="0"/>
              </a:rPr>
              <a:t>Flex Box</a:t>
            </a:r>
            <a:endParaRPr 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23739" y="2901119"/>
            <a:ext cx="9805481" cy="310426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Chỗ dành sẵn cho Nội dung 4"/>
          <p:cNvSpPr>
            <a:spLocks noGrp="1"/>
          </p:cNvSpPr>
          <p:nvPr>
            <p:ph idx="1"/>
          </p:nvPr>
        </p:nvSpPr>
        <p:spPr>
          <a:xfrm>
            <a:off x="1097279" y="4178704"/>
            <a:ext cx="6605196" cy="1826680"/>
          </a:xfrm>
        </p:spPr>
        <p:txBody>
          <a:bodyPr/>
          <a:lstStyle/>
          <a:p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div {</a:t>
            </a:r>
          </a:p>
          <a:p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 display: flex;</a:t>
            </a:r>
          </a:p>
          <a:p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 flex-flow: row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wrap;</a:t>
            </a:r>
          </a:p>
          <a:p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Hình chữ nhật 5"/>
          <p:cNvSpPr/>
          <p:nvPr/>
        </p:nvSpPr>
        <p:spPr>
          <a:xfrm>
            <a:off x="1097280" y="1845734"/>
            <a:ext cx="7982174" cy="1828686"/>
          </a:xfrm>
          <a:prstGeom prst="rect">
            <a:avLst/>
          </a:prstGeom>
          <a:solidFill>
            <a:srgbClr val="BD582C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hỗ dành sẵn cho Nội dung 4"/>
          <p:cNvSpPr txBox="1">
            <a:spLocks/>
          </p:cNvSpPr>
          <p:nvPr/>
        </p:nvSpPr>
        <p:spPr>
          <a:xfrm>
            <a:off x="1097280" y="3198486"/>
            <a:ext cx="1893572" cy="4759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3" name="Nhóm 2"/>
          <p:cNvGrpSpPr/>
          <p:nvPr/>
        </p:nvGrpSpPr>
        <p:grpSpPr>
          <a:xfrm>
            <a:off x="1274418" y="2083701"/>
            <a:ext cx="823323" cy="1352752"/>
            <a:chOff x="1274418" y="2083701"/>
            <a:chExt cx="823323" cy="1352752"/>
          </a:xfrm>
        </p:grpSpPr>
        <p:sp>
          <p:nvSpPr>
            <p:cNvPr id="25" name="Hình chữ nhật 24"/>
            <p:cNvSpPr/>
            <p:nvPr/>
          </p:nvSpPr>
          <p:spPr>
            <a:xfrm>
              <a:off x="1274418" y="2083701"/>
              <a:ext cx="823323" cy="1352752"/>
            </a:xfrm>
            <a:prstGeom prst="rect">
              <a:avLst/>
            </a:prstGeom>
            <a:solidFill>
              <a:srgbClr val="E4831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ộp Văn bản 7"/>
            <p:cNvSpPr txBox="1"/>
            <p:nvPr/>
          </p:nvSpPr>
          <p:spPr>
            <a:xfrm>
              <a:off x="1387252" y="2566713"/>
              <a:ext cx="6029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2000" smtClean="0"/>
                <a:t>1</a:t>
              </a:r>
              <a:endParaRPr lang="en-US" sz="2000"/>
            </a:p>
          </p:txBody>
        </p:sp>
      </p:grpSp>
      <p:grpSp>
        <p:nvGrpSpPr>
          <p:cNvPr id="21" name="Nhóm 20"/>
          <p:cNvGrpSpPr/>
          <p:nvPr/>
        </p:nvGrpSpPr>
        <p:grpSpPr>
          <a:xfrm>
            <a:off x="2274879" y="2083701"/>
            <a:ext cx="823323" cy="1352752"/>
            <a:chOff x="1274418" y="2083701"/>
            <a:chExt cx="823323" cy="1352752"/>
          </a:xfrm>
        </p:grpSpPr>
        <p:sp>
          <p:nvSpPr>
            <p:cNvPr id="23" name="Hình chữ nhật 22"/>
            <p:cNvSpPr/>
            <p:nvPr/>
          </p:nvSpPr>
          <p:spPr>
            <a:xfrm>
              <a:off x="1274418" y="2083701"/>
              <a:ext cx="823323" cy="1352752"/>
            </a:xfrm>
            <a:prstGeom prst="rect">
              <a:avLst/>
            </a:prstGeom>
            <a:solidFill>
              <a:srgbClr val="E4831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ộp Văn bản 25"/>
            <p:cNvSpPr txBox="1"/>
            <p:nvPr/>
          </p:nvSpPr>
          <p:spPr>
            <a:xfrm>
              <a:off x="1387252" y="2566713"/>
              <a:ext cx="6029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2</a:t>
              </a:r>
              <a:endParaRPr lang="en-US" sz="2000"/>
            </a:p>
          </p:txBody>
        </p:sp>
      </p:grpSp>
      <p:grpSp>
        <p:nvGrpSpPr>
          <p:cNvPr id="31" name="Nhóm 30"/>
          <p:cNvGrpSpPr/>
          <p:nvPr/>
        </p:nvGrpSpPr>
        <p:grpSpPr>
          <a:xfrm>
            <a:off x="3275340" y="2090392"/>
            <a:ext cx="823323" cy="1352752"/>
            <a:chOff x="1274418" y="2083701"/>
            <a:chExt cx="823323" cy="1352752"/>
          </a:xfrm>
        </p:grpSpPr>
        <p:sp>
          <p:nvSpPr>
            <p:cNvPr id="32" name="Hình chữ nhật 31"/>
            <p:cNvSpPr/>
            <p:nvPr/>
          </p:nvSpPr>
          <p:spPr>
            <a:xfrm>
              <a:off x="1274418" y="2083701"/>
              <a:ext cx="823323" cy="1352752"/>
            </a:xfrm>
            <a:prstGeom prst="rect">
              <a:avLst/>
            </a:prstGeom>
            <a:solidFill>
              <a:srgbClr val="E4831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Hộp Văn bản 32"/>
            <p:cNvSpPr txBox="1"/>
            <p:nvPr/>
          </p:nvSpPr>
          <p:spPr>
            <a:xfrm>
              <a:off x="1387252" y="2566713"/>
              <a:ext cx="6029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3</a:t>
              </a:r>
              <a:endParaRPr lang="en-US" sz="2000"/>
            </a:p>
          </p:txBody>
        </p:sp>
      </p:grpSp>
      <p:grpSp>
        <p:nvGrpSpPr>
          <p:cNvPr id="34" name="Nhóm 33"/>
          <p:cNvGrpSpPr/>
          <p:nvPr/>
        </p:nvGrpSpPr>
        <p:grpSpPr>
          <a:xfrm>
            <a:off x="4275801" y="2071766"/>
            <a:ext cx="823323" cy="1352752"/>
            <a:chOff x="1274418" y="2083701"/>
            <a:chExt cx="823323" cy="1352752"/>
          </a:xfrm>
        </p:grpSpPr>
        <p:sp>
          <p:nvSpPr>
            <p:cNvPr id="35" name="Hình chữ nhật 34"/>
            <p:cNvSpPr/>
            <p:nvPr/>
          </p:nvSpPr>
          <p:spPr>
            <a:xfrm>
              <a:off x="1274418" y="2083701"/>
              <a:ext cx="823323" cy="1352752"/>
            </a:xfrm>
            <a:prstGeom prst="rect">
              <a:avLst/>
            </a:prstGeom>
            <a:solidFill>
              <a:srgbClr val="E4831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ộp Văn bản 35"/>
            <p:cNvSpPr txBox="1"/>
            <p:nvPr/>
          </p:nvSpPr>
          <p:spPr>
            <a:xfrm>
              <a:off x="1387252" y="2566713"/>
              <a:ext cx="6029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4</a:t>
              </a:r>
              <a:endParaRPr lang="en-US" sz="2000"/>
            </a:p>
          </p:txBody>
        </p:sp>
      </p:grpSp>
      <p:grpSp>
        <p:nvGrpSpPr>
          <p:cNvPr id="37" name="Nhóm 36"/>
          <p:cNvGrpSpPr/>
          <p:nvPr/>
        </p:nvGrpSpPr>
        <p:grpSpPr>
          <a:xfrm>
            <a:off x="5276262" y="2060886"/>
            <a:ext cx="823323" cy="1352752"/>
            <a:chOff x="1274418" y="2083701"/>
            <a:chExt cx="823323" cy="1352752"/>
          </a:xfrm>
        </p:grpSpPr>
        <p:sp>
          <p:nvSpPr>
            <p:cNvPr id="38" name="Hình chữ nhật 37"/>
            <p:cNvSpPr/>
            <p:nvPr/>
          </p:nvSpPr>
          <p:spPr>
            <a:xfrm>
              <a:off x="1274418" y="2083701"/>
              <a:ext cx="823323" cy="1352752"/>
            </a:xfrm>
            <a:prstGeom prst="rect">
              <a:avLst/>
            </a:prstGeom>
            <a:solidFill>
              <a:srgbClr val="E4831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Hộp Văn bản 38"/>
            <p:cNvSpPr txBox="1"/>
            <p:nvPr/>
          </p:nvSpPr>
          <p:spPr>
            <a:xfrm>
              <a:off x="1387252" y="2566713"/>
              <a:ext cx="6029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5</a:t>
              </a:r>
              <a:endParaRPr lang="en-US" sz="2000"/>
            </a:p>
          </p:txBody>
        </p:sp>
      </p:grpSp>
      <p:grpSp>
        <p:nvGrpSpPr>
          <p:cNvPr id="40" name="Nhóm 39"/>
          <p:cNvGrpSpPr/>
          <p:nvPr/>
        </p:nvGrpSpPr>
        <p:grpSpPr>
          <a:xfrm>
            <a:off x="6276723" y="2042737"/>
            <a:ext cx="823323" cy="1352752"/>
            <a:chOff x="1274418" y="2083701"/>
            <a:chExt cx="823323" cy="1352752"/>
          </a:xfrm>
        </p:grpSpPr>
        <p:sp>
          <p:nvSpPr>
            <p:cNvPr id="41" name="Hình chữ nhật 40"/>
            <p:cNvSpPr/>
            <p:nvPr/>
          </p:nvSpPr>
          <p:spPr>
            <a:xfrm>
              <a:off x="1274418" y="2083701"/>
              <a:ext cx="823323" cy="1352752"/>
            </a:xfrm>
            <a:prstGeom prst="rect">
              <a:avLst/>
            </a:prstGeom>
            <a:solidFill>
              <a:srgbClr val="E4831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Hộp Văn bản 41"/>
            <p:cNvSpPr txBox="1"/>
            <p:nvPr/>
          </p:nvSpPr>
          <p:spPr>
            <a:xfrm>
              <a:off x="1387252" y="2566713"/>
              <a:ext cx="6029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6</a:t>
              </a:r>
              <a:endParaRPr lang="en-US" sz="2000"/>
            </a:p>
          </p:txBody>
        </p:sp>
      </p:grpSp>
      <p:grpSp>
        <p:nvGrpSpPr>
          <p:cNvPr id="43" name="Nhóm 42"/>
          <p:cNvGrpSpPr/>
          <p:nvPr/>
        </p:nvGrpSpPr>
        <p:grpSpPr>
          <a:xfrm>
            <a:off x="7277184" y="2065075"/>
            <a:ext cx="823323" cy="1352752"/>
            <a:chOff x="1274418" y="2083701"/>
            <a:chExt cx="823323" cy="1352752"/>
          </a:xfrm>
        </p:grpSpPr>
        <p:sp>
          <p:nvSpPr>
            <p:cNvPr id="44" name="Hình chữ nhật 43"/>
            <p:cNvSpPr/>
            <p:nvPr/>
          </p:nvSpPr>
          <p:spPr>
            <a:xfrm>
              <a:off x="1274418" y="2083701"/>
              <a:ext cx="823323" cy="1352752"/>
            </a:xfrm>
            <a:prstGeom prst="rect">
              <a:avLst/>
            </a:prstGeom>
            <a:solidFill>
              <a:srgbClr val="E4831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Hộp Văn bản 44"/>
            <p:cNvSpPr txBox="1"/>
            <p:nvPr/>
          </p:nvSpPr>
          <p:spPr>
            <a:xfrm>
              <a:off x="1387252" y="2566713"/>
              <a:ext cx="6029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7</a:t>
              </a:r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246216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2766" y="2821021"/>
            <a:ext cx="107105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latin typeface="+mj-lt"/>
              </a:rPr>
              <a:t>Why does your website desperately need CSS?</a:t>
            </a:r>
          </a:p>
        </p:txBody>
      </p:sp>
    </p:spTree>
    <p:extLst>
      <p:ext uri="{BB962C8B-B14F-4D97-AF65-F5344CB8AC3E}">
        <p14:creationId xmlns:p14="http://schemas.microsoft.com/office/powerpoint/2010/main" val="179980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Properties: </a:t>
            </a:r>
            <a:r>
              <a:rPr lang="vi-VN" smtClean="0">
                <a:latin typeface="Calibri Light" panose="020F0302020204030204" pitchFamily="34" charset="0"/>
                <a:cs typeface="Calibri Light" panose="020F0302020204030204" pitchFamily="34" charset="0"/>
              </a:rPr>
              <a:t>Flex Box</a:t>
            </a:r>
            <a:endParaRPr 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Chỗ dành sẵn cho Nội dung 4"/>
          <p:cNvSpPr>
            <a:spLocks noGrp="1"/>
          </p:cNvSpPr>
          <p:nvPr>
            <p:ph idx="1"/>
          </p:nvPr>
        </p:nvSpPr>
        <p:spPr>
          <a:xfrm>
            <a:off x="8681354" y="1846671"/>
            <a:ext cx="2798781" cy="1504215"/>
          </a:xfrm>
        </p:spPr>
        <p:txBody>
          <a:bodyPr>
            <a:normAutofit fontScale="92500" lnSpcReduction="20000"/>
          </a:bodyPr>
          <a:lstStyle/>
          <a:p>
            <a:r>
              <a:rPr lang="vi-VN" sz="1900">
                <a:latin typeface="Calibri" panose="020F0502020204030204" pitchFamily="34" charset="0"/>
                <a:cs typeface="Calibri" panose="020F0502020204030204" pitchFamily="34" charset="0"/>
              </a:rPr>
              <a:t>div {</a:t>
            </a:r>
            <a:endParaRPr lang="en-US" sz="19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z="19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>
                <a:latin typeface="Calibri" panose="020F0502020204030204" pitchFamily="34" charset="0"/>
                <a:cs typeface="Calibri" panose="020F0502020204030204" pitchFamily="34" charset="0"/>
              </a:rPr>
              <a:t>display</a:t>
            </a:r>
            <a:r>
              <a:rPr lang="vi-VN" sz="190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900">
                <a:latin typeface="Calibri" panose="020F0502020204030204" pitchFamily="34" charset="0"/>
                <a:cs typeface="Calibri" panose="020F0502020204030204" pitchFamily="34" charset="0"/>
              </a:rPr>
              <a:t>flex</a:t>
            </a:r>
            <a:r>
              <a:rPr lang="vi-VN" sz="1900">
                <a:latin typeface="Calibri" panose="020F0502020204030204" pitchFamily="34" charset="0"/>
                <a:cs typeface="Calibri" panose="020F0502020204030204" pitchFamily="34" charset="0"/>
              </a:rPr>
              <a:t>;  </a:t>
            </a:r>
            <a:r>
              <a:rPr lang="en-US" sz="190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90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900" b="1" i="1" smtClean="0">
                <a:latin typeface="Calibri" panose="020F0502020204030204" pitchFamily="34" charset="0"/>
                <a:cs typeface="Calibri" panose="020F0502020204030204" pitchFamily="34" charset="0"/>
              </a:rPr>
              <a:t>justify-content: center</a:t>
            </a:r>
            <a:r>
              <a:rPr lang="en-US" sz="1900" b="1" i="1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vi-VN" sz="1900" smtClean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vi-VN" sz="19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vi-VN" smtClean="0"/>
          </a:p>
        </p:txBody>
      </p:sp>
      <p:sp>
        <p:nvSpPr>
          <p:cNvPr id="6" name="Hình chữ nhật 5"/>
          <p:cNvSpPr/>
          <p:nvPr/>
        </p:nvSpPr>
        <p:spPr>
          <a:xfrm>
            <a:off x="1097280" y="1845734"/>
            <a:ext cx="7293686" cy="1352752"/>
          </a:xfrm>
          <a:prstGeom prst="rect">
            <a:avLst/>
          </a:prstGeom>
          <a:solidFill>
            <a:srgbClr val="BD582C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ình chữ nhật 24"/>
          <p:cNvSpPr/>
          <p:nvPr/>
        </p:nvSpPr>
        <p:spPr>
          <a:xfrm>
            <a:off x="2635040" y="2044268"/>
            <a:ext cx="1261021" cy="955684"/>
          </a:xfrm>
          <a:prstGeom prst="rect">
            <a:avLst/>
          </a:prstGeom>
          <a:solidFill>
            <a:srgbClr val="E48312"/>
          </a:solidFill>
          <a:ln>
            <a:solidFill>
              <a:srgbClr val="E48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hỗ dành sẵn cho Nội dung 4"/>
          <p:cNvSpPr txBox="1">
            <a:spLocks/>
          </p:cNvSpPr>
          <p:nvPr/>
        </p:nvSpPr>
        <p:spPr>
          <a:xfrm>
            <a:off x="1097280" y="3198486"/>
            <a:ext cx="1893572" cy="4759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Hộp Văn bản 7"/>
          <p:cNvSpPr txBox="1"/>
          <p:nvPr/>
        </p:nvSpPr>
        <p:spPr>
          <a:xfrm>
            <a:off x="2790372" y="2309325"/>
            <a:ext cx="922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smtClean="0"/>
              <a:t>1</a:t>
            </a:r>
            <a:endParaRPr lang="en-US" sz="2000"/>
          </a:p>
        </p:txBody>
      </p:sp>
      <p:sp>
        <p:nvSpPr>
          <p:cNvPr id="15" name="Hình chữ nhật 14"/>
          <p:cNvSpPr/>
          <p:nvPr/>
        </p:nvSpPr>
        <p:spPr>
          <a:xfrm>
            <a:off x="4087132" y="2034727"/>
            <a:ext cx="1261021" cy="955684"/>
          </a:xfrm>
          <a:prstGeom prst="rect">
            <a:avLst/>
          </a:prstGeom>
          <a:solidFill>
            <a:srgbClr val="E48312"/>
          </a:solidFill>
          <a:ln>
            <a:solidFill>
              <a:srgbClr val="E48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ộp Văn bản 15"/>
          <p:cNvSpPr txBox="1"/>
          <p:nvPr/>
        </p:nvSpPr>
        <p:spPr>
          <a:xfrm>
            <a:off x="4242464" y="2299784"/>
            <a:ext cx="922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smtClean="0"/>
              <a:t>2</a:t>
            </a:r>
            <a:endParaRPr lang="en-US" sz="2000"/>
          </a:p>
        </p:txBody>
      </p:sp>
      <p:sp>
        <p:nvSpPr>
          <p:cNvPr id="17" name="Hình chữ nhật 16"/>
          <p:cNvSpPr/>
          <p:nvPr/>
        </p:nvSpPr>
        <p:spPr>
          <a:xfrm>
            <a:off x="5585840" y="2038052"/>
            <a:ext cx="1261021" cy="955684"/>
          </a:xfrm>
          <a:prstGeom prst="rect">
            <a:avLst/>
          </a:prstGeom>
          <a:solidFill>
            <a:srgbClr val="E48312"/>
          </a:solidFill>
          <a:ln>
            <a:solidFill>
              <a:srgbClr val="E48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ộp Văn bản 17"/>
          <p:cNvSpPr txBox="1"/>
          <p:nvPr/>
        </p:nvSpPr>
        <p:spPr>
          <a:xfrm>
            <a:off x="5741172" y="2303109"/>
            <a:ext cx="922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smtClean="0"/>
              <a:t>3</a:t>
            </a:r>
            <a:endParaRPr lang="en-US" sz="2000"/>
          </a:p>
        </p:txBody>
      </p:sp>
      <p:sp>
        <p:nvSpPr>
          <p:cNvPr id="19" name="Hình chữ nhật 18"/>
          <p:cNvSpPr/>
          <p:nvPr/>
        </p:nvSpPr>
        <p:spPr>
          <a:xfrm>
            <a:off x="1097280" y="3350886"/>
            <a:ext cx="7293686" cy="1352752"/>
          </a:xfrm>
          <a:prstGeom prst="rect">
            <a:avLst/>
          </a:prstGeom>
          <a:solidFill>
            <a:srgbClr val="BD582C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ình chữ nhật 19"/>
          <p:cNvSpPr/>
          <p:nvPr/>
        </p:nvSpPr>
        <p:spPr>
          <a:xfrm>
            <a:off x="1331185" y="3539879"/>
            <a:ext cx="1261021" cy="955684"/>
          </a:xfrm>
          <a:prstGeom prst="rect">
            <a:avLst/>
          </a:prstGeom>
          <a:solidFill>
            <a:srgbClr val="E48312"/>
          </a:solidFill>
          <a:ln>
            <a:solidFill>
              <a:srgbClr val="E48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ộp Văn bản 21"/>
          <p:cNvSpPr txBox="1"/>
          <p:nvPr/>
        </p:nvSpPr>
        <p:spPr>
          <a:xfrm>
            <a:off x="1486517" y="3804936"/>
            <a:ext cx="922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smtClean="0"/>
              <a:t>1</a:t>
            </a:r>
            <a:endParaRPr lang="en-US" sz="2000"/>
          </a:p>
        </p:txBody>
      </p:sp>
      <p:sp>
        <p:nvSpPr>
          <p:cNvPr id="24" name="Hình chữ nhật 23"/>
          <p:cNvSpPr/>
          <p:nvPr/>
        </p:nvSpPr>
        <p:spPr>
          <a:xfrm>
            <a:off x="4087132" y="3539879"/>
            <a:ext cx="1261021" cy="955684"/>
          </a:xfrm>
          <a:prstGeom prst="rect">
            <a:avLst/>
          </a:prstGeom>
          <a:solidFill>
            <a:srgbClr val="E48312"/>
          </a:solidFill>
          <a:ln>
            <a:solidFill>
              <a:srgbClr val="E48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ộp Văn bản 26"/>
          <p:cNvSpPr txBox="1"/>
          <p:nvPr/>
        </p:nvSpPr>
        <p:spPr>
          <a:xfrm>
            <a:off x="4242464" y="3804936"/>
            <a:ext cx="922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smtClean="0"/>
              <a:t>2</a:t>
            </a:r>
            <a:endParaRPr lang="en-US" sz="2000"/>
          </a:p>
        </p:txBody>
      </p:sp>
      <p:sp>
        <p:nvSpPr>
          <p:cNvPr id="32" name="Hình chữ nhật 31"/>
          <p:cNvSpPr/>
          <p:nvPr/>
        </p:nvSpPr>
        <p:spPr>
          <a:xfrm>
            <a:off x="6922369" y="3543204"/>
            <a:ext cx="1261021" cy="955684"/>
          </a:xfrm>
          <a:prstGeom prst="rect">
            <a:avLst/>
          </a:prstGeom>
          <a:solidFill>
            <a:srgbClr val="E48312"/>
          </a:solidFill>
          <a:ln>
            <a:solidFill>
              <a:srgbClr val="E48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ộp Văn bản 32"/>
          <p:cNvSpPr txBox="1"/>
          <p:nvPr/>
        </p:nvSpPr>
        <p:spPr>
          <a:xfrm>
            <a:off x="7077701" y="3808261"/>
            <a:ext cx="922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smtClean="0"/>
              <a:t>3</a:t>
            </a:r>
            <a:endParaRPr lang="en-US" sz="2000"/>
          </a:p>
        </p:txBody>
      </p:sp>
      <p:sp>
        <p:nvSpPr>
          <p:cNvPr id="34" name="Hình chữ nhật 33"/>
          <p:cNvSpPr/>
          <p:nvPr/>
        </p:nvSpPr>
        <p:spPr>
          <a:xfrm>
            <a:off x="1097280" y="4842203"/>
            <a:ext cx="7293686" cy="1352752"/>
          </a:xfrm>
          <a:prstGeom prst="rect">
            <a:avLst/>
          </a:prstGeom>
          <a:solidFill>
            <a:srgbClr val="BD582C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ình chữ nhật 34"/>
          <p:cNvSpPr/>
          <p:nvPr/>
        </p:nvSpPr>
        <p:spPr>
          <a:xfrm>
            <a:off x="1912516" y="5040737"/>
            <a:ext cx="1261021" cy="955684"/>
          </a:xfrm>
          <a:prstGeom prst="rect">
            <a:avLst/>
          </a:prstGeom>
          <a:solidFill>
            <a:srgbClr val="E48312"/>
          </a:solidFill>
          <a:ln>
            <a:solidFill>
              <a:srgbClr val="E48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ộp Văn bản 35"/>
          <p:cNvSpPr txBox="1"/>
          <p:nvPr/>
        </p:nvSpPr>
        <p:spPr>
          <a:xfrm>
            <a:off x="2067848" y="5305794"/>
            <a:ext cx="922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smtClean="0"/>
              <a:t>1</a:t>
            </a:r>
            <a:endParaRPr lang="en-US" sz="2000"/>
          </a:p>
        </p:txBody>
      </p:sp>
      <p:sp>
        <p:nvSpPr>
          <p:cNvPr id="37" name="Hình chữ nhật 36"/>
          <p:cNvSpPr/>
          <p:nvPr/>
        </p:nvSpPr>
        <p:spPr>
          <a:xfrm>
            <a:off x="4087132" y="5031196"/>
            <a:ext cx="1261021" cy="955684"/>
          </a:xfrm>
          <a:prstGeom prst="rect">
            <a:avLst/>
          </a:prstGeom>
          <a:solidFill>
            <a:srgbClr val="E48312"/>
          </a:solidFill>
          <a:ln>
            <a:solidFill>
              <a:srgbClr val="E48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ộp Văn bản 37"/>
          <p:cNvSpPr txBox="1"/>
          <p:nvPr/>
        </p:nvSpPr>
        <p:spPr>
          <a:xfrm>
            <a:off x="4242464" y="5296253"/>
            <a:ext cx="922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smtClean="0"/>
              <a:t>2</a:t>
            </a:r>
            <a:endParaRPr lang="en-US" sz="2000"/>
          </a:p>
        </p:txBody>
      </p:sp>
      <p:sp>
        <p:nvSpPr>
          <p:cNvPr id="39" name="Hình chữ nhật 38"/>
          <p:cNvSpPr/>
          <p:nvPr/>
        </p:nvSpPr>
        <p:spPr>
          <a:xfrm>
            <a:off x="6216350" y="5026597"/>
            <a:ext cx="1261021" cy="955684"/>
          </a:xfrm>
          <a:prstGeom prst="rect">
            <a:avLst/>
          </a:prstGeom>
          <a:solidFill>
            <a:srgbClr val="E48312"/>
          </a:solidFill>
          <a:ln>
            <a:solidFill>
              <a:srgbClr val="E48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Hộp Văn bản 39"/>
          <p:cNvSpPr txBox="1"/>
          <p:nvPr/>
        </p:nvSpPr>
        <p:spPr>
          <a:xfrm>
            <a:off x="6371682" y="5291654"/>
            <a:ext cx="922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smtClean="0"/>
              <a:t>3</a:t>
            </a:r>
            <a:endParaRPr lang="en-US" sz="2000"/>
          </a:p>
        </p:txBody>
      </p:sp>
      <p:sp>
        <p:nvSpPr>
          <p:cNvPr id="29" name="Chỗ dành sẵn cho Nội dung 4"/>
          <p:cNvSpPr txBox="1">
            <a:spLocks/>
          </p:cNvSpPr>
          <p:nvPr/>
        </p:nvSpPr>
        <p:spPr>
          <a:xfrm>
            <a:off x="8681353" y="4752331"/>
            <a:ext cx="3370947" cy="1504215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1900" smtClean="0">
                <a:latin typeface="Calibri" panose="020F0502020204030204" pitchFamily="34" charset="0"/>
                <a:cs typeface="Calibri" panose="020F0502020204030204" pitchFamily="34" charset="0"/>
              </a:rPr>
              <a:t>div {</a:t>
            </a:r>
            <a:endParaRPr lang="en-US" sz="190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z="190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smtClean="0">
                <a:latin typeface="Calibri" panose="020F0502020204030204" pitchFamily="34" charset="0"/>
                <a:cs typeface="Calibri" panose="020F0502020204030204" pitchFamily="34" charset="0"/>
              </a:rPr>
              <a:t>display</a:t>
            </a:r>
            <a:r>
              <a:rPr lang="vi-VN" sz="190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900" smtClean="0">
                <a:latin typeface="Calibri" panose="020F0502020204030204" pitchFamily="34" charset="0"/>
                <a:cs typeface="Calibri" panose="020F0502020204030204" pitchFamily="34" charset="0"/>
              </a:rPr>
              <a:t>flex</a:t>
            </a:r>
            <a:r>
              <a:rPr lang="vi-VN" sz="1900" smtClean="0">
                <a:latin typeface="Calibri" panose="020F0502020204030204" pitchFamily="34" charset="0"/>
                <a:cs typeface="Calibri" panose="020F0502020204030204" pitchFamily="34" charset="0"/>
              </a:rPr>
              <a:t>;  </a:t>
            </a:r>
            <a:r>
              <a:rPr lang="en-US" sz="190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90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900" b="1" i="1" smtClean="0">
                <a:latin typeface="Calibri" panose="020F0502020204030204" pitchFamily="34" charset="0"/>
                <a:cs typeface="Calibri" panose="020F0502020204030204" pitchFamily="34" charset="0"/>
              </a:rPr>
              <a:t>justify-content: </a:t>
            </a:r>
            <a:r>
              <a:rPr lang="en-US" sz="1900" b="1" i="1" smtClean="0">
                <a:latin typeface="Calibri" panose="020F0502020204030204" pitchFamily="34" charset="0"/>
                <a:cs typeface="Calibri" panose="020F0502020204030204" pitchFamily="34" charset="0"/>
              </a:rPr>
              <a:t>space-around;</a:t>
            </a:r>
          </a:p>
          <a:p>
            <a:r>
              <a:rPr lang="vi-VN" sz="1900" smtClean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endParaRPr lang="vi-VN" smtClean="0"/>
          </a:p>
        </p:txBody>
      </p:sp>
      <p:sp>
        <p:nvSpPr>
          <p:cNvPr id="30" name="Chỗ dành sẵn cho Nội dung 4"/>
          <p:cNvSpPr txBox="1">
            <a:spLocks/>
          </p:cNvSpPr>
          <p:nvPr/>
        </p:nvSpPr>
        <p:spPr>
          <a:xfrm>
            <a:off x="8681354" y="3275154"/>
            <a:ext cx="3282046" cy="1504215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1900" smtClean="0">
                <a:latin typeface="Calibri" panose="020F0502020204030204" pitchFamily="34" charset="0"/>
                <a:cs typeface="Calibri" panose="020F0502020204030204" pitchFamily="34" charset="0"/>
              </a:rPr>
              <a:t>div {</a:t>
            </a:r>
            <a:endParaRPr lang="en-US" sz="190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z="190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smtClean="0">
                <a:latin typeface="Calibri" panose="020F0502020204030204" pitchFamily="34" charset="0"/>
                <a:cs typeface="Calibri" panose="020F0502020204030204" pitchFamily="34" charset="0"/>
              </a:rPr>
              <a:t>display</a:t>
            </a:r>
            <a:r>
              <a:rPr lang="vi-VN" sz="190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900" smtClean="0">
                <a:latin typeface="Calibri" panose="020F0502020204030204" pitchFamily="34" charset="0"/>
                <a:cs typeface="Calibri" panose="020F0502020204030204" pitchFamily="34" charset="0"/>
              </a:rPr>
              <a:t>flex</a:t>
            </a:r>
            <a:r>
              <a:rPr lang="vi-VN" sz="1900" smtClean="0">
                <a:latin typeface="Calibri" panose="020F0502020204030204" pitchFamily="34" charset="0"/>
                <a:cs typeface="Calibri" panose="020F0502020204030204" pitchFamily="34" charset="0"/>
              </a:rPr>
              <a:t>;  </a:t>
            </a:r>
            <a:r>
              <a:rPr lang="en-US" sz="190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90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900" b="1" i="1" smtClean="0">
                <a:latin typeface="Calibri" panose="020F0502020204030204" pitchFamily="34" charset="0"/>
                <a:cs typeface="Calibri" panose="020F0502020204030204" pitchFamily="34" charset="0"/>
              </a:rPr>
              <a:t>justify-content: </a:t>
            </a:r>
            <a:r>
              <a:rPr lang="en-US" sz="1900" b="1" i="1" smtClean="0">
                <a:latin typeface="Calibri" panose="020F0502020204030204" pitchFamily="34" charset="0"/>
                <a:cs typeface="Calibri" panose="020F0502020204030204" pitchFamily="34" charset="0"/>
              </a:rPr>
              <a:t>space-between;</a:t>
            </a:r>
          </a:p>
          <a:p>
            <a:r>
              <a:rPr lang="vi-VN" sz="1900" smtClean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138272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 animBg="1"/>
      <p:bldP spid="8" grpId="0"/>
      <p:bldP spid="15" grpId="0" animBg="1"/>
      <p:bldP spid="16" grpId="0"/>
      <p:bldP spid="17" grpId="0" animBg="1"/>
      <p:bldP spid="18" grpId="0"/>
      <p:bldP spid="19" grpId="0" animBg="1"/>
      <p:bldP spid="20" grpId="0" animBg="1"/>
      <p:bldP spid="22" grpId="0"/>
      <p:bldP spid="24" grpId="0" animBg="1"/>
      <p:bldP spid="27" grpId="0"/>
      <p:bldP spid="32" grpId="0" animBg="1"/>
      <p:bldP spid="33" grpId="0"/>
      <p:bldP spid="34" grpId="0" animBg="1"/>
      <p:bldP spid="35" grpId="0" animBg="1"/>
      <p:bldP spid="36" grpId="0"/>
      <p:bldP spid="37" grpId="0" animBg="1"/>
      <p:bldP spid="38" grpId="0"/>
      <p:bldP spid="39" grpId="0" animBg="1"/>
      <p:bldP spid="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Properties: </a:t>
            </a:r>
            <a:r>
              <a:rPr lang="vi-VN" smtClean="0">
                <a:latin typeface="Calibri Light" panose="020F0302020204030204" pitchFamily="34" charset="0"/>
                <a:cs typeface="Calibri Light" panose="020F0302020204030204" pitchFamily="34" charset="0"/>
              </a:rPr>
              <a:t>Flex Box</a:t>
            </a:r>
            <a:endParaRPr 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Chỗ dành sẵn cho Nội dung 4"/>
          <p:cNvSpPr>
            <a:spLocks noGrp="1"/>
          </p:cNvSpPr>
          <p:nvPr>
            <p:ph idx="1"/>
          </p:nvPr>
        </p:nvSpPr>
        <p:spPr>
          <a:xfrm>
            <a:off x="8599515" y="3242463"/>
            <a:ext cx="2798781" cy="2104088"/>
          </a:xfrm>
        </p:spPr>
        <p:txBody>
          <a:bodyPr>
            <a:normAutofit/>
          </a:bodyPr>
          <a:lstStyle/>
          <a:p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div {</a:t>
            </a:r>
            <a:endParaRPr 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  display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flex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; 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align-items: center;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6" name="Hình chữ nhật 5"/>
          <p:cNvSpPr/>
          <p:nvPr/>
        </p:nvSpPr>
        <p:spPr>
          <a:xfrm>
            <a:off x="1097280" y="1845734"/>
            <a:ext cx="7293686" cy="4221580"/>
          </a:xfrm>
          <a:prstGeom prst="rect">
            <a:avLst/>
          </a:prstGeom>
          <a:solidFill>
            <a:srgbClr val="BD582C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ình chữ nhật 24"/>
          <p:cNvSpPr/>
          <p:nvPr/>
        </p:nvSpPr>
        <p:spPr>
          <a:xfrm>
            <a:off x="1374019" y="2999952"/>
            <a:ext cx="1261021" cy="955684"/>
          </a:xfrm>
          <a:prstGeom prst="rect">
            <a:avLst/>
          </a:prstGeom>
          <a:solidFill>
            <a:srgbClr val="E48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hỗ dành sẵn cho Nội dung 4"/>
          <p:cNvSpPr txBox="1">
            <a:spLocks/>
          </p:cNvSpPr>
          <p:nvPr/>
        </p:nvSpPr>
        <p:spPr>
          <a:xfrm>
            <a:off x="1097280" y="3198486"/>
            <a:ext cx="1893572" cy="4759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Hộp Văn bản 7"/>
          <p:cNvSpPr txBox="1"/>
          <p:nvPr/>
        </p:nvSpPr>
        <p:spPr>
          <a:xfrm>
            <a:off x="1543029" y="3297213"/>
            <a:ext cx="922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smtClean="0"/>
              <a:t>1</a:t>
            </a:r>
            <a:endParaRPr lang="en-US" sz="2000"/>
          </a:p>
        </p:txBody>
      </p:sp>
      <p:sp>
        <p:nvSpPr>
          <p:cNvPr id="15" name="Hình chữ nhật 14"/>
          <p:cNvSpPr/>
          <p:nvPr/>
        </p:nvSpPr>
        <p:spPr>
          <a:xfrm>
            <a:off x="1374017" y="4120336"/>
            <a:ext cx="1261021" cy="955684"/>
          </a:xfrm>
          <a:prstGeom prst="rect">
            <a:avLst/>
          </a:prstGeom>
          <a:solidFill>
            <a:srgbClr val="E48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ộp Văn bản 15"/>
          <p:cNvSpPr txBox="1"/>
          <p:nvPr/>
        </p:nvSpPr>
        <p:spPr>
          <a:xfrm>
            <a:off x="1582566" y="4401552"/>
            <a:ext cx="922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smtClean="0"/>
              <a:t>5</a:t>
            </a:r>
            <a:endParaRPr lang="en-US" sz="2000"/>
          </a:p>
        </p:txBody>
      </p:sp>
      <p:sp>
        <p:nvSpPr>
          <p:cNvPr id="17" name="Hình chữ nhật 16"/>
          <p:cNvSpPr/>
          <p:nvPr/>
        </p:nvSpPr>
        <p:spPr>
          <a:xfrm>
            <a:off x="2990852" y="2993736"/>
            <a:ext cx="1261021" cy="955684"/>
          </a:xfrm>
          <a:prstGeom prst="rect">
            <a:avLst/>
          </a:prstGeom>
          <a:solidFill>
            <a:srgbClr val="E48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ộp Văn bản 17"/>
          <p:cNvSpPr txBox="1"/>
          <p:nvPr/>
        </p:nvSpPr>
        <p:spPr>
          <a:xfrm>
            <a:off x="3146184" y="3258793"/>
            <a:ext cx="922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smtClean="0"/>
              <a:t>2</a:t>
            </a:r>
            <a:endParaRPr lang="en-US" sz="2000"/>
          </a:p>
        </p:txBody>
      </p:sp>
      <p:sp>
        <p:nvSpPr>
          <p:cNvPr id="29" name="Hình chữ nhật 28"/>
          <p:cNvSpPr/>
          <p:nvPr/>
        </p:nvSpPr>
        <p:spPr>
          <a:xfrm>
            <a:off x="4607685" y="2993736"/>
            <a:ext cx="1261021" cy="955684"/>
          </a:xfrm>
          <a:prstGeom prst="rect">
            <a:avLst/>
          </a:prstGeom>
          <a:solidFill>
            <a:srgbClr val="E48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ộp Văn bản 29"/>
          <p:cNvSpPr txBox="1"/>
          <p:nvPr/>
        </p:nvSpPr>
        <p:spPr>
          <a:xfrm>
            <a:off x="4763017" y="3258793"/>
            <a:ext cx="922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smtClean="0"/>
              <a:t>3</a:t>
            </a:r>
            <a:endParaRPr lang="en-US" sz="2000"/>
          </a:p>
        </p:txBody>
      </p:sp>
      <p:sp>
        <p:nvSpPr>
          <p:cNvPr id="31" name="Hình chữ nhật 30"/>
          <p:cNvSpPr/>
          <p:nvPr/>
        </p:nvSpPr>
        <p:spPr>
          <a:xfrm>
            <a:off x="6224518" y="2999952"/>
            <a:ext cx="1261021" cy="955684"/>
          </a:xfrm>
          <a:prstGeom prst="rect">
            <a:avLst/>
          </a:prstGeom>
          <a:solidFill>
            <a:srgbClr val="E48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ộp Văn bản 42"/>
          <p:cNvSpPr txBox="1"/>
          <p:nvPr/>
        </p:nvSpPr>
        <p:spPr>
          <a:xfrm>
            <a:off x="6379850" y="3265009"/>
            <a:ext cx="922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4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415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25" grpId="0" animBg="1"/>
      <p:bldP spid="28" grpId="0"/>
      <p:bldP spid="8" grpId="0"/>
      <p:bldP spid="15" grpId="0" animBg="1"/>
      <p:bldP spid="16" grpId="0"/>
      <p:bldP spid="17" grpId="0" animBg="1"/>
      <p:bldP spid="18" grpId="0"/>
      <p:bldP spid="29" grpId="0" animBg="1"/>
      <p:bldP spid="30" grpId="0"/>
      <p:bldP spid="31" grpId="0" animBg="1"/>
      <p:bldP spid="4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Properties: </a:t>
            </a:r>
            <a:r>
              <a:rPr lang="vi-VN" smtClean="0">
                <a:latin typeface="Calibri Light" panose="020F0302020204030204" pitchFamily="34" charset="0"/>
                <a:cs typeface="Calibri Light" panose="020F0302020204030204" pitchFamily="34" charset="0"/>
              </a:rPr>
              <a:t>Flex Box</a:t>
            </a:r>
            <a:endParaRPr 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Chỗ dành sẵn cho Nội dung 4"/>
          <p:cNvSpPr>
            <a:spLocks noGrp="1"/>
          </p:cNvSpPr>
          <p:nvPr>
            <p:ph idx="1"/>
          </p:nvPr>
        </p:nvSpPr>
        <p:spPr>
          <a:xfrm>
            <a:off x="6938683" y="3242463"/>
            <a:ext cx="4459614" cy="2104088"/>
          </a:xfrm>
        </p:spPr>
        <p:txBody>
          <a:bodyPr>
            <a:normAutofit/>
          </a:bodyPr>
          <a:lstStyle/>
          <a:p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div {</a:t>
            </a:r>
            <a:endParaRPr 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 display: flex;</a:t>
            </a:r>
            <a:endParaRPr lang="vi-VN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  align-content: space-between;</a:t>
            </a:r>
            <a:endParaRPr 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6" name="Hình chữ nhật 5"/>
          <p:cNvSpPr/>
          <p:nvPr/>
        </p:nvSpPr>
        <p:spPr>
          <a:xfrm>
            <a:off x="1097280" y="1845734"/>
            <a:ext cx="5195944" cy="4221580"/>
          </a:xfrm>
          <a:prstGeom prst="rect">
            <a:avLst/>
          </a:prstGeom>
          <a:solidFill>
            <a:srgbClr val="BD582C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ình chữ nhật 24"/>
          <p:cNvSpPr/>
          <p:nvPr/>
        </p:nvSpPr>
        <p:spPr>
          <a:xfrm>
            <a:off x="1374019" y="2134428"/>
            <a:ext cx="1261021" cy="955684"/>
          </a:xfrm>
          <a:prstGeom prst="rect">
            <a:avLst/>
          </a:prstGeom>
          <a:solidFill>
            <a:srgbClr val="E48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hỗ dành sẵn cho Nội dung 4"/>
          <p:cNvSpPr txBox="1">
            <a:spLocks/>
          </p:cNvSpPr>
          <p:nvPr/>
        </p:nvSpPr>
        <p:spPr>
          <a:xfrm>
            <a:off x="1097280" y="3198486"/>
            <a:ext cx="1893572" cy="4759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Hộp Văn bản 7"/>
          <p:cNvSpPr txBox="1"/>
          <p:nvPr/>
        </p:nvSpPr>
        <p:spPr>
          <a:xfrm>
            <a:off x="1543029" y="2431689"/>
            <a:ext cx="922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smtClean="0"/>
              <a:t>1</a:t>
            </a:r>
            <a:endParaRPr lang="en-US" sz="2000"/>
          </a:p>
        </p:txBody>
      </p:sp>
      <p:sp>
        <p:nvSpPr>
          <p:cNvPr id="15" name="Hình chữ nhật 14"/>
          <p:cNvSpPr/>
          <p:nvPr/>
        </p:nvSpPr>
        <p:spPr>
          <a:xfrm>
            <a:off x="1374019" y="4868709"/>
            <a:ext cx="1261021" cy="955684"/>
          </a:xfrm>
          <a:prstGeom prst="rect">
            <a:avLst/>
          </a:prstGeom>
          <a:solidFill>
            <a:srgbClr val="E48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ộp Văn bản 15"/>
          <p:cNvSpPr txBox="1"/>
          <p:nvPr/>
        </p:nvSpPr>
        <p:spPr>
          <a:xfrm>
            <a:off x="1582568" y="5149925"/>
            <a:ext cx="922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smtClean="0"/>
              <a:t>4</a:t>
            </a:r>
            <a:endParaRPr lang="en-US" sz="2000"/>
          </a:p>
        </p:txBody>
      </p:sp>
      <p:sp>
        <p:nvSpPr>
          <p:cNvPr id="17" name="Hình chữ nhật 16"/>
          <p:cNvSpPr/>
          <p:nvPr/>
        </p:nvSpPr>
        <p:spPr>
          <a:xfrm>
            <a:off x="2990852" y="2128212"/>
            <a:ext cx="1261021" cy="955684"/>
          </a:xfrm>
          <a:prstGeom prst="rect">
            <a:avLst/>
          </a:prstGeom>
          <a:solidFill>
            <a:srgbClr val="E48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ộp Văn bản 17"/>
          <p:cNvSpPr txBox="1"/>
          <p:nvPr/>
        </p:nvSpPr>
        <p:spPr>
          <a:xfrm>
            <a:off x="3146184" y="2393269"/>
            <a:ext cx="922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smtClean="0"/>
              <a:t>2</a:t>
            </a:r>
            <a:endParaRPr lang="en-US" sz="2000"/>
          </a:p>
        </p:txBody>
      </p:sp>
      <p:sp>
        <p:nvSpPr>
          <p:cNvPr id="29" name="Hình chữ nhật 28"/>
          <p:cNvSpPr/>
          <p:nvPr/>
        </p:nvSpPr>
        <p:spPr>
          <a:xfrm>
            <a:off x="4607685" y="2128212"/>
            <a:ext cx="1261021" cy="955684"/>
          </a:xfrm>
          <a:prstGeom prst="rect">
            <a:avLst/>
          </a:prstGeom>
          <a:solidFill>
            <a:srgbClr val="E48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ộp Văn bản 29"/>
          <p:cNvSpPr txBox="1"/>
          <p:nvPr/>
        </p:nvSpPr>
        <p:spPr>
          <a:xfrm>
            <a:off x="4763017" y="2393269"/>
            <a:ext cx="922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smtClean="0"/>
              <a:t>3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7335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 Light" panose="020F0302020204030204" pitchFamily="34" charset="0"/>
                <a:cs typeface="Calibri Light" panose="020F0302020204030204" pitchFamily="34" charset="0"/>
              </a:rPr>
              <a:t>Q &amp; A</a:t>
            </a:r>
            <a:endParaRPr 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7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/>
          <p:cNvPicPr>
            <a:picLocks noChangeAspect="1"/>
          </p:cNvPicPr>
          <p:nvPr/>
        </p:nvPicPr>
        <p:blipFill rotWithShape="1">
          <a:blip r:embed="rId2"/>
          <a:srcRect l="50052" r="2904" b="6125"/>
          <a:stretch/>
        </p:blipFill>
        <p:spPr>
          <a:xfrm>
            <a:off x="2682240" y="601457"/>
            <a:ext cx="3596640" cy="5497604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l="-1595" r="50499" b="6125"/>
          <a:stretch/>
        </p:blipFill>
        <p:spPr>
          <a:xfrm>
            <a:off x="6111321" y="601457"/>
            <a:ext cx="3906439" cy="54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2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4374" y="2898842"/>
            <a:ext cx="2594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latin typeface="+mj-lt"/>
              </a:rPr>
              <a:t>Just kidding :D</a:t>
            </a:r>
          </a:p>
        </p:txBody>
      </p:sp>
    </p:spTree>
    <p:extLst>
      <p:ext uri="{BB962C8B-B14F-4D97-AF65-F5344CB8AC3E}">
        <p14:creationId xmlns:p14="http://schemas.microsoft.com/office/powerpoint/2010/main" val="81514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931" y="414671"/>
            <a:ext cx="7217683" cy="51981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4805465" y="5690681"/>
            <a:ext cx="3658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Youtube without CSS</a:t>
            </a:r>
          </a:p>
        </p:txBody>
      </p:sp>
    </p:spTree>
    <p:extLst>
      <p:ext uri="{BB962C8B-B14F-4D97-AF65-F5344CB8AC3E}">
        <p14:creationId xmlns:p14="http://schemas.microsoft.com/office/powerpoint/2010/main" val="212994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53"/>
          <a:stretch/>
        </p:blipFill>
        <p:spPr>
          <a:xfrm>
            <a:off x="2859691" y="511947"/>
            <a:ext cx="7217923" cy="51981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5350214" y="5787956"/>
            <a:ext cx="3087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Youtube with CSS</a:t>
            </a:r>
          </a:p>
        </p:txBody>
      </p:sp>
    </p:spTree>
    <p:extLst>
      <p:ext uri="{BB962C8B-B14F-4D97-AF65-F5344CB8AC3E}">
        <p14:creationId xmlns:p14="http://schemas.microsoft.com/office/powerpoint/2010/main" val="138534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charset="0"/>
              <a:buChar char="o"/>
            </a:pPr>
            <a:r>
              <a:rPr lang="en-US" sz="4000"/>
              <a:t> CSS </a:t>
            </a:r>
            <a:r>
              <a:rPr lang="en-US" sz="4000" smtClean="0"/>
              <a:t>Intro</a:t>
            </a:r>
          </a:p>
          <a:p>
            <a:pPr>
              <a:buFont typeface="Courier New" charset="0"/>
              <a:buChar char="o"/>
            </a:pPr>
            <a:r>
              <a:rPr lang="en-US" sz="4000"/>
              <a:t> </a:t>
            </a:r>
            <a:r>
              <a:rPr lang="en-US" sz="4000" smtClean="0"/>
              <a:t>CSS How To</a:t>
            </a:r>
          </a:p>
          <a:p>
            <a:pPr>
              <a:buFont typeface="Courier New" charset="0"/>
              <a:buChar char="o"/>
            </a:pPr>
            <a:r>
              <a:rPr lang="en-US" sz="4000"/>
              <a:t> </a:t>
            </a:r>
            <a:r>
              <a:rPr lang="en-US" sz="4000" smtClean="0"/>
              <a:t>CSS Syntax</a:t>
            </a:r>
          </a:p>
          <a:p>
            <a:pPr>
              <a:buFont typeface="Courier New" charset="0"/>
              <a:buChar char="o"/>
            </a:pPr>
            <a:r>
              <a:rPr lang="en-US" sz="4000"/>
              <a:t> CSS </a:t>
            </a:r>
            <a:r>
              <a:rPr lang="en-US" sz="4000" smtClean="0"/>
              <a:t>Properties</a:t>
            </a:r>
            <a:endParaRPr lang="en-US" sz="4000"/>
          </a:p>
          <a:p>
            <a:pPr>
              <a:buFont typeface="Courier New" charset="0"/>
              <a:buChar char="o"/>
            </a:pPr>
            <a:endParaRPr lang="en-US" sz="4000"/>
          </a:p>
          <a:p>
            <a:pPr marL="0" indent="0">
              <a:buNone/>
            </a:pP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415222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/>
              <a:t>CSS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5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4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1804</TotalTime>
  <Words>336</Words>
  <Application>Microsoft Macintosh PowerPoint</Application>
  <PresentationFormat>Widescreen</PresentationFormat>
  <Paragraphs>136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Calibri Light</vt:lpstr>
      <vt:lpstr>Courier New</vt:lpstr>
      <vt:lpstr>Times New Roman</vt:lpstr>
      <vt:lpstr>Arial</vt:lpstr>
      <vt:lpstr>Retrospect</vt:lpstr>
      <vt:lpstr>CSS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</vt:lpstr>
      <vt:lpstr>CSS</vt:lpstr>
      <vt:lpstr>Selector</vt:lpstr>
      <vt:lpstr>Element selector</vt:lpstr>
      <vt:lpstr>ID selector</vt:lpstr>
      <vt:lpstr>Class selector</vt:lpstr>
      <vt:lpstr>CSS Properties: Text &amp; Font</vt:lpstr>
      <vt:lpstr>CSS Properties: Background</vt:lpstr>
      <vt:lpstr>CSS Properties: Background</vt:lpstr>
      <vt:lpstr>CSS Properties: Layout</vt:lpstr>
      <vt:lpstr>CSS Properties: Box Model</vt:lpstr>
      <vt:lpstr>CSS Properties: Flex Box</vt:lpstr>
      <vt:lpstr>CSS Properties: Flex Box</vt:lpstr>
      <vt:lpstr>CSS Properties: Flex Box</vt:lpstr>
      <vt:lpstr>CSS Properties: Flex Box</vt:lpstr>
      <vt:lpstr>CSS Properties: Flex Box</vt:lpstr>
      <vt:lpstr>Q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and scopes</dc:title>
  <dc:creator>Microsoft Office User</dc:creator>
  <cp:lastModifiedBy>Microsoft Office User</cp:lastModifiedBy>
  <cp:revision>512</cp:revision>
  <dcterms:created xsi:type="dcterms:W3CDTF">2017-08-31T09:33:08Z</dcterms:created>
  <dcterms:modified xsi:type="dcterms:W3CDTF">2018-04-12T14:01:03Z</dcterms:modified>
</cp:coreProperties>
</file>