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6808788" cy="8086725"/>
  <p:embeddedFontLst>
    <p:embeddedFont>
      <p:font typeface="Montserrat Semi Bold" panose="020B0604020202020204" charset="0"/>
      <p:bold r:id="rId4"/>
    </p:embeddedFont>
  </p:embeddedFontLst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28" kern="1200">
        <a:solidFill>
          <a:schemeClr val="tx1"/>
        </a:solidFill>
        <a:latin typeface="Arial"/>
        <a:ea typeface="+mn-ea"/>
        <a:cs typeface="+mn-cs"/>
      </a:defRPr>
    </a:lvl1pPr>
    <a:lvl2pPr marL="106116" algn="l" rtl="0" fontAlgn="base">
      <a:spcBef>
        <a:spcPct val="0"/>
      </a:spcBef>
      <a:spcAft>
        <a:spcPct val="0"/>
      </a:spcAft>
      <a:defRPr sz="928" kern="1200">
        <a:solidFill>
          <a:schemeClr val="tx1"/>
        </a:solidFill>
        <a:latin typeface="Arial"/>
        <a:ea typeface="+mn-ea"/>
        <a:cs typeface="+mn-cs"/>
      </a:defRPr>
    </a:lvl2pPr>
    <a:lvl3pPr marL="212232" algn="l" rtl="0" fontAlgn="base">
      <a:spcBef>
        <a:spcPct val="0"/>
      </a:spcBef>
      <a:spcAft>
        <a:spcPct val="0"/>
      </a:spcAft>
      <a:defRPr sz="928" kern="1200">
        <a:solidFill>
          <a:schemeClr val="tx1"/>
        </a:solidFill>
        <a:latin typeface="Arial"/>
        <a:ea typeface="+mn-ea"/>
        <a:cs typeface="+mn-cs"/>
      </a:defRPr>
    </a:lvl3pPr>
    <a:lvl4pPr marL="318348" algn="l" rtl="0" fontAlgn="base">
      <a:spcBef>
        <a:spcPct val="0"/>
      </a:spcBef>
      <a:spcAft>
        <a:spcPct val="0"/>
      </a:spcAft>
      <a:defRPr sz="928" kern="1200">
        <a:solidFill>
          <a:schemeClr val="tx1"/>
        </a:solidFill>
        <a:latin typeface="Arial"/>
        <a:ea typeface="+mn-ea"/>
        <a:cs typeface="+mn-cs"/>
      </a:defRPr>
    </a:lvl4pPr>
    <a:lvl5pPr marL="424464" algn="l" rtl="0" fontAlgn="base">
      <a:spcBef>
        <a:spcPct val="0"/>
      </a:spcBef>
      <a:spcAft>
        <a:spcPct val="0"/>
      </a:spcAft>
      <a:defRPr sz="928" kern="1200">
        <a:solidFill>
          <a:schemeClr val="tx1"/>
        </a:solidFill>
        <a:latin typeface="Arial"/>
        <a:ea typeface="+mn-ea"/>
        <a:cs typeface="+mn-cs"/>
      </a:defRPr>
    </a:lvl5pPr>
    <a:lvl6pPr marL="530581" algn="l" defTabSz="212232" rtl="0" eaLnBrk="1" latinLnBrk="0" hangingPunct="1">
      <a:defRPr sz="928" kern="1200">
        <a:solidFill>
          <a:schemeClr val="tx1"/>
        </a:solidFill>
        <a:latin typeface="Arial"/>
        <a:ea typeface="+mn-ea"/>
        <a:cs typeface="+mn-cs"/>
      </a:defRPr>
    </a:lvl6pPr>
    <a:lvl7pPr marL="636697" algn="l" defTabSz="212232" rtl="0" eaLnBrk="1" latinLnBrk="0" hangingPunct="1">
      <a:defRPr sz="928" kern="1200">
        <a:solidFill>
          <a:schemeClr val="tx1"/>
        </a:solidFill>
        <a:latin typeface="Arial"/>
        <a:ea typeface="+mn-ea"/>
        <a:cs typeface="+mn-cs"/>
      </a:defRPr>
    </a:lvl7pPr>
    <a:lvl8pPr marL="742813" algn="l" defTabSz="212232" rtl="0" eaLnBrk="1" latinLnBrk="0" hangingPunct="1">
      <a:defRPr sz="928" kern="1200">
        <a:solidFill>
          <a:schemeClr val="tx1"/>
        </a:solidFill>
        <a:latin typeface="Arial"/>
        <a:ea typeface="+mn-ea"/>
        <a:cs typeface="+mn-cs"/>
      </a:defRPr>
    </a:lvl8pPr>
    <a:lvl9pPr marL="848929" algn="l" defTabSz="212232" rtl="0" eaLnBrk="1" latinLnBrk="0" hangingPunct="1">
      <a:defRPr sz="928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88"/>
    <a:srgbClr val="634D1B"/>
    <a:srgbClr val="996633"/>
    <a:srgbClr val="BF6E45"/>
    <a:srgbClr val="5D8FA1"/>
    <a:srgbClr val="A0BEC8"/>
    <a:srgbClr val="235078"/>
    <a:srgbClr val="1482A5"/>
    <a:srgbClr val="BEBEBE"/>
    <a:srgbClr val="F5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3817" autoAdjust="0"/>
  </p:normalViewPr>
  <p:slideViewPr>
    <p:cSldViewPr snapToGrid="0">
      <p:cViewPr varScale="1">
        <p:scale>
          <a:sx n="59" d="100"/>
          <a:sy n="59" d="100"/>
        </p:scale>
        <p:origin x="1716" y="2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3038" y="606425"/>
            <a:ext cx="3922712" cy="3032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841750"/>
            <a:ext cx="5446712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680325"/>
            <a:ext cx="29511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7680325"/>
            <a:ext cx="29511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D68BA3D-49E0-46A5-97E9-F72E8ED8D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0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79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06116" algn="l" rtl="0" eaLnBrk="0" fontAlgn="base" hangingPunct="0">
      <a:spcBef>
        <a:spcPct val="30000"/>
      </a:spcBef>
      <a:spcAft>
        <a:spcPct val="0"/>
      </a:spcAft>
      <a:defRPr sz="279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12232" algn="l" rtl="0" eaLnBrk="0" fontAlgn="base" hangingPunct="0">
      <a:spcBef>
        <a:spcPct val="30000"/>
      </a:spcBef>
      <a:spcAft>
        <a:spcPct val="0"/>
      </a:spcAft>
      <a:defRPr sz="279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18348" algn="l" rtl="0" eaLnBrk="0" fontAlgn="base" hangingPunct="0">
      <a:spcBef>
        <a:spcPct val="30000"/>
      </a:spcBef>
      <a:spcAft>
        <a:spcPct val="0"/>
      </a:spcAft>
      <a:defRPr sz="279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24464" algn="l" rtl="0" eaLnBrk="0" fontAlgn="base" hangingPunct="0">
      <a:spcBef>
        <a:spcPct val="30000"/>
      </a:spcBef>
      <a:spcAft>
        <a:spcPct val="0"/>
      </a:spcAft>
      <a:defRPr sz="279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530581" algn="l" defTabSz="212232" rtl="0" eaLnBrk="1" latinLnBrk="0" hangingPunct="1">
      <a:defRPr sz="279" kern="1200">
        <a:solidFill>
          <a:schemeClr val="tx1"/>
        </a:solidFill>
        <a:latin typeface="+mn-lt"/>
        <a:ea typeface="+mn-ea"/>
        <a:cs typeface="+mn-cs"/>
      </a:defRPr>
    </a:lvl6pPr>
    <a:lvl7pPr marL="636697" algn="l" defTabSz="212232" rtl="0" eaLnBrk="1" latinLnBrk="0" hangingPunct="1">
      <a:defRPr sz="279" kern="1200">
        <a:solidFill>
          <a:schemeClr val="tx1"/>
        </a:solidFill>
        <a:latin typeface="+mn-lt"/>
        <a:ea typeface="+mn-ea"/>
        <a:cs typeface="+mn-cs"/>
      </a:defRPr>
    </a:lvl7pPr>
    <a:lvl8pPr marL="742813" algn="l" defTabSz="212232" rtl="0" eaLnBrk="1" latinLnBrk="0" hangingPunct="1">
      <a:defRPr sz="279" kern="1200">
        <a:solidFill>
          <a:schemeClr val="tx1"/>
        </a:solidFill>
        <a:latin typeface="+mn-lt"/>
        <a:ea typeface="+mn-ea"/>
        <a:cs typeface="+mn-cs"/>
      </a:defRPr>
    </a:lvl8pPr>
    <a:lvl9pPr marL="848929" algn="l" defTabSz="212232" rtl="0" eaLnBrk="1" latinLnBrk="0" hangingPunct="1">
      <a:defRPr sz="2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FE711041-1460-417A-9628-0999F88FE5EF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606425"/>
            <a:ext cx="3922712" cy="303212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altLang="en-US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15" y="2414418"/>
            <a:ext cx="8549973" cy="1666157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845" y="4404424"/>
            <a:ext cx="7040713" cy="1986152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53625" indent="0" algn="ctr">
              <a:buNone/>
              <a:defRPr/>
            </a:lvl2pPr>
            <a:lvl3pPr marL="107250" indent="0" algn="ctr">
              <a:buNone/>
              <a:defRPr/>
            </a:lvl3pPr>
            <a:lvl4pPr marL="160875" indent="0" algn="ctr">
              <a:buNone/>
              <a:defRPr/>
            </a:lvl4pPr>
            <a:lvl5pPr marL="214500" indent="0" algn="ctr">
              <a:buNone/>
              <a:defRPr/>
            </a:lvl5pPr>
            <a:lvl6pPr marL="268125" indent="0" algn="ctr">
              <a:buNone/>
              <a:defRPr/>
            </a:lvl6pPr>
            <a:lvl7pPr marL="321750" indent="0" algn="ctr">
              <a:buNone/>
              <a:defRPr/>
            </a:lvl7pPr>
            <a:lvl8pPr marL="375375" indent="0" algn="ctr">
              <a:buNone/>
              <a:defRPr/>
            </a:lvl8pPr>
            <a:lvl9pPr marL="4290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A95BE68-8CCE-46D6-825E-4C893111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30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B474208-0198-4A25-8E49-9981AE94C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23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673" y="311642"/>
            <a:ext cx="2263057" cy="663153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086" y="311642"/>
            <a:ext cx="6749672" cy="663153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C450EB3-2DBF-480F-84FE-E177DB3F6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0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AA1885A-9E93-4209-AD0F-62A47E16B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616"/>
            <a:ext cx="8549557" cy="1543428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403"/>
            <a:ext cx="8549557" cy="170021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35"/>
            </a:lvl1pPr>
            <a:lvl2pPr marL="53625" indent="0">
              <a:buNone/>
              <a:defRPr sz="211"/>
            </a:lvl2pPr>
            <a:lvl3pPr marL="107250" indent="0">
              <a:buNone/>
              <a:defRPr sz="188"/>
            </a:lvl3pPr>
            <a:lvl4pPr marL="160875" indent="0">
              <a:buNone/>
              <a:defRPr sz="165"/>
            </a:lvl4pPr>
            <a:lvl5pPr marL="214500" indent="0">
              <a:buNone/>
              <a:defRPr sz="165"/>
            </a:lvl5pPr>
            <a:lvl6pPr marL="268125" indent="0">
              <a:buNone/>
              <a:defRPr sz="165"/>
            </a:lvl6pPr>
            <a:lvl7pPr marL="321750" indent="0">
              <a:buNone/>
              <a:defRPr sz="165"/>
            </a:lvl7pPr>
            <a:lvl8pPr marL="375375" indent="0">
              <a:buNone/>
              <a:defRPr sz="165"/>
            </a:lvl8pPr>
            <a:lvl9pPr marL="429000" indent="0">
              <a:buNone/>
              <a:defRPr sz="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D8E578A-D0F8-4058-94E3-8546EF85F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55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7" y="1813946"/>
            <a:ext cx="4506156" cy="5129232"/>
          </a:xfrm>
        </p:spPr>
        <p:txBody>
          <a:bodyPr/>
          <a:lstStyle>
            <a:defPPr>
              <a:defRPr kern="1200" smtId="4294967295"/>
            </a:defPPr>
            <a:lvl1pPr>
              <a:defRPr sz="328"/>
            </a:lvl1pPr>
            <a:lvl2pPr>
              <a:defRPr sz="281"/>
            </a:lvl2pPr>
            <a:lvl3pPr>
              <a:defRPr sz="235"/>
            </a:lvl3pPr>
            <a:lvl4pPr>
              <a:defRPr sz="211"/>
            </a:lvl4pPr>
            <a:lvl5pPr>
              <a:defRPr sz="211"/>
            </a:lvl5pPr>
            <a:lvl6pPr>
              <a:defRPr sz="211"/>
            </a:lvl6pPr>
            <a:lvl7pPr>
              <a:defRPr sz="211"/>
            </a:lvl7pPr>
            <a:lvl8pPr>
              <a:defRPr sz="211"/>
            </a:lvl8pPr>
            <a:lvl9pPr>
              <a:defRPr sz="2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158" y="1813946"/>
            <a:ext cx="4506572" cy="5129232"/>
          </a:xfrm>
        </p:spPr>
        <p:txBody>
          <a:bodyPr/>
          <a:lstStyle>
            <a:defPPr>
              <a:defRPr kern="1200" smtId="4294967295"/>
            </a:defPPr>
            <a:lvl1pPr>
              <a:defRPr sz="328"/>
            </a:lvl1pPr>
            <a:lvl2pPr>
              <a:defRPr sz="281"/>
            </a:lvl2pPr>
            <a:lvl3pPr>
              <a:defRPr sz="235"/>
            </a:lvl3pPr>
            <a:lvl4pPr>
              <a:defRPr sz="211"/>
            </a:lvl4pPr>
            <a:lvl5pPr>
              <a:defRPr sz="211"/>
            </a:lvl5pPr>
            <a:lvl6pPr>
              <a:defRPr sz="211"/>
            </a:lvl6pPr>
            <a:lvl7pPr>
              <a:defRPr sz="211"/>
            </a:lvl7pPr>
            <a:lvl8pPr>
              <a:defRPr sz="211"/>
            </a:lvl8pPr>
            <a:lvl9pPr>
              <a:defRPr sz="2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AD92783-880D-4EF9-AAA3-035310173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01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8" y="311320"/>
            <a:ext cx="9052227" cy="1295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086" y="1739731"/>
            <a:ext cx="4444207" cy="725128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81" b="1"/>
            </a:lvl1pPr>
            <a:lvl2pPr marL="53625" indent="0">
              <a:buNone/>
              <a:defRPr sz="235" b="1"/>
            </a:lvl2pPr>
            <a:lvl3pPr marL="107250" indent="0">
              <a:buNone/>
              <a:defRPr sz="211" b="1"/>
            </a:lvl3pPr>
            <a:lvl4pPr marL="160875" indent="0">
              <a:buNone/>
              <a:defRPr sz="188" b="1"/>
            </a:lvl4pPr>
            <a:lvl5pPr marL="214500" indent="0">
              <a:buNone/>
              <a:defRPr sz="188" b="1"/>
            </a:lvl5pPr>
            <a:lvl6pPr marL="268125" indent="0">
              <a:buNone/>
              <a:defRPr sz="188" b="1"/>
            </a:lvl6pPr>
            <a:lvl7pPr marL="321750" indent="0">
              <a:buNone/>
              <a:defRPr sz="188" b="1"/>
            </a:lvl7pPr>
            <a:lvl8pPr marL="375375" indent="0">
              <a:buNone/>
              <a:defRPr sz="188" b="1"/>
            </a:lvl8pPr>
            <a:lvl9pPr marL="429000" indent="0">
              <a:buNone/>
              <a:defRPr sz="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86" y="2464859"/>
            <a:ext cx="4444207" cy="4477997"/>
          </a:xfrm>
        </p:spPr>
        <p:txBody>
          <a:bodyPr/>
          <a:lstStyle>
            <a:defPPr>
              <a:defRPr kern="1200" smtId="4294967295"/>
            </a:defPPr>
            <a:lvl1pPr>
              <a:defRPr sz="281"/>
            </a:lvl1pPr>
            <a:lvl2pPr>
              <a:defRPr sz="235"/>
            </a:lvl2pPr>
            <a:lvl3pPr>
              <a:defRPr sz="211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445" y="1739731"/>
            <a:ext cx="4445870" cy="725128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81" b="1"/>
            </a:lvl1pPr>
            <a:lvl2pPr marL="53625" indent="0">
              <a:buNone/>
              <a:defRPr sz="235" b="1"/>
            </a:lvl2pPr>
            <a:lvl3pPr marL="107250" indent="0">
              <a:buNone/>
              <a:defRPr sz="211" b="1"/>
            </a:lvl3pPr>
            <a:lvl4pPr marL="160875" indent="0">
              <a:buNone/>
              <a:defRPr sz="188" b="1"/>
            </a:lvl4pPr>
            <a:lvl5pPr marL="214500" indent="0">
              <a:buNone/>
              <a:defRPr sz="188" b="1"/>
            </a:lvl5pPr>
            <a:lvl6pPr marL="268125" indent="0">
              <a:buNone/>
              <a:defRPr sz="188" b="1"/>
            </a:lvl6pPr>
            <a:lvl7pPr marL="321750" indent="0">
              <a:buNone/>
              <a:defRPr sz="188" b="1"/>
            </a:lvl7pPr>
            <a:lvl8pPr marL="375375" indent="0">
              <a:buNone/>
              <a:defRPr sz="188" b="1"/>
            </a:lvl8pPr>
            <a:lvl9pPr marL="429000" indent="0">
              <a:buNone/>
              <a:defRPr sz="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445" y="2464859"/>
            <a:ext cx="4445870" cy="4477997"/>
          </a:xfrm>
        </p:spPr>
        <p:txBody>
          <a:bodyPr/>
          <a:lstStyle>
            <a:defPPr>
              <a:defRPr kern="1200" smtId="4294967295"/>
            </a:defPPr>
            <a:lvl1pPr>
              <a:defRPr sz="281"/>
            </a:lvl1pPr>
            <a:lvl2pPr>
              <a:defRPr sz="235"/>
            </a:lvl2pPr>
            <a:lvl3pPr>
              <a:defRPr sz="211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78D30F0-36CE-423B-87E3-3336EA73C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3C68488-87DD-4EF1-ADE4-C23BB20DA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42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04324FF-B463-45BE-A8A2-637C431B8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53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7" y="309393"/>
            <a:ext cx="3309144" cy="131692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389" y="309392"/>
            <a:ext cx="5622926" cy="6633463"/>
          </a:xfrm>
        </p:spPr>
        <p:txBody>
          <a:bodyPr/>
          <a:lstStyle>
            <a:defPPr>
              <a:defRPr kern="1200" smtId="4294967295"/>
            </a:defPPr>
            <a:lvl1pPr>
              <a:defRPr sz="376"/>
            </a:lvl1pPr>
            <a:lvl2pPr>
              <a:defRPr sz="328"/>
            </a:lvl2pPr>
            <a:lvl3pPr>
              <a:defRPr sz="281"/>
            </a:lvl3pPr>
            <a:lvl4pPr>
              <a:defRPr sz="235"/>
            </a:lvl4pPr>
            <a:lvl5pPr>
              <a:defRPr sz="235"/>
            </a:lvl5pPr>
            <a:lvl6pPr>
              <a:defRPr sz="235"/>
            </a:lvl6pPr>
            <a:lvl7pPr>
              <a:defRPr sz="235"/>
            </a:lvl7pPr>
            <a:lvl8pPr>
              <a:defRPr sz="235"/>
            </a:lvl8pPr>
            <a:lvl9pPr>
              <a:defRPr sz="2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087" y="1626318"/>
            <a:ext cx="3309144" cy="531653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65"/>
            </a:lvl1pPr>
            <a:lvl2pPr marL="53625" indent="0">
              <a:buNone/>
              <a:defRPr sz="141"/>
            </a:lvl2pPr>
            <a:lvl3pPr marL="107250" indent="0">
              <a:buNone/>
              <a:defRPr sz="117"/>
            </a:lvl3pPr>
            <a:lvl4pPr marL="160875" indent="0">
              <a:buNone/>
              <a:defRPr sz="106"/>
            </a:lvl4pPr>
            <a:lvl5pPr marL="214500" indent="0">
              <a:buNone/>
              <a:defRPr sz="106"/>
            </a:lvl5pPr>
            <a:lvl6pPr marL="268125" indent="0">
              <a:buNone/>
              <a:defRPr sz="106"/>
            </a:lvl6pPr>
            <a:lvl7pPr marL="321750" indent="0">
              <a:buNone/>
              <a:defRPr sz="106"/>
            </a:lvl7pPr>
            <a:lvl8pPr marL="375375" indent="0">
              <a:buNone/>
              <a:defRPr sz="106"/>
            </a:lvl8pPr>
            <a:lvl9pPr marL="429000" indent="0">
              <a:buNone/>
              <a:defRPr sz="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69AF8B2-148F-4F0B-8BF4-12161EC2D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0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00" y="5440552"/>
            <a:ext cx="6034957" cy="64256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00" y="694607"/>
            <a:ext cx="6034957" cy="466337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76"/>
            </a:lvl1pPr>
            <a:lvl2pPr marL="53625" indent="0">
              <a:buNone/>
              <a:defRPr sz="328"/>
            </a:lvl2pPr>
            <a:lvl3pPr marL="107250" indent="0">
              <a:buNone/>
              <a:defRPr sz="281"/>
            </a:lvl3pPr>
            <a:lvl4pPr marL="160875" indent="0">
              <a:buNone/>
              <a:defRPr sz="235"/>
            </a:lvl4pPr>
            <a:lvl5pPr marL="214500" indent="0">
              <a:buNone/>
              <a:defRPr sz="235"/>
            </a:lvl5pPr>
            <a:lvl6pPr marL="268125" indent="0">
              <a:buNone/>
              <a:defRPr sz="235"/>
            </a:lvl6pPr>
            <a:lvl7pPr marL="321750" indent="0">
              <a:buNone/>
              <a:defRPr sz="235"/>
            </a:lvl7pPr>
            <a:lvl8pPr marL="375375" indent="0">
              <a:buNone/>
              <a:defRPr sz="235"/>
            </a:lvl8pPr>
            <a:lvl9pPr marL="429000" indent="0">
              <a:buNone/>
              <a:defRPr sz="23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00" y="6083111"/>
            <a:ext cx="6034957" cy="91211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65"/>
            </a:lvl1pPr>
            <a:lvl2pPr marL="53625" indent="0">
              <a:buNone/>
              <a:defRPr sz="141"/>
            </a:lvl2pPr>
            <a:lvl3pPr marL="107250" indent="0">
              <a:buNone/>
              <a:defRPr sz="117"/>
            </a:lvl3pPr>
            <a:lvl4pPr marL="160875" indent="0">
              <a:buNone/>
              <a:defRPr sz="106"/>
            </a:lvl4pPr>
            <a:lvl5pPr marL="214500" indent="0">
              <a:buNone/>
              <a:defRPr sz="106"/>
            </a:lvl5pPr>
            <a:lvl6pPr marL="268125" indent="0">
              <a:buNone/>
              <a:defRPr sz="106"/>
            </a:lvl6pPr>
            <a:lvl7pPr marL="321750" indent="0">
              <a:buNone/>
              <a:defRPr sz="106"/>
            </a:lvl7pPr>
            <a:lvl8pPr marL="375375" indent="0">
              <a:buNone/>
              <a:defRPr sz="106"/>
            </a:lvl8pPr>
            <a:lvl9pPr marL="429000" indent="0">
              <a:buNone/>
              <a:defRPr sz="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94B4100-3FB4-4EE7-9A6A-3BB0409A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087" y="311642"/>
            <a:ext cx="905264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087" y="1813946"/>
            <a:ext cx="9052643" cy="512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087" y="7078115"/>
            <a:ext cx="234704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51704">
              <a:defRPr sz="845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787" y="7078115"/>
            <a:ext cx="318524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551704">
              <a:defRPr sz="845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687" y="7078115"/>
            <a:ext cx="234704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51704">
              <a:defRPr sz="845" smtClean="0">
                <a:latin typeface="Arial" pitchFamily="34" charset="0"/>
              </a:defRPr>
            </a:lvl1pPr>
          </a:lstStyle>
          <a:p>
            <a:pPr>
              <a:defRPr/>
            </a:pPr>
            <a:fld id="{0B35A14E-1105-4CD0-847A-A3FB94D0B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2686403" y="3901369"/>
            <a:ext cx="3370439" cy="1001184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9374364" y="3901369"/>
            <a:ext cx="3370439" cy="1001184"/>
          </a:xfrm>
          <a:prstGeom prst="rect">
            <a:avLst/>
          </a:prstGeom>
        </p:spPr>
      </p:pic>
      <p:pic>
        <p:nvPicPr>
          <p:cNvPr id="205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594908" y="7892344"/>
            <a:ext cx="6868584" cy="365831"/>
          </a:xfrm>
          <a:prstGeom prst="rect">
            <a:avLst/>
          </a:prstGeom>
        </p:spPr>
      </p:pic>
      <p:sp>
        <p:nvSpPr>
          <p:cNvPr id="2055" name="New shape"/>
          <p:cNvSpPr/>
          <p:nvPr/>
        </p:nvSpPr>
        <p:spPr>
          <a:xfrm>
            <a:off x="1594908" y="8027282"/>
            <a:ext cx="5029200" cy="299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68">
                <a:solidFill>
                  <a:srgbClr val="808080"/>
                </a:solidFill>
              </a:rPr>
              <a:t>Template ID: introspectiveporpoise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551704" rtl="0" eaLnBrk="0" fontAlgn="base" hangingPunct="0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+mj-lt"/>
          <a:ea typeface="+mj-ea"/>
          <a:cs typeface="+mj-cs"/>
        </a:defRPr>
      </a:lvl1pPr>
      <a:lvl2pPr algn="ctr" defTabSz="551704" rtl="0" eaLnBrk="0" fontAlgn="base" hangingPunct="0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2pPr>
      <a:lvl3pPr algn="ctr" defTabSz="551704" rtl="0" eaLnBrk="0" fontAlgn="base" hangingPunct="0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3pPr>
      <a:lvl4pPr algn="ctr" defTabSz="551704" rtl="0" eaLnBrk="0" fontAlgn="base" hangingPunct="0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4pPr>
      <a:lvl5pPr algn="ctr" defTabSz="551704" rtl="0" eaLnBrk="0" fontAlgn="base" hangingPunct="0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5pPr>
      <a:lvl6pPr marL="53625" algn="ctr" defTabSz="551704" rtl="0" fontAlgn="base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6pPr>
      <a:lvl7pPr marL="107250" algn="ctr" defTabSz="551704" rtl="0" fontAlgn="base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7pPr>
      <a:lvl8pPr marL="160875" algn="ctr" defTabSz="551704" rtl="0" fontAlgn="base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8pPr>
      <a:lvl9pPr marL="214500" algn="ctr" defTabSz="551704" rtl="0" fontAlgn="base">
        <a:spcBef>
          <a:spcPct val="0"/>
        </a:spcBef>
        <a:spcAft>
          <a:spcPct val="0"/>
        </a:spcAft>
        <a:defRPr sz="2663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207052" indent="-207052" algn="l" defTabSz="551704" rtl="0" eaLnBrk="0" fontAlgn="base" hangingPunct="0">
        <a:spcBef>
          <a:spcPct val="20000"/>
        </a:spcBef>
        <a:spcAft>
          <a:spcPct val="0"/>
        </a:spcAft>
        <a:buChar char="•"/>
        <a:defRPr sz="1936">
          <a:solidFill>
            <a:schemeClr val="tx1"/>
          </a:solidFill>
          <a:latin typeface="+mn-lt"/>
          <a:ea typeface="+mn-ea"/>
          <a:cs typeface="+mn-cs"/>
        </a:defRPr>
      </a:lvl1pPr>
      <a:lvl2pPr marL="448365" indent="-172606" algn="l" defTabSz="551704" rtl="0" eaLnBrk="0" fontAlgn="base" hangingPunct="0">
        <a:spcBef>
          <a:spcPct val="20000"/>
        </a:spcBef>
        <a:spcAft>
          <a:spcPct val="0"/>
        </a:spcAft>
        <a:buChar char="–"/>
        <a:defRPr sz="1689">
          <a:solidFill>
            <a:schemeClr val="tx1"/>
          </a:solidFill>
          <a:latin typeface="+mn-lt"/>
        </a:defRPr>
      </a:lvl2pPr>
      <a:lvl3pPr marL="689677" indent="-137973" algn="l" defTabSz="551704" rtl="0" eaLnBrk="0" fontAlgn="base" hangingPunct="0">
        <a:spcBef>
          <a:spcPct val="20000"/>
        </a:spcBef>
        <a:spcAft>
          <a:spcPct val="0"/>
        </a:spcAft>
        <a:buChar char="•"/>
        <a:defRPr sz="1443">
          <a:solidFill>
            <a:schemeClr val="tx1"/>
          </a:solidFill>
          <a:latin typeface="+mn-lt"/>
        </a:defRPr>
      </a:lvl3pPr>
      <a:lvl4pPr marL="965250" indent="-137973" algn="l" defTabSz="551704" rtl="0" eaLnBrk="0" fontAlgn="base" hangingPunct="0">
        <a:spcBef>
          <a:spcPct val="20000"/>
        </a:spcBef>
        <a:spcAft>
          <a:spcPct val="0"/>
        </a:spcAft>
        <a:buChar char="–"/>
        <a:defRPr sz="1220">
          <a:solidFill>
            <a:schemeClr val="tx1"/>
          </a:solidFill>
          <a:latin typeface="+mn-lt"/>
        </a:defRPr>
      </a:lvl4pPr>
      <a:lvl5pPr marL="1241009" indent="-137786" algn="l" defTabSz="551704" rtl="0" eaLnBrk="0" fontAlgn="base" hangingPunct="0">
        <a:spcBef>
          <a:spcPct val="20000"/>
        </a:spcBef>
        <a:spcAft>
          <a:spcPct val="0"/>
        </a:spcAft>
        <a:buChar char="»"/>
        <a:defRPr sz="1220">
          <a:solidFill>
            <a:schemeClr val="tx1"/>
          </a:solidFill>
          <a:latin typeface="+mn-lt"/>
        </a:defRPr>
      </a:lvl5pPr>
      <a:lvl6pPr marL="1294634" indent="-137786" algn="l" defTabSz="551704" rtl="0" fontAlgn="base">
        <a:spcBef>
          <a:spcPct val="20000"/>
        </a:spcBef>
        <a:spcAft>
          <a:spcPct val="0"/>
        </a:spcAft>
        <a:buChar char="»"/>
        <a:defRPr sz="1220">
          <a:solidFill>
            <a:schemeClr val="tx1"/>
          </a:solidFill>
          <a:latin typeface="+mn-lt"/>
        </a:defRPr>
      </a:lvl6pPr>
      <a:lvl7pPr marL="1348259" indent="-137786" algn="l" defTabSz="551704" rtl="0" fontAlgn="base">
        <a:spcBef>
          <a:spcPct val="20000"/>
        </a:spcBef>
        <a:spcAft>
          <a:spcPct val="0"/>
        </a:spcAft>
        <a:buChar char="»"/>
        <a:defRPr sz="1220">
          <a:solidFill>
            <a:schemeClr val="tx1"/>
          </a:solidFill>
          <a:latin typeface="+mn-lt"/>
        </a:defRPr>
      </a:lvl7pPr>
      <a:lvl8pPr marL="1401884" indent="-137786" algn="l" defTabSz="551704" rtl="0" fontAlgn="base">
        <a:spcBef>
          <a:spcPct val="20000"/>
        </a:spcBef>
        <a:spcAft>
          <a:spcPct val="0"/>
        </a:spcAft>
        <a:buChar char="»"/>
        <a:defRPr sz="1220">
          <a:solidFill>
            <a:schemeClr val="tx1"/>
          </a:solidFill>
          <a:latin typeface="+mn-lt"/>
        </a:defRPr>
      </a:lvl8pPr>
      <a:lvl9pPr marL="1455509" indent="-137786" algn="l" defTabSz="551704" rtl="0" fontAlgn="base">
        <a:spcBef>
          <a:spcPct val="20000"/>
        </a:spcBef>
        <a:spcAft>
          <a:spcPct val="0"/>
        </a:spcAft>
        <a:buChar char="»"/>
        <a:defRPr sz="122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1pPr>
      <a:lvl2pPr marL="53625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2pPr>
      <a:lvl3pPr marL="107250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3pPr>
      <a:lvl4pPr marL="160875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4pPr>
      <a:lvl5pPr marL="214500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5pPr>
      <a:lvl6pPr marL="268125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6pPr>
      <a:lvl7pPr marL="321750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7pPr>
      <a:lvl8pPr marL="375375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8pPr>
      <a:lvl9pPr marL="429000" algn="l" defTabSz="107250" rtl="0" eaLnBrk="1" latinLnBrk="0" hangingPunct="1">
        <a:defRPr sz="2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ABEB7D-7EC3-464A-9B2A-6F756213FB59}"/>
              </a:ext>
            </a:extLst>
          </p:cNvPr>
          <p:cNvSpPr/>
          <p:nvPr/>
        </p:nvSpPr>
        <p:spPr bwMode="auto">
          <a:xfrm>
            <a:off x="666383" y="358964"/>
            <a:ext cx="8737600" cy="1462499"/>
          </a:xfrm>
          <a:prstGeom prst="roundRect">
            <a:avLst/>
          </a:prstGeom>
          <a:solidFill>
            <a:srgbClr val="4E79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13" tIns="6256" rIns="12513" bIns="6256" numCol="1" rtlCol="0" anchor="t" anchorCtr="0" compatLnSpc="1">
            <a:prstTxWarp prst="textNoShape">
              <a:avLst/>
            </a:prstTxWarp>
          </a:bodyPr>
          <a:lstStyle/>
          <a:p>
            <a:pPr defTabSz="643687"/>
            <a:endParaRPr lang="en-US" sz="547">
              <a:latin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7902F-6CAA-4EB4-AAC2-DBF9D53CB75B}"/>
              </a:ext>
            </a:extLst>
          </p:cNvPr>
          <p:cNvGrpSpPr/>
          <p:nvPr/>
        </p:nvGrpSpPr>
        <p:grpSpPr>
          <a:xfrm>
            <a:off x="656302" y="2073884"/>
            <a:ext cx="8584313" cy="5596524"/>
            <a:chOff x="-1960582" y="5977119"/>
            <a:chExt cx="47927370" cy="32755001"/>
          </a:xfrm>
          <a:solidFill>
            <a:srgbClr val="996633"/>
          </a:solidFill>
        </p:grpSpPr>
        <p:sp>
          <p:nvSpPr>
            <p:cNvPr id="19" name="Oval 81">
              <a:extLst>
                <a:ext uri="{FF2B5EF4-FFF2-40B4-BE49-F238E27FC236}">
                  <a16:creationId xmlns:a16="http://schemas.microsoft.com/office/drawing/2014/main" id="{2EC6D8E5-5614-4C42-9EF8-431031F9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0582" y="17659049"/>
              <a:ext cx="23075584" cy="10917562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kern="1200" smtId="4294967295"/>
              </a:defPPr>
              <a:lvl1pPr eaLnBrk="0" hangingPunct="0">
                <a:defRPr sz="4000">
                  <a:solidFill>
                    <a:schemeClr val="tx1"/>
                  </a:solidFill>
                  <a:latin typeface="Arial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eaLnBrk="1" hangingPunct="1"/>
              <a:endParaRPr lang="en-US" altLang="en-US" sz="469"/>
            </a:p>
          </p:txBody>
        </p:sp>
        <p:sp>
          <p:nvSpPr>
            <p:cNvPr id="20" name="Oval 81">
              <a:extLst>
                <a:ext uri="{FF2B5EF4-FFF2-40B4-BE49-F238E27FC236}">
                  <a16:creationId xmlns:a16="http://schemas.microsoft.com/office/drawing/2014/main" id="{3EA82CEC-343B-4E42-8C20-3EEA245E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204" y="17366891"/>
              <a:ext cx="23075584" cy="10917561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kern="1200" smtId="4294967295"/>
              </a:defPPr>
              <a:lvl1pPr eaLnBrk="0" hangingPunct="0">
                <a:defRPr sz="4000">
                  <a:solidFill>
                    <a:schemeClr val="tx1"/>
                  </a:solidFill>
                  <a:latin typeface="Arial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eaLnBrk="1" hangingPunct="1"/>
              <a:endParaRPr lang="en-US" altLang="en-US" sz="469"/>
            </a:p>
          </p:txBody>
        </p:sp>
        <p:sp>
          <p:nvSpPr>
            <p:cNvPr id="41" name="Oval 81">
              <a:extLst>
                <a:ext uri="{FF2B5EF4-FFF2-40B4-BE49-F238E27FC236}">
                  <a16:creationId xmlns:a16="http://schemas.microsoft.com/office/drawing/2014/main" id="{729CCB52-B6FC-406C-96EC-9F317F51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4" y="27814559"/>
              <a:ext cx="23075584" cy="10917561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kern="1200" smtId="4294967295"/>
              </a:defPPr>
              <a:lvl1pPr eaLnBrk="0" hangingPunct="0">
                <a:defRPr sz="4000">
                  <a:solidFill>
                    <a:schemeClr val="tx1"/>
                  </a:solidFill>
                  <a:latin typeface="Arial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eaLnBrk="1" hangingPunct="1"/>
              <a:endParaRPr lang="en-US" altLang="en-US" sz="469"/>
            </a:p>
          </p:txBody>
        </p:sp>
        <p:sp>
          <p:nvSpPr>
            <p:cNvPr id="22" name="Oval 81">
              <a:extLst>
                <a:ext uri="{FF2B5EF4-FFF2-40B4-BE49-F238E27FC236}">
                  <a16:creationId xmlns:a16="http://schemas.microsoft.com/office/drawing/2014/main" id="{A4D8AB75-B6FB-4E7B-8E4F-F4853EC6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4298" y="5977119"/>
              <a:ext cx="23048322" cy="10924350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kern="1200" smtId="4294967295"/>
              </a:defPPr>
              <a:lvl1pPr eaLnBrk="0" hangingPunct="0">
                <a:defRPr sz="4000">
                  <a:solidFill>
                    <a:schemeClr val="tx1"/>
                  </a:solidFill>
                  <a:latin typeface="Arial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eaLnBrk="1" hangingPunct="1"/>
              <a:endParaRPr lang="en-US" altLang="en-US" sz="469"/>
            </a:p>
          </p:txBody>
        </p:sp>
        <p:sp>
          <p:nvSpPr>
            <p:cNvPr id="23" name="Oval 81">
              <a:extLst>
                <a:ext uri="{FF2B5EF4-FFF2-40B4-BE49-F238E27FC236}">
                  <a16:creationId xmlns:a16="http://schemas.microsoft.com/office/drawing/2014/main" id="{418FCC2E-AFFC-4381-8008-5F3BAA92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6612" y="6114296"/>
              <a:ext cx="23075584" cy="10917561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kern="1200" smtId="4294967295"/>
              </a:defPPr>
              <a:lvl1pPr eaLnBrk="0" hangingPunct="0">
                <a:defRPr sz="4000">
                  <a:solidFill>
                    <a:schemeClr val="tx1"/>
                  </a:solidFill>
                  <a:latin typeface="Arial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eaLnBrk="1" hangingPunct="1"/>
              <a:endParaRPr lang="en-US" altLang="en-US" sz="469" dirty="0"/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68E529-8A16-411A-BDAA-E2A35F304B7D}"/>
              </a:ext>
            </a:extLst>
          </p:cNvPr>
          <p:cNvSpPr txBox="1"/>
          <p:nvPr/>
        </p:nvSpPr>
        <p:spPr>
          <a:xfrm>
            <a:off x="2021146" y="516739"/>
            <a:ext cx="5896324" cy="401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14686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Montserrat Semi Bold" panose="00000700000000000000" pitchFamily="50" charset="0"/>
              </a:rPr>
              <a:t>Using Neural Networks to Predict Coffee Rust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A1A3D7F-B117-4409-BE6B-6787C15E6108}"/>
              </a:ext>
            </a:extLst>
          </p:cNvPr>
          <p:cNvSpPr txBox="1"/>
          <p:nvPr/>
        </p:nvSpPr>
        <p:spPr>
          <a:xfrm>
            <a:off x="1557648" y="1220072"/>
            <a:ext cx="631575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Laura H. Kahn, lkahn@Indiana.edu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Indiana University School of Informatics, Computing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5F059-7763-40EC-9D33-F41BF62183BF}"/>
              </a:ext>
            </a:extLst>
          </p:cNvPr>
          <p:cNvSpPr txBox="1"/>
          <p:nvPr/>
        </p:nvSpPr>
        <p:spPr>
          <a:xfrm>
            <a:off x="2093865" y="2163419"/>
            <a:ext cx="113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C18A6-93EE-4FA9-999D-18129CE32977}"/>
              </a:ext>
            </a:extLst>
          </p:cNvPr>
          <p:cNvSpPr txBox="1"/>
          <p:nvPr/>
        </p:nvSpPr>
        <p:spPr>
          <a:xfrm>
            <a:off x="1945864" y="4251069"/>
            <a:ext cx="113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DF2F8-88AE-4788-9006-52AF3010800A}"/>
              </a:ext>
            </a:extLst>
          </p:cNvPr>
          <p:cNvSpPr txBox="1"/>
          <p:nvPr/>
        </p:nvSpPr>
        <p:spPr>
          <a:xfrm>
            <a:off x="4011625" y="5998553"/>
            <a:ext cx="2286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Data Acquisition &amp; Exploration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7034A-39FB-448D-A8E6-A895FA29A735}"/>
              </a:ext>
            </a:extLst>
          </p:cNvPr>
          <p:cNvSpPr txBox="1"/>
          <p:nvPr/>
        </p:nvSpPr>
        <p:spPr>
          <a:xfrm>
            <a:off x="1325172" y="4462924"/>
            <a:ext cx="2427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Montserrat Semi Bold" panose="020B0604020202020204" charset="0"/>
              </a:rPr>
              <a:t>Artificial Neural Networks (ANNs)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E7DEF-3AC4-42E1-A1EB-D1CE420D375D}"/>
              </a:ext>
            </a:extLst>
          </p:cNvPr>
          <p:cNvSpPr txBox="1"/>
          <p:nvPr/>
        </p:nvSpPr>
        <p:spPr>
          <a:xfrm>
            <a:off x="6499089" y="4111678"/>
            <a:ext cx="113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042E6-00F7-423A-A497-851DD656951C}"/>
              </a:ext>
            </a:extLst>
          </p:cNvPr>
          <p:cNvSpPr txBox="1"/>
          <p:nvPr/>
        </p:nvSpPr>
        <p:spPr>
          <a:xfrm>
            <a:off x="5475141" y="4354956"/>
            <a:ext cx="339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MLP ANN Mean Squared Error (MSE) = 54.41</a:t>
            </a:r>
          </a:p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Logistic Regression MSE = 6619.78</a:t>
            </a:r>
          </a:p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Decision Tree Regression MSE = 6179.33</a:t>
            </a:r>
          </a:p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Artificial neural network methods work best as a tool for predicting coffee rust when compared to other methods.</a:t>
            </a:r>
          </a:p>
          <a:p>
            <a:endParaRPr lang="en-US" sz="800" b="1" dirty="0">
              <a:solidFill>
                <a:schemeClr val="bg1"/>
              </a:solidFill>
              <a:latin typeface="+mj-lt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The model can be used in other coffee growing regions with a Humid subtropical </a:t>
            </a:r>
            <a:r>
              <a:rPr lang="en-US" sz="800" b="1" dirty="0" err="1">
                <a:solidFill>
                  <a:schemeClr val="bg1"/>
                </a:solidFill>
                <a:latin typeface="+mj-lt"/>
              </a:rPr>
              <a:t>Köppen</a:t>
            </a:r>
            <a:r>
              <a:rPr lang="en-US" sz="800" b="1" dirty="0">
                <a:solidFill>
                  <a:schemeClr val="bg1"/>
                </a:solidFill>
                <a:latin typeface="+mj-lt"/>
              </a:rPr>
              <a:t>-Geiger climate.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67200-FD6C-4913-BFAA-BA65AC0A65F4}"/>
              </a:ext>
            </a:extLst>
          </p:cNvPr>
          <p:cNvSpPr txBox="1"/>
          <p:nvPr/>
        </p:nvSpPr>
        <p:spPr>
          <a:xfrm>
            <a:off x="6428217" y="2214797"/>
            <a:ext cx="113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8752C-0981-4CFF-81C1-461C80826693}"/>
              </a:ext>
            </a:extLst>
          </p:cNvPr>
          <p:cNvSpPr txBox="1"/>
          <p:nvPr/>
        </p:nvSpPr>
        <p:spPr>
          <a:xfrm>
            <a:off x="1049847" y="2675497"/>
            <a:ext cx="364490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Coffee is the second most valuable agricultural commodity, second only to oil. Coffee rust disease causes production losses of over $1 billion annually and affects up to 120 million people worldwide. </a:t>
            </a:r>
          </a:p>
          <a:p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b="1" dirty="0">
                <a:solidFill>
                  <a:schemeClr val="bg1"/>
                </a:solidFill>
              </a:rPr>
              <a:t>Neural networks can predict weekly coffee rust percentages at a country level using Temperature, Rainfall, Rust, Production and Futures covariates. </a:t>
            </a:r>
          </a:p>
          <a:p>
            <a:endParaRPr lang="en-US" sz="328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AC2A380-4D7F-418E-950B-BEFB0F7FF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6" y="6938239"/>
            <a:ext cx="1472005" cy="730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BDC81E-55DE-471C-B24A-24D54C2F5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93" y="6849141"/>
            <a:ext cx="1220293" cy="88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962D86-55D7-4D68-BE7D-5F110731DC18}"/>
              </a:ext>
            </a:extLst>
          </p:cNvPr>
          <p:cNvSpPr txBox="1"/>
          <p:nvPr/>
        </p:nvSpPr>
        <p:spPr>
          <a:xfrm>
            <a:off x="5066617" y="5089362"/>
            <a:ext cx="995579" cy="14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8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064942-B4E2-4B25-B9D3-BA417DE5A12D}"/>
              </a:ext>
            </a:extLst>
          </p:cNvPr>
          <p:cNvSpPr txBox="1"/>
          <p:nvPr/>
        </p:nvSpPr>
        <p:spPr>
          <a:xfrm>
            <a:off x="974439" y="4724289"/>
            <a:ext cx="336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 multi-layer perceptron (MLP) ANN with 5 layers, 6 neurons, and a hyperbolic tangent activation function was chosen to compensate for the imprecise dataset’s non-linearity.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D3CE3F-33E9-4237-BD8C-ED0FAF607E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92" y="5952943"/>
            <a:ext cx="1201110" cy="83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34" name="Picture 33" descr="A picture containing wall, text&#10;&#10;Description automatically generated">
            <a:extLst>
              <a:ext uri="{FF2B5EF4-FFF2-40B4-BE49-F238E27FC236}">
                <a16:creationId xmlns:a16="http://schemas.microsoft.com/office/drawing/2014/main" id="{2F41C4A8-1AD3-454E-A3C8-17F546A17E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91" y="6859338"/>
            <a:ext cx="1145537" cy="443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DC5653B-45BA-4FA2-8383-59FE1EBE0159}"/>
              </a:ext>
            </a:extLst>
          </p:cNvPr>
          <p:cNvSpPr txBox="1"/>
          <p:nvPr/>
        </p:nvSpPr>
        <p:spPr>
          <a:xfrm>
            <a:off x="5450185" y="2575505"/>
            <a:ext cx="2735758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Artificial neural networks can be used to predict weekly coffee Rust percentages in a Humid Subtropical coffee-growing region. </a:t>
            </a:r>
          </a:p>
          <a:p>
            <a:r>
              <a:rPr lang="en-US" sz="800" dirty="0"/>
              <a:t> </a:t>
            </a:r>
            <a:br>
              <a:rPr lang="en-US" sz="800" dirty="0"/>
            </a:br>
            <a:r>
              <a:rPr lang="en-US" sz="800" b="1" dirty="0">
                <a:solidFill>
                  <a:schemeClr val="bg1"/>
                </a:solidFill>
              </a:rPr>
              <a:t>Understanding and quantifying this relationship can impact the livelihood of 120 million people that rely on the coffee supply chain.</a:t>
            </a:r>
          </a:p>
          <a:p>
            <a:endParaRPr lang="en-US" sz="328" b="1" dirty="0">
              <a:solidFill>
                <a:schemeClr val="bg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ED85126-DD87-43F6-877F-B7F167A683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91" y="5942563"/>
            <a:ext cx="1145537" cy="85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1C1B6B-E963-4FE6-B527-15B33AA9508B}"/>
              </a:ext>
            </a:extLst>
          </p:cNvPr>
          <p:cNvSpPr txBox="1"/>
          <p:nvPr/>
        </p:nvSpPr>
        <p:spPr>
          <a:xfrm>
            <a:off x="3278072" y="6402149"/>
            <a:ext cx="366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Over 1500 weekly observations of Temperature, Rainfall, Production, and Futures data from Minas Gerais, Brazil from January 1993 - July 2018 were used to predict coffee rust. </a:t>
            </a:r>
          </a:p>
          <a:p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b="1" dirty="0">
                <a:solidFill>
                  <a:schemeClr val="bg1"/>
                </a:solidFill>
              </a:rPr>
              <a:t>Matplotlib and Seaborn libraries were used to explore the relationship between the covariates.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24FBA8-9A4E-4BF9-AD26-6B84B11F7FDF}"/>
              </a:ext>
            </a:extLst>
          </p:cNvPr>
          <p:cNvSpPr txBox="1"/>
          <p:nvPr/>
        </p:nvSpPr>
        <p:spPr>
          <a:xfrm>
            <a:off x="1049847" y="2446617"/>
            <a:ext cx="3091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Montserrat Semi Bold" panose="020B0604020202020204" charset="0"/>
              </a:rPr>
              <a:t>Can Artificial Neural Networks Predict Coffee Rust?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F97741-8D48-431B-9AAF-245E9F3BB7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48" y="1348812"/>
            <a:ext cx="1379889" cy="39924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EE0B5E81-2CFC-4C65-AB03-777BAEFFA7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3" y="5973935"/>
            <a:ext cx="1300975" cy="919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rospectiveporpoise|09-201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261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Montserrat Semi Bold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Kahn, Laura</cp:lastModifiedBy>
  <cp:revision>102</cp:revision>
  <dcterms:modified xsi:type="dcterms:W3CDTF">2019-07-08T15:55:32Z</dcterms:modified>
  <cp:category>science research poster</cp:category>
</cp:coreProperties>
</file>