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9094788" cy="13573125"/>
  <p:embeddedFontLst>
    <p:embeddedFont>
      <p:font typeface="Gill Sans MT" panose="020B0502020104020203" pitchFamily="34" charset="0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333333"/>
    <a:srgbClr val="669900"/>
    <a:srgbClr val="F2FADC"/>
    <a:srgbClr val="99FF99"/>
    <a:srgbClr val="336600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>
      <p:cViewPr varScale="1">
        <p:scale>
          <a:sx n="30" d="100"/>
          <a:sy n="30" d="100"/>
        </p:scale>
        <p:origin x="413" y="19"/>
      </p:cViewPr>
      <p:guideLst>
        <p:guide orient="horz" pos="6912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84604-1A37-4F54-BB21-5B9CC96D6FC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>
          <a:defPPr>
            <a:defRPr kern="1200" smtId="4294967295"/>
          </a:defPPr>
        </a:lstStyle>
        <a:p>
          <a:endParaRPr/>
        </a:p>
      </dgm:t>
    </dgm:pt>
    <dgm:pt modelId="{1B7FA4F2-CA42-44A2-9973-23BB8C9F127B}" type="pres">
      <dgm:prSet presAssocID="{D4D84604-1A37-4F54-BB21-5B9CC96D6FC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>
          <a:defPPr>
            <a:defRPr kern="1200" smtId="4294967295"/>
          </a:defPPr>
        </a:lstStyle>
        <a:p>
          <a:endParaRPr/>
        </a:p>
      </dgm:t>
    </dgm:pt>
  </dgm:ptLst>
  <dgm:cxnLst>
    <dgm:cxn modelId="{F8EFF3C5-C080-4993-A3AF-7F7B24D418F9}" type="presOf" srcId="{D4D84604-1A37-4F54-BB21-5B9CC96D6FC1}" destId="{1B7FA4F2-CA42-44A2-9973-23BB8C9F127B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417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51438" y="0"/>
            <a:ext cx="39417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42925" y="1017588"/>
            <a:ext cx="10180638" cy="509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6446838"/>
            <a:ext cx="7275512" cy="610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2892088"/>
            <a:ext cx="39417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51438" y="12892088"/>
            <a:ext cx="39417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7DD3BE50-BD99-4C77-BA70-969DAD29D1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2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92D4778F-2E31-4870-8DAF-318F0A2ED5C5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2925" y="1017588"/>
            <a:ext cx="10180638" cy="5091112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322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6817785"/>
            <a:ext cx="37306956" cy="4703233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2435418"/>
            <a:ext cx="30722711" cy="5609167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06425" indent="0" algn="ctr">
              <a:buNone/>
              <a:defRPr/>
            </a:lvl2pPr>
            <a:lvl3pPr marL="812850" indent="0" algn="ctr">
              <a:buNone/>
              <a:defRPr/>
            </a:lvl3pPr>
            <a:lvl4pPr marL="1219277" indent="0" algn="ctr">
              <a:buNone/>
              <a:defRPr/>
            </a:lvl4pPr>
            <a:lvl5pPr marL="1625702" indent="0" algn="ctr">
              <a:buNone/>
              <a:defRPr/>
            </a:lvl5pPr>
            <a:lvl6pPr marL="2032127" indent="0" algn="ctr">
              <a:buNone/>
              <a:defRPr/>
            </a:lvl6pPr>
            <a:lvl7pPr marL="2438552" indent="0" algn="ctr">
              <a:buNone/>
              <a:defRPr/>
            </a:lvl7pPr>
            <a:lvl8pPr marL="2844978" indent="0" algn="ctr">
              <a:buNone/>
              <a:defRPr/>
            </a:lvl8pPr>
            <a:lvl9pPr marL="325140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95316A0D-3C74-4DED-AF8D-C9F3F760C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524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EEE39EAD-CEB9-4745-9431-3C5E6DAA12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19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6" y="879475"/>
            <a:ext cx="9874956" cy="18725092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692" y="879475"/>
            <a:ext cx="29490811" cy="18725092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875B254D-D20B-48CE-B737-69B0ED9CB7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44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BEB8F2D1-85AA-4227-865F-FE84961829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57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14102294"/>
            <a:ext cx="37306956" cy="4358217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355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9301692"/>
            <a:ext cx="37306956" cy="48006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777"/>
            </a:lvl1pPr>
            <a:lvl2pPr marL="406425" indent="0">
              <a:buNone/>
              <a:defRPr sz="1601"/>
            </a:lvl2pPr>
            <a:lvl3pPr marL="812850" indent="0">
              <a:buNone/>
              <a:defRPr sz="1422"/>
            </a:lvl3pPr>
            <a:lvl4pPr marL="1219277" indent="0">
              <a:buNone/>
              <a:defRPr sz="1243"/>
            </a:lvl4pPr>
            <a:lvl5pPr marL="1625702" indent="0">
              <a:buNone/>
              <a:defRPr sz="1243"/>
            </a:lvl5pPr>
            <a:lvl6pPr marL="2032127" indent="0">
              <a:buNone/>
              <a:defRPr sz="1243"/>
            </a:lvl6pPr>
            <a:lvl7pPr marL="2438552" indent="0">
              <a:buNone/>
              <a:defRPr sz="1243"/>
            </a:lvl7pPr>
            <a:lvl8pPr marL="2844978" indent="0">
              <a:buNone/>
              <a:defRPr sz="1243"/>
            </a:lvl8pPr>
            <a:lvl9pPr marL="3251403" indent="0">
              <a:buNone/>
              <a:defRPr sz="12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5650460A-B233-4773-BF88-E2D1258355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689" y="5121275"/>
            <a:ext cx="19682178" cy="14483292"/>
          </a:xfrm>
        </p:spPr>
        <p:txBody>
          <a:bodyPr/>
          <a:lstStyle>
            <a:defPPr>
              <a:defRPr kern="1200" smtId="4294967295"/>
            </a:defPPr>
            <a:lvl1pPr>
              <a:defRPr sz="2489"/>
            </a:lvl1pPr>
            <a:lvl2pPr>
              <a:defRPr sz="2133"/>
            </a:lvl2pPr>
            <a:lvl3pPr>
              <a:defRPr sz="1777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7" y="5121275"/>
            <a:ext cx="19683589" cy="14483292"/>
          </a:xfrm>
        </p:spPr>
        <p:txBody>
          <a:bodyPr/>
          <a:lstStyle>
            <a:defPPr>
              <a:defRPr kern="1200" smtId="4294967295"/>
            </a:defPPr>
            <a:lvl1pPr>
              <a:defRPr sz="2489"/>
            </a:lvl1pPr>
            <a:lvl2pPr>
              <a:defRPr sz="2133"/>
            </a:lvl2pPr>
            <a:lvl3pPr>
              <a:defRPr sz="1777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1E53023E-D4D6-4CC5-AD33-3076E6637D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98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878417"/>
            <a:ext cx="39502644" cy="36576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4912785"/>
            <a:ext cx="19392900" cy="204681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133" b="1"/>
            </a:lvl1pPr>
            <a:lvl2pPr marL="406425" indent="0">
              <a:buNone/>
              <a:defRPr sz="1777" b="1"/>
            </a:lvl2pPr>
            <a:lvl3pPr marL="812850" indent="0">
              <a:buNone/>
              <a:defRPr sz="1601" b="1"/>
            </a:lvl3pPr>
            <a:lvl4pPr marL="1219277" indent="0">
              <a:buNone/>
              <a:defRPr sz="1422" b="1"/>
            </a:lvl4pPr>
            <a:lvl5pPr marL="1625702" indent="0">
              <a:buNone/>
              <a:defRPr sz="1422" b="1"/>
            </a:lvl5pPr>
            <a:lvl6pPr marL="2032127" indent="0">
              <a:buNone/>
              <a:defRPr sz="1422" b="1"/>
            </a:lvl6pPr>
            <a:lvl7pPr marL="2438552" indent="0">
              <a:buNone/>
              <a:defRPr sz="1422" b="1"/>
            </a:lvl7pPr>
            <a:lvl8pPr marL="2844978" indent="0">
              <a:buNone/>
              <a:defRPr sz="1422" b="1"/>
            </a:lvl8pPr>
            <a:lvl9pPr marL="3251403" indent="0">
              <a:buNone/>
              <a:defRPr sz="142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6959600"/>
            <a:ext cx="19392900" cy="12643908"/>
          </a:xfrm>
        </p:spPr>
        <p:txBody>
          <a:bodyPr/>
          <a:lstStyle>
            <a:defPPr>
              <a:defRPr kern="1200" smtId="4294967295"/>
            </a:defPPr>
            <a:lvl1pPr>
              <a:defRPr sz="2133"/>
            </a:lvl1pPr>
            <a:lvl2pPr>
              <a:defRPr sz="1777"/>
            </a:lvl2pPr>
            <a:lvl3pPr>
              <a:defRPr sz="1601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9" y="4912785"/>
            <a:ext cx="19401367" cy="204681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133" b="1"/>
            </a:lvl1pPr>
            <a:lvl2pPr marL="406425" indent="0">
              <a:buNone/>
              <a:defRPr sz="1777" b="1"/>
            </a:lvl2pPr>
            <a:lvl3pPr marL="812850" indent="0">
              <a:buNone/>
              <a:defRPr sz="1601" b="1"/>
            </a:lvl3pPr>
            <a:lvl4pPr marL="1219277" indent="0">
              <a:buNone/>
              <a:defRPr sz="1422" b="1"/>
            </a:lvl4pPr>
            <a:lvl5pPr marL="1625702" indent="0">
              <a:buNone/>
              <a:defRPr sz="1422" b="1"/>
            </a:lvl5pPr>
            <a:lvl6pPr marL="2032127" indent="0">
              <a:buNone/>
              <a:defRPr sz="1422" b="1"/>
            </a:lvl6pPr>
            <a:lvl7pPr marL="2438552" indent="0">
              <a:buNone/>
              <a:defRPr sz="1422" b="1"/>
            </a:lvl7pPr>
            <a:lvl8pPr marL="2844978" indent="0">
              <a:buNone/>
              <a:defRPr sz="1422" b="1"/>
            </a:lvl8pPr>
            <a:lvl9pPr marL="3251403" indent="0">
              <a:buNone/>
              <a:defRPr sz="142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9" y="6959600"/>
            <a:ext cx="19401367" cy="12643908"/>
          </a:xfrm>
        </p:spPr>
        <p:txBody>
          <a:bodyPr/>
          <a:lstStyle>
            <a:defPPr>
              <a:defRPr kern="1200" smtId="4294967295"/>
            </a:defPPr>
            <a:lvl1pPr>
              <a:defRPr sz="2133"/>
            </a:lvl1pPr>
            <a:lvl2pPr>
              <a:defRPr sz="1777"/>
            </a:lvl2pPr>
            <a:lvl3pPr>
              <a:defRPr sz="1601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53775656-742A-4363-94F3-BBA331E7F4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99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A4223779-6D42-43A4-A2EA-7D54F6027B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4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4BA947AB-8E65-48F7-8D46-2EEEABDE0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162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874185"/>
            <a:ext cx="14439900" cy="371792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77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874185"/>
            <a:ext cx="24536400" cy="18729325"/>
          </a:xfrm>
        </p:spPr>
        <p:txBody>
          <a:bodyPr/>
          <a:lstStyle>
            <a:defPPr>
              <a:defRPr kern="1200" smtId="4294967295"/>
            </a:defPPr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7"/>
            </a:lvl4pPr>
            <a:lvl5pPr>
              <a:defRPr sz="1777"/>
            </a:lvl5pPr>
            <a:lvl6pPr>
              <a:defRPr sz="1777"/>
            </a:lvl6pPr>
            <a:lvl7pPr>
              <a:defRPr sz="1777"/>
            </a:lvl7pPr>
            <a:lvl8pPr>
              <a:defRPr sz="1777"/>
            </a:lvl8pPr>
            <a:lvl9pPr>
              <a:defRPr sz="17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4592109"/>
            <a:ext cx="14439900" cy="150114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243"/>
            </a:lvl1pPr>
            <a:lvl2pPr marL="406425" indent="0">
              <a:buNone/>
              <a:defRPr sz="1067"/>
            </a:lvl2pPr>
            <a:lvl3pPr marL="812850" indent="0">
              <a:buNone/>
              <a:defRPr sz="890"/>
            </a:lvl3pPr>
            <a:lvl4pPr marL="1219277" indent="0">
              <a:buNone/>
              <a:defRPr sz="800"/>
            </a:lvl4pPr>
            <a:lvl5pPr marL="1625702" indent="0">
              <a:buNone/>
              <a:defRPr sz="800"/>
            </a:lvl5pPr>
            <a:lvl6pPr marL="2032127" indent="0">
              <a:buNone/>
              <a:defRPr sz="800"/>
            </a:lvl6pPr>
            <a:lvl7pPr marL="2438552" indent="0">
              <a:buNone/>
              <a:defRPr sz="800"/>
            </a:lvl7pPr>
            <a:lvl8pPr marL="2844978" indent="0">
              <a:buNone/>
              <a:defRPr sz="800"/>
            </a:lvl8pPr>
            <a:lvl9pPr marL="325140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099AEDF6-FAA6-43E8-AD01-7A7B84D41C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96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15361710"/>
            <a:ext cx="26334156" cy="181398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77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1961093"/>
            <a:ext cx="26334156" cy="1316672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2844"/>
            </a:lvl1pPr>
            <a:lvl2pPr marL="406425" indent="0">
              <a:buNone/>
              <a:defRPr sz="2489"/>
            </a:lvl2pPr>
            <a:lvl3pPr marL="812850" indent="0">
              <a:buNone/>
              <a:defRPr sz="2133"/>
            </a:lvl3pPr>
            <a:lvl4pPr marL="1219277" indent="0">
              <a:buNone/>
              <a:defRPr sz="1777"/>
            </a:lvl4pPr>
            <a:lvl5pPr marL="1625702" indent="0">
              <a:buNone/>
              <a:defRPr sz="1777"/>
            </a:lvl5pPr>
            <a:lvl6pPr marL="2032127" indent="0">
              <a:buNone/>
              <a:defRPr sz="1777"/>
            </a:lvl6pPr>
            <a:lvl7pPr marL="2438552" indent="0">
              <a:buNone/>
              <a:defRPr sz="1777"/>
            </a:lvl7pPr>
            <a:lvl8pPr marL="2844978" indent="0">
              <a:buNone/>
              <a:defRPr sz="1777"/>
            </a:lvl8pPr>
            <a:lvl9pPr marL="3251403" indent="0">
              <a:buNone/>
              <a:defRPr sz="1777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17175694"/>
            <a:ext cx="26334156" cy="257492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243"/>
            </a:lvl1pPr>
            <a:lvl2pPr marL="406425" indent="0">
              <a:buNone/>
              <a:defRPr sz="1067"/>
            </a:lvl2pPr>
            <a:lvl3pPr marL="812850" indent="0">
              <a:buNone/>
              <a:defRPr sz="890"/>
            </a:lvl3pPr>
            <a:lvl4pPr marL="1219277" indent="0">
              <a:buNone/>
              <a:defRPr sz="800"/>
            </a:lvl4pPr>
            <a:lvl5pPr marL="1625702" indent="0">
              <a:buNone/>
              <a:defRPr sz="800"/>
            </a:lvl5pPr>
            <a:lvl6pPr marL="2032127" indent="0">
              <a:buNone/>
              <a:defRPr sz="800"/>
            </a:lvl6pPr>
            <a:lvl7pPr marL="2438552" indent="0">
              <a:buNone/>
              <a:defRPr sz="800"/>
            </a:lvl7pPr>
            <a:lvl8pPr marL="2844978" indent="0">
              <a:buNone/>
              <a:defRPr sz="800"/>
            </a:lvl8pPr>
            <a:lvl9pPr marL="325140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fld id="{8E104F53-18AB-43BD-87DF-B0C159E11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67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689" y="879475"/>
            <a:ext cx="3950123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689" y="5121275"/>
            <a:ext cx="39501234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689" y="19985567"/>
            <a:ext cx="1024043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181384">
              <a:defRPr sz="6401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289" y="19985567"/>
            <a:ext cx="1389803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181384">
              <a:defRPr sz="640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489" y="19985567"/>
            <a:ext cx="1024043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181384">
              <a:defRPr sz="6401"/>
            </a:lvl1pPr>
          </a:lstStyle>
          <a:p>
            <a:fld id="{B8641EFE-DE90-4CA7-B7AF-D977339CE47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52" name="New picture"/>
          <p:cNvPicPr/>
          <p:nvPr/>
        </p:nvPicPr>
        <p:blipFill dpi="0">
          <a:blip r:embed="rId13" cstate="print"/>
          <a:stretch>
            <a:fillRect/>
          </a:stretch>
        </p:blipFill>
        <p:spPr>
          <a:xfrm rot="16200000">
            <a:off x="-6510867" y="10799235"/>
            <a:ext cx="10244667" cy="1388533"/>
          </a:xfrm>
          <a:prstGeom prst="rect">
            <a:avLst/>
          </a:prstGeom>
        </p:spPr>
      </p:pic>
      <p:pic>
        <p:nvPicPr>
          <p:cNvPr id="2053" name="New picture"/>
          <p:cNvPicPr/>
          <p:nvPr/>
        </p:nvPicPr>
        <p:blipFill dpi="0">
          <a:blip r:embed="rId13" cstate="print"/>
          <a:stretch>
            <a:fillRect/>
          </a:stretch>
        </p:blipFill>
        <p:spPr>
          <a:xfrm rot="5400000">
            <a:off x="40157402" y="10799235"/>
            <a:ext cx="10244667" cy="1388533"/>
          </a:xfrm>
          <a:prstGeom prst="rect">
            <a:avLst/>
          </a:prstGeom>
        </p:spPr>
      </p:pic>
      <p:pic>
        <p:nvPicPr>
          <p:cNvPr id="2054" name="New picture"/>
          <p:cNvPicPr/>
          <p:nvPr/>
        </p:nvPicPr>
        <p:blipFill dpi="0">
          <a:blip r:embed="rId14" cstate="print"/>
          <a:stretch>
            <a:fillRect/>
          </a:stretch>
        </p:blipFill>
        <p:spPr>
          <a:xfrm>
            <a:off x="2489200" y="22284267"/>
            <a:ext cx="38912800" cy="1346200"/>
          </a:xfrm>
          <a:prstGeom prst="rect">
            <a:avLst/>
          </a:prstGeom>
        </p:spPr>
      </p:pic>
      <p:sp>
        <p:nvSpPr>
          <p:cNvPr id="2055" name="New shape"/>
          <p:cNvSpPr/>
          <p:nvPr/>
        </p:nvSpPr>
        <p:spPr>
          <a:xfrm>
            <a:off x="2489200" y="22665268"/>
            <a:ext cx="21945600" cy="846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5654" smtId="4294967295">
                <a:solidFill>
                  <a:srgbClr val="808080"/>
                </a:solidFill>
              </a:rPr>
              <a:t>Template ID: ovaltitle  Size: 36x54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181384" rtl="0" eaLnBrk="0" fontAlgn="base" hangingPunct="0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81384" rtl="0" eaLnBrk="0" fontAlgn="base" hangingPunct="0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2pPr>
      <a:lvl3pPr algn="ctr" defTabSz="4181384" rtl="0" eaLnBrk="0" fontAlgn="base" hangingPunct="0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3pPr>
      <a:lvl4pPr algn="ctr" defTabSz="4181384" rtl="0" eaLnBrk="0" fontAlgn="base" hangingPunct="0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4pPr>
      <a:lvl5pPr algn="ctr" defTabSz="4181384" rtl="0" eaLnBrk="0" fontAlgn="base" hangingPunct="0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5pPr>
      <a:lvl6pPr marL="406425" algn="ctr" defTabSz="4181384" rtl="0" fontAlgn="base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6pPr>
      <a:lvl7pPr marL="812850" algn="ctr" defTabSz="4181384" rtl="0" fontAlgn="base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7pPr>
      <a:lvl8pPr marL="1219277" algn="ctr" defTabSz="4181384" rtl="0" fontAlgn="base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8pPr>
      <a:lvl9pPr marL="1625702" algn="ctr" defTabSz="4181384" rtl="0" fontAlgn="base">
        <a:spcBef>
          <a:spcPct val="0"/>
        </a:spcBef>
        <a:spcAft>
          <a:spcPct val="0"/>
        </a:spcAft>
        <a:defRPr sz="2018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569254" indent="-1569254" algn="l" defTabSz="4181384" rtl="0" eaLnBrk="0" fontAlgn="base" hangingPunct="0">
        <a:spcBef>
          <a:spcPct val="20000"/>
        </a:spcBef>
        <a:spcAft>
          <a:spcPct val="0"/>
        </a:spcAft>
        <a:buChar char="•"/>
        <a:defRPr sz="14667">
          <a:solidFill>
            <a:schemeClr val="tx1"/>
          </a:solidFill>
          <a:latin typeface="+mn-lt"/>
          <a:ea typeface="+mn-ea"/>
          <a:cs typeface="+mn-cs"/>
        </a:defRPr>
      </a:lvl1pPr>
      <a:lvl2pPr marL="3398168" indent="-1308183" algn="l" defTabSz="4181384" rtl="0" eaLnBrk="0" fontAlgn="base" hangingPunct="0">
        <a:spcBef>
          <a:spcPct val="20000"/>
        </a:spcBef>
        <a:spcAft>
          <a:spcPct val="0"/>
        </a:spcAft>
        <a:buChar char="–"/>
        <a:defRPr sz="12801">
          <a:solidFill>
            <a:schemeClr val="tx1"/>
          </a:solidFill>
          <a:latin typeface="+mn-lt"/>
        </a:defRPr>
      </a:lvl2pPr>
      <a:lvl3pPr marL="5227083" indent="-1045700" algn="l" defTabSz="4181384" rtl="0" eaLnBrk="0" fontAlgn="base" hangingPunct="0">
        <a:spcBef>
          <a:spcPct val="20000"/>
        </a:spcBef>
        <a:spcAft>
          <a:spcPct val="0"/>
        </a:spcAft>
        <a:buChar char="•"/>
        <a:defRPr sz="10934">
          <a:solidFill>
            <a:schemeClr val="tx1"/>
          </a:solidFill>
          <a:latin typeface="+mn-lt"/>
        </a:defRPr>
      </a:lvl3pPr>
      <a:lvl4pPr marL="7315658" indent="-1045700" algn="l" defTabSz="4181384" rtl="0" eaLnBrk="0" fontAlgn="base" hangingPunct="0">
        <a:spcBef>
          <a:spcPct val="20000"/>
        </a:spcBef>
        <a:spcAft>
          <a:spcPct val="0"/>
        </a:spcAft>
        <a:buChar char="–"/>
        <a:defRPr sz="9246">
          <a:solidFill>
            <a:schemeClr val="tx1"/>
          </a:solidFill>
          <a:latin typeface="+mn-lt"/>
        </a:defRPr>
      </a:lvl4pPr>
      <a:lvl5pPr marL="9405645" indent="-1044287" algn="l" defTabSz="4181384" rtl="0" eaLnBrk="0" fontAlgn="base" hangingPunct="0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</a:defRPr>
      </a:lvl5pPr>
      <a:lvl6pPr marL="9812070" indent="-1044287" algn="l" defTabSz="4181384" rtl="0" fontAlgn="base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</a:defRPr>
      </a:lvl6pPr>
      <a:lvl7pPr marL="10218495" indent="-1044287" algn="l" defTabSz="4181384" rtl="0" fontAlgn="base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</a:defRPr>
      </a:lvl7pPr>
      <a:lvl8pPr marL="10624920" indent="-1044287" algn="l" defTabSz="4181384" rtl="0" fontAlgn="base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</a:defRPr>
      </a:lvl8pPr>
      <a:lvl9pPr marL="11031345" indent="-1044287" algn="l" defTabSz="4181384" rtl="0" fontAlgn="base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1pPr>
      <a:lvl2pPr marL="406425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2pPr>
      <a:lvl3pPr marL="812850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3pPr>
      <a:lvl4pPr marL="1219277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4pPr>
      <a:lvl5pPr marL="1625702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5pPr>
      <a:lvl6pPr marL="2032127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6pPr>
      <a:lvl7pPr marL="2438552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7pPr>
      <a:lvl8pPr marL="2844978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8pPr>
      <a:lvl9pPr marL="3251403" algn="l" defTabSz="812850" rtl="0" eaLnBrk="1" latinLnBrk="0" hangingPunct="1">
        <a:defRPr sz="1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Freeform 48"/>
          <p:cNvSpPr/>
          <p:nvPr/>
        </p:nvSpPr>
        <p:spPr bwMode="auto">
          <a:xfrm>
            <a:off x="0" y="0"/>
            <a:ext cx="27355799" cy="4648200"/>
          </a:xfrm>
          <a:custGeom>
            <a:avLst/>
            <a:gdLst>
              <a:gd name="T0" fmla="*/ 237331 w 25870"/>
              <a:gd name="T1" fmla="*/ 10116344 h 13598"/>
              <a:gd name="T2" fmla="*/ 771525 w 25870"/>
              <a:gd name="T3" fmla="*/ 10255250 h 13598"/>
              <a:gd name="T4" fmla="*/ 1313656 w 25870"/>
              <a:gd name="T5" fmla="*/ 10378282 h 13598"/>
              <a:gd name="T6" fmla="*/ 1863725 w 25870"/>
              <a:gd name="T7" fmla="*/ 10487025 h 13598"/>
              <a:gd name="T8" fmla="*/ 2423319 w 25870"/>
              <a:gd name="T9" fmla="*/ 10578307 h 13598"/>
              <a:gd name="T10" fmla="*/ 2990056 w 25870"/>
              <a:gd name="T11" fmla="*/ 10652919 h 13598"/>
              <a:gd name="T12" fmla="*/ 3562350 w 25870"/>
              <a:gd name="T13" fmla="*/ 10716419 h 13598"/>
              <a:gd name="T14" fmla="*/ 4140200 w 25870"/>
              <a:gd name="T15" fmla="*/ 10756900 h 13598"/>
              <a:gd name="T16" fmla="*/ 4725194 w 25870"/>
              <a:gd name="T17" fmla="*/ 10783888 h 13598"/>
              <a:gd name="T18" fmla="*/ 5317331 w 25870"/>
              <a:gd name="T19" fmla="*/ 10793413 h 13598"/>
              <a:gd name="T20" fmla="*/ 5907881 w 25870"/>
              <a:gd name="T21" fmla="*/ 10783888 h 13598"/>
              <a:gd name="T22" fmla="*/ 6493669 w 25870"/>
              <a:gd name="T23" fmla="*/ 10756900 h 13598"/>
              <a:gd name="T24" fmla="*/ 7073900 w 25870"/>
              <a:gd name="T25" fmla="*/ 10716419 h 13598"/>
              <a:gd name="T26" fmla="*/ 7646988 w 25870"/>
              <a:gd name="T27" fmla="*/ 10652919 h 13598"/>
              <a:gd name="T28" fmla="*/ 8212138 w 25870"/>
              <a:gd name="T29" fmla="*/ 10578307 h 13598"/>
              <a:gd name="T30" fmla="*/ 8770938 w 25870"/>
              <a:gd name="T31" fmla="*/ 10487025 h 13598"/>
              <a:gd name="T32" fmla="*/ 9321006 w 25870"/>
              <a:gd name="T33" fmla="*/ 10378282 h 13598"/>
              <a:gd name="T34" fmla="*/ 9864725 w 25870"/>
              <a:gd name="T35" fmla="*/ 10255250 h 13598"/>
              <a:gd name="T36" fmla="*/ 10397332 w 25870"/>
              <a:gd name="T37" fmla="*/ 10116344 h 13598"/>
              <a:gd name="T38" fmla="*/ 10922794 w 25870"/>
              <a:gd name="T39" fmla="*/ 9963150 h 13598"/>
              <a:gd name="T40" fmla="*/ 11441113 w 25870"/>
              <a:gd name="T41" fmla="*/ 9796463 h 13598"/>
              <a:gd name="T42" fmla="*/ 11945938 w 25870"/>
              <a:gd name="T43" fmla="*/ 9614694 h 13598"/>
              <a:gd name="T44" fmla="*/ 12443619 w 25870"/>
              <a:gd name="T45" fmla="*/ 9416257 h 13598"/>
              <a:gd name="T46" fmla="*/ 12927807 w 25870"/>
              <a:gd name="T47" fmla="*/ 9209882 h 13598"/>
              <a:gd name="T48" fmla="*/ 13401675 w 25870"/>
              <a:gd name="T49" fmla="*/ 8985250 h 13598"/>
              <a:gd name="T50" fmla="*/ 13866813 w 25870"/>
              <a:gd name="T51" fmla="*/ 8751094 h 13598"/>
              <a:gd name="T52" fmla="*/ 14316075 w 25870"/>
              <a:gd name="T53" fmla="*/ 8501857 h 13598"/>
              <a:gd name="T54" fmla="*/ 14755019 w 25870"/>
              <a:gd name="T55" fmla="*/ 8243094 h 13598"/>
              <a:gd name="T56" fmla="*/ 15182057 w 25870"/>
              <a:gd name="T57" fmla="*/ 7970044 h 13598"/>
              <a:gd name="T58" fmla="*/ 15598775 w 25870"/>
              <a:gd name="T59" fmla="*/ 7687469 h 13598"/>
              <a:gd name="T60" fmla="*/ 15996444 w 25870"/>
              <a:gd name="T61" fmla="*/ 7391400 h 13598"/>
              <a:gd name="T62" fmla="*/ 16384588 w 25870"/>
              <a:gd name="T63" fmla="*/ 7085807 h 13598"/>
              <a:gd name="T64" fmla="*/ 16757650 w 25870"/>
              <a:gd name="T65" fmla="*/ 6769100 h 13598"/>
              <a:gd name="T66" fmla="*/ 17114838 w 25870"/>
              <a:gd name="T67" fmla="*/ 6440488 h 13598"/>
              <a:gd name="T68" fmla="*/ 17458532 w 25870"/>
              <a:gd name="T69" fmla="*/ 6104732 h 13598"/>
              <a:gd name="T70" fmla="*/ 17787144 w 25870"/>
              <a:gd name="T71" fmla="*/ 5756275 h 13598"/>
              <a:gd name="T72" fmla="*/ 18097500 w 25870"/>
              <a:gd name="T73" fmla="*/ 5402263 h 13598"/>
              <a:gd name="T74" fmla="*/ 18393569 w 25870"/>
              <a:gd name="T75" fmla="*/ 5035550 h 13598"/>
              <a:gd name="T76" fmla="*/ 18672175 w 25870"/>
              <a:gd name="T77" fmla="*/ 4662488 h 13598"/>
              <a:gd name="T78" fmla="*/ 18934113 w 25870"/>
              <a:gd name="T79" fmla="*/ 4279900 h 13598"/>
              <a:gd name="T80" fmla="*/ 19177794 w 25870"/>
              <a:gd name="T81" fmla="*/ 3889375 h 13598"/>
              <a:gd name="T82" fmla="*/ 19405600 w 25870"/>
              <a:gd name="T83" fmla="*/ 3490913 h 13598"/>
              <a:gd name="T84" fmla="*/ 19613563 w 25870"/>
              <a:gd name="T85" fmla="*/ 3083719 h 13598"/>
              <a:gd name="T86" fmla="*/ 19802475 w 25870"/>
              <a:gd name="T87" fmla="*/ 2670969 h 13598"/>
              <a:gd name="T88" fmla="*/ 19973925 w 25870"/>
              <a:gd name="T89" fmla="*/ 2251869 h 13598"/>
              <a:gd name="T90" fmla="*/ 20124738 w 25870"/>
              <a:gd name="T91" fmla="*/ 1824831 h 13598"/>
              <a:gd name="T92" fmla="*/ 20257294 w 25870"/>
              <a:gd name="T93" fmla="*/ 1389856 h 13598"/>
              <a:gd name="T94" fmla="*/ 20368419 w 25870"/>
              <a:gd name="T95" fmla="*/ 954881 h 13598"/>
              <a:gd name="T96" fmla="*/ 20458907 w 25870"/>
              <a:gd name="T97" fmla="*/ 509588 h 13598"/>
              <a:gd name="T98" fmla="*/ 20526375 w 25870"/>
              <a:gd name="T99" fmla="*/ 57944 h 13598"/>
              <a:gd name="T100" fmla="*/ 0 w 25870"/>
              <a:gd name="T101" fmla="*/ 10048875 h 1359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5870" h="13598">
                <a:moveTo>
                  <a:pt x="0" y="12660"/>
                </a:moveTo>
                <a:lnTo>
                  <a:pt x="76" y="12684"/>
                </a:lnTo>
                <a:lnTo>
                  <a:pt x="299" y="12745"/>
                </a:lnTo>
                <a:lnTo>
                  <a:pt x="520" y="12809"/>
                </a:lnTo>
                <a:lnTo>
                  <a:pt x="744" y="12863"/>
                </a:lnTo>
                <a:lnTo>
                  <a:pt x="972" y="12920"/>
                </a:lnTo>
                <a:lnTo>
                  <a:pt x="1198" y="12972"/>
                </a:lnTo>
                <a:lnTo>
                  <a:pt x="1426" y="13024"/>
                </a:lnTo>
                <a:lnTo>
                  <a:pt x="1655" y="13075"/>
                </a:lnTo>
                <a:lnTo>
                  <a:pt x="1884" y="13124"/>
                </a:lnTo>
                <a:lnTo>
                  <a:pt x="2115" y="13169"/>
                </a:lnTo>
                <a:lnTo>
                  <a:pt x="2348" y="13212"/>
                </a:lnTo>
                <a:lnTo>
                  <a:pt x="2582" y="13251"/>
                </a:lnTo>
                <a:lnTo>
                  <a:pt x="2817" y="13291"/>
                </a:lnTo>
                <a:lnTo>
                  <a:pt x="3053" y="13327"/>
                </a:lnTo>
                <a:lnTo>
                  <a:pt x="3288" y="13362"/>
                </a:lnTo>
                <a:lnTo>
                  <a:pt x="3526" y="13395"/>
                </a:lnTo>
                <a:lnTo>
                  <a:pt x="3767" y="13421"/>
                </a:lnTo>
                <a:lnTo>
                  <a:pt x="4006" y="13453"/>
                </a:lnTo>
                <a:lnTo>
                  <a:pt x="4245" y="13476"/>
                </a:lnTo>
                <a:lnTo>
                  <a:pt x="4488" y="13501"/>
                </a:lnTo>
                <a:lnTo>
                  <a:pt x="4729" y="13520"/>
                </a:lnTo>
                <a:lnTo>
                  <a:pt x="4973" y="13538"/>
                </a:lnTo>
                <a:lnTo>
                  <a:pt x="5216" y="13552"/>
                </a:lnTo>
                <a:lnTo>
                  <a:pt x="5463" y="13567"/>
                </a:lnTo>
                <a:lnTo>
                  <a:pt x="5709" y="13580"/>
                </a:lnTo>
                <a:lnTo>
                  <a:pt x="5953" y="13586"/>
                </a:lnTo>
                <a:lnTo>
                  <a:pt x="6202" y="13591"/>
                </a:lnTo>
                <a:lnTo>
                  <a:pt x="6452" y="13596"/>
                </a:lnTo>
                <a:lnTo>
                  <a:pt x="6699" y="13598"/>
                </a:lnTo>
                <a:lnTo>
                  <a:pt x="6948" y="13596"/>
                </a:lnTo>
                <a:lnTo>
                  <a:pt x="7196" y="13591"/>
                </a:lnTo>
                <a:lnTo>
                  <a:pt x="7443" y="13586"/>
                </a:lnTo>
                <a:lnTo>
                  <a:pt x="7692" y="13580"/>
                </a:lnTo>
                <a:lnTo>
                  <a:pt x="7935" y="13567"/>
                </a:lnTo>
                <a:lnTo>
                  <a:pt x="8181" y="13552"/>
                </a:lnTo>
                <a:lnTo>
                  <a:pt x="8423" y="13538"/>
                </a:lnTo>
                <a:lnTo>
                  <a:pt x="8669" y="13520"/>
                </a:lnTo>
                <a:lnTo>
                  <a:pt x="8912" y="13501"/>
                </a:lnTo>
                <a:lnTo>
                  <a:pt x="9153" y="13476"/>
                </a:lnTo>
                <a:lnTo>
                  <a:pt x="9393" y="13453"/>
                </a:lnTo>
                <a:lnTo>
                  <a:pt x="9634" y="13421"/>
                </a:lnTo>
                <a:lnTo>
                  <a:pt x="9870" y="13395"/>
                </a:lnTo>
                <a:lnTo>
                  <a:pt x="10110" y="13362"/>
                </a:lnTo>
                <a:lnTo>
                  <a:pt x="10346" y="13327"/>
                </a:lnTo>
                <a:lnTo>
                  <a:pt x="10580" y="13291"/>
                </a:lnTo>
                <a:lnTo>
                  <a:pt x="10814" y="13251"/>
                </a:lnTo>
                <a:lnTo>
                  <a:pt x="11050" y="13212"/>
                </a:lnTo>
                <a:lnTo>
                  <a:pt x="11281" y="13169"/>
                </a:lnTo>
                <a:lnTo>
                  <a:pt x="11512" y="13124"/>
                </a:lnTo>
                <a:lnTo>
                  <a:pt x="11743" y="13075"/>
                </a:lnTo>
                <a:lnTo>
                  <a:pt x="11971" y="13024"/>
                </a:lnTo>
                <a:lnTo>
                  <a:pt x="12200" y="12972"/>
                </a:lnTo>
                <a:lnTo>
                  <a:pt x="12428" y="12920"/>
                </a:lnTo>
                <a:lnTo>
                  <a:pt x="12652" y="12863"/>
                </a:lnTo>
                <a:lnTo>
                  <a:pt x="12877" y="12809"/>
                </a:lnTo>
                <a:lnTo>
                  <a:pt x="13099" y="12745"/>
                </a:lnTo>
                <a:lnTo>
                  <a:pt x="13322" y="12684"/>
                </a:lnTo>
                <a:lnTo>
                  <a:pt x="13543" y="12619"/>
                </a:lnTo>
                <a:lnTo>
                  <a:pt x="13761" y="12552"/>
                </a:lnTo>
                <a:lnTo>
                  <a:pt x="13979" y="12482"/>
                </a:lnTo>
                <a:lnTo>
                  <a:pt x="14198" y="12413"/>
                </a:lnTo>
                <a:lnTo>
                  <a:pt x="14414" y="12342"/>
                </a:lnTo>
                <a:lnTo>
                  <a:pt x="14626" y="12266"/>
                </a:lnTo>
                <a:lnTo>
                  <a:pt x="14840" y="12192"/>
                </a:lnTo>
                <a:lnTo>
                  <a:pt x="15050" y="12113"/>
                </a:lnTo>
                <a:lnTo>
                  <a:pt x="15259" y="12030"/>
                </a:lnTo>
                <a:lnTo>
                  <a:pt x="15469" y="11951"/>
                </a:lnTo>
                <a:lnTo>
                  <a:pt x="15677" y="11863"/>
                </a:lnTo>
                <a:lnTo>
                  <a:pt x="15883" y="11779"/>
                </a:lnTo>
                <a:lnTo>
                  <a:pt x="16084" y="11690"/>
                </a:lnTo>
                <a:lnTo>
                  <a:pt x="16287" y="11603"/>
                </a:lnTo>
                <a:lnTo>
                  <a:pt x="16488" y="11510"/>
                </a:lnTo>
                <a:lnTo>
                  <a:pt x="16688" y="11418"/>
                </a:lnTo>
                <a:lnTo>
                  <a:pt x="16884" y="11320"/>
                </a:lnTo>
                <a:lnTo>
                  <a:pt x="17081" y="11225"/>
                </a:lnTo>
                <a:lnTo>
                  <a:pt x="17276" y="11126"/>
                </a:lnTo>
                <a:lnTo>
                  <a:pt x="17470" y="11025"/>
                </a:lnTo>
                <a:lnTo>
                  <a:pt x="17658" y="10921"/>
                </a:lnTo>
                <a:lnTo>
                  <a:pt x="17850" y="10815"/>
                </a:lnTo>
                <a:lnTo>
                  <a:pt x="18036" y="10711"/>
                </a:lnTo>
                <a:lnTo>
                  <a:pt x="18226" y="10606"/>
                </a:lnTo>
                <a:lnTo>
                  <a:pt x="18409" y="10495"/>
                </a:lnTo>
                <a:lnTo>
                  <a:pt x="18589" y="10385"/>
                </a:lnTo>
                <a:lnTo>
                  <a:pt x="18772" y="10271"/>
                </a:lnTo>
                <a:lnTo>
                  <a:pt x="18952" y="10158"/>
                </a:lnTo>
                <a:lnTo>
                  <a:pt x="19127" y="10041"/>
                </a:lnTo>
                <a:lnTo>
                  <a:pt x="19307" y="9926"/>
                </a:lnTo>
                <a:lnTo>
                  <a:pt x="19480" y="9805"/>
                </a:lnTo>
                <a:lnTo>
                  <a:pt x="19652" y="9685"/>
                </a:lnTo>
                <a:lnTo>
                  <a:pt x="19820" y="9563"/>
                </a:lnTo>
                <a:lnTo>
                  <a:pt x="19988" y="9439"/>
                </a:lnTo>
                <a:lnTo>
                  <a:pt x="20153" y="9312"/>
                </a:lnTo>
                <a:lnTo>
                  <a:pt x="20318" y="9183"/>
                </a:lnTo>
                <a:lnTo>
                  <a:pt x="20481" y="9058"/>
                </a:lnTo>
                <a:lnTo>
                  <a:pt x="20642" y="8927"/>
                </a:lnTo>
                <a:lnTo>
                  <a:pt x="20802" y="8795"/>
                </a:lnTo>
                <a:lnTo>
                  <a:pt x="20957" y="8665"/>
                </a:lnTo>
                <a:lnTo>
                  <a:pt x="21112" y="8528"/>
                </a:lnTo>
                <a:lnTo>
                  <a:pt x="21264" y="8391"/>
                </a:lnTo>
                <a:lnTo>
                  <a:pt x="21414" y="8254"/>
                </a:lnTo>
                <a:lnTo>
                  <a:pt x="21562" y="8114"/>
                </a:lnTo>
                <a:lnTo>
                  <a:pt x="21709" y="7975"/>
                </a:lnTo>
                <a:lnTo>
                  <a:pt x="21853" y="7833"/>
                </a:lnTo>
                <a:lnTo>
                  <a:pt x="21995" y="7691"/>
                </a:lnTo>
                <a:lnTo>
                  <a:pt x="22135" y="7546"/>
                </a:lnTo>
                <a:lnTo>
                  <a:pt x="22272" y="7401"/>
                </a:lnTo>
                <a:lnTo>
                  <a:pt x="22409" y="7252"/>
                </a:lnTo>
                <a:lnTo>
                  <a:pt x="22541" y="7103"/>
                </a:lnTo>
                <a:lnTo>
                  <a:pt x="22671" y="6957"/>
                </a:lnTo>
                <a:lnTo>
                  <a:pt x="22800" y="6806"/>
                </a:lnTo>
                <a:lnTo>
                  <a:pt x="22927" y="6653"/>
                </a:lnTo>
                <a:lnTo>
                  <a:pt x="23051" y="6501"/>
                </a:lnTo>
                <a:lnTo>
                  <a:pt x="23173" y="6344"/>
                </a:lnTo>
                <a:lnTo>
                  <a:pt x="23293" y="6189"/>
                </a:lnTo>
                <a:lnTo>
                  <a:pt x="23409" y="6032"/>
                </a:lnTo>
                <a:lnTo>
                  <a:pt x="23524" y="5874"/>
                </a:lnTo>
                <a:lnTo>
                  <a:pt x="23638" y="5712"/>
                </a:lnTo>
                <a:lnTo>
                  <a:pt x="23745" y="5554"/>
                </a:lnTo>
                <a:lnTo>
                  <a:pt x="23854" y="5392"/>
                </a:lnTo>
                <a:lnTo>
                  <a:pt x="23958" y="5227"/>
                </a:lnTo>
                <a:lnTo>
                  <a:pt x="24062" y="5065"/>
                </a:lnTo>
                <a:lnTo>
                  <a:pt x="24161" y="4900"/>
                </a:lnTo>
                <a:lnTo>
                  <a:pt x="24258" y="4733"/>
                </a:lnTo>
                <a:lnTo>
                  <a:pt x="24354" y="4565"/>
                </a:lnTo>
                <a:lnTo>
                  <a:pt x="24448" y="4398"/>
                </a:lnTo>
                <a:lnTo>
                  <a:pt x="24537" y="4228"/>
                </a:lnTo>
                <a:lnTo>
                  <a:pt x="24625" y="4057"/>
                </a:lnTo>
                <a:lnTo>
                  <a:pt x="24710" y="3885"/>
                </a:lnTo>
                <a:lnTo>
                  <a:pt x="24791" y="3713"/>
                </a:lnTo>
                <a:lnTo>
                  <a:pt x="24872" y="3539"/>
                </a:lnTo>
                <a:lnTo>
                  <a:pt x="24948" y="3365"/>
                </a:lnTo>
                <a:lnTo>
                  <a:pt x="25021" y="3190"/>
                </a:lnTo>
                <a:lnTo>
                  <a:pt x="25095" y="3012"/>
                </a:lnTo>
                <a:lnTo>
                  <a:pt x="25164" y="2837"/>
                </a:lnTo>
                <a:lnTo>
                  <a:pt x="25229" y="2657"/>
                </a:lnTo>
                <a:lnTo>
                  <a:pt x="25295" y="2479"/>
                </a:lnTo>
                <a:lnTo>
                  <a:pt x="25354" y="2299"/>
                </a:lnTo>
                <a:lnTo>
                  <a:pt x="25412" y="2118"/>
                </a:lnTo>
                <a:lnTo>
                  <a:pt x="25468" y="1938"/>
                </a:lnTo>
                <a:lnTo>
                  <a:pt x="25521" y="1751"/>
                </a:lnTo>
                <a:lnTo>
                  <a:pt x="25568" y="1570"/>
                </a:lnTo>
                <a:lnTo>
                  <a:pt x="25616" y="1386"/>
                </a:lnTo>
                <a:lnTo>
                  <a:pt x="25661" y="1203"/>
                </a:lnTo>
                <a:lnTo>
                  <a:pt x="25700" y="1015"/>
                </a:lnTo>
                <a:lnTo>
                  <a:pt x="25738" y="829"/>
                </a:lnTo>
                <a:lnTo>
                  <a:pt x="25775" y="642"/>
                </a:lnTo>
                <a:lnTo>
                  <a:pt x="25808" y="452"/>
                </a:lnTo>
                <a:lnTo>
                  <a:pt x="25834" y="264"/>
                </a:lnTo>
                <a:lnTo>
                  <a:pt x="25860" y="73"/>
                </a:lnTo>
                <a:lnTo>
                  <a:pt x="25870" y="0"/>
                </a:lnTo>
                <a:lnTo>
                  <a:pt x="0" y="0"/>
                </a:lnTo>
                <a:lnTo>
                  <a:pt x="0" y="1266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</a:lstStyle>
          <a:p>
            <a:endParaRPr lang="en-US" sz="2667"/>
          </a:p>
        </p:txBody>
      </p:sp>
      <p:sp>
        <p:nvSpPr>
          <p:cNvPr id="1036" name="Rectangle 51"/>
          <p:cNvSpPr>
            <a:spLocks noChangeArrowheads="1"/>
          </p:cNvSpPr>
          <p:nvPr/>
        </p:nvSpPr>
        <p:spPr bwMode="auto">
          <a:xfrm>
            <a:off x="1066800" y="381000"/>
            <a:ext cx="35128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</a:lstStyle>
          <a:p>
            <a:pPr defTabSz="4181384"/>
            <a:r>
              <a:rPr lang="en-US" sz="8000" b="1" dirty="0">
                <a:solidFill>
                  <a:schemeClr val="bg1"/>
                </a:solidFill>
                <a:latin typeface="Gill Sans MT" pitchFamily="34" charset="0"/>
              </a:rPr>
              <a:t>Show Me the Money: </a:t>
            </a:r>
            <a:r>
              <a:rPr lang="en-US" sz="8000" b="1" dirty="0" smtClean="0">
                <a:solidFill>
                  <a:schemeClr val="bg1"/>
                </a:solidFill>
                <a:latin typeface="Gill Sans MT" pitchFamily="34" charset="0"/>
              </a:rPr>
              <a:t>Forecasting Economic Aid </a:t>
            </a:r>
          </a:p>
          <a:p>
            <a:pPr defTabSz="4181384"/>
            <a:r>
              <a:rPr lang="en-US" sz="8000" b="1" dirty="0" smtClean="0">
                <a:solidFill>
                  <a:schemeClr val="bg1"/>
                </a:solidFill>
                <a:latin typeface="Gill Sans MT" pitchFamily="34" charset="0"/>
              </a:rPr>
              <a:t>with </a:t>
            </a:r>
            <a:r>
              <a:rPr lang="en-US" sz="8000" b="1" dirty="0">
                <a:solidFill>
                  <a:schemeClr val="bg1"/>
                </a:solidFill>
                <a:latin typeface="Gill Sans MT" pitchFamily="34" charset="0"/>
              </a:rPr>
              <a:t>Machine Learning</a:t>
            </a:r>
          </a:p>
        </p:txBody>
      </p:sp>
      <p:sp>
        <p:nvSpPr>
          <p:cNvPr id="1037" name="Text Box 55"/>
          <p:cNvSpPr txBox="1">
            <a:spLocks noChangeArrowheads="1"/>
          </p:cNvSpPr>
          <p:nvPr/>
        </p:nvSpPr>
        <p:spPr bwMode="auto">
          <a:xfrm>
            <a:off x="1066800" y="5520928"/>
            <a:ext cx="12420600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Foreign assistance promotes </a:t>
            </a:r>
            <a:r>
              <a:rPr lang="en-US" sz="3300" dirty="0"/>
              <a:t>America’s </a:t>
            </a:r>
            <a:r>
              <a:rPr lang="en-US" sz="3300" dirty="0" smtClean="0"/>
              <a:t>interests, improves </a:t>
            </a:r>
            <a:r>
              <a:rPr lang="en-US" sz="3300" dirty="0"/>
              <a:t>lives </a:t>
            </a:r>
            <a:r>
              <a:rPr lang="en-US" sz="3300" dirty="0" smtClean="0"/>
              <a:t>abroad and achieves the United Nation’s Sustainable Development Goals.</a:t>
            </a:r>
          </a:p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What </a:t>
            </a:r>
            <a:r>
              <a:rPr lang="en-US" sz="3300" dirty="0"/>
              <a:t>if decision makers could use data science techniques to predict how much </a:t>
            </a:r>
            <a:r>
              <a:rPr lang="en-US" sz="3300" dirty="0" smtClean="0"/>
              <a:t>aid </a:t>
            </a:r>
            <a:r>
              <a:rPr lang="en-US" sz="3300" dirty="0"/>
              <a:t>they would receive?</a:t>
            </a:r>
          </a:p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Countries can plan for the future by </a:t>
            </a:r>
            <a:r>
              <a:rPr lang="en-US" sz="3300" dirty="0" smtClean="0"/>
              <a:t>forecasting aid </a:t>
            </a:r>
            <a:r>
              <a:rPr lang="en-US" sz="3300" dirty="0" smtClean="0"/>
              <a:t>amounts.</a:t>
            </a:r>
            <a:endParaRPr lang="en-US" sz="3300" dirty="0"/>
          </a:p>
        </p:txBody>
      </p:sp>
      <p:sp>
        <p:nvSpPr>
          <p:cNvPr id="1038" name="Rectangle 56"/>
          <p:cNvSpPr>
            <a:spLocks noChangeArrowheads="1"/>
          </p:cNvSpPr>
          <p:nvPr/>
        </p:nvSpPr>
        <p:spPr bwMode="auto">
          <a:xfrm>
            <a:off x="1073151" y="16459200"/>
            <a:ext cx="1165436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20" tIns="60960" rIns="121920" bIns="60960" anchor="ctr"/>
          <a:lstStyle>
            <a:defPPr>
              <a:defRPr kern="1200" smtId="4294967295"/>
            </a:defPPr>
          </a:lstStyle>
          <a:p>
            <a:pPr defTabSz="4181384"/>
            <a:r>
              <a:rPr lang="en-US" sz="5067" b="1" dirty="0">
                <a:solidFill>
                  <a:schemeClr val="bg1"/>
                </a:solidFill>
                <a:latin typeface="Gill Sans MT" pitchFamily="34" charset="0"/>
              </a:rPr>
              <a:t>BACKGROUND</a:t>
            </a:r>
          </a:p>
        </p:txBody>
      </p:sp>
      <p:sp>
        <p:nvSpPr>
          <p:cNvPr id="1039" name="Text Box 59"/>
          <p:cNvSpPr txBox="1">
            <a:spLocks noChangeArrowheads="1"/>
          </p:cNvSpPr>
          <p:nvPr/>
        </p:nvSpPr>
        <p:spPr bwMode="auto">
          <a:xfrm>
            <a:off x="1100968" y="17358985"/>
            <a:ext cx="12157831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300" dirty="0" smtClean="0"/>
              <a:t>Economic </a:t>
            </a:r>
            <a:r>
              <a:rPr lang="en-US" sz="3300" dirty="0"/>
              <a:t>aid disbursement amounts from the U.S. Agency for International Development </a:t>
            </a:r>
            <a:r>
              <a:rPr lang="en-US" sz="3300" dirty="0" smtClean="0"/>
              <a:t>from </a:t>
            </a:r>
            <a:r>
              <a:rPr lang="en-US" sz="3300" dirty="0"/>
              <a:t>2014 to 2016 for 176 countries </a:t>
            </a:r>
            <a:r>
              <a:rPr lang="en-US" sz="3300" dirty="0" smtClean="0"/>
              <a:t>were extracted from explorer.usaid.gov. Economic aid is for </a:t>
            </a:r>
            <a:r>
              <a:rPr lang="en-US" sz="3300" i="1" dirty="0" smtClean="0"/>
              <a:t>programs with a development or humanitarian objective</a:t>
            </a:r>
            <a:r>
              <a:rPr lang="en-US" sz="3300" dirty="0" smtClean="0"/>
              <a:t>.</a:t>
            </a:r>
          </a:p>
          <a:p>
            <a:endParaRPr lang="en-US" sz="3300" dirty="0"/>
          </a:p>
          <a:p>
            <a:r>
              <a:rPr lang="en-US" sz="3300" dirty="0"/>
              <a:t>The hypothesis of whether foreign economic aid disbursements can be predicted was </a:t>
            </a:r>
            <a:r>
              <a:rPr lang="en-US" sz="3300" dirty="0" smtClean="0"/>
              <a:t>tested.</a:t>
            </a:r>
            <a:endParaRPr lang="en-US" sz="3300" dirty="0"/>
          </a:p>
          <a:p>
            <a:endParaRPr lang="en-US" sz="3200" dirty="0"/>
          </a:p>
          <a:p>
            <a:pPr eaLnBrk="1" hangingPunct="1">
              <a:buClr>
                <a:schemeClr val="bg1"/>
              </a:buClr>
            </a:pPr>
            <a:endParaRPr lang="en-US" sz="3200" dirty="0"/>
          </a:p>
        </p:txBody>
      </p:sp>
      <p:sp>
        <p:nvSpPr>
          <p:cNvPr id="1040" name="Text Box 62"/>
          <p:cNvSpPr txBox="1">
            <a:spLocks noChangeArrowheads="1"/>
          </p:cNvSpPr>
          <p:nvPr/>
        </p:nvSpPr>
        <p:spPr bwMode="auto">
          <a:xfrm>
            <a:off x="31699200" y="17602200"/>
            <a:ext cx="10972800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marL="342900" indent="-3429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marL="0" eaLnBrk="1" hangingPunct="1">
              <a:spcBef>
                <a:spcPct val="50000"/>
              </a:spcBef>
            </a:pPr>
            <a:r>
              <a:rPr lang="en-US" sz="3300" dirty="0" smtClean="0"/>
              <a:t>Countries can use machine learning to predict funding for development or humanitarian programs to support the Sustainable Development Goals.</a:t>
            </a:r>
            <a:endParaRPr lang="en-US" sz="3300" dirty="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1143000" y="3048000"/>
            <a:ext cx="200406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</a:lstStyle>
          <a:p>
            <a:pPr defTabSz="4181384"/>
            <a:r>
              <a:rPr lang="en-US" sz="4800" b="1" i="1" dirty="0" smtClean="0">
                <a:solidFill>
                  <a:schemeClr val="bg1">
                    <a:lumMod val="95000"/>
                  </a:schemeClr>
                </a:solidFill>
                <a:latin typeface="Gill Sans MT" pitchFamily="34" charset="0"/>
              </a:rPr>
              <a:t>By : Laura Kahn and </a:t>
            </a:r>
            <a:r>
              <a:rPr lang="en-US" sz="4800" b="1" i="1" dirty="0" err="1" smtClean="0">
                <a:solidFill>
                  <a:schemeClr val="bg1">
                    <a:lumMod val="95000"/>
                  </a:schemeClr>
                </a:solidFill>
                <a:latin typeface="Gill Sans MT" pitchFamily="34" charset="0"/>
              </a:rPr>
              <a:t>Majid</a:t>
            </a:r>
            <a:r>
              <a:rPr lang="en-US" sz="4800" b="1" i="1" dirty="0" smtClean="0">
                <a:solidFill>
                  <a:schemeClr val="bg1">
                    <a:lumMod val="95000"/>
                  </a:schemeClr>
                </a:solidFill>
                <a:latin typeface="Gill Sans MT" pitchFamily="34" charset="0"/>
              </a:rPr>
              <a:t> </a:t>
            </a:r>
            <a:r>
              <a:rPr lang="en-US" sz="4800" b="1" i="1" dirty="0" err="1" smtClean="0">
                <a:solidFill>
                  <a:schemeClr val="bg1">
                    <a:lumMod val="95000"/>
                  </a:schemeClr>
                </a:solidFill>
                <a:latin typeface="Gill Sans MT" pitchFamily="34" charset="0"/>
              </a:rPr>
              <a:t>Khorrami</a:t>
            </a:r>
            <a:r>
              <a:rPr lang="en-US" sz="4800" b="1" i="1" dirty="0" smtClean="0">
                <a:solidFill>
                  <a:schemeClr val="bg1">
                    <a:lumMod val="95000"/>
                  </a:schemeClr>
                </a:solidFill>
                <a:latin typeface="Gill Sans MT" pitchFamily="34" charset="0"/>
              </a:rPr>
              <a:t>, Indiana University</a:t>
            </a:r>
          </a:p>
        </p:txBody>
      </p:sp>
      <p:sp>
        <p:nvSpPr>
          <p:cNvPr id="1042" name="Rectangle 67"/>
          <p:cNvSpPr>
            <a:spLocks noChangeArrowheads="1"/>
          </p:cNvSpPr>
          <p:nvPr/>
        </p:nvSpPr>
        <p:spPr bwMode="auto">
          <a:xfrm>
            <a:off x="1066800" y="4572000"/>
            <a:ext cx="1165436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20" tIns="60960" rIns="121920" bIns="60960" anchor="ctr"/>
          <a:lstStyle>
            <a:defPPr>
              <a:defRPr kern="1200" smtId="4294967295"/>
            </a:defPPr>
          </a:lstStyle>
          <a:p>
            <a:pPr defTabSz="4181384"/>
            <a:r>
              <a:rPr lang="en-US" sz="5200" b="1" dirty="0">
                <a:solidFill>
                  <a:schemeClr val="bg1"/>
                </a:solidFill>
                <a:latin typeface="Gill Sans MT" pitchFamily="34" charset="0"/>
              </a:rPr>
              <a:t>ABSTRACT</a:t>
            </a:r>
          </a:p>
        </p:txBody>
      </p:sp>
      <p:sp>
        <p:nvSpPr>
          <p:cNvPr id="1043" name="Rectangle 70"/>
          <p:cNvSpPr>
            <a:spLocks noChangeArrowheads="1"/>
          </p:cNvSpPr>
          <p:nvPr/>
        </p:nvSpPr>
        <p:spPr bwMode="auto">
          <a:xfrm>
            <a:off x="16306800" y="4572000"/>
            <a:ext cx="1165436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20" tIns="60960" rIns="121920" bIns="60960" anchor="ctr"/>
          <a:lstStyle>
            <a:defPPr>
              <a:defRPr kern="1200" smtId="4294967295"/>
            </a:defPPr>
          </a:lstStyle>
          <a:p>
            <a:pPr defTabSz="4181384"/>
            <a:r>
              <a:rPr lang="en-US" sz="5200" b="1" dirty="0" smtClean="0">
                <a:solidFill>
                  <a:schemeClr val="bg1"/>
                </a:solidFill>
                <a:latin typeface="Gill Sans MT" pitchFamily="34" charset="0"/>
              </a:rPr>
              <a:t>METHODS</a:t>
            </a:r>
            <a:endParaRPr lang="en-US" sz="52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1044" name="Rectangle 73"/>
          <p:cNvSpPr>
            <a:spLocks noChangeArrowheads="1"/>
          </p:cNvSpPr>
          <p:nvPr/>
        </p:nvSpPr>
        <p:spPr bwMode="auto">
          <a:xfrm>
            <a:off x="31703434" y="4572000"/>
            <a:ext cx="1165436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20" tIns="60960" rIns="121920" bIns="60960" anchor="ctr"/>
          <a:lstStyle>
            <a:defPPr>
              <a:defRPr kern="1200" smtId="4294967295"/>
            </a:defPPr>
          </a:lstStyle>
          <a:p>
            <a:pPr defTabSz="4181384"/>
            <a:r>
              <a:rPr lang="en-US" sz="5200" b="1" dirty="0">
                <a:solidFill>
                  <a:schemeClr val="bg1"/>
                </a:solidFill>
                <a:latin typeface="Gill Sans MT" pitchFamily="34" charset="0"/>
              </a:rPr>
              <a:t>RESULTS</a:t>
            </a:r>
          </a:p>
        </p:txBody>
      </p:sp>
      <p:sp>
        <p:nvSpPr>
          <p:cNvPr id="1045" name="Rectangle 76"/>
          <p:cNvSpPr>
            <a:spLocks noChangeArrowheads="1"/>
          </p:cNvSpPr>
          <p:nvPr/>
        </p:nvSpPr>
        <p:spPr bwMode="auto">
          <a:xfrm>
            <a:off x="31699200" y="16687800"/>
            <a:ext cx="1165436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20" tIns="60960" rIns="121920" bIns="60960" anchor="ctr"/>
          <a:lstStyle>
            <a:defPPr>
              <a:defRPr kern="1200" smtId="4294967295"/>
            </a:defPPr>
          </a:lstStyle>
          <a:p>
            <a:pPr defTabSz="4181384"/>
            <a:r>
              <a:rPr lang="en-US" sz="5200" b="1" dirty="0">
                <a:solidFill>
                  <a:schemeClr val="bg1"/>
                </a:solidFill>
                <a:latin typeface="Gill Sans MT" pitchFamily="34" charset="0"/>
              </a:rPr>
              <a:t>CONCLUSION</a:t>
            </a:r>
          </a:p>
        </p:txBody>
      </p:sp>
      <p:sp>
        <p:nvSpPr>
          <p:cNvPr id="1047" name="Text Box 90"/>
          <p:cNvSpPr txBox="1">
            <a:spLocks noChangeArrowheads="1"/>
          </p:cNvSpPr>
          <p:nvPr/>
        </p:nvSpPr>
        <p:spPr bwMode="auto">
          <a:xfrm>
            <a:off x="31699200" y="5488424"/>
            <a:ext cx="11353800" cy="467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There were 16 countries (9.1%) where </a:t>
            </a:r>
            <a:r>
              <a:rPr lang="en-US" sz="3300" dirty="0"/>
              <a:t>classifiers </a:t>
            </a:r>
            <a:r>
              <a:rPr lang="en-US" sz="3300" dirty="0" smtClean="0"/>
              <a:t>didn’t </a:t>
            </a:r>
            <a:r>
              <a:rPr lang="en-US" sz="3300" dirty="0"/>
              <a:t>predict aid </a:t>
            </a:r>
            <a:r>
              <a:rPr lang="en-US" sz="3300" dirty="0" smtClean="0"/>
              <a:t>category. For these countries, there </a:t>
            </a:r>
            <a:r>
              <a:rPr lang="en-US" sz="3300" dirty="0"/>
              <a:t>was an average </a:t>
            </a:r>
            <a:r>
              <a:rPr lang="en-US" sz="3300" dirty="0" smtClean="0"/>
              <a:t>disbursement difference </a:t>
            </a:r>
            <a:r>
              <a:rPr lang="en-US" sz="3300" dirty="0"/>
              <a:t>of </a:t>
            </a:r>
            <a:r>
              <a:rPr lang="en-US" sz="3300" dirty="0" smtClean="0"/>
              <a:t>$96.5 million.</a:t>
            </a:r>
            <a:endParaRPr lang="en-US" sz="3300" dirty="0"/>
          </a:p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The classifier using 2014-2015 data had the highest baseline accuracy of 84.7%. All classifiers outperformed the baseline accuracy by at least 7%. K-Nearest Neighbors had the highest accuracy of 93.18%.</a:t>
            </a:r>
            <a:endParaRPr lang="en-US" sz="33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</p:txBody>
      </p:sp>
      <p:sp>
        <p:nvSpPr>
          <p:cNvPr id="1053" name="Text Box 103"/>
          <p:cNvSpPr txBox="1">
            <a:spLocks noChangeArrowheads="1"/>
          </p:cNvSpPr>
          <p:nvPr/>
        </p:nvSpPr>
        <p:spPr bwMode="auto">
          <a:xfrm>
            <a:off x="16365352" y="5477560"/>
            <a:ext cx="12209648" cy="1436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Aid amount was chosen as the feature. Linear regression was tested but </a:t>
            </a:r>
            <a:r>
              <a:rPr lang="en-US" sz="3300" dirty="0"/>
              <a:t>the aid values were too varied from year to year to predict the exact dollar amount with any accuracy.</a:t>
            </a:r>
          </a:p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Since predicting </a:t>
            </a:r>
            <a:r>
              <a:rPr lang="en-US" sz="3300" dirty="0"/>
              <a:t>the exact dollar </a:t>
            </a:r>
            <a:r>
              <a:rPr lang="en-US" sz="3300" dirty="0" smtClean="0"/>
              <a:t>amount was not feasible, each aid amount was given a category: </a:t>
            </a:r>
            <a:r>
              <a:rPr lang="en-US" sz="3300" b="1" dirty="0" smtClean="0"/>
              <a:t>Micro</a:t>
            </a:r>
            <a:r>
              <a:rPr lang="en-US" sz="3300" dirty="0" smtClean="0"/>
              <a:t> (&lt; $5 million), </a:t>
            </a:r>
            <a:br>
              <a:rPr lang="en-US" sz="3300" dirty="0" smtClean="0"/>
            </a:br>
            <a:r>
              <a:rPr lang="en-US" sz="3300" b="1" dirty="0" smtClean="0"/>
              <a:t>Small </a:t>
            </a:r>
            <a:r>
              <a:rPr lang="en-US" sz="3300" dirty="0" smtClean="0"/>
              <a:t>($5 – $20 million), </a:t>
            </a:r>
            <a:r>
              <a:rPr lang="en-US" sz="3300" b="1" dirty="0" smtClean="0"/>
              <a:t>Medium</a:t>
            </a:r>
            <a:r>
              <a:rPr lang="en-US" sz="3300" dirty="0" smtClean="0"/>
              <a:t> ($20 - $50 million), </a:t>
            </a:r>
            <a:br>
              <a:rPr lang="en-US" sz="3300" dirty="0" smtClean="0"/>
            </a:br>
            <a:r>
              <a:rPr lang="en-US" sz="3300" b="1" dirty="0" smtClean="0"/>
              <a:t>Large</a:t>
            </a:r>
            <a:r>
              <a:rPr lang="en-US" sz="3300" dirty="0" smtClean="0"/>
              <a:t> ($50 -$100 million), </a:t>
            </a:r>
            <a:r>
              <a:rPr lang="en-US" sz="3300" b="1" dirty="0" smtClean="0"/>
              <a:t>XL</a:t>
            </a:r>
            <a:r>
              <a:rPr lang="en-US" sz="3300" dirty="0" smtClean="0"/>
              <a:t> ($100 - $200 million) </a:t>
            </a:r>
            <a:r>
              <a:rPr lang="en-US" sz="3300" dirty="0"/>
              <a:t>and </a:t>
            </a:r>
            <a:r>
              <a:rPr lang="en-US" sz="3300" b="1" dirty="0" smtClean="0"/>
              <a:t>Substantial </a:t>
            </a:r>
            <a:r>
              <a:rPr lang="en-US" sz="3300" dirty="0" smtClean="0"/>
              <a:t>(&gt; $200 million). </a:t>
            </a:r>
          </a:p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Each category was encoded with numbers 1 - 6. </a:t>
            </a:r>
            <a:endParaRPr lang="en-US" sz="33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 smtClean="0"/>
          </a:p>
          <a:p>
            <a:pPr eaLnBrk="1" hangingPunct="1">
              <a:spcBef>
                <a:spcPct val="50000"/>
              </a:spcBef>
            </a:pPr>
            <a:endParaRPr lang="en-US" sz="3200" dirty="0" smtClean="0"/>
          </a:p>
          <a:p>
            <a:pPr eaLnBrk="1" hangingPunct="1">
              <a:spcBef>
                <a:spcPct val="50000"/>
              </a:spcBef>
            </a:pPr>
            <a:r>
              <a:rPr lang="en-US" sz="3300" dirty="0" smtClean="0"/>
              <a:t>Naïve </a:t>
            </a:r>
            <a:r>
              <a:rPr lang="en-US" sz="3300" dirty="0"/>
              <a:t>Bayes, Decision </a:t>
            </a:r>
            <a:r>
              <a:rPr lang="en-US" sz="3300" dirty="0" smtClean="0"/>
              <a:t>Tree, Support Vector Machine </a:t>
            </a:r>
            <a:r>
              <a:rPr lang="en-US" sz="3300" dirty="0"/>
              <a:t>and 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smtClean="0"/>
              <a:t>K-Nearest Neighbors </a:t>
            </a:r>
            <a:r>
              <a:rPr lang="en-US" sz="3300" dirty="0"/>
              <a:t>machine learning algorithms were used to predict </a:t>
            </a:r>
            <a:r>
              <a:rPr lang="en-US" sz="3300" dirty="0" smtClean="0"/>
              <a:t>amount categories for 2014 - 2016.</a:t>
            </a:r>
            <a:endParaRPr lang="en-US" sz="3300" dirty="0"/>
          </a:p>
        </p:txBody>
      </p:sp>
      <p:sp>
        <p:nvSpPr>
          <p:cNvPr id="1058" name="Text Box 110"/>
          <p:cNvSpPr txBox="1">
            <a:spLocks noChangeArrowheads="1"/>
          </p:cNvSpPr>
          <p:nvPr/>
        </p:nvSpPr>
        <p:spPr bwMode="auto">
          <a:xfrm>
            <a:off x="1245965" y="15626858"/>
            <a:ext cx="7364635" cy="451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 dirty="0" smtClean="0"/>
              <a:t>ForeignAssistance.gov map, 2014</a:t>
            </a:r>
            <a:endParaRPr lang="en-US" sz="2133" dirty="0"/>
          </a:p>
        </p:txBody>
      </p: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056697402"/>
              </p:ext>
            </p:extLst>
          </p:nvPr>
        </p:nvGraphicFramePr>
        <p:xfrm>
          <a:off x="38203783" y="4046289"/>
          <a:ext cx="2971094" cy="2338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Text Box 110"/>
          <p:cNvSpPr txBox="1">
            <a:spLocks noChangeArrowheads="1"/>
          </p:cNvSpPr>
          <p:nvPr/>
        </p:nvSpPr>
        <p:spPr bwMode="auto">
          <a:xfrm>
            <a:off x="16459200" y="16992600"/>
            <a:ext cx="8458200" cy="451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 dirty="0" smtClean="0"/>
              <a:t>The largest percentage of aid disbursements were “Micro."</a:t>
            </a:r>
            <a:endParaRPr lang="en-US" sz="2133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9621093"/>
            <a:ext cx="11842786" cy="57713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11049000"/>
            <a:ext cx="11763558" cy="55753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Text Box 110"/>
          <p:cNvSpPr txBox="1">
            <a:spLocks noChangeArrowheads="1"/>
          </p:cNvSpPr>
          <p:nvPr/>
        </p:nvSpPr>
        <p:spPr bwMode="auto">
          <a:xfrm>
            <a:off x="31878365" y="15544800"/>
            <a:ext cx="7364635" cy="451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121920" tIns="60960" rIns="121920" bIns="6096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 dirty="0" smtClean="0"/>
              <a:t>Machine Learning Classifier Accuracy</a:t>
            </a:r>
            <a:endParaRPr lang="en-US" sz="21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0" y="9906000"/>
            <a:ext cx="10896600" cy="5303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/>
          <p:cNvSpPr/>
          <p:nvPr/>
        </p:nvSpPr>
        <p:spPr>
          <a:xfrm>
            <a:off x="21799566" y="10695801"/>
            <a:ext cx="2920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775400" y="19735800"/>
            <a:ext cx="84201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</TotalTime>
  <Words>281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Kahn, Laura H.</cp:lastModifiedBy>
  <cp:revision>140</cp:revision>
  <dcterms:modified xsi:type="dcterms:W3CDTF">2017-08-16T11:19:16Z</dcterms:modified>
  <cp:category>scientific poster template</cp:category>
</cp:coreProperties>
</file>