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22"/>
  </p:notesMasterIdLst>
  <p:handoutMasterIdLst>
    <p:handoutMasterId r:id="rId23"/>
  </p:handoutMasterIdLst>
  <p:sldIdLst>
    <p:sldId id="325" r:id="rId5"/>
    <p:sldId id="355" r:id="rId6"/>
    <p:sldId id="356" r:id="rId7"/>
    <p:sldId id="360" r:id="rId8"/>
    <p:sldId id="361" r:id="rId9"/>
    <p:sldId id="343" r:id="rId10"/>
    <p:sldId id="340" r:id="rId11"/>
    <p:sldId id="345" r:id="rId12"/>
    <p:sldId id="342" r:id="rId13"/>
    <p:sldId id="348" r:id="rId14"/>
    <p:sldId id="341" r:id="rId15"/>
    <p:sldId id="346" r:id="rId16"/>
    <p:sldId id="357" r:id="rId17"/>
    <p:sldId id="359" r:id="rId18"/>
    <p:sldId id="350" r:id="rId19"/>
    <p:sldId id="347" r:id="rId20"/>
    <p:sldId id="35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040" userDrawn="1">
          <p15:clr>
            <a:srgbClr val="A4A3A4"/>
          </p15:clr>
        </p15:guide>
        <p15:guide id="3" pos="2640" userDrawn="1">
          <p15:clr>
            <a:srgbClr val="A4A3A4"/>
          </p15:clr>
        </p15:guide>
        <p15:guide id="4"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E6E1"/>
    <a:srgbClr val="FFCCCC"/>
    <a:srgbClr val="D8D8D8"/>
    <a:srgbClr val="FFFFFF"/>
    <a:srgbClr val="2800FF"/>
    <a:srgbClr val="00BAFF"/>
    <a:srgbClr val="00FF7D"/>
    <a:srgbClr val="00F3FF"/>
    <a:srgbClr val="FFB600"/>
    <a:srgbClr val="FFEA0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777" autoAdjust="0"/>
  </p:normalViewPr>
  <p:slideViewPr>
    <p:cSldViewPr snapToGrid="0">
      <p:cViewPr varScale="1">
        <p:scale>
          <a:sx n="49" d="100"/>
          <a:sy n="49" d="100"/>
        </p:scale>
        <p:origin x="1312" y="24"/>
      </p:cViewPr>
      <p:guideLst>
        <p:guide pos="5040"/>
        <p:guide pos="2640"/>
        <p:guide orient="horz" pos="216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BD7333-DD87-4773-BED3-E2892A4094EE}" type="datetimeFigureOut">
              <a:rPr lang="en-US" smtClean="0"/>
              <a:t>11/8/2019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A0E21C-7E3E-40C1-A5B4-152F0F11E190}" type="slidenum">
              <a:rPr lang="en-US" smtClean="0"/>
              <a:t>‹#›</a:t>
            </a:fld>
            <a:endParaRPr lang="en-US"/>
          </a:p>
        </p:txBody>
      </p:sp>
    </p:spTree>
    <p:extLst>
      <p:ext uri="{BB962C8B-B14F-4D97-AF65-F5344CB8AC3E}">
        <p14:creationId xmlns:p14="http://schemas.microsoft.com/office/powerpoint/2010/main" val="1635044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D084F-DC83-4EB0-8CED-52E9AA3ECA1C}" type="datetimeFigureOut">
              <a:rPr lang="en-US" smtClean="0"/>
              <a:t>11/8/2019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157E0A-F321-48DC-AF94-681D4DCF344D}" type="slidenum">
              <a:rPr lang="en-US" smtClean="0"/>
              <a:t>‹#›</a:t>
            </a:fld>
            <a:endParaRPr lang="en-US"/>
          </a:p>
        </p:txBody>
      </p:sp>
    </p:spTree>
    <p:extLst>
      <p:ext uri="{BB962C8B-B14F-4D97-AF65-F5344CB8AC3E}">
        <p14:creationId xmlns:p14="http://schemas.microsoft.com/office/powerpoint/2010/main" val="3796904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cran.r-project.org/web/packages/raster/raster.pdf"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Imagine a tool augmented by AI that considers users at the core of its design, development and deployment. Imagine a tool that improves human decision-making in emergency situations by getting the right information to the right people at the right time.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Hello! I’m Laura Kahn and along with my teammates Benjamin Ortiz, Viveca </a:t>
            </a:r>
            <a:r>
              <a:rPr lang="en-US" sz="1200" kern="1200" dirty="0" err="1">
                <a:solidFill>
                  <a:schemeClr val="tx1"/>
                </a:solidFill>
                <a:effectLst/>
                <a:latin typeface="+mn-lt"/>
                <a:ea typeface="+mn-ea"/>
                <a:cs typeface="+mn-cs"/>
              </a:rPr>
              <a:t>Pavon</a:t>
            </a:r>
            <a:r>
              <a:rPr lang="en-US" sz="1200" kern="1200" dirty="0">
                <a:solidFill>
                  <a:schemeClr val="tx1"/>
                </a:solidFill>
                <a:effectLst/>
                <a:latin typeface="+mn-lt"/>
                <a:ea typeface="+mn-ea"/>
                <a:cs typeface="+mn-cs"/>
              </a:rPr>
              <a:t> and Onur Savas from Accenture Federal Services, I would like to talk about our emergency route management tool. </a:t>
            </a:r>
          </a:p>
          <a:p>
            <a:endParaRPr lang="en-US" dirty="0"/>
          </a:p>
        </p:txBody>
      </p:sp>
      <p:sp>
        <p:nvSpPr>
          <p:cNvPr id="4" name="Slide Number Placeholder 3"/>
          <p:cNvSpPr>
            <a:spLocks noGrp="1"/>
          </p:cNvSpPr>
          <p:nvPr>
            <p:ph type="sldNum" sz="quarter" idx="5"/>
          </p:nvPr>
        </p:nvSpPr>
        <p:spPr/>
        <p:txBody>
          <a:bodyPr/>
          <a:lstStyle/>
          <a:p>
            <a:fld id="{AC157E0A-F321-48DC-AF94-681D4DCF344D}" type="slidenum">
              <a:rPr lang="en-US" smtClean="0"/>
              <a:t>1</a:t>
            </a:fld>
            <a:endParaRPr lang="en-US"/>
          </a:p>
        </p:txBody>
      </p:sp>
    </p:spTree>
    <p:extLst>
      <p:ext uri="{BB962C8B-B14F-4D97-AF65-F5344CB8AC3E}">
        <p14:creationId xmlns:p14="http://schemas.microsoft.com/office/powerpoint/2010/main" val="339092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PAUSE</a:t>
            </a:r>
          </a:p>
        </p:txBody>
      </p:sp>
      <p:sp>
        <p:nvSpPr>
          <p:cNvPr id="4" name="Slide Number Placeholder 3"/>
          <p:cNvSpPr>
            <a:spLocks noGrp="1"/>
          </p:cNvSpPr>
          <p:nvPr>
            <p:ph type="sldNum" sz="quarter" idx="5"/>
          </p:nvPr>
        </p:nvSpPr>
        <p:spPr/>
        <p:txBody>
          <a:bodyPr/>
          <a:lstStyle/>
          <a:p>
            <a:fld id="{AC157E0A-F321-48DC-AF94-681D4DCF344D}" type="slidenum">
              <a:rPr lang="en-US" smtClean="0"/>
              <a:t>10</a:t>
            </a:fld>
            <a:endParaRPr lang="en-US"/>
          </a:p>
        </p:txBody>
      </p:sp>
    </p:spTree>
    <p:extLst>
      <p:ext uri="{BB962C8B-B14F-4D97-AF65-F5344CB8AC3E}">
        <p14:creationId xmlns:p14="http://schemas.microsoft.com/office/powerpoint/2010/main" val="1681848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transformed publicly available geospatial data from Open Street Maps and the Caribbean Handbook on Risk Information. </a:t>
            </a:r>
          </a:p>
          <a:p>
            <a:endParaRPr lang="en-US" dirty="0"/>
          </a:p>
          <a:p>
            <a:r>
              <a:rPr lang="en-US" dirty="0"/>
              <a:t>The image on the left shows how roads and buildings in the capital city of Roseau, Dominica are encoded using several open source R libraries, including OSM, SF and Raster (</a:t>
            </a:r>
            <a:r>
              <a:rPr lang="en-US" dirty="0">
                <a:hlinkClick r:id="rId3"/>
              </a:rPr>
              <a:t>https://cran.r-project.org/web/packages/raster/raster.pdf</a:t>
            </a:r>
            <a:r>
              <a:rPr lang="en-US" dirty="0"/>
              <a:t>).</a:t>
            </a:r>
          </a:p>
          <a:p>
            <a:endParaRPr lang="en-US" dirty="0"/>
          </a:p>
          <a:p>
            <a:r>
              <a:rPr lang="en-US" dirty="0"/>
              <a:t>The picture on the right is a closeup view of the Bath estate neighborhood of Roseau, specifically the area where the box is drawn on the left-hand image. Determining the flow of people from an origination point to a different destination using a road network is a key component of our emergency management tool. We represent roads in the neighborhood as a directed graph network using the </a:t>
            </a:r>
            <a:r>
              <a:rPr lang="en-US" dirty="0" err="1"/>
              <a:t>Dodgr</a:t>
            </a:r>
            <a:r>
              <a:rPr lang="en-US" dirty="0"/>
              <a:t> R library. The intersection of two roads in the network is encoded with a line and is referred to as a junction or node. A segment of the road is also visually encoded and referred to as an edge. Buildings on the map are assumed to be residential buildings. A purple leaflet symbol on the map encodes the shelters – Bath Estate Primary School and Bath Estate Resource Center. These shelters were randomly taken from a list of previous hurricane evacuation shelters and are added to the map according to latitude and longitude.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dark purple color shows that Valley Road is a primary road with a high network weight. A high network weight means it is most connected to other roads in the network. The dark pink color highlights that </a:t>
            </a:r>
            <a:r>
              <a:rPr lang="en-US" dirty="0" err="1"/>
              <a:t>Lakoudwe</a:t>
            </a:r>
            <a:r>
              <a:rPr lang="en-US" dirty="0"/>
              <a:t> Drive is a secondary road with a lower weight than Valley Road. The light pink roads not named on the map represent other tertiary roads with the lowest network weight.</a:t>
            </a:r>
          </a:p>
          <a:p>
            <a:endParaRPr lang="en-US" dirty="0"/>
          </a:p>
        </p:txBody>
      </p:sp>
      <p:sp>
        <p:nvSpPr>
          <p:cNvPr id="4" name="Slide Number Placeholder 3"/>
          <p:cNvSpPr>
            <a:spLocks noGrp="1"/>
          </p:cNvSpPr>
          <p:nvPr>
            <p:ph type="sldNum" sz="quarter" idx="5"/>
          </p:nvPr>
        </p:nvSpPr>
        <p:spPr/>
        <p:txBody>
          <a:bodyPr/>
          <a:lstStyle/>
          <a:p>
            <a:fld id="{AC157E0A-F321-48DC-AF94-681D4DCF344D}" type="slidenum">
              <a:rPr lang="en-US" smtClean="0"/>
              <a:t>11</a:t>
            </a:fld>
            <a:endParaRPr lang="en-US"/>
          </a:p>
        </p:txBody>
      </p:sp>
    </p:spTree>
    <p:extLst>
      <p:ext uri="{BB962C8B-B14F-4D97-AF65-F5344CB8AC3E}">
        <p14:creationId xmlns:p14="http://schemas.microsoft.com/office/powerpoint/2010/main" val="1701036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PAUSE</a:t>
            </a:r>
          </a:p>
        </p:txBody>
      </p:sp>
      <p:sp>
        <p:nvSpPr>
          <p:cNvPr id="4" name="Slide Number Placeholder 3"/>
          <p:cNvSpPr>
            <a:spLocks noGrp="1"/>
          </p:cNvSpPr>
          <p:nvPr>
            <p:ph type="sldNum" sz="quarter" idx="5"/>
          </p:nvPr>
        </p:nvSpPr>
        <p:spPr/>
        <p:txBody>
          <a:bodyPr/>
          <a:lstStyle/>
          <a:p>
            <a:fld id="{AC157E0A-F321-48DC-AF94-681D4DCF344D}" type="slidenum">
              <a:rPr lang="en-US" smtClean="0"/>
              <a:t>12</a:t>
            </a:fld>
            <a:endParaRPr lang="en-US"/>
          </a:p>
        </p:txBody>
      </p:sp>
    </p:spTree>
    <p:extLst>
      <p:ext uri="{BB962C8B-B14F-4D97-AF65-F5344CB8AC3E}">
        <p14:creationId xmlns:p14="http://schemas.microsoft.com/office/powerpoint/2010/main" val="2760756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Now let’s see how the tool works by looking at the image on the left side. During the hurricane </a:t>
            </a:r>
            <a:r>
              <a:rPr lang="en-US" sz="1200" i="1" kern="1200" dirty="0">
                <a:solidFill>
                  <a:schemeClr val="tx1"/>
                </a:solidFill>
                <a:effectLst/>
                <a:latin typeface="+mn-lt"/>
                <a:ea typeface="+mn-ea"/>
                <a:cs typeface="+mn-cs"/>
              </a:rPr>
              <a:t>evacuation phase</a:t>
            </a:r>
            <a:r>
              <a:rPr lang="en-US" sz="1200" kern="1200" dirty="0">
                <a:solidFill>
                  <a:schemeClr val="tx1"/>
                </a:solidFill>
                <a:effectLst/>
                <a:latin typeface="+mn-lt"/>
                <a:ea typeface="+mn-ea"/>
                <a:cs typeface="+mn-cs"/>
              </a:rPr>
              <a:t>, the Decision Maker selects their yellow origination point on the map with a click. The evacuation route is calculated with the Dijkstra algorithm from a starting point to the nearest available shelter. </a:t>
            </a:r>
          </a:p>
          <a:p>
            <a:endParaRPr lang="en-US" dirty="0"/>
          </a:p>
          <a:p>
            <a:r>
              <a:rPr lang="en-US" dirty="0"/>
              <a:t>The information can help the user decide to exit the origination building on the </a:t>
            </a:r>
            <a:r>
              <a:rPr lang="en-US" dirty="0" err="1"/>
              <a:t>Lakoudwe</a:t>
            </a:r>
            <a:r>
              <a:rPr lang="en-US" dirty="0"/>
              <a:t> Drive side, follow the yellow evacuation route by proceeding west, and then going south to Valley Road arriving at the Bath Estate Resource Center shelter.</a:t>
            </a:r>
          </a:p>
          <a:p>
            <a:endParaRPr lang="en-US" dirty="0"/>
          </a:p>
          <a:p>
            <a:r>
              <a:rPr lang="en-US" dirty="0"/>
              <a:t>On the right, we see a backup evacuation route scenario. The backup evacuation route accounts for that road's inaccessibility issues that occurred during the hurricane. In this example, </a:t>
            </a:r>
            <a:r>
              <a:rPr lang="en-US" dirty="0" err="1"/>
              <a:t>Lakoudwe</a:t>
            </a:r>
            <a:r>
              <a:rPr lang="en-US" dirty="0"/>
              <a:t> Drive and the Bath Estate Resource Center shelter have been destroyed. Starting from the same origination point, the tool shows the user to exit on the </a:t>
            </a:r>
            <a:r>
              <a:rPr lang="en-US" dirty="0" err="1"/>
              <a:t>Lakoudwe</a:t>
            </a:r>
            <a:r>
              <a:rPr lang="en-US" dirty="0"/>
              <a:t> Drive side of the building, follow the evacuation route by proceeding east, then south to Valley Road, east on Valley Road and travel north until they reach the alternate Bath Estate Primary School shelter.</a:t>
            </a:r>
          </a:p>
        </p:txBody>
      </p:sp>
      <p:sp>
        <p:nvSpPr>
          <p:cNvPr id="4" name="Slide Number Placeholder 3"/>
          <p:cNvSpPr>
            <a:spLocks noGrp="1"/>
          </p:cNvSpPr>
          <p:nvPr>
            <p:ph type="sldNum" sz="quarter" idx="5"/>
          </p:nvPr>
        </p:nvSpPr>
        <p:spPr/>
        <p:txBody>
          <a:bodyPr/>
          <a:lstStyle/>
          <a:p>
            <a:fld id="{AC157E0A-F321-48DC-AF94-681D4DCF344D}" type="slidenum">
              <a:rPr lang="en-US" smtClean="0"/>
              <a:t>13</a:t>
            </a:fld>
            <a:endParaRPr lang="en-US"/>
          </a:p>
        </p:txBody>
      </p:sp>
    </p:spTree>
    <p:extLst>
      <p:ext uri="{BB962C8B-B14F-4D97-AF65-F5344CB8AC3E}">
        <p14:creationId xmlns:p14="http://schemas.microsoft.com/office/powerpoint/2010/main" val="16712933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PAUSE</a:t>
            </a:r>
          </a:p>
        </p:txBody>
      </p:sp>
      <p:sp>
        <p:nvSpPr>
          <p:cNvPr id="4" name="Slide Number Placeholder 3"/>
          <p:cNvSpPr>
            <a:spLocks noGrp="1"/>
          </p:cNvSpPr>
          <p:nvPr>
            <p:ph type="sldNum" sz="quarter" idx="5"/>
          </p:nvPr>
        </p:nvSpPr>
        <p:spPr/>
        <p:txBody>
          <a:bodyPr/>
          <a:lstStyle/>
          <a:p>
            <a:fld id="{AC157E0A-F321-48DC-AF94-681D4DCF344D}" type="slidenum">
              <a:rPr lang="en-US" smtClean="0"/>
              <a:t>14</a:t>
            </a:fld>
            <a:endParaRPr lang="en-US"/>
          </a:p>
        </p:txBody>
      </p:sp>
    </p:spTree>
    <p:extLst>
      <p:ext uri="{BB962C8B-B14F-4D97-AF65-F5344CB8AC3E}">
        <p14:creationId xmlns:p14="http://schemas.microsoft.com/office/powerpoint/2010/main" val="1881159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Future work on the tool include applying design improvements for another User Type - the Evacuee. The Evacuee might have slightly different usability and technical requirements. There are also challenges of how the map information is updated so that the information is timely and accurate. </a:t>
            </a:r>
          </a:p>
          <a:p>
            <a:endParaRPr lang="en-US" dirty="0"/>
          </a:p>
          <a:p>
            <a:r>
              <a:rPr lang="en-US" dirty="0"/>
              <a:t>Further usability studies may reveal other additional features that would be helpful for both user types such as word instructions in multiple languages. Furthermore, there are common infrastructure challenges such as lack of electricity and Internet that will affect successful implementation of the tool at scale. The next iteration of a visual tool might include additional offline features that could be used in the event of these common infrastructure challenges.</a:t>
            </a:r>
          </a:p>
          <a:p>
            <a:endParaRPr lang="en-US" dirty="0"/>
          </a:p>
          <a:p>
            <a:r>
              <a:rPr lang="en-US" dirty="0"/>
              <a:t>We also feel our work could be used for a variety of other use cases specific to other types of natural hazard or emergency situations where people are forced away from their homes and must travel along a road to a different destination. </a:t>
            </a:r>
          </a:p>
          <a:p>
            <a:endParaRPr lang="en-US" dirty="0"/>
          </a:p>
          <a:p>
            <a:r>
              <a:rPr lang="en-US" dirty="0"/>
              <a:t>Applied Intelligence is being used to solve complex problems in both the corporate and private sectors. We propose using AI for social good with an emphasis on combining the algorithmic power with user-centered design for an easy-to-use and deploy emergency management tool. </a:t>
            </a:r>
          </a:p>
        </p:txBody>
      </p:sp>
      <p:sp>
        <p:nvSpPr>
          <p:cNvPr id="4" name="Slide Number Placeholder 3"/>
          <p:cNvSpPr>
            <a:spLocks noGrp="1"/>
          </p:cNvSpPr>
          <p:nvPr>
            <p:ph type="sldNum" sz="quarter" idx="5"/>
          </p:nvPr>
        </p:nvSpPr>
        <p:spPr/>
        <p:txBody>
          <a:bodyPr/>
          <a:lstStyle/>
          <a:p>
            <a:fld id="{AC157E0A-F321-48DC-AF94-681D4DCF344D}" type="slidenum">
              <a:rPr lang="en-US" smtClean="0"/>
              <a:t>15</a:t>
            </a:fld>
            <a:endParaRPr lang="en-US"/>
          </a:p>
        </p:txBody>
      </p:sp>
    </p:spTree>
    <p:extLst>
      <p:ext uri="{BB962C8B-B14F-4D97-AF65-F5344CB8AC3E}">
        <p14:creationId xmlns:p14="http://schemas.microsoft.com/office/powerpoint/2010/main" val="21927405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use of AI for social good is one example of how technology can continue to help people with humanitarian logistics, and how machines can be used in times of great need to augment human decision-making capabilities.</a:t>
            </a:r>
          </a:p>
          <a:p>
            <a:endParaRPr lang="en-US" dirty="0"/>
          </a:p>
          <a:p>
            <a:r>
              <a:rPr lang="en-US" dirty="0"/>
              <a:t>Our emergency management tool is the first to combine the heterogeneous data layers in the manner previously described and maximizes the usefulness of the AI algorithms by using a design framework to drive technical requirements. Our tool communicates the best evacuation route with a user-friendly interface. We believe our tool has the potential to significantly change preparation and response to emergencies as part of a broader humanitarian logistics plan. </a:t>
            </a:r>
          </a:p>
        </p:txBody>
      </p:sp>
      <p:sp>
        <p:nvSpPr>
          <p:cNvPr id="4" name="Slide Number Placeholder 3"/>
          <p:cNvSpPr>
            <a:spLocks noGrp="1"/>
          </p:cNvSpPr>
          <p:nvPr>
            <p:ph type="sldNum" sz="quarter" idx="5"/>
          </p:nvPr>
        </p:nvSpPr>
        <p:spPr/>
        <p:txBody>
          <a:bodyPr/>
          <a:lstStyle/>
          <a:p>
            <a:fld id="{AC157E0A-F321-48DC-AF94-681D4DCF344D}" type="slidenum">
              <a:rPr lang="en-US" smtClean="0"/>
              <a:t>16</a:t>
            </a:fld>
            <a:endParaRPr lang="en-US"/>
          </a:p>
        </p:txBody>
      </p:sp>
    </p:spTree>
    <p:extLst>
      <p:ext uri="{BB962C8B-B14F-4D97-AF65-F5344CB8AC3E}">
        <p14:creationId xmlns:p14="http://schemas.microsoft.com/office/powerpoint/2010/main" val="3131097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for your attention. Please let me know if you have any questions.</a:t>
            </a:r>
          </a:p>
        </p:txBody>
      </p:sp>
      <p:sp>
        <p:nvSpPr>
          <p:cNvPr id="4" name="Slide Number Placeholder 3"/>
          <p:cNvSpPr>
            <a:spLocks noGrp="1"/>
          </p:cNvSpPr>
          <p:nvPr>
            <p:ph type="sldNum" sz="quarter" idx="5"/>
          </p:nvPr>
        </p:nvSpPr>
        <p:spPr/>
        <p:txBody>
          <a:bodyPr/>
          <a:lstStyle/>
          <a:p>
            <a:fld id="{AC157E0A-F321-48DC-AF94-681D4DCF344D}" type="slidenum">
              <a:rPr lang="en-US" smtClean="0"/>
              <a:t>17</a:t>
            </a:fld>
            <a:endParaRPr lang="en-US"/>
          </a:p>
        </p:txBody>
      </p:sp>
    </p:spTree>
    <p:extLst>
      <p:ext uri="{BB962C8B-B14F-4D97-AF65-F5344CB8AC3E}">
        <p14:creationId xmlns:p14="http://schemas.microsoft.com/office/powerpoint/2010/main" val="1003583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Applied Intelligence (AI) has great potential to solve challenging problems, including those with humanitarian impact. We believe an emergency management tool, if designed, developed, and deployed thoughtfully, can be very valuable for humanitarian relief and logistics efforts, and can improve resiliency to emergencies, save lives and minimize loss. </a:t>
            </a:r>
          </a:p>
          <a:p>
            <a:endParaRPr lang="en-US" dirty="0"/>
          </a:p>
          <a:p>
            <a:endParaRPr lang="en-US" dirty="0"/>
          </a:p>
        </p:txBody>
      </p:sp>
      <p:sp>
        <p:nvSpPr>
          <p:cNvPr id="4" name="Slide Number Placeholder 3"/>
          <p:cNvSpPr>
            <a:spLocks noGrp="1"/>
          </p:cNvSpPr>
          <p:nvPr>
            <p:ph type="sldNum" sz="quarter" idx="5"/>
          </p:nvPr>
        </p:nvSpPr>
        <p:spPr/>
        <p:txBody>
          <a:bodyPr/>
          <a:lstStyle/>
          <a:p>
            <a:fld id="{AC157E0A-F321-48DC-AF94-681D4DCF344D}" type="slidenum">
              <a:rPr lang="en-US" smtClean="0"/>
              <a:t>2</a:t>
            </a:fld>
            <a:endParaRPr lang="en-US"/>
          </a:p>
        </p:txBody>
      </p:sp>
    </p:spTree>
    <p:extLst>
      <p:ext uri="{BB962C8B-B14F-4D97-AF65-F5344CB8AC3E}">
        <p14:creationId xmlns:p14="http://schemas.microsoft.com/office/powerpoint/2010/main" val="3008506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the Atlantic Hurricane season of 2017, 10 out of 17 named storms developed into hurricanes. Hurricane Maria was the first ever category five hurricane on record to hit the Caribbean island of Dominica and made landfall September 19, 2017. With maximum wind speeds of 175 mph (280 km/h), Hurricane Maria killed thirty-one people, severely injured many more, and caused major infrastructure damage; some parts of the island are still being rebuilt nearly two years after the hurricane.</a:t>
            </a:r>
          </a:p>
        </p:txBody>
      </p:sp>
      <p:sp>
        <p:nvSpPr>
          <p:cNvPr id="4" name="Slide Number Placeholder 3"/>
          <p:cNvSpPr>
            <a:spLocks noGrp="1"/>
          </p:cNvSpPr>
          <p:nvPr>
            <p:ph type="sldNum" sz="quarter" idx="5"/>
          </p:nvPr>
        </p:nvSpPr>
        <p:spPr/>
        <p:txBody>
          <a:bodyPr/>
          <a:lstStyle/>
          <a:p>
            <a:fld id="{AC157E0A-F321-48DC-AF94-681D4DCF344D}" type="slidenum">
              <a:rPr lang="en-US" smtClean="0"/>
              <a:t>3</a:t>
            </a:fld>
            <a:endParaRPr lang="en-US"/>
          </a:p>
        </p:txBody>
      </p:sp>
    </p:spTree>
    <p:extLst>
      <p:ext uri="{BB962C8B-B14F-4D97-AF65-F5344CB8AC3E}">
        <p14:creationId xmlns:p14="http://schemas.microsoft.com/office/powerpoint/2010/main" val="2586380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I begin talking about our tool, it’s important to know what prior research has been done.</a:t>
            </a:r>
          </a:p>
          <a:p>
            <a:endParaRPr lang="en-US" dirty="0"/>
          </a:p>
        </p:txBody>
      </p:sp>
      <p:sp>
        <p:nvSpPr>
          <p:cNvPr id="4" name="Slide Number Placeholder 3"/>
          <p:cNvSpPr>
            <a:spLocks noGrp="1"/>
          </p:cNvSpPr>
          <p:nvPr>
            <p:ph type="sldNum" sz="quarter" idx="5"/>
          </p:nvPr>
        </p:nvSpPr>
        <p:spPr/>
        <p:txBody>
          <a:bodyPr/>
          <a:lstStyle/>
          <a:p>
            <a:fld id="{AC157E0A-F321-48DC-AF94-681D4DCF344D}" type="slidenum">
              <a:rPr lang="en-US" smtClean="0"/>
              <a:t>4</a:t>
            </a:fld>
            <a:endParaRPr lang="en-US"/>
          </a:p>
        </p:txBody>
      </p:sp>
    </p:spTree>
    <p:extLst>
      <p:ext uri="{BB962C8B-B14F-4D97-AF65-F5344CB8AC3E}">
        <p14:creationId xmlns:p14="http://schemas.microsoft.com/office/powerpoint/2010/main" val="296530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Several researchers use agent-based modeling and the Dijkstra algorithm to calculate the shortest walking distance to shelters during the evacuation phase of a hurricane.</a:t>
            </a:r>
          </a:p>
          <a:p>
            <a:r>
              <a:rPr lang="en-US" dirty="0"/>
              <a:t>Campos &amp; Bandeira have calculated road network capacity based on the number of vehicles anticipated during an evacuation.</a:t>
            </a:r>
          </a:p>
          <a:p>
            <a:r>
              <a:rPr lang="en-US" dirty="0"/>
              <a:t>Shekhar used a capacity-constrained route planner for evacuees to arrive at a shelter the earliest.</a:t>
            </a:r>
          </a:p>
          <a:p>
            <a:r>
              <a:rPr lang="en-US" dirty="0"/>
              <a:t>Kim’s research aims to minimize the computational cost for evacuation planning in a major urban area.</a:t>
            </a:r>
          </a:p>
          <a:p>
            <a:r>
              <a:rPr lang="en-US" dirty="0"/>
              <a:t>Massey’s patent application shows an emergency communication system with a database and a web interface for providing disaster information.</a:t>
            </a:r>
          </a:p>
          <a:p>
            <a:endParaRPr lang="en-US" dirty="0"/>
          </a:p>
          <a:p>
            <a:r>
              <a:rPr lang="en-US" dirty="0"/>
              <a:t>However, none of the research to date focuses on how to apply and communicate the route planning algorithmic research to a user to improve their decision-making.</a:t>
            </a:r>
          </a:p>
        </p:txBody>
      </p:sp>
      <p:sp>
        <p:nvSpPr>
          <p:cNvPr id="4" name="Slide Number Placeholder 3"/>
          <p:cNvSpPr>
            <a:spLocks noGrp="1"/>
          </p:cNvSpPr>
          <p:nvPr>
            <p:ph type="sldNum" sz="quarter" idx="5"/>
          </p:nvPr>
        </p:nvSpPr>
        <p:spPr/>
        <p:txBody>
          <a:bodyPr/>
          <a:lstStyle/>
          <a:p>
            <a:fld id="{AC157E0A-F321-48DC-AF94-681D4DCF344D}" type="slidenum">
              <a:rPr lang="en-US" smtClean="0"/>
              <a:t>5</a:t>
            </a:fld>
            <a:endParaRPr lang="en-US"/>
          </a:p>
        </p:txBody>
      </p:sp>
    </p:spTree>
    <p:extLst>
      <p:ext uri="{BB962C8B-B14F-4D97-AF65-F5344CB8AC3E}">
        <p14:creationId xmlns:p14="http://schemas.microsoft.com/office/powerpoint/2010/main" val="770327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countries that are vulnerable to natural hazards such as Dominica and other Caribbean islands, we recommend implementing our emergency management tool to minimize human loss. Our team believes that AI tools such as ours can improve decision-making in critical situations. </a:t>
            </a:r>
          </a:p>
        </p:txBody>
      </p:sp>
      <p:sp>
        <p:nvSpPr>
          <p:cNvPr id="4" name="Slide Number Placeholder 3"/>
          <p:cNvSpPr>
            <a:spLocks noGrp="1"/>
          </p:cNvSpPr>
          <p:nvPr>
            <p:ph type="sldNum" sz="quarter" idx="5"/>
          </p:nvPr>
        </p:nvSpPr>
        <p:spPr/>
        <p:txBody>
          <a:bodyPr/>
          <a:lstStyle/>
          <a:p>
            <a:fld id="{AC157E0A-F321-48DC-AF94-681D4DCF344D}" type="slidenum">
              <a:rPr lang="en-US" smtClean="0"/>
              <a:t>6</a:t>
            </a:fld>
            <a:endParaRPr lang="en-US"/>
          </a:p>
        </p:txBody>
      </p:sp>
    </p:spTree>
    <p:extLst>
      <p:ext uri="{BB962C8B-B14F-4D97-AF65-F5344CB8AC3E}">
        <p14:creationId xmlns:p14="http://schemas.microsoft.com/office/powerpoint/2010/main" val="3551694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tool uses machine learning algorithms to optimize and communicate route evacuations. The route information supports how a user is assessing risk prior to, during and after an emergency. The information also reduces how long it takes a user to decide to take a route by visually presenting the information. Our tool can be used in other contexts when the need arises for people to move from a starting point to somewhere else due to unforeseen circumstances.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show how our tool might work in the capital city of Roseau, Dominica, which houses about 20% of the island’s population.</a:t>
            </a:r>
          </a:p>
          <a:p>
            <a:endParaRPr lang="en-US" dirty="0"/>
          </a:p>
        </p:txBody>
      </p:sp>
      <p:sp>
        <p:nvSpPr>
          <p:cNvPr id="4" name="Slide Number Placeholder 3"/>
          <p:cNvSpPr>
            <a:spLocks noGrp="1"/>
          </p:cNvSpPr>
          <p:nvPr>
            <p:ph type="sldNum" sz="quarter" idx="5"/>
          </p:nvPr>
        </p:nvSpPr>
        <p:spPr/>
        <p:txBody>
          <a:bodyPr/>
          <a:lstStyle/>
          <a:p>
            <a:fld id="{AC157E0A-F321-48DC-AF94-681D4DCF344D}" type="slidenum">
              <a:rPr lang="en-US" smtClean="0"/>
              <a:t>7</a:t>
            </a:fld>
            <a:endParaRPr lang="en-US"/>
          </a:p>
        </p:txBody>
      </p:sp>
    </p:spTree>
    <p:extLst>
      <p:ext uri="{BB962C8B-B14F-4D97-AF65-F5344CB8AC3E}">
        <p14:creationId xmlns:p14="http://schemas.microsoft.com/office/powerpoint/2010/main" val="894153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Dr. Brenda Laurel, a pioneer in developing virtual reality technology says, "Design isn't finished until somebody is using it." User-centered design principles influence our tool’s technical requirements. </a:t>
            </a:r>
          </a:p>
        </p:txBody>
      </p:sp>
      <p:sp>
        <p:nvSpPr>
          <p:cNvPr id="4" name="Slide Number Placeholder 3"/>
          <p:cNvSpPr>
            <a:spLocks noGrp="1"/>
          </p:cNvSpPr>
          <p:nvPr>
            <p:ph type="sldNum" sz="quarter" idx="5"/>
          </p:nvPr>
        </p:nvSpPr>
        <p:spPr/>
        <p:txBody>
          <a:bodyPr/>
          <a:lstStyle/>
          <a:p>
            <a:fld id="{AC157E0A-F321-48DC-AF94-681D4DCF344D}" type="slidenum">
              <a:rPr lang="en-US" smtClean="0"/>
              <a:t>8</a:t>
            </a:fld>
            <a:endParaRPr lang="en-US"/>
          </a:p>
        </p:txBody>
      </p:sp>
    </p:spTree>
    <p:extLst>
      <p:ext uri="{BB962C8B-B14F-4D97-AF65-F5344CB8AC3E}">
        <p14:creationId xmlns:p14="http://schemas.microsoft.com/office/powerpoint/2010/main" val="2270544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User-Centered Design framework has the following architecture: User Types, Technical Features and a Visual display. The framework drives technical requirements for the emergency management tool.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created an epic, feature and story for one type of user – the Decision Maker (a local/government official responsible for emergency communication and response). The epic, feature and story articulate the journey a user experiences when interacting with the tool and is important for improving usability. The epic describes how a user might express the problem they want to solve; the feature describes how the user might solve the problem and the story is the action the user takes to solve that problem. </a:t>
            </a:r>
          </a:p>
          <a:p>
            <a:endParaRPr lang="en-US" dirty="0"/>
          </a:p>
        </p:txBody>
      </p:sp>
      <p:sp>
        <p:nvSpPr>
          <p:cNvPr id="4" name="Slide Number Placeholder 3"/>
          <p:cNvSpPr>
            <a:spLocks noGrp="1"/>
          </p:cNvSpPr>
          <p:nvPr>
            <p:ph type="sldNum" sz="quarter" idx="5"/>
          </p:nvPr>
        </p:nvSpPr>
        <p:spPr/>
        <p:txBody>
          <a:bodyPr/>
          <a:lstStyle/>
          <a:p>
            <a:fld id="{AC157E0A-F321-48DC-AF94-681D4DCF344D}" type="slidenum">
              <a:rPr lang="en-US" smtClean="0"/>
              <a:t>9</a:t>
            </a:fld>
            <a:endParaRPr lang="en-US"/>
          </a:p>
        </p:txBody>
      </p:sp>
    </p:spTree>
    <p:extLst>
      <p:ext uri="{BB962C8B-B14F-4D97-AF65-F5344CB8AC3E}">
        <p14:creationId xmlns:p14="http://schemas.microsoft.com/office/powerpoint/2010/main" val="1330190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Master: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457200"/>
            <a:ext cx="8572500" cy="3086100"/>
          </a:xfrm>
        </p:spPr>
        <p:txBody>
          <a:bodyPr tIns="0" anchor="t" anchorCtr="0">
            <a:noAutofit/>
          </a:bodyPr>
          <a:lstStyle>
            <a:lvl1pPr algn="l">
              <a:lnSpc>
                <a:spcPct val="70000"/>
              </a:lnSpc>
              <a:defRPr sz="7200" baseline="0">
                <a:solidFill>
                  <a:schemeClr val="tx1"/>
                </a:solidFill>
              </a:defRPr>
            </a:lvl1pPr>
          </a:lstStyle>
          <a:p>
            <a:r>
              <a:rPr lang="en-US"/>
              <a:t>Click to edit title</a:t>
            </a:r>
          </a:p>
        </p:txBody>
      </p:sp>
      <p:sp>
        <p:nvSpPr>
          <p:cNvPr id="7" name="Text Placeholder 6"/>
          <p:cNvSpPr>
            <a:spLocks noGrp="1"/>
          </p:cNvSpPr>
          <p:nvPr>
            <p:ph type="body" sz="quarter" idx="14" hasCustomPrompt="1"/>
          </p:nvPr>
        </p:nvSpPr>
        <p:spPr>
          <a:xfrm>
            <a:off x="8953500" y="457200"/>
            <a:ext cx="2857501" cy="6248400"/>
          </a:xfrm>
        </p:spPr>
        <p:txBody>
          <a:bodyPr/>
          <a:lstStyle>
            <a:lvl1pPr marL="0" indent="0">
              <a:buFontTx/>
              <a:buNone/>
              <a:defRPr sz="2800" b="0" cap="all" baseline="0">
                <a:solidFill>
                  <a:schemeClr val="tx1"/>
                </a:solidFill>
                <a:latin typeface="Arial Black" panose="020B0A04020102020204" pitchFamily="34" charset="0"/>
              </a:defRPr>
            </a:lvl1pPr>
            <a:lvl2pPr marL="0" indent="0">
              <a:spcAft>
                <a:spcPts val="0"/>
              </a:spcAft>
              <a:buFontTx/>
              <a:buNone/>
              <a:defRPr sz="2200">
                <a:solidFill>
                  <a:schemeClr val="tx1"/>
                </a:solidFill>
                <a:latin typeface="Arial" panose="020B0604020202020204" pitchFamily="34" charset="0"/>
                <a:cs typeface="Arial" panose="020B0604020202020204" pitchFamily="34" charset="0"/>
              </a:defRPr>
            </a:lvl2pPr>
            <a:lvl3pPr marL="0" indent="0">
              <a:lnSpc>
                <a:spcPct val="110000"/>
              </a:lnSpc>
              <a:spcAft>
                <a:spcPts val="600"/>
              </a:spcAft>
              <a:buFontTx/>
              <a:buNone/>
              <a:defRPr sz="1800">
                <a:solidFill>
                  <a:schemeClr val="tx1"/>
                </a:solidFill>
                <a:latin typeface="Arial" panose="020B0604020202020204" pitchFamily="34" charset="0"/>
                <a:cs typeface="Arial" panose="020B0604020202020204" pitchFamily="34" charset="0"/>
              </a:defRPr>
            </a:lvl3pPr>
            <a:lvl4pPr marL="0" indent="0">
              <a:lnSpc>
                <a:spcPct val="110000"/>
              </a:lnSpc>
              <a:spcBef>
                <a:spcPts val="0"/>
              </a:spcBef>
              <a:buFontTx/>
              <a:buNone/>
              <a:defRPr sz="1400">
                <a:solidFill>
                  <a:schemeClr val="tx1"/>
                </a:solidFill>
                <a:latin typeface="Arial" panose="020B0604020202020204" pitchFamily="34" charset="0"/>
                <a:cs typeface="Arial" panose="020B0604020202020204" pitchFamily="34" charset="0"/>
              </a:defRPr>
            </a:lvl4pPr>
            <a:lvl5pPr marL="0" indent="0">
              <a:buFont typeface="Arial" panose="020B0604020202020204" pitchFamily="34" charset="0"/>
              <a:buNone/>
              <a:defRPr sz="2000">
                <a:solidFill>
                  <a:schemeClr val="tx1"/>
                </a:solidFill>
              </a:defRPr>
            </a:lvl5pPr>
            <a:lvl6pPr marL="344479" indent="-173034">
              <a:buFont typeface="Graphik" panose="020B0503030202060203" pitchFamily="34" charset="0"/>
              <a:buChar char="–"/>
              <a:defRPr sz="1600">
                <a:solidFill>
                  <a:schemeClr val="tx1"/>
                </a:solidFill>
              </a:defRPr>
            </a:lvl6pPr>
            <a:lvl7pPr marL="0" indent="0">
              <a:defRPr sz="1400" b="1">
                <a:solidFill>
                  <a:schemeClr val="tx1"/>
                </a:solidFill>
                <a:latin typeface="+mj-lt"/>
              </a:defRPr>
            </a:lvl7pPr>
            <a:lvl8pPr marL="0" indent="0">
              <a:defRPr sz="1400" baseline="0">
                <a:solidFill>
                  <a:schemeClr val="tx1"/>
                </a:solidFill>
                <a:latin typeface="+mn-lt"/>
              </a:defRPr>
            </a:lvl8pPr>
            <a:lvl9pPr marL="0" indent="0">
              <a:lnSpc>
                <a:spcPct val="100000"/>
              </a:lnSpc>
              <a:spcAft>
                <a:spcPts val="800"/>
              </a:spcAft>
              <a:defRPr sz="1400">
                <a:solidFill>
                  <a:schemeClr val="tx1"/>
                </a:solidFill>
                <a:latin typeface="+mn-lt"/>
              </a:defRPr>
            </a:lvl9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08798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Master: Dark">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atin typeface="Arial" panose="020B0604020202020204" pitchFamily="34" charset="0"/>
              <a:cs typeface="Arial" panose="020B0604020202020204" pitchFamily="34" charset="0"/>
            </a:endParaRPr>
          </a:p>
        </p:txBody>
      </p:sp>
      <p:sp>
        <p:nvSpPr>
          <p:cNvPr id="2" name="Title 1"/>
          <p:cNvSpPr>
            <a:spLocks noGrp="1"/>
          </p:cNvSpPr>
          <p:nvPr>
            <p:ph type="ctrTitle" hasCustomPrompt="1"/>
          </p:nvPr>
        </p:nvSpPr>
        <p:spPr>
          <a:xfrm>
            <a:off x="381001" y="457200"/>
            <a:ext cx="8686800" cy="3086100"/>
          </a:xfrm>
        </p:spPr>
        <p:txBody>
          <a:bodyPr tIns="0" anchor="t" anchorCtr="0">
            <a:noAutofit/>
          </a:bodyPr>
          <a:lstStyle>
            <a:lvl1pPr algn="l">
              <a:lnSpc>
                <a:spcPct val="70000"/>
              </a:lnSpc>
              <a:defRPr sz="7200">
                <a:solidFill>
                  <a:schemeClr val="bg1"/>
                </a:solidFill>
              </a:defRPr>
            </a:lvl1pPr>
          </a:lstStyle>
          <a:p>
            <a:r>
              <a:rPr lang="en-US"/>
              <a:t>Click to edit title</a:t>
            </a:r>
          </a:p>
        </p:txBody>
      </p:sp>
      <p:sp>
        <p:nvSpPr>
          <p:cNvPr id="7" name="Text Placeholder 6"/>
          <p:cNvSpPr>
            <a:spLocks noGrp="1"/>
          </p:cNvSpPr>
          <p:nvPr>
            <p:ph type="body" sz="quarter" idx="14"/>
          </p:nvPr>
        </p:nvSpPr>
        <p:spPr>
          <a:xfrm>
            <a:off x="9052560" y="457200"/>
            <a:ext cx="2857501" cy="6248400"/>
          </a:xfrm>
        </p:spPr>
        <p:txBody>
          <a:bodyPr/>
          <a:lstStyle>
            <a:lvl1pPr marL="0" indent="0">
              <a:buFontTx/>
              <a:buNone/>
              <a:defRPr sz="2800" b="0" cap="all" baseline="0">
                <a:solidFill>
                  <a:schemeClr val="bg1"/>
                </a:solidFill>
                <a:latin typeface="Arial Black" panose="020B0A04020102020204" pitchFamily="34" charset="0"/>
              </a:defRPr>
            </a:lvl1pPr>
            <a:lvl2pPr marL="0" indent="0">
              <a:spcAft>
                <a:spcPts val="0"/>
              </a:spcAft>
              <a:buFontTx/>
              <a:buNone/>
              <a:defRPr sz="2200" b="0">
                <a:solidFill>
                  <a:schemeClr val="bg1"/>
                </a:solidFill>
                <a:latin typeface="Arial" panose="020B0604020202020204" pitchFamily="34" charset="0"/>
                <a:cs typeface="Arial" panose="020B0604020202020204" pitchFamily="34" charset="0"/>
              </a:defRPr>
            </a:lvl2pPr>
            <a:lvl3pPr marL="0" indent="0">
              <a:lnSpc>
                <a:spcPct val="90000"/>
              </a:lnSpc>
              <a:spcAft>
                <a:spcPts val="0"/>
              </a:spcAft>
              <a:buFontTx/>
              <a:buNone/>
              <a:defRPr sz="1800" b="0">
                <a:solidFill>
                  <a:schemeClr val="bg1"/>
                </a:solidFill>
                <a:latin typeface="Arial" panose="020B0604020202020204" pitchFamily="34" charset="0"/>
                <a:cs typeface="Arial" panose="020B0604020202020204" pitchFamily="34" charset="0"/>
              </a:defRPr>
            </a:lvl3pPr>
            <a:lvl4pPr marL="0" indent="0">
              <a:lnSpc>
                <a:spcPct val="90000"/>
              </a:lnSpc>
              <a:spcBef>
                <a:spcPts val="1200"/>
              </a:spcBef>
              <a:spcAft>
                <a:spcPts val="0"/>
              </a:spcAft>
              <a:buFontTx/>
              <a:buNone/>
              <a:defRPr sz="1400" b="0">
                <a:solidFill>
                  <a:schemeClr val="bg1"/>
                </a:solidFill>
                <a:latin typeface="Arial" panose="020B0604020202020204" pitchFamily="34" charset="0"/>
                <a:cs typeface="Arial" panose="020B0604020202020204" pitchFamily="34" charset="0"/>
              </a:defRPr>
            </a:lvl4pPr>
            <a:lvl5pPr marL="0" indent="0">
              <a:buFont typeface="Arial" panose="020B0604020202020204" pitchFamily="34" charset="0"/>
              <a:buNone/>
              <a:defRPr sz="2000">
                <a:solidFill>
                  <a:schemeClr val="bg1"/>
                </a:solidFill>
              </a:defRPr>
            </a:lvl5pPr>
            <a:lvl6pPr marL="344479" indent="-173034">
              <a:buFont typeface="Graphik" panose="020B0503030202060203" pitchFamily="34" charset="0"/>
              <a:buChar char="–"/>
              <a:defRPr sz="1600">
                <a:solidFill>
                  <a:schemeClr val="bg1"/>
                </a:solidFill>
              </a:defRPr>
            </a:lvl6pPr>
            <a:lvl7pPr marL="0" indent="0">
              <a:defRPr sz="1400" b="1">
                <a:solidFill>
                  <a:schemeClr val="bg1"/>
                </a:solidFill>
                <a:latin typeface="+mj-lt"/>
              </a:defRPr>
            </a:lvl7pPr>
            <a:lvl8pPr marL="0" indent="0">
              <a:defRPr sz="1400" baseline="0">
                <a:solidFill>
                  <a:schemeClr val="bg1"/>
                </a:solidFill>
                <a:latin typeface="+mn-lt"/>
              </a:defRPr>
            </a:lvl8pPr>
            <a:lvl9pPr marL="0" indent="0">
              <a:lnSpc>
                <a:spcPct val="100000"/>
              </a:lnSpc>
              <a:spcAft>
                <a:spcPts val="800"/>
              </a:spcAft>
              <a:defRPr sz="1400">
                <a:solidFill>
                  <a:schemeClr val="bg1"/>
                </a:solidFill>
                <a:latin typeface="+mn-lt"/>
              </a:defRPr>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946197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Content Placeholder 5"/>
          <p:cNvSpPr>
            <a:spLocks noGrp="1"/>
          </p:cNvSpPr>
          <p:nvPr>
            <p:ph sz="quarter" idx="18"/>
          </p:nvPr>
        </p:nvSpPr>
        <p:spPr>
          <a:xfrm>
            <a:off x="381000" y="1371600"/>
            <a:ext cx="11429999" cy="5146677"/>
          </a:xfrm>
        </p:spPr>
        <p:txBody>
          <a:bodyPr/>
          <a:lstStyle>
            <a:lvl1pPr>
              <a:defRPr sz="2400"/>
            </a:lvl1pPr>
            <a:lvl3pPr marL="514338" indent="-230182">
              <a:buFont typeface="Graphik" panose="020B0503030202060203" pitchFamily="34" charset="0"/>
              <a:buChar char="–"/>
              <a:defRPr/>
            </a:lvl3pPr>
            <a:lvl5pPr marL="857229" indent="-177796">
              <a:buFont typeface="Graphik" panose="020B0503030202060203" pitchFamily="34" charset="0"/>
              <a:buChar char="–"/>
              <a:defRPr/>
            </a:lvl5pPr>
          </a:lstStyle>
          <a:p>
            <a:pPr lvl="0"/>
            <a:r>
              <a:rPr lang="en-US"/>
              <a:t>Edit Master text styles</a:t>
            </a:r>
          </a:p>
          <a:p>
            <a:pPr lvl="1"/>
            <a:r>
              <a:rPr lang="en-US"/>
              <a:t>Second level</a:t>
            </a:r>
          </a:p>
          <a:p>
            <a:pPr lvl="2"/>
            <a:r>
              <a:rPr lang="en-US"/>
              <a:t>Third level</a:t>
            </a:r>
          </a:p>
        </p:txBody>
      </p:sp>
      <p:sp>
        <p:nvSpPr>
          <p:cNvPr id="11" name="Title 10"/>
          <p:cNvSpPr>
            <a:spLocks noGrp="1"/>
          </p:cNvSpPr>
          <p:nvPr>
            <p:ph type="title"/>
          </p:nvPr>
        </p:nvSpPr>
        <p:spPr/>
        <p:txBody>
          <a:bodyPr/>
          <a:lstStyle>
            <a:lvl1pPr>
              <a:lnSpc>
                <a:spcPct val="80000"/>
              </a:lnSpc>
              <a:defRPr/>
            </a:lvl1pPr>
          </a:lstStyle>
          <a:p>
            <a:r>
              <a:rPr lang="en-US"/>
              <a:t>Click to edit Master title style</a:t>
            </a:r>
          </a:p>
        </p:txBody>
      </p:sp>
    </p:spTree>
    <p:extLst>
      <p:ext uri="{BB962C8B-B14F-4D97-AF65-F5344CB8AC3E}">
        <p14:creationId xmlns:p14="http://schemas.microsoft.com/office/powerpoint/2010/main" val="3089699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6" name="Content Placeholder 5"/>
          <p:cNvSpPr>
            <a:spLocks noGrp="1"/>
          </p:cNvSpPr>
          <p:nvPr>
            <p:ph sz="quarter" idx="18"/>
          </p:nvPr>
        </p:nvSpPr>
        <p:spPr>
          <a:xfrm>
            <a:off x="381000" y="1447800"/>
            <a:ext cx="5577840" cy="5070477"/>
          </a:xfrm>
        </p:spPr>
        <p:txBody>
          <a:bodyPr>
            <a:no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a:t>Edit Master text styles</a:t>
            </a:r>
          </a:p>
          <a:p>
            <a:pPr lvl="1"/>
            <a:r>
              <a:rPr lang="en-US"/>
              <a:t>Second level</a:t>
            </a:r>
          </a:p>
          <a:p>
            <a:pPr lvl="2"/>
            <a:r>
              <a:rPr lang="en-US"/>
              <a:t>Third level</a:t>
            </a:r>
          </a:p>
        </p:txBody>
      </p:sp>
      <p:sp>
        <p:nvSpPr>
          <p:cNvPr id="11" name="Title 10"/>
          <p:cNvSpPr>
            <a:spLocks noGrp="1"/>
          </p:cNvSpPr>
          <p:nvPr>
            <p:ph type="title"/>
          </p:nvPr>
        </p:nvSpPr>
        <p:spPr>
          <a:xfrm>
            <a:off x="381000" y="380999"/>
            <a:ext cx="11430000" cy="990601"/>
          </a:xfrm>
        </p:spPr>
        <p:txBody>
          <a:bodyPr/>
          <a:lstStyle/>
          <a:p>
            <a:r>
              <a:rPr lang="en-US"/>
              <a:t>Click to edit Master title style</a:t>
            </a:r>
          </a:p>
        </p:txBody>
      </p:sp>
      <p:sp>
        <p:nvSpPr>
          <p:cNvPr id="8" name="Content Placeholder 5"/>
          <p:cNvSpPr>
            <a:spLocks noGrp="1"/>
          </p:cNvSpPr>
          <p:nvPr>
            <p:ph sz="quarter" idx="19"/>
          </p:nvPr>
        </p:nvSpPr>
        <p:spPr>
          <a:xfrm>
            <a:off x="6233160" y="1447800"/>
            <a:ext cx="5577840" cy="5070477"/>
          </a:xfrm>
        </p:spPr>
        <p:txBody>
          <a:bodyPr>
            <a:no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429336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06859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Footers Only: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0607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Light">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609600" y="495302"/>
            <a:ext cx="8953500" cy="6172199"/>
          </a:xfrm>
        </p:spPr>
        <p:txBody>
          <a:bodyPr anchor="ctr">
            <a:noAutofit/>
          </a:bodyPr>
          <a:lstStyle>
            <a:lvl1pPr marL="0" indent="0">
              <a:lnSpc>
                <a:spcPct val="80000"/>
              </a:lnSpc>
              <a:spcAft>
                <a:spcPts val="0"/>
              </a:spcAft>
              <a:defRPr sz="8800" b="0" cap="all" spc="-200" baseline="0">
                <a:latin typeface="Arial Black" panose="020B0A04020102020204" pitchFamily="34" charset="0"/>
              </a:defRPr>
            </a:lvl1pPr>
            <a:lvl2pPr marL="55561" indent="0">
              <a:lnSpc>
                <a:spcPct val="80000"/>
              </a:lnSpc>
              <a:spcAft>
                <a:spcPts val="0"/>
              </a:spcAft>
              <a:buFontTx/>
              <a:buNone/>
              <a:defRPr sz="5400" b="0" cap="all" spc="-150" baseline="0">
                <a:latin typeface="Arial Black" panose="020B0A04020102020204" pitchFamily="34" charset="0"/>
              </a:defRPr>
            </a:lvl2pPr>
            <a:lvl3pPr marL="55561" indent="0">
              <a:lnSpc>
                <a:spcPct val="80000"/>
              </a:lnSpc>
              <a:spcAft>
                <a:spcPts val="0"/>
              </a:spcAft>
              <a:buFontTx/>
              <a:buNone/>
              <a:defRPr sz="3600" b="0" cap="all" baseline="0">
                <a:latin typeface="Arial Black" panose="020B0A04020102020204" pitchFamily="34" charset="0"/>
              </a:defRPr>
            </a:lvl3pPr>
            <a:lvl4pPr marL="55561" indent="0">
              <a:lnSpc>
                <a:spcPct val="80000"/>
              </a:lnSpc>
              <a:buFontTx/>
              <a:buNone/>
              <a:defRPr sz="2800" b="0" cap="all" baseline="0">
                <a:latin typeface="Arial Black" panose="020B0A04020102020204" pitchFamily="34" charset="0"/>
              </a:defRPr>
            </a:lvl4pPr>
            <a:lvl5pPr marL="55561" indent="0">
              <a:lnSpc>
                <a:spcPct val="80000"/>
              </a:lnSpc>
              <a:buFontTx/>
              <a:buNone/>
              <a:defRPr sz="1800" b="0" cap="all" baseline="0">
                <a:latin typeface="Arial Black" panose="020B0A04020102020204" pitchFamily="34" charset="0"/>
              </a:defRPr>
            </a:lvl5pPr>
          </a:lstStyle>
          <a:p>
            <a:pPr lvl="0"/>
            <a:r>
              <a:rPr lang="en-US" err="1"/>
              <a:t>fIrst</a:t>
            </a:r>
            <a:r>
              <a:rPr lang="en-US"/>
              <a:t> level</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5113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Dark">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atin typeface="Arial" panose="020B0604020202020204" pitchFamily="34" charset="0"/>
              <a:cs typeface="Arial" panose="020B0604020202020204" pitchFamily="34" charset="0"/>
            </a:endParaRPr>
          </a:p>
        </p:txBody>
      </p:sp>
      <p:sp>
        <p:nvSpPr>
          <p:cNvPr id="8" name="Text Placeholder 7"/>
          <p:cNvSpPr>
            <a:spLocks noGrp="1"/>
          </p:cNvSpPr>
          <p:nvPr>
            <p:ph type="body" sz="quarter" idx="13" hasCustomPrompt="1"/>
          </p:nvPr>
        </p:nvSpPr>
        <p:spPr>
          <a:xfrm>
            <a:off x="609599" y="495302"/>
            <a:ext cx="8343901" cy="6172199"/>
          </a:xfrm>
        </p:spPr>
        <p:txBody>
          <a:bodyPr anchor="ctr">
            <a:noAutofit/>
          </a:bodyPr>
          <a:lstStyle>
            <a:lvl1pPr marL="0" indent="0">
              <a:lnSpc>
                <a:spcPct val="80000"/>
              </a:lnSpc>
              <a:spcAft>
                <a:spcPts val="0"/>
              </a:spcAft>
              <a:defRPr sz="8800" b="0" cap="all" spc="-200" baseline="0">
                <a:solidFill>
                  <a:schemeClr val="bg1"/>
                </a:solidFill>
                <a:latin typeface="Arial Black" panose="020B0A04020102020204" pitchFamily="34" charset="0"/>
              </a:defRPr>
            </a:lvl1pPr>
            <a:lvl2pPr marL="55561" indent="0">
              <a:lnSpc>
                <a:spcPct val="80000"/>
              </a:lnSpc>
              <a:spcAft>
                <a:spcPts val="0"/>
              </a:spcAft>
              <a:buFontTx/>
              <a:buNone/>
              <a:defRPr sz="5400" b="0" cap="all" spc="-150" baseline="0">
                <a:solidFill>
                  <a:schemeClr val="bg1"/>
                </a:solidFill>
                <a:latin typeface="Arial Black" panose="020B0A04020102020204" pitchFamily="34" charset="0"/>
              </a:defRPr>
            </a:lvl2pPr>
            <a:lvl3pPr marL="55561" indent="0">
              <a:lnSpc>
                <a:spcPct val="80000"/>
              </a:lnSpc>
              <a:spcAft>
                <a:spcPts val="0"/>
              </a:spcAft>
              <a:buFontTx/>
              <a:buNone/>
              <a:defRPr sz="3600" b="0" cap="all" baseline="0">
                <a:solidFill>
                  <a:schemeClr val="bg1"/>
                </a:solidFill>
                <a:latin typeface="Arial Black" panose="020B0A04020102020204" pitchFamily="34" charset="0"/>
              </a:defRPr>
            </a:lvl3pPr>
            <a:lvl4pPr marL="55561" indent="0">
              <a:lnSpc>
                <a:spcPct val="80000"/>
              </a:lnSpc>
              <a:buFontTx/>
              <a:buNone/>
              <a:defRPr sz="2800" b="0" cap="all" baseline="0">
                <a:solidFill>
                  <a:schemeClr val="bg1"/>
                </a:solidFill>
                <a:latin typeface="Arial Black" panose="020B0A04020102020204" pitchFamily="34" charset="0"/>
              </a:defRPr>
            </a:lvl4pPr>
            <a:lvl5pPr marL="55561" indent="0">
              <a:lnSpc>
                <a:spcPct val="80000"/>
              </a:lnSpc>
              <a:buFontTx/>
              <a:buNone/>
              <a:defRPr sz="1800" b="0" cap="all" baseline="0">
                <a:solidFill>
                  <a:schemeClr val="bg1"/>
                </a:solidFill>
                <a:latin typeface="Arial Black" panose="020B0A04020102020204" pitchFamily="34" charset="0"/>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sp>
        <p:nvSpPr>
          <p:cNvPr id="4" name="TextBox 3">
            <a:extLst>
              <a:ext uri="{FF2B5EF4-FFF2-40B4-BE49-F238E27FC236}">
                <a16:creationId xmlns:a16="http://schemas.microsoft.com/office/drawing/2014/main" id="{F8FFA753-FDE0-4514-B837-5B8619D6EBDA}"/>
              </a:ext>
            </a:extLst>
          </p:cNvPr>
          <p:cNvSpPr txBox="1"/>
          <p:nvPr userDrawn="1"/>
        </p:nvSpPr>
        <p:spPr>
          <a:xfrm>
            <a:off x="10820400" y="6522168"/>
            <a:ext cx="990601" cy="203216"/>
          </a:xfrm>
          <a:prstGeom prst="rect">
            <a:avLst/>
          </a:prstGeom>
        </p:spPr>
        <p:txBody>
          <a:bodyPr vert="horz" lIns="0" tIns="0" rIns="0" bIns="0" rtlCol="0" anchor="b" anchorCtr="0"/>
          <a:lstStyle>
            <a:defPPr>
              <a:defRPr lang="en-US"/>
            </a:defPPr>
            <a:lvl1pPr algn="r">
              <a:defRPr sz="1000">
                <a:solidFill>
                  <a:schemeClr val="bg1">
                    <a:lumMod val="65000"/>
                  </a:schemeClr>
                </a:solidFill>
                <a:latin typeface="Arial" panose="020B0604020202020204" pitchFamily="34" charset="0"/>
                <a:cs typeface="Arial" panose="020B0604020202020204" pitchFamily="34" charset="0"/>
              </a:defRPr>
            </a:lvl1pPr>
          </a:lstStyle>
          <a:p>
            <a:pPr lvl="0"/>
            <a:fld id="{411B8808-21D5-4CC5-AB54-0CC6E1B0E7DA}" type="slidenum">
              <a:rPr lang="en-US" smtClean="0"/>
              <a:pPr lvl="0"/>
              <a:t>‹#›</a:t>
            </a:fld>
            <a:endParaRPr lang="en-US"/>
          </a:p>
        </p:txBody>
      </p:sp>
      <p:sp>
        <p:nvSpPr>
          <p:cNvPr id="5" name="TextBox 4">
            <a:extLst>
              <a:ext uri="{FF2B5EF4-FFF2-40B4-BE49-F238E27FC236}">
                <a16:creationId xmlns:a16="http://schemas.microsoft.com/office/drawing/2014/main" id="{CCB0FABC-659B-4B7F-B3D2-468E069498A6}"/>
              </a:ext>
            </a:extLst>
          </p:cNvPr>
          <p:cNvSpPr txBox="1"/>
          <p:nvPr userDrawn="1"/>
        </p:nvSpPr>
        <p:spPr>
          <a:xfrm>
            <a:off x="381000" y="6581745"/>
            <a:ext cx="5715001" cy="200055"/>
          </a:xfrm>
          <a:prstGeom prst="rect">
            <a:avLst/>
          </a:prstGeom>
          <a:noFill/>
        </p:spPr>
        <p:txBody>
          <a:bodyPr wrap="square" lIns="0" tIns="0" rIns="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a:solidFill>
                  <a:schemeClr val="bg1">
                    <a:lumMod val="65000"/>
                  </a:schemeClr>
                </a:solidFill>
                <a:latin typeface="Arial" panose="020B0604020202020204" pitchFamily="34" charset="0"/>
                <a:ea typeface="+mn-ea"/>
                <a:cs typeface="Arial" panose="020B0604020202020204" pitchFamily="34" charset="0"/>
              </a:rPr>
              <a:t>Copyright © 2019 Accenture. All rights reserved</a:t>
            </a:r>
          </a:p>
        </p:txBody>
      </p:sp>
    </p:spTree>
    <p:extLst>
      <p:ext uri="{BB962C8B-B14F-4D97-AF65-F5344CB8AC3E}">
        <p14:creationId xmlns:p14="http://schemas.microsoft.com/office/powerpoint/2010/main" val="4097656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ivider: Blac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1B93E41-8D23-489C-B778-5A037926A68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C602619-D40A-4084-AADF-1AFCD89D8E23}"/>
              </a:ext>
            </a:extLst>
          </p:cNvPr>
          <p:cNvPicPr>
            <a:picLocks noChangeAspect="1"/>
          </p:cNvPicPr>
          <p:nvPr userDrawn="1"/>
        </p:nvPicPr>
        <p:blipFill>
          <a:blip r:embed="rId2"/>
          <a:stretch>
            <a:fillRect/>
          </a:stretch>
        </p:blipFill>
        <p:spPr>
          <a:xfrm>
            <a:off x="0" y="1506626"/>
            <a:ext cx="12192000" cy="5008474"/>
          </a:xfrm>
          <a:prstGeom prst="rect">
            <a:avLst/>
          </a:prstGeom>
        </p:spPr>
      </p:pic>
      <p:sp>
        <p:nvSpPr>
          <p:cNvPr id="2" name="Title 1"/>
          <p:cNvSpPr>
            <a:spLocks noGrp="1"/>
          </p:cNvSpPr>
          <p:nvPr>
            <p:ph type="ctrTitle" hasCustomPrompt="1"/>
          </p:nvPr>
        </p:nvSpPr>
        <p:spPr>
          <a:xfrm>
            <a:off x="381001" y="571500"/>
            <a:ext cx="8572500" cy="2971800"/>
          </a:xfrm>
        </p:spPr>
        <p:txBody>
          <a:bodyPr tIns="0" anchor="t" anchorCtr="0">
            <a:noAutofit/>
          </a:bodyPr>
          <a:lstStyle>
            <a:lvl1pPr algn="l">
              <a:lnSpc>
                <a:spcPct val="70000"/>
              </a:lnSpc>
              <a:defRPr sz="8000" spc="-150" baseline="0">
                <a:solidFill>
                  <a:schemeClr val="bg1"/>
                </a:solidFill>
                <a:latin typeface="+mj-lt"/>
              </a:defRPr>
            </a:lvl1pPr>
          </a:lstStyle>
          <a:p>
            <a:r>
              <a:rPr lang="en-US"/>
              <a:t>Click to EDIT TITLE</a:t>
            </a:r>
          </a:p>
        </p:txBody>
      </p:sp>
      <p:sp>
        <p:nvSpPr>
          <p:cNvPr id="8" name="Text Placeholder 7"/>
          <p:cNvSpPr>
            <a:spLocks noGrp="1"/>
          </p:cNvSpPr>
          <p:nvPr>
            <p:ph type="body" sz="quarter" idx="13" hasCustomPrompt="1"/>
          </p:nvPr>
        </p:nvSpPr>
        <p:spPr>
          <a:xfrm>
            <a:off x="380999" y="3543300"/>
            <a:ext cx="8572501" cy="3162300"/>
          </a:xfrm>
        </p:spPr>
        <p:txBody>
          <a:bodyPr>
            <a:noAutofit/>
          </a:bodyPr>
          <a:lstStyle>
            <a:lvl1pPr marL="0" indent="0">
              <a:lnSpc>
                <a:spcPct val="80000"/>
              </a:lnSpc>
              <a:spcAft>
                <a:spcPts val="600"/>
              </a:spcAft>
              <a:defRPr sz="4000" b="0" spc="-150" baseline="0">
                <a:solidFill>
                  <a:schemeClr val="bg1"/>
                </a:solidFill>
                <a:latin typeface="+mj-lt"/>
              </a:defRPr>
            </a:lvl1pPr>
            <a:lvl2pPr marL="0" indent="0">
              <a:lnSpc>
                <a:spcPct val="100000"/>
              </a:lnSpc>
              <a:spcAft>
                <a:spcPts val="600"/>
              </a:spcAft>
              <a:buFontTx/>
              <a:buNone/>
              <a:defRPr sz="2800" b="0" cap="none" baseline="0">
                <a:solidFill>
                  <a:schemeClr val="bg1"/>
                </a:solidFill>
                <a:latin typeface="+mn-lt"/>
              </a:defRPr>
            </a:lvl2pPr>
            <a:lvl3pPr marL="0" indent="0">
              <a:lnSpc>
                <a:spcPct val="100000"/>
              </a:lnSpc>
              <a:spcAft>
                <a:spcPts val="600"/>
              </a:spcAft>
              <a:defRPr sz="2800" b="0" cap="none" baseline="0">
                <a:latin typeface="+mn-lt"/>
              </a:defRPr>
            </a:lvl3pPr>
            <a:lvl4pPr marL="0" indent="0">
              <a:lnSpc>
                <a:spcPct val="100000"/>
              </a:lnSpc>
              <a:spcAft>
                <a:spcPts val="600"/>
              </a:spcAft>
              <a:buNone/>
              <a:defRPr sz="2000" b="0" cap="none" baseline="0">
                <a:latin typeface="+mn-lt"/>
              </a:defRPr>
            </a:lvl4pPr>
            <a:lvl5pPr marL="0" indent="0">
              <a:lnSpc>
                <a:spcPct val="100000"/>
              </a:lnSpc>
              <a:spcAft>
                <a:spcPts val="600"/>
              </a:spcAft>
              <a:buNone/>
              <a:defRPr sz="1200" b="0" cap="none" baseline="0">
                <a:latin typeface="+mn-lt"/>
              </a:defRPr>
            </a:lvl5pPr>
            <a:lvl7pPr>
              <a:defRPr b="1">
                <a:latin typeface="+mn-lt"/>
              </a:defRPr>
            </a:lvl7pPr>
            <a:lvl8pPr>
              <a:defRPr>
                <a:latin typeface="+mn-lt"/>
              </a:defRPr>
            </a:lvl8pPr>
            <a:lvl9pPr>
              <a:defRPr>
                <a:latin typeface="+mn-lt"/>
              </a:defRPr>
            </a:lvl9pPr>
          </a:lstStyle>
          <a:p>
            <a:pPr lvl="0"/>
            <a:r>
              <a:rPr lang="en-US"/>
              <a:t>First level</a:t>
            </a:r>
          </a:p>
          <a:p>
            <a:pPr lvl="1"/>
            <a:r>
              <a:rPr lang="en-US"/>
              <a:t>Second level</a:t>
            </a:r>
          </a:p>
        </p:txBody>
      </p:sp>
      <p:sp>
        <p:nvSpPr>
          <p:cNvPr id="9" name="TextBox 8">
            <a:extLst>
              <a:ext uri="{FF2B5EF4-FFF2-40B4-BE49-F238E27FC236}">
                <a16:creationId xmlns:a16="http://schemas.microsoft.com/office/drawing/2014/main" id="{2952E309-8B58-4034-BF17-B1ED4AE98D0F}"/>
              </a:ext>
            </a:extLst>
          </p:cNvPr>
          <p:cNvSpPr txBox="1"/>
          <p:nvPr userDrawn="1"/>
        </p:nvSpPr>
        <p:spPr>
          <a:xfrm>
            <a:off x="10820400" y="6522168"/>
            <a:ext cx="990601" cy="203216"/>
          </a:xfrm>
          <a:prstGeom prst="rect">
            <a:avLst/>
          </a:prstGeom>
        </p:spPr>
        <p:txBody>
          <a:bodyPr vert="horz" lIns="0" tIns="0" rIns="0" bIns="0" rtlCol="0" anchor="b" anchorCtr="0"/>
          <a:lstStyle>
            <a:defPPr>
              <a:defRPr lang="en-US"/>
            </a:defPPr>
            <a:lvl1pPr algn="r">
              <a:defRPr sz="1000">
                <a:solidFill>
                  <a:schemeClr val="bg1">
                    <a:lumMod val="65000"/>
                  </a:schemeClr>
                </a:solidFill>
                <a:latin typeface="Arial" panose="020B0604020202020204" pitchFamily="34" charset="0"/>
                <a:cs typeface="Arial" panose="020B0604020202020204" pitchFamily="34" charset="0"/>
              </a:defRPr>
            </a:lvl1pPr>
          </a:lstStyle>
          <a:p>
            <a:pPr lvl="0"/>
            <a:fld id="{411B8808-21D5-4CC5-AB54-0CC6E1B0E7DA}" type="slidenum">
              <a:rPr lang="en-US" smtClean="0"/>
              <a:pPr lvl="0"/>
              <a:t>‹#›</a:t>
            </a:fld>
            <a:endParaRPr lang="en-US"/>
          </a:p>
        </p:txBody>
      </p:sp>
      <p:sp>
        <p:nvSpPr>
          <p:cNvPr id="10" name="TextBox 9">
            <a:extLst>
              <a:ext uri="{FF2B5EF4-FFF2-40B4-BE49-F238E27FC236}">
                <a16:creationId xmlns:a16="http://schemas.microsoft.com/office/drawing/2014/main" id="{2A263BCD-AD27-4FDF-ADCC-60980F9101EB}"/>
              </a:ext>
            </a:extLst>
          </p:cNvPr>
          <p:cNvSpPr txBox="1"/>
          <p:nvPr userDrawn="1"/>
        </p:nvSpPr>
        <p:spPr>
          <a:xfrm>
            <a:off x="381000" y="6581745"/>
            <a:ext cx="5715001" cy="200055"/>
          </a:xfrm>
          <a:prstGeom prst="rect">
            <a:avLst/>
          </a:prstGeom>
          <a:noFill/>
        </p:spPr>
        <p:txBody>
          <a:bodyPr wrap="square" lIns="0" tIns="0" rIns="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a:solidFill>
                  <a:schemeClr val="bg1">
                    <a:lumMod val="65000"/>
                  </a:schemeClr>
                </a:solidFill>
                <a:latin typeface="Arial" panose="020B0604020202020204" pitchFamily="34" charset="0"/>
                <a:ea typeface="+mn-ea"/>
                <a:cs typeface="Arial" panose="020B0604020202020204" pitchFamily="34" charset="0"/>
              </a:rPr>
              <a:t>Copyright © 2019 Accenture. All rights reserved</a:t>
            </a:r>
          </a:p>
        </p:txBody>
      </p:sp>
    </p:spTree>
    <p:extLst>
      <p:ext uri="{BB962C8B-B14F-4D97-AF65-F5344CB8AC3E}">
        <p14:creationId xmlns:p14="http://schemas.microsoft.com/office/powerpoint/2010/main" val="647101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a:off x="10820400" y="6522168"/>
            <a:ext cx="990601" cy="203216"/>
          </a:xfrm>
          <a:prstGeom prst="rect">
            <a:avLst/>
          </a:prstGeom>
        </p:spPr>
        <p:txBody>
          <a:bodyPr vert="horz" lIns="0" tIns="0" rIns="0" bIns="0" rtlCol="0" anchor="b" anchorCtr="0"/>
          <a:lstStyle>
            <a:defPPr>
              <a:defRPr lang="en-US"/>
            </a:defPPr>
            <a:lvl1pPr algn="r">
              <a:defRPr sz="1000">
                <a:solidFill>
                  <a:schemeClr val="bg1">
                    <a:lumMod val="65000"/>
                  </a:schemeClr>
                </a:solidFill>
                <a:latin typeface="Arial" panose="020B0604020202020204" pitchFamily="34" charset="0"/>
                <a:cs typeface="Arial" panose="020B0604020202020204" pitchFamily="34" charset="0"/>
              </a:defRPr>
            </a:lvl1pPr>
          </a:lstStyle>
          <a:p>
            <a:pPr lvl="0"/>
            <a:fld id="{411B8808-21D5-4CC5-AB54-0CC6E1B0E7DA}" type="slidenum">
              <a:rPr lang="en-US" smtClean="0"/>
              <a:pPr lvl="0"/>
              <a:t>‹#›</a:t>
            </a:fld>
            <a:endParaRPr lang="en-US"/>
          </a:p>
        </p:txBody>
      </p:sp>
      <p:sp>
        <p:nvSpPr>
          <p:cNvPr id="4" name="TextBox 3"/>
          <p:cNvSpPr txBox="1"/>
          <p:nvPr userDrawn="1"/>
        </p:nvSpPr>
        <p:spPr>
          <a:xfrm>
            <a:off x="381000" y="6581745"/>
            <a:ext cx="5715001" cy="200055"/>
          </a:xfrm>
          <a:prstGeom prst="rect">
            <a:avLst/>
          </a:prstGeom>
          <a:noFill/>
        </p:spPr>
        <p:txBody>
          <a:bodyPr wrap="square" lIns="0" tIns="0" rIns="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a:solidFill>
                  <a:schemeClr val="bg1">
                    <a:lumMod val="65000"/>
                  </a:schemeClr>
                </a:solidFill>
                <a:latin typeface="Arial" panose="020B0604020202020204" pitchFamily="34" charset="0"/>
                <a:ea typeface="+mn-ea"/>
                <a:cs typeface="Arial" panose="020B0604020202020204" pitchFamily="34" charset="0"/>
              </a:rPr>
              <a:t>Copyright © 2019 Accenture. All rights reserved.</a:t>
            </a:r>
          </a:p>
        </p:txBody>
      </p:sp>
      <p:sp>
        <p:nvSpPr>
          <p:cNvPr id="2" name="Title Placeholder 1"/>
          <p:cNvSpPr>
            <a:spLocks noGrp="1"/>
          </p:cNvSpPr>
          <p:nvPr>
            <p:ph type="title"/>
          </p:nvPr>
        </p:nvSpPr>
        <p:spPr>
          <a:xfrm>
            <a:off x="381000" y="380999"/>
            <a:ext cx="11430000" cy="990601"/>
          </a:xfrm>
          <a:prstGeom prst="rect">
            <a:avLst/>
          </a:prstGeom>
        </p:spPr>
        <p:txBody>
          <a:bodyPr vert="horz" lIns="0" tIns="45720" rIns="0" bIns="0" rtlCol="0" anchor="t" anchorCtr="0">
            <a:noAutofit/>
          </a:bodyPr>
          <a:lstStyle/>
          <a:p>
            <a:r>
              <a:rPr lang="en-US"/>
              <a:t>Click to edit Master title style</a:t>
            </a:r>
          </a:p>
        </p:txBody>
      </p:sp>
      <p:sp>
        <p:nvSpPr>
          <p:cNvPr id="3" name="Text Placeholder 2"/>
          <p:cNvSpPr>
            <a:spLocks noGrp="1"/>
          </p:cNvSpPr>
          <p:nvPr>
            <p:ph type="body" idx="1"/>
          </p:nvPr>
        </p:nvSpPr>
        <p:spPr>
          <a:xfrm>
            <a:off x="381000" y="1371600"/>
            <a:ext cx="11430000" cy="514350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651900722"/>
      </p:ext>
    </p:extLst>
  </p:cSld>
  <p:clrMap bg1="lt1" tx1="dk1" bg2="lt2" tx2="dk2" accent1="accent1" accent2="accent2" accent3="accent3" accent4="accent4" accent5="accent5" accent6="accent6" hlink="hlink" folHlink="folHlink"/>
  <p:sldLayoutIdLst>
    <p:sldLayoutId id="2147483687" r:id="rId1"/>
    <p:sldLayoutId id="2147483686" r:id="rId2"/>
    <p:sldLayoutId id="2147483676" r:id="rId3"/>
    <p:sldLayoutId id="2147483701" r:id="rId4"/>
    <p:sldLayoutId id="2147483702" r:id="rId5"/>
    <p:sldLayoutId id="2147483664" r:id="rId6"/>
    <p:sldLayoutId id="2147483666" r:id="rId7"/>
    <p:sldLayoutId id="2147483671" r:id="rId8"/>
    <p:sldLayoutId id="2147483711" r:id="rId9"/>
  </p:sldLayoutIdLst>
  <p:hf sldNum="0" hdr="0" dt="0"/>
  <p:txStyles>
    <p:titleStyle>
      <a:lvl1pPr marL="0" indent="0" algn="l" defTabSz="914377" rtl="0" eaLnBrk="1" latinLnBrk="0" hangingPunct="1">
        <a:lnSpc>
          <a:spcPct val="80000"/>
        </a:lnSpc>
        <a:spcBef>
          <a:spcPct val="0"/>
        </a:spcBef>
        <a:buNone/>
        <a:defRPr sz="4000" b="0" kern="1200" cap="all" baseline="0">
          <a:solidFill>
            <a:schemeClr val="tx1"/>
          </a:solidFill>
          <a:latin typeface="Arial Black" panose="020B0A04020102020204" pitchFamily="34" charset="0"/>
          <a:ea typeface="+mj-ea"/>
          <a:cs typeface="+mj-cs"/>
        </a:defRPr>
      </a:lvl1pPr>
    </p:titleStyle>
    <p:bodyStyle>
      <a:lvl1pPr marL="0" indent="0" algn="l" defTabSz="914377" rtl="0" eaLnBrk="1" latinLnBrk="0" hangingPunct="1">
        <a:lnSpc>
          <a:spcPct val="100000"/>
        </a:lnSpc>
        <a:spcBef>
          <a:spcPts val="0"/>
        </a:spcBef>
        <a:spcAft>
          <a:spcPts val="1200"/>
        </a:spcAft>
        <a:buFont typeface="Arial" panose="020B0604020202020204" pitchFamily="34" charset="0"/>
        <a:buNone/>
        <a:defRPr sz="2600" b="1" kern="1200" cap="none" baseline="0">
          <a:solidFill>
            <a:schemeClr val="tx1"/>
          </a:solidFill>
          <a:latin typeface="Arial" panose="020B0604020202020204" pitchFamily="34" charset="0"/>
          <a:ea typeface="+mn-ea"/>
          <a:cs typeface="Arial" panose="020B0604020202020204" pitchFamily="34" charset="0"/>
        </a:defRPr>
      </a:lvl1pPr>
      <a:lvl2pPr marL="228600"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457200" indent="-230182" algn="l" defTabSz="914377" rtl="0" eaLnBrk="1" latinLnBrk="0" hangingPunct="1">
        <a:lnSpc>
          <a:spcPct val="100000"/>
        </a:lnSpc>
        <a:spcBef>
          <a:spcPts val="0"/>
        </a:spcBef>
        <a:spcAft>
          <a:spcPts val="1200"/>
        </a:spcAft>
        <a:buFont typeface="Graphik" panose="020B0503030202060203"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52" userDrawn="1">
          <p15:clr>
            <a:srgbClr val="F26B43"/>
          </p15:clr>
        </p15:guide>
        <p15:guide id="2" pos="5640" userDrawn="1">
          <p15:clr>
            <a:srgbClr val="F26B43"/>
          </p15:clr>
        </p15:guide>
        <p15:guide id="3" userDrawn="1">
          <p15:clr>
            <a:srgbClr val="F26B43"/>
          </p15:clr>
        </p15:guide>
        <p15:guide id="6" orient="horz" userDrawn="1">
          <p15:clr>
            <a:srgbClr val="F26B43"/>
          </p15:clr>
        </p15:guide>
        <p15:guide id="8" pos="7680" userDrawn="1">
          <p15:clr>
            <a:srgbClr val="F26B43"/>
          </p15:clr>
        </p15:guide>
        <p15:guide id="9" pos="240" userDrawn="1">
          <p15:clr>
            <a:srgbClr val="F26B43"/>
          </p15:clr>
        </p15:guide>
        <p15:guide id="10" orient="horz" pos="4224" userDrawn="1">
          <p15:clr>
            <a:srgbClr val="F26B43"/>
          </p15:clr>
        </p15:guide>
        <p15:guide id="11" pos="3840" userDrawn="1">
          <p15:clr>
            <a:srgbClr val="F26B43"/>
          </p15:clr>
        </p15:guide>
        <p15:guide id="13" pos="2040" userDrawn="1">
          <p15:clr>
            <a:srgbClr val="F26B43"/>
          </p15:clr>
        </p15:guide>
        <p15:guide id="14" pos="7440" userDrawn="1">
          <p15:clr>
            <a:srgbClr val="F26B43"/>
          </p15:clr>
        </p15:guide>
        <p15:guide id="16" orient="horz" pos="240" userDrawn="1">
          <p15:clr>
            <a:srgbClr val="F26B43"/>
          </p15:clr>
        </p15:guide>
        <p15:guide id="17" orient="horz" pos="410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8D2100C-7080-43D8-BD89-9F8E9C701967}"/>
              </a:ext>
            </a:extLst>
          </p:cNvPr>
          <p:cNvPicPr>
            <a:picLocks noChangeAspect="1"/>
          </p:cNvPicPr>
          <p:nvPr/>
        </p:nvPicPr>
        <p:blipFill>
          <a:blip r:embed="rId3"/>
          <a:stretch>
            <a:fillRect/>
          </a:stretch>
        </p:blipFill>
        <p:spPr>
          <a:xfrm>
            <a:off x="2362200" y="304800"/>
            <a:ext cx="5724144" cy="6010351"/>
          </a:xfrm>
          <a:prstGeom prst="rect">
            <a:avLst/>
          </a:prstGeom>
        </p:spPr>
      </p:pic>
      <p:sp>
        <p:nvSpPr>
          <p:cNvPr id="2" name="Title 1"/>
          <p:cNvSpPr>
            <a:spLocks noGrp="1"/>
          </p:cNvSpPr>
          <p:nvPr>
            <p:ph type="ctrTitle"/>
          </p:nvPr>
        </p:nvSpPr>
        <p:spPr>
          <a:xfrm>
            <a:off x="304800" y="2206728"/>
            <a:ext cx="8686800" cy="2212872"/>
          </a:xfrm>
        </p:spPr>
        <p:txBody>
          <a:bodyPr/>
          <a:lstStyle/>
          <a:p>
            <a:r>
              <a:rPr lang="en-US" sz="9600"/>
              <a:t>AI for social good</a:t>
            </a:r>
          </a:p>
        </p:txBody>
      </p:sp>
      <p:sp>
        <p:nvSpPr>
          <p:cNvPr id="22" name="Text Placeholder 21"/>
          <p:cNvSpPr>
            <a:spLocks noGrp="1"/>
          </p:cNvSpPr>
          <p:nvPr>
            <p:ph type="body" sz="quarter" idx="14"/>
          </p:nvPr>
        </p:nvSpPr>
        <p:spPr>
          <a:xfrm>
            <a:off x="9052560" y="2593258"/>
            <a:ext cx="2857501" cy="4114800"/>
          </a:xfrm>
        </p:spPr>
        <p:txBody>
          <a:bodyPr vert="horz" lIns="0" tIns="0" rIns="0" bIns="0" rtlCol="0" anchor="t">
            <a:noAutofit/>
          </a:bodyPr>
          <a:lstStyle/>
          <a:p>
            <a:r>
              <a:rPr lang="en-US"/>
              <a:t>AAAI Fall Symposium</a:t>
            </a:r>
          </a:p>
          <a:p>
            <a:pPr lvl="2"/>
            <a:r>
              <a:rPr lang="en-US">
                <a:latin typeface="Arial"/>
                <a:cs typeface="Arial"/>
              </a:rPr>
              <a:t>Laura Kahn</a:t>
            </a:r>
            <a:br>
              <a:rPr lang="en-US"/>
            </a:br>
            <a:r>
              <a:rPr lang="en-US">
                <a:latin typeface="Arial"/>
                <a:cs typeface="Arial"/>
              </a:rPr>
              <a:t>Benjamin Ortiz Ulloa</a:t>
            </a:r>
            <a:br>
              <a:rPr lang="en-US"/>
            </a:br>
            <a:r>
              <a:rPr lang="en-US">
                <a:latin typeface="Arial"/>
                <a:cs typeface="Arial"/>
              </a:rPr>
              <a:t>Viveca Pavon-Harr</a:t>
            </a:r>
            <a:br>
              <a:rPr lang="en-US"/>
            </a:br>
            <a:r>
              <a:rPr lang="en-US">
                <a:latin typeface="Arial"/>
                <a:cs typeface="Arial"/>
              </a:rPr>
              <a:t>Onur Savas</a:t>
            </a:r>
            <a:br>
              <a:rPr lang="en-US"/>
            </a:br>
            <a:br>
              <a:rPr lang="en-US"/>
            </a:br>
            <a:r>
              <a:rPr lang="en-US">
                <a:latin typeface="Arial"/>
                <a:cs typeface="Arial"/>
              </a:rPr>
              <a:t>November 8, 2019</a:t>
            </a:r>
          </a:p>
        </p:txBody>
      </p:sp>
      <p:grpSp>
        <p:nvGrpSpPr>
          <p:cNvPr id="10" name="Group 9">
            <a:extLst>
              <a:ext uri="{FF2B5EF4-FFF2-40B4-BE49-F238E27FC236}">
                <a16:creationId xmlns:a16="http://schemas.microsoft.com/office/drawing/2014/main" id="{DD50F912-850F-4B18-86BB-01FE524C80D6}"/>
              </a:ext>
            </a:extLst>
          </p:cNvPr>
          <p:cNvGrpSpPr>
            <a:grpSpLocks noChangeAspect="1"/>
          </p:cNvGrpSpPr>
          <p:nvPr/>
        </p:nvGrpSpPr>
        <p:grpSpPr>
          <a:xfrm>
            <a:off x="9649120" y="184416"/>
            <a:ext cx="2249424" cy="603773"/>
            <a:chOff x="9638475" y="1219200"/>
            <a:chExt cx="1389888" cy="373063"/>
          </a:xfrm>
        </p:grpSpPr>
        <p:pic>
          <p:nvPicPr>
            <p:cNvPr id="11" name="Picture 10">
              <a:extLst>
                <a:ext uri="{FF2B5EF4-FFF2-40B4-BE49-F238E27FC236}">
                  <a16:creationId xmlns:a16="http://schemas.microsoft.com/office/drawing/2014/main" id="{5FCF5C64-9F1D-4C9C-B7F1-BD15458783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8475" y="1372165"/>
              <a:ext cx="1389888" cy="220098"/>
            </a:xfrm>
            <a:prstGeom prst="rect">
              <a:avLst/>
            </a:prstGeom>
          </p:spPr>
        </p:pic>
        <p:sp>
          <p:nvSpPr>
            <p:cNvPr id="12" name="Freeform 5">
              <a:extLst>
                <a:ext uri="{FF2B5EF4-FFF2-40B4-BE49-F238E27FC236}">
                  <a16:creationId xmlns:a16="http://schemas.microsoft.com/office/drawing/2014/main" id="{D31E6214-AB49-43AD-AE00-8FA799772979}"/>
                </a:ext>
              </a:extLst>
            </p:cNvPr>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TextBox 3">
            <a:extLst>
              <a:ext uri="{FF2B5EF4-FFF2-40B4-BE49-F238E27FC236}">
                <a16:creationId xmlns:a16="http://schemas.microsoft.com/office/drawing/2014/main" id="{CF51FD74-B5AD-4AB3-8D15-578FD9C0F307}"/>
              </a:ext>
            </a:extLst>
          </p:cNvPr>
          <p:cNvSpPr txBox="1"/>
          <p:nvPr/>
        </p:nvSpPr>
        <p:spPr>
          <a:xfrm>
            <a:off x="2156348" y="6494847"/>
            <a:ext cx="8192114" cy="538609"/>
          </a:xfrm>
          <a:prstGeom prst="rect">
            <a:avLst/>
          </a:prstGeom>
          <a:noFill/>
        </p:spPr>
        <p:txBody>
          <a:bodyPr wrap="square" lIns="0" tIns="0" rIns="0" bIns="45720" rtlCol="0">
            <a:spAutoFit/>
          </a:bodyPr>
          <a:lstStyle/>
          <a:p>
            <a:pPr algn="ctr"/>
            <a:r>
              <a:rPr lang="en-US" sz="1600" dirty="0">
                <a:solidFill>
                  <a:schemeClr val="bg1"/>
                </a:solidFill>
              </a:rPr>
              <a:t>@</a:t>
            </a:r>
            <a:r>
              <a:rPr lang="en-US" sz="1600" dirty="0" err="1">
                <a:solidFill>
                  <a:schemeClr val="bg1"/>
                </a:solidFill>
              </a:rPr>
              <a:t>AccentureFed</a:t>
            </a:r>
            <a:r>
              <a:rPr lang="en-US" sz="1600" dirty="0">
                <a:solidFill>
                  <a:schemeClr val="bg1"/>
                </a:solidFill>
              </a:rPr>
              <a:t> </a:t>
            </a:r>
            <a:br>
              <a:rPr lang="en-US" sz="1600" dirty="0">
                <a:solidFill>
                  <a:schemeClr val="bg1"/>
                </a:solidFill>
              </a:rPr>
            </a:br>
            <a:endParaRPr lang="en-US" sz="1600" dirty="0">
              <a:solidFill>
                <a:schemeClr val="bg1"/>
              </a:solidFill>
            </a:endParaRPr>
          </a:p>
        </p:txBody>
      </p:sp>
    </p:spTree>
    <p:extLst>
      <p:ext uri="{BB962C8B-B14F-4D97-AF65-F5344CB8AC3E}">
        <p14:creationId xmlns:p14="http://schemas.microsoft.com/office/powerpoint/2010/main" val="2261958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CB701-1652-4D60-8C00-7A415598EB2C}"/>
              </a:ext>
            </a:extLst>
          </p:cNvPr>
          <p:cNvSpPr>
            <a:spLocks noGrp="1"/>
          </p:cNvSpPr>
          <p:nvPr>
            <p:ph type="ctrTitle"/>
          </p:nvPr>
        </p:nvSpPr>
        <p:spPr>
          <a:xfrm>
            <a:off x="381000" y="571500"/>
            <a:ext cx="9220199" cy="2971800"/>
          </a:xfrm>
        </p:spPr>
        <p:txBody>
          <a:bodyPr/>
          <a:lstStyle/>
          <a:p>
            <a:pPr>
              <a:spcAft>
                <a:spcPts val="0"/>
              </a:spcAft>
            </a:pPr>
            <a:r>
              <a:rPr lang="en-US">
                <a:solidFill>
                  <a:schemeClr val="accent6"/>
                </a:solidFill>
              </a:rPr>
              <a:t>Encoded data </a:t>
            </a:r>
            <a:r>
              <a:rPr lang="en-US"/>
              <a:t>is another key component</a:t>
            </a:r>
            <a:endParaRPr lang="en-US">
              <a:solidFill>
                <a:schemeClr val="accent6"/>
              </a:solidFill>
            </a:endParaRPr>
          </a:p>
        </p:txBody>
      </p:sp>
      <p:sp>
        <p:nvSpPr>
          <p:cNvPr id="4" name="TextBox 3">
            <a:extLst>
              <a:ext uri="{FF2B5EF4-FFF2-40B4-BE49-F238E27FC236}">
                <a16:creationId xmlns:a16="http://schemas.microsoft.com/office/drawing/2014/main" id="{F4E201B6-ADED-4973-90F3-EBA0D2C84E0B}"/>
              </a:ext>
            </a:extLst>
          </p:cNvPr>
          <p:cNvSpPr txBox="1"/>
          <p:nvPr/>
        </p:nvSpPr>
        <p:spPr>
          <a:xfrm>
            <a:off x="2251882" y="6286500"/>
            <a:ext cx="8192114" cy="538609"/>
          </a:xfrm>
          <a:prstGeom prst="rect">
            <a:avLst/>
          </a:prstGeom>
          <a:noFill/>
        </p:spPr>
        <p:txBody>
          <a:bodyPr wrap="square" lIns="0" tIns="0" rIns="0" bIns="45720" rtlCol="0">
            <a:spAutoFit/>
          </a:bodyPr>
          <a:lstStyle/>
          <a:p>
            <a:pPr algn="ctr"/>
            <a:r>
              <a:rPr lang="en-US" sz="1600" dirty="0">
                <a:solidFill>
                  <a:schemeClr val="bg1"/>
                </a:solidFill>
              </a:rPr>
              <a:t>@</a:t>
            </a:r>
            <a:r>
              <a:rPr lang="en-US" sz="1600" dirty="0" err="1">
                <a:solidFill>
                  <a:schemeClr val="bg1"/>
                </a:solidFill>
              </a:rPr>
              <a:t>AccentureFed</a:t>
            </a:r>
            <a:r>
              <a:rPr lang="en-US" sz="1600" dirty="0">
                <a:solidFill>
                  <a:schemeClr val="bg1"/>
                </a:solidFill>
              </a:rPr>
              <a:t> </a:t>
            </a:r>
            <a:br>
              <a:rPr lang="en-US" sz="1600" dirty="0">
                <a:solidFill>
                  <a:schemeClr val="bg1"/>
                </a:solidFill>
              </a:rPr>
            </a:br>
            <a:endParaRPr lang="en-US" sz="1600" dirty="0">
              <a:solidFill>
                <a:schemeClr val="bg1"/>
              </a:solidFill>
            </a:endParaRPr>
          </a:p>
        </p:txBody>
      </p:sp>
    </p:spTree>
    <p:extLst>
      <p:ext uri="{BB962C8B-B14F-4D97-AF65-F5344CB8AC3E}">
        <p14:creationId xmlns:p14="http://schemas.microsoft.com/office/powerpoint/2010/main" val="2300621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text&#10;&#10;Description automatically generated">
            <a:extLst>
              <a:ext uri="{FF2B5EF4-FFF2-40B4-BE49-F238E27FC236}">
                <a16:creationId xmlns:a16="http://schemas.microsoft.com/office/drawing/2014/main" id="{C9624A84-3D5A-4958-B3F1-19469C95AB70}"/>
              </a:ext>
            </a:extLst>
          </p:cNvPr>
          <p:cNvPicPr/>
          <p:nvPr/>
        </p:nvPicPr>
        <p:blipFill>
          <a:blip r:embed="rId3">
            <a:extLst>
              <a:ext uri="{28A0092B-C50C-407E-A947-70E740481C1C}">
                <a14:useLocalDpi xmlns:a14="http://schemas.microsoft.com/office/drawing/2010/main" val="0"/>
              </a:ext>
            </a:extLst>
          </a:blip>
          <a:stretch>
            <a:fillRect/>
          </a:stretch>
        </p:blipFill>
        <p:spPr>
          <a:xfrm>
            <a:off x="6469039" y="2001383"/>
            <a:ext cx="5341961" cy="2855234"/>
          </a:xfrm>
          <a:prstGeom prst="rect">
            <a:avLst/>
          </a:prstGeom>
        </p:spPr>
      </p:pic>
      <p:pic>
        <p:nvPicPr>
          <p:cNvPr id="4" name="Picture 3" descr="A picture containing text, map&#10;&#10;Description automatically generated">
            <a:extLst>
              <a:ext uri="{FF2B5EF4-FFF2-40B4-BE49-F238E27FC236}">
                <a16:creationId xmlns:a16="http://schemas.microsoft.com/office/drawing/2014/main" id="{9DAD8FA1-FBDC-4323-A05D-FFED52C6BA36}"/>
              </a:ext>
            </a:extLst>
          </p:cNvPr>
          <p:cNvPicPr>
            <a:picLocks noChangeAspect="1"/>
          </p:cNvPicPr>
          <p:nvPr/>
        </p:nvPicPr>
        <p:blipFill>
          <a:blip r:embed="rId4"/>
          <a:stretch>
            <a:fillRect/>
          </a:stretch>
        </p:blipFill>
        <p:spPr>
          <a:xfrm>
            <a:off x="381000" y="2014368"/>
            <a:ext cx="5813555" cy="2829263"/>
          </a:xfrm>
          <a:prstGeom prst="rect">
            <a:avLst/>
          </a:prstGeom>
          <a:ln w="28575">
            <a:solidFill>
              <a:schemeClr val="tx1"/>
            </a:solidFill>
          </a:ln>
        </p:spPr>
      </p:pic>
      <p:sp>
        <p:nvSpPr>
          <p:cNvPr id="10" name="Title 3">
            <a:extLst>
              <a:ext uri="{FF2B5EF4-FFF2-40B4-BE49-F238E27FC236}">
                <a16:creationId xmlns:a16="http://schemas.microsoft.com/office/drawing/2014/main" id="{FABB34A4-415B-4006-9701-4FAA5C876A92}"/>
              </a:ext>
            </a:extLst>
          </p:cNvPr>
          <p:cNvSpPr txBox="1">
            <a:spLocks/>
          </p:cNvSpPr>
          <p:nvPr/>
        </p:nvSpPr>
        <p:spPr>
          <a:xfrm>
            <a:off x="533400" y="533399"/>
            <a:ext cx="11430000" cy="990601"/>
          </a:xfrm>
          <a:prstGeom prst="rect">
            <a:avLst/>
          </a:prstGeom>
        </p:spPr>
        <p:txBody>
          <a:bodyPr vert="horz" lIns="0" tIns="45720" rIns="0" bIns="0" rtlCol="0" anchor="t" anchorCtr="0">
            <a:noAutofit/>
          </a:bodyPr>
          <a:lstStyle>
            <a:lvl1pPr marL="0" indent="0" algn="l" defTabSz="914377" rtl="0" eaLnBrk="1" latinLnBrk="0" hangingPunct="1">
              <a:lnSpc>
                <a:spcPct val="80000"/>
              </a:lnSpc>
              <a:spcBef>
                <a:spcPct val="0"/>
              </a:spcBef>
              <a:buNone/>
              <a:defRPr sz="4000" b="0" kern="1200" cap="all" baseline="0">
                <a:solidFill>
                  <a:schemeClr val="tx1"/>
                </a:solidFill>
                <a:latin typeface="Arial Black" panose="020B0A04020102020204" pitchFamily="34" charset="0"/>
                <a:ea typeface="+mj-ea"/>
                <a:cs typeface="+mj-cs"/>
              </a:defRPr>
            </a:lvl1pPr>
          </a:lstStyle>
          <a:p>
            <a:r>
              <a:rPr lang="en-US"/>
              <a:t>encoded heterogeneous data communicates effectively</a:t>
            </a:r>
          </a:p>
        </p:txBody>
      </p:sp>
      <p:sp>
        <p:nvSpPr>
          <p:cNvPr id="11" name="TextBox 10">
            <a:extLst>
              <a:ext uri="{FF2B5EF4-FFF2-40B4-BE49-F238E27FC236}">
                <a16:creationId xmlns:a16="http://schemas.microsoft.com/office/drawing/2014/main" id="{D2395338-A0D6-4E4E-9642-F7544A713680}"/>
              </a:ext>
            </a:extLst>
          </p:cNvPr>
          <p:cNvSpPr txBox="1"/>
          <p:nvPr/>
        </p:nvSpPr>
        <p:spPr>
          <a:xfrm>
            <a:off x="2197291" y="6194550"/>
            <a:ext cx="8192114" cy="538609"/>
          </a:xfrm>
          <a:prstGeom prst="rect">
            <a:avLst/>
          </a:prstGeom>
          <a:noFill/>
        </p:spPr>
        <p:txBody>
          <a:bodyPr wrap="square" lIns="0" tIns="0" rIns="0" bIns="45720" rtlCol="0">
            <a:spAutoFit/>
          </a:bodyPr>
          <a:lstStyle/>
          <a:p>
            <a:pPr algn="ctr"/>
            <a:r>
              <a:rPr lang="en-US" sz="1600" dirty="0"/>
              <a:t>@</a:t>
            </a:r>
            <a:r>
              <a:rPr lang="en-US" sz="1600" dirty="0" err="1"/>
              <a:t>AccentureFed</a:t>
            </a:r>
            <a:r>
              <a:rPr lang="en-US" sz="1600" dirty="0"/>
              <a:t> </a:t>
            </a:r>
            <a:br>
              <a:rPr lang="en-US" sz="1600" dirty="0"/>
            </a:br>
            <a:endParaRPr lang="en-US" sz="1600" dirty="0"/>
          </a:p>
        </p:txBody>
      </p:sp>
    </p:spTree>
    <p:extLst>
      <p:ext uri="{BB962C8B-B14F-4D97-AF65-F5344CB8AC3E}">
        <p14:creationId xmlns:p14="http://schemas.microsoft.com/office/powerpoint/2010/main" val="194893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CB701-1652-4D60-8C00-7A415598EB2C}"/>
              </a:ext>
            </a:extLst>
          </p:cNvPr>
          <p:cNvSpPr>
            <a:spLocks noGrp="1"/>
          </p:cNvSpPr>
          <p:nvPr>
            <p:ph type="ctrTitle"/>
          </p:nvPr>
        </p:nvSpPr>
        <p:spPr/>
        <p:txBody>
          <a:bodyPr/>
          <a:lstStyle/>
          <a:p>
            <a:pPr>
              <a:spcAft>
                <a:spcPts val="0"/>
              </a:spcAft>
            </a:pPr>
            <a:r>
              <a:rPr lang="en-US">
                <a:solidFill>
                  <a:schemeClr val="accent6"/>
                </a:solidFill>
              </a:rPr>
              <a:t>Augmented AI</a:t>
            </a:r>
            <a:r>
              <a:rPr lang="en-US"/>
              <a:t> powers the tool</a:t>
            </a:r>
          </a:p>
        </p:txBody>
      </p:sp>
      <p:sp>
        <p:nvSpPr>
          <p:cNvPr id="4" name="TextBox 3">
            <a:extLst>
              <a:ext uri="{FF2B5EF4-FFF2-40B4-BE49-F238E27FC236}">
                <a16:creationId xmlns:a16="http://schemas.microsoft.com/office/drawing/2014/main" id="{02274F4E-B4BF-4B46-866A-3AF1A395AA68}"/>
              </a:ext>
            </a:extLst>
          </p:cNvPr>
          <p:cNvSpPr txBox="1"/>
          <p:nvPr/>
        </p:nvSpPr>
        <p:spPr>
          <a:xfrm>
            <a:off x="2251882" y="6286500"/>
            <a:ext cx="8192114" cy="538609"/>
          </a:xfrm>
          <a:prstGeom prst="rect">
            <a:avLst/>
          </a:prstGeom>
          <a:noFill/>
        </p:spPr>
        <p:txBody>
          <a:bodyPr wrap="square" lIns="0" tIns="0" rIns="0" bIns="45720" rtlCol="0">
            <a:spAutoFit/>
          </a:bodyPr>
          <a:lstStyle/>
          <a:p>
            <a:pPr algn="ctr"/>
            <a:r>
              <a:rPr lang="en-US" sz="1600" dirty="0">
                <a:solidFill>
                  <a:schemeClr val="bg1"/>
                </a:solidFill>
              </a:rPr>
              <a:t>@</a:t>
            </a:r>
            <a:r>
              <a:rPr lang="en-US" sz="1600" dirty="0" err="1">
                <a:solidFill>
                  <a:schemeClr val="bg1"/>
                </a:solidFill>
              </a:rPr>
              <a:t>AccentureFed</a:t>
            </a:r>
            <a:r>
              <a:rPr lang="en-US" sz="1600" dirty="0">
                <a:solidFill>
                  <a:schemeClr val="bg1"/>
                </a:solidFill>
              </a:rPr>
              <a:t> </a:t>
            </a:r>
            <a:br>
              <a:rPr lang="en-US" sz="1600" dirty="0">
                <a:solidFill>
                  <a:schemeClr val="bg1"/>
                </a:solidFill>
              </a:rPr>
            </a:br>
            <a:endParaRPr lang="en-US" sz="1600" dirty="0">
              <a:solidFill>
                <a:schemeClr val="bg1"/>
              </a:solidFill>
            </a:endParaRPr>
          </a:p>
        </p:txBody>
      </p:sp>
    </p:spTree>
    <p:extLst>
      <p:ext uri="{BB962C8B-B14F-4D97-AF65-F5344CB8AC3E}">
        <p14:creationId xmlns:p14="http://schemas.microsoft.com/office/powerpoint/2010/main" val="2166007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parked&#10;&#10;Description automatically generated">
            <a:extLst>
              <a:ext uri="{FF2B5EF4-FFF2-40B4-BE49-F238E27FC236}">
                <a16:creationId xmlns:a16="http://schemas.microsoft.com/office/drawing/2014/main" id="{7A5A1AF0-C48C-4EBE-9CEB-0F1A27C00563}"/>
              </a:ext>
            </a:extLst>
          </p:cNvPr>
          <p:cNvPicPr>
            <a:picLocks noChangeAspect="1"/>
          </p:cNvPicPr>
          <p:nvPr/>
        </p:nvPicPr>
        <p:blipFill>
          <a:blip r:embed="rId3"/>
          <a:stretch>
            <a:fillRect/>
          </a:stretch>
        </p:blipFill>
        <p:spPr>
          <a:xfrm>
            <a:off x="476533" y="1830586"/>
            <a:ext cx="5356420" cy="3619947"/>
          </a:xfrm>
          <a:prstGeom prst="rect">
            <a:avLst/>
          </a:prstGeom>
        </p:spPr>
      </p:pic>
      <p:pic>
        <p:nvPicPr>
          <p:cNvPr id="4" name="Picture 3" descr="A picture containing toy, parked&#10;&#10;Description automatically generated">
            <a:extLst>
              <a:ext uri="{FF2B5EF4-FFF2-40B4-BE49-F238E27FC236}">
                <a16:creationId xmlns:a16="http://schemas.microsoft.com/office/drawing/2014/main" id="{9043FCE4-92F1-48A5-BF55-F2BE5D0B3493}"/>
              </a:ext>
            </a:extLst>
          </p:cNvPr>
          <p:cNvPicPr>
            <a:picLocks noChangeAspect="1"/>
          </p:cNvPicPr>
          <p:nvPr/>
        </p:nvPicPr>
        <p:blipFill>
          <a:blip r:embed="rId4"/>
          <a:stretch>
            <a:fillRect/>
          </a:stretch>
        </p:blipFill>
        <p:spPr>
          <a:xfrm>
            <a:off x="6248400" y="1830585"/>
            <a:ext cx="5326950" cy="3619947"/>
          </a:xfrm>
          <a:prstGeom prst="rect">
            <a:avLst/>
          </a:prstGeom>
        </p:spPr>
      </p:pic>
      <p:sp>
        <p:nvSpPr>
          <p:cNvPr id="5" name="Title 1">
            <a:extLst>
              <a:ext uri="{FF2B5EF4-FFF2-40B4-BE49-F238E27FC236}">
                <a16:creationId xmlns:a16="http://schemas.microsoft.com/office/drawing/2014/main" id="{136F2540-4C41-425F-A41B-A6753AE84104}"/>
              </a:ext>
            </a:extLst>
          </p:cNvPr>
          <p:cNvSpPr txBox="1">
            <a:spLocks/>
          </p:cNvSpPr>
          <p:nvPr/>
        </p:nvSpPr>
        <p:spPr>
          <a:xfrm>
            <a:off x="533400" y="381000"/>
            <a:ext cx="11430000" cy="990601"/>
          </a:xfrm>
          <a:prstGeom prst="rect">
            <a:avLst/>
          </a:prstGeom>
        </p:spPr>
        <p:txBody>
          <a:bodyPr vert="horz" lIns="0" tIns="45720" rIns="0" bIns="0" rtlCol="0" anchor="t" anchorCtr="0">
            <a:noAutofit/>
          </a:bodyPr>
          <a:lstStyle>
            <a:lvl1pPr marL="0" indent="0" algn="l" defTabSz="914377" rtl="0" eaLnBrk="1" latinLnBrk="0" hangingPunct="1">
              <a:lnSpc>
                <a:spcPct val="80000"/>
              </a:lnSpc>
              <a:spcBef>
                <a:spcPct val="0"/>
              </a:spcBef>
              <a:buNone/>
              <a:defRPr sz="4000" b="0" kern="1200" cap="all" baseline="0">
                <a:solidFill>
                  <a:schemeClr val="tx1"/>
                </a:solidFill>
                <a:latin typeface="Arial Black" panose="020B0A04020102020204" pitchFamily="34" charset="0"/>
                <a:ea typeface="+mj-ea"/>
                <a:cs typeface="+mj-cs"/>
              </a:defRPr>
            </a:lvl1pPr>
          </a:lstStyle>
          <a:p>
            <a:r>
              <a:rPr lang="en-US"/>
              <a:t>AI helps find optimal evacuation routes</a:t>
            </a:r>
          </a:p>
        </p:txBody>
      </p:sp>
      <p:sp>
        <p:nvSpPr>
          <p:cNvPr id="6" name="TextBox 5">
            <a:extLst>
              <a:ext uri="{FF2B5EF4-FFF2-40B4-BE49-F238E27FC236}">
                <a16:creationId xmlns:a16="http://schemas.microsoft.com/office/drawing/2014/main" id="{49214C62-A067-4A43-95E8-EE858164FC13}"/>
              </a:ext>
            </a:extLst>
          </p:cNvPr>
          <p:cNvSpPr txBox="1"/>
          <p:nvPr/>
        </p:nvSpPr>
        <p:spPr>
          <a:xfrm>
            <a:off x="2197291" y="6194550"/>
            <a:ext cx="8192114" cy="538609"/>
          </a:xfrm>
          <a:prstGeom prst="rect">
            <a:avLst/>
          </a:prstGeom>
          <a:noFill/>
        </p:spPr>
        <p:txBody>
          <a:bodyPr wrap="square" lIns="0" tIns="0" rIns="0" bIns="45720" rtlCol="0">
            <a:spAutoFit/>
          </a:bodyPr>
          <a:lstStyle/>
          <a:p>
            <a:pPr algn="ctr"/>
            <a:r>
              <a:rPr lang="en-US" sz="1600" dirty="0"/>
              <a:t>@</a:t>
            </a:r>
            <a:r>
              <a:rPr lang="en-US" sz="1600" dirty="0" err="1"/>
              <a:t>AccentureFed</a:t>
            </a:r>
            <a:r>
              <a:rPr lang="en-US" sz="1600" dirty="0"/>
              <a:t> </a:t>
            </a:r>
            <a:br>
              <a:rPr lang="en-US" sz="1600" dirty="0"/>
            </a:br>
            <a:endParaRPr lang="en-US" sz="1600" dirty="0"/>
          </a:p>
        </p:txBody>
      </p:sp>
    </p:spTree>
    <p:extLst>
      <p:ext uri="{BB962C8B-B14F-4D97-AF65-F5344CB8AC3E}">
        <p14:creationId xmlns:p14="http://schemas.microsoft.com/office/powerpoint/2010/main" val="979592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CB701-1652-4D60-8C00-7A415598EB2C}"/>
              </a:ext>
            </a:extLst>
          </p:cNvPr>
          <p:cNvSpPr>
            <a:spLocks noGrp="1"/>
          </p:cNvSpPr>
          <p:nvPr>
            <p:ph type="ctrTitle"/>
          </p:nvPr>
        </p:nvSpPr>
        <p:spPr>
          <a:xfrm>
            <a:off x="381001" y="571500"/>
            <a:ext cx="6320050" cy="2971800"/>
          </a:xfrm>
        </p:spPr>
        <p:txBody>
          <a:bodyPr/>
          <a:lstStyle/>
          <a:p>
            <a:pPr>
              <a:spcAft>
                <a:spcPts val="0"/>
              </a:spcAft>
            </a:pPr>
            <a:r>
              <a:rPr lang="en-US"/>
              <a:t>What’s</a:t>
            </a:r>
            <a:r>
              <a:rPr lang="en-US">
                <a:solidFill>
                  <a:schemeClr val="accent6"/>
                </a:solidFill>
              </a:rPr>
              <a:t> next? </a:t>
            </a:r>
            <a:endParaRPr lang="en-US"/>
          </a:p>
        </p:txBody>
      </p:sp>
      <p:sp>
        <p:nvSpPr>
          <p:cNvPr id="4" name="TextBox 3">
            <a:extLst>
              <a:ext uri="{FF2B5EF4-FFF2-40B4-BE49-F238E27FC236}">
                <a16:creationId xmlns:a16="http://schemas.microsoft.com/office/drawing/2014/main" id="{02274F4E-B4BF-4B46-866A-3AF1A395AA68}"/>
              </a:ext>
            </a:extLst>
          </p:cNvPr>
          <p:cNvSpPr txBox="1"/>
          <p:nvPr/>
        </p:nvSpPr>
        <p:spPr>
          <a:xfrm>
            <a:off x="2251882" y="6286500"/>
            <a:ext cx="8192114" cy="538609"/>
          </a:xfrm>
          <a:prstGeom prst="rect">
            <a:avLst/>
          </a:prstGeom>
          <a:noFill/>
        </p:spPr>
        <p:txBody>
          <a:bodyPr wrap="square" lIns="0" tIns="0" rIns="0" bIns="45720" rtlCol="0">
            <a:spAutoFit/>
          </a:bodyPr>
          <a:lstStyle/>
          <a:p>
            <a:pPr algn="ctr"/>
            <a:r>
              <a:rPr lang="en-US" sz="1600" dirty="0">
                <a:solidFill>
                  <a:schemeClr val="bg1"/>
                </a:solidFill>
              </a:rPr>
              <a:t>@</a:t>
            </a:r>
            <a:r>
              <a:rPr lang="en-US" sz="1600" dirty="0" err="1">
                <a:solidFill>
                  <a:schemeClr val="bg1"/>
                </a:solidFill>
              </a:rPr>
              <a:t>AccentureFed</a:t>
            </a:r>
            <a:r>
              <a:rPr lang="en-US" sz="1600" dirty="0">
                <a:solidFill>
                  <a:schemeClr val="bg1"/>
                </a:solidFill>
              </a:rPr>
              <a:t> </a:t>
            </a:r>
            <a:br>
              <a:rPr lang="en-US" sz="1600" dirty="0">
                <a:solidFill>
                  <a:schemeClr val="bg1"/>
                </a:solidFill>
              </a:rPr>
            </a:br>
            <a:endParaRPr lang="en-US" sz="1600" dirty="0">
              <a:solidFill>
                <a:schemeClr val="bg1"/>
              </a:solidFill>
            </a:endParaRPr>
          </a:p>
        </p:txBody>
      </p:sp>
    </p:spTree>
    <p:extLst>
      <p:ext uri="{BB962C8B-B14F-4D97-AF65-F5344CB8AC3E}">
        <p14:creationId xmlns:p14="http://schemas.microsoft.com/office/powerpoint/2010/main" val="1586408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B86D8-59C7-4096-985F-1537615406ED}"/>
              </a:ext>
            </a:extLst>
          </p:cNvPr>
          <p:cNvSpPr>
            <a:spLocks noGrp="1"/>
          </p:cNvSpPr>
          <p:nvPr>
            <p:ph type="title"/>
          </p:nvPr>
        </p:nvSpPr>
        <p:spPr/>
        <p:txBody>
          <a:bodyPr/>
          <a:lstStyle/>
          <a:p>
            <a:r>
              <a:rPr lang="en-US"/>
              <a:t>This is </a:t>
            </a:r>
            <a:r>
              <a:rPr lang="en-US">
                <a:solidFill>
                  <a:schemeClr val="accent2"/>
                </a:solidFill>
              </a:rPr>
              <a:t>just the beginning</a:t>
            </a:r>
          </a:p>
        </p:txBody>
      </p:sp>
      <p:sp>
        <p:nvSpPr>
          <p:cNvPr id="3" name="Text Placeholder 12">
            <a:extLst>
              <a:ext uri="{FF2B5EF4-FFF2-40B4-BE49-F238E27FC236}">
                <a16:creationId xmlns:a16="http://schemas.microsoft.com/office/drawing/2014/main" id="{7D2BADD0-0F33-470B-ADC4-C7A0186493AF}"/>
              </a:ext>
            </a:extLst>
          </p:cNvPr>
          <p:cNvSpPr txBox="1">
            <a:spLocks/>
          </p:cNvSpPr>
          <p:nvPr/>
        </p:nvSpPr>
        <p:spPr>
          <a:xfrm>
            <a:off x="534543" y="2063538"/>
            <a:ext cx="2468880" cy="1484313"/>
          </a:xfrm>
          <a:prstGeom prst="rect">
            <a:avLst/>
          </a:prstGeom>
        </p:spPr>
        <p:txBody>
          <a:bodyPr vert="horz" lIns="0" tIns="0" rIns="0" bIns="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600" b="1" kern="1200" cap="none" baseline="0">
                <a:solidFill>
                  <a:schemeClr val="tx1"/>
                </a:solidFill>
                <a:latin typeface="Arial" panose="020B0604020202020204" pitchFamily="34" charset="0"/>
                <a:ea typeface="+mn-ea"/>
                <a:cs typeface="Arial" panose="020B0604020202020204" pitchFamily="34" charset="0"/>
              </a:defRPr>
            </a:lvl1pPr>
            <a:lvl2pPr marL="228600"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457200" indent="-230182" algn="l" defTabSz="914377" rtl="0" eaLnBrk="1" latinLnBrk="0" hangingPunct="1">
              <a:lnSpc>
                <a:spcPct val="100000"/>
              </a:lnSpc>
              <a:spcBef>
                <a:spcPts val="0"/>
              </a:spcBef>
              <a:spcAft>
                <a:spcPts val="1200"/>
              </a:spcAft>
              <a:buFont typeface="Graphik" panose="020B0503030202060203"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a:spcAft>
                <a:spcPts val="0"/>
              </a:spcAft>
            </a:pPr>
            <a:r>
              <a:rPr lang="en-US" sz="1800" b="0">
                <a:solidFill>
                  <a:schemeClr val="accent6"/>
                </a:solidFill>
                <a:latin typeface="+mj-lt"/>
              </a:rPr>
              <a:t>OTHER USER TYPE</a:t>
            </a:r>
          </a:p>
        </p:txBody>
      </p:sp>
      <p:cxnSp>
        <p:nvCxnSpPr>
          <p:cNvPr id="4" name="Straight Connector 3">
            <a:extLst>
              <a:ext uri="{FF2B5EF4-FFF2-40B4-BE49-F238E27FC236}">
                <a16:creationId xmlns:a16="http://schemas.microsoft.com/office/drawing/2014/main" id="{BB52D863-05FD-49EF-8304-0EB52B4CB07A}"/>
              </a:ext>
            </a:extLst>
          </p:cNvPr>
          <p:cNvCxnSpPr/>
          <p:nvPr/>
        </p:nvCxnSpPr>
        <p:spPr>
          <a:xfrm>
            <a:off x="3048000" y="2516516"/>
            <a:ext cx="0" cy="13780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 Placeholder 12">
            <a:extLst>
              <a:ext uri="{FF2B5EF4-FFF2-40B4-BE49-F238E27FC236}">
                <a16:creationId xmlns:a16="http://schemas.microsoft.com/office/drawing/2014/main" id="{BB1610E1-BAE2-4586-B2B6-1920782FEA5E}"/>
              </a:ext>
            </a:extLst>
          </p:cNvPr>
          <p:cNvSpPr txBox="1">
            <a:spLocks/>
          </p:cNvSpPr>
          <p:nvPr/>
        </p:nvSpPr>
        <p:spPr>
          <a:xfrm>
            <a:off x="3587032" y="2063539"/>
            <a:ext cx="2468880" cy="1484313"/>
          </a:xfrm>
          <a:prstGeom prst="rect">
            <a:avLst/>
          </a:prstGeom>
        </p:spPr>
        <p:txBody>
          <a:bodyPr vert="horz" lIns="0" tIns="0" rIns="0" bIns="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600" b="1" kern="1200" cap="none" baseline="0">
                <a:solidFill>
                  <a:schemeClr val="tx1"/>
                </a:solidFill>
                <a:latin typeface="Arial" panose="020B0604020202020204" pitchFamily="34" charset="0"/>
                <a:ea typeface="+mn-ea"/>
                <a:cs typeface="Arial" panose="020B0604020202020204" pitchFamily="34" charset="0"/>
              </a:defRPr>
            </a:lvl1pPr>
            <a:lvl2pPr marL="228600"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457200" indent="-230182" algn="l" defTabSz="914377" rtl="0" eaLnBrk="1" latinLnBrk="0" hangingPunct="1">
              <a:lnSpc>
                <a:spcPct val="100000"/>
              </a:lnSpc>
              <a:spcBef>
                <a:spcPts val="0"/>
              </a:spcBef>
              <a:spcAft>
                <a:spcPts val="1200"/>
              </a:spcAft>
              <a:buFont typeface="Graphik" panose="020B0503030202060203"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a:spcAft>
                <a:spcPts val="0"/>
              </a:spcAft>
            </a:pPr>
            <a:r>
              <a:rPr lang="en-US" sz="1800" b="0">
                <a:solidFill>
                  <a:schemeClr val="accent6"/>
                </a:solidFill>
                <a:latin typeface="+mj-lt"/>
              </a:rPr>
              <a:t>MAP UPDATES</a:t>
            </a:r>
          </a:p>
        </p:txBody>
      </p:sp>
      <p:sp>
        <p:nvSpPr>
          <p:cNvPr id="6" name="Text Placeholder 12">
            <a:extLst>
              <a:ext uri="{FF2B5EF4-FFF2-40B4-BE49-F238E27FC236}">
                <a16:creationId xmlns:a16="http://schemas.microsoft.com/office/drawing/2014/main" id="{5FB3101F-8B31-41A2-99C8-495F48CAB46C}"/>
              </a:ext>
            </a:extLst>
          </p:cNvPr>
          <p:cNvSpPr txBox="1">
            <a:spLocks/>
          </p:cNvSpPr>
          <p:nvPr/>
        </p:nvSpPr>
        <p:spPr>
          <a:xfrm>
            <a:off x="9592724" y="2062744"/>
            <a:ext cx="2468880" cy="1484313"/>
          </a:xfrm>
          <a:prstGeom prst="rect">
            <a:avLst/>
          </a:prstGeom>
        </p:spPr>
        <p:txBody>
          <a:bodyPr vert="horz" lIns="0" tIns="0" rIns="0" bIns="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600" b="1" kern="1200" cap="none" baseline="0">
                <a:solidFill>
                  <a:schemeClr val="tx1"/>
                </a:solidFill>
                <a:latin typeface="Arial" panose="020B0604020202020204" pitchFamily="34" charset="0"/>
                <a:ea typeface="+mn-ea"/>
                <a:cs typeface="Arial" panose="020B0604020202020204" pitchFamily="34" charset="0"/>
              </a:defRPr>
            </a:lvl1pPr>
            <a:lvl2pPr marL="228600"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457200" indent="-230182" algn="l" defTabSz="914377" rtl="0" eaLnBrk="1" latinLnBrk="0" hangingPunct="1">
              <a:lnSpc>
                <a:spcPct val="100000"/>
              </a:lnSpc>
              <a:spcBef>
                <a:spcPts val="0"/>
              </a:spcBef>
              <a:spcAft>
                <a:spcPts val="1200"/>
              </a:spcAft>
              <a:buFont typeface="Graphik" panose="020B0503030202060203"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a:spcAft>
                <a:spcPts val="0"/>
              </a:spcAft>
            </a:pPr>
            <a:r>
              <a:rPr lang="en-US" sz="1800" b="0">
                <a:solidFill>
                  <a:schemeClr val="accent6"/>
                </a:solidFill>
                <a:latin typeface="+mj-lt"/>
              </a:rPr>
              <a:t>OFFLINE</a:t>
            </a:r>
          </a:p>
        </p:txBody>
      </p:sp>
      <p:sp>
        <p:nvSpPr>
          <p:cNvPr id="7" name="Text Placeholder 12">
            <a:extLst>
              <a:ext uri="{FF2B5EF4-FFF2-40B4-BE49-F238E27FC236}">
                <a16:creationId xmlns:a16="http://schemas.microsoft.com/office/drawing/2014/main" id="{20A1EEEA-7A5A-42EC-9587-E2159C770D6C}"/>
              </a:ext>
            </a:extLst>
          </p:cNvPr>
          <p:cNvSpPr txBox="1">
            <a:spLocks/>
          </p:cNvSpPr>
          <p:nvPr/>
        </p:nvSpPr>
        <p:spPr>
          <a:xfrm>
            <a:off x="6276140" y="2043150"/>
            <a:ext cx="2468880" cy="1484313"/>
          </a:xfrm>
          <a:prstGeom prst="rect">
            <a:avLst/>
          </a:prstGeom>
        </p:spPr>
        <p:txBody>
          <a:bodyPr vert="horz" lIns="0" tIns="0" rIns="0" bIns="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600" b="1" kern="1200" cap="none" baseline="0">
                <a:solidFill>
                  <a:schemeClr val="tx1"/>
                </a:solidFill>
                <a:latin typeface="Arial" panose="020B0604020202020204" pitchFamily="34" charset="0"/>
                <a:ea typeface="+mn-ea"/>
                <a:cs typeface="Arial" panose="020B0604020202020204" pitchFamily="34" charset="0"/>
              </a:defRPr>
            </a:lvl1pPr>
            <a:lvl2pPr marL="228600"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457200" indent="-230182" algn="l" defTabSz="914377" rtl="0" eaLnBrk="1" latinLnBrk="0" hangingPunct="1">
              <a:lnSpc>
                <a:spcPct val="100000"/>
              </a:lnSpc>
              <a:spcBef>
                <a:spcPts val="0"/>
              </a:spcBef>
              <a:spcAft>
                <a:spcPts val="1200"/>
              </a:spcAft>
              <a:buFont typeface="Graphik" panose="020B0503030202060203"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a:spcAft>
                <a:spcPts val="0"/>
              </a:spcAft>
            </a:pPr>
            <a:r>
              <a:rPr lang="en-US" sz="1800" b="0">
                <a:solidFill>
                  <a:schemeClr val="accent6"/>
                </a:solidFill>
                <a:latin typeface="+mj-lt"/>
              </a:rPr>
              <a:t>USER INTERFACE</a:t>
            </a:r>
          </a:p>
        </p:txBody>
      </p:sp>
      <p:cxnSp>
        <p:nvCxnSpPr>
          <p:cNvPr id="8" name="Straight Connector 7">
            <a:extLst>
              <a:ext uri="{FF2B5EF4-FFF2-40B4-BE49-F238E27FC236}">
                <a16:creationId xmlns:a16="http://schemas.microsoft.com/office/drawing/2014/main" id="{8802E871-787F-4C1B-962A-C1428634AF8F}"/>
              </a:ext>
            </a:extLst>
          </p:cNvPr>
          <p:cNvCxnSpPr/>
          <p:nvPr/>
        </p:nvCxnSpPr>
        <p:spPr>
          <a:xfrm>
            <a:off x="6055912" y="2537328"/>
            <a:ext cx="0" cy="13780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AAE8F27-23FC-4D0B-9021-EC7233CEFA93}"/>
              </a:ext>
            </a:extLst>
          </p:cNvPr>
          <p:cNvCxnSpPr/>
          <p:nvPr/>
        </p:nvCxnSpPr>
        <p:spPr>
          <a:xfrm>
            <a:off x="8686800" y="2550817"/>
            <a:ext cx="0" cy="13780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Group 14">
            <a:extLst>
              <a:ext uri="{FF2B5EF4-FFF2-40B4-BE49-F238E27FC236}">
                <a16:creationId xmlns:a16="http://schemas.microsoft.com/office/drawing/2014/main" id="{1893A6EC-9E32-451E-903F-5C1EF0960895}"/>
              </a:ext>
            </a:extLst>
          </p:cNvPr>
          <p:cNvGrpSpPr>
            <a:grpSpLocks noChangeAspect="1"/>
          </p:cNvGrpSpPr>
          <p:nvPr/>
        </p:nvGrpSpPr>
        <p:grpSpPr bwMode="auto">
          <a:xfrm>
            <a:off x="1095973" y="2665073"/>
            <a:ext cx="969264" cy="945086"/>
            <a:chOff x="2585" y="663"/>
            <a:chExt cx="441" cy="430"/>
          </a:xfrm>
          <a:solidFill>
            <a:schemeClr val="tx1"/>
          </a:solidFill>
        </p:grpSpPr>
        <p:sp>
          <p:nvSpPr>
            <p:cNvPr id="11" name="Freeform 15">
              <a:extLst>
                <a:ext uri="{FF2B5EF4-FFF2-40B4-BE49-F238E27FC236}">
                  <a16:creationId xmlns:a16="http://schemas.microsoft.com/office/drawing/2014/main" id="{579924D2-09DE-4C48-8A95-DEE430E0F10E}"/>
                </a:ext>
              </a:extLst>
            </p:cNvPr>
            <p:cNvSpPr>
              <a:spLocks/>
            </p:cNvSpPr>
            <p:nvPr/>
          </p:nvSpPr>
          <p:spPr bwMode="auto">
            <a:xfrm>
              <a:off x="2585" y="781"/>
              <a:ext cx="110" cy="79"/>
            </a:xfrm>
            <a:custGeom>
              <a:avLst/>
              <a:gdLst>
                <a:gd name="T0" fmla="*/ 72 w 72"/>
                <a:gd name="T1" fmla="*/ 53 h 53"/>
                <a:gd name="T2" fmla="*/ 6 w 72"/>
                <a:gd name="T3" fmla="*/ 53 h 53"/>
                <a:gd name="T4" fmla="*/ 0 w 72"/>
                <a:gd name="T5" fmla="*/ 47 h 53"/>
                <a:gd name="T6" fmla="*/ 0 w 72"/>
                <a:gd name="T7" fmla="*/ 41 h 53"/>
                <a:gd name="T8" fmla="*/ 16 w 72"/>
                <a:gd name="T9" fmla="*/ 20 h 53"/>
                <a:gd name="T10" fmla="*/ 42 w 72"/>
                <a:gd name="T11" fmla="*/ 12 h 53"/>
                <a:gd name="T12" fmla="*/ 42 w 72"/>
                <a:gd name="T13" fmla="*/ 0 h 53"/>
                <a:gd name="T14" fmla="*/ 54 w 72"/>
                <a:gd name="T15" fmla="*/ 0 h 53"/>
                <a:gd name="T16" fmla="*/ 54 w 72"/>
                <a:gd name="T17" fmla="*/ 17 h 53"/>
                <a:gd name="T18" fmla="*/ 49 w 72"/>
                <a:gd name="T19" fmla="*/ 22 h 53"/>
                <a:gd name="T20" fmla="*/ 19 w 72"/>
                <a:gd name="T21" fmla="*/ 31 h 53"/>
                <a:gd name="T22" fmla="*/ 12 w 72"/>
                <a:gd name="T23" fmla="*/ 41 h 53"/>
                <a:gd name="T24" fmla="*/ 72 w 72"/>
                <a:gd name="T25" fmla="*/ 41 h 53"/>
                <a:gd name="T26" fmla="*/ 72 w 72"/>
                <a:gd name="T27"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53">
                  <a:moveTo>
                    <a:pt x="72" y="53"/>
                  </a:moveTo>
                  <a:cubicBezTo>
                    <a:pt x="6" y="53"/>
                    <a:pt x="6" y="53"/>
                    <a:pt x="6" y="53"/>
                  </a:cubicBezTo>
                  <a:cubicBezTo>
                    <a:pt x="2" y="53"/>
                    <a:pt x="0" y="50"/>
                    <a:pt x="0" y="47"/>
                  </a:cubicBezTo>
                  <a:cubicBezTo>
                    <a:pt x="0" y="41"/>
                    <a:pt x="0" y="41"/>
                    <a:pt x="0" y="41"/>
                  </a:cubicBezTo>
                  <a:cubicBezTo>
                    <a:pt x="0" y="31"/>
                    <a:pt x="7" y="22"/>
                    <a:pt x="16" y="20"/>
                  </a:cubicBezTo>
                  <a:cubicBezTo>
                    <a:pt x="42" y="12"/>
                    <a:pt x="42" y="12"/>
                    <a:pt x="42" y="12"/>
                  </a:cubicBezTo>
                  <a:cubicBezTo>
                    <a:pt x="42" y="0"/>
                    <a:pt x="42" y="0"/>
                    <a:pt x="42" y="0"/>
                  </a:cubicBezTo>
                  <a:cubicBezTo>
                    <a:pt x="54" y="0"/>
                    <a:pt x="54" y="0"/>
                    <a:pt x="54" y="0"/>
                  </a:cubicBezTo>
                  <a:cubicBezTo>
                    <a:pt x="54" y="17"/>
                    <a:pt x="54" y="17"/>
                    <a:pt x="54" y="17"/>
                  </a:cubicBezTo>
                  <a:cubicBezTo>
                    <a:pt x="54" y="19"/>
                    <a:pt x="52" y="22"/>
                    <a:pt x="49" y="22"/>
                  </a:cubicBezTo>
                  <a:cubicBezTo>
                    <a:pt x="19" y="31"/>
                    <a:pt x="19" y="31"/>
                    <a:pt x="19" y="31"/>
                  </a:cubicBezTo>
                  <a:cubicBezTo>
                    <a:pt x="15" y="32"/>
                    <a:pt x="12" y="37"/>
                    <a:pt x="12" y="41"/>
                  </a:cubicBezTo>
                  <a:cubicBezTo>
                    <a:pt x="72" y="41"/>
                    <a:pt x="72" y="41"/>
                    <a:pt x="72" y="41"/>
                  </a:cubicBezTo>
                  <a:lnTo>
                    <a:pt x="72"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6">
              <a:extLst>
                <a:ext uri="{FF2B5EF4-FFF2-40B4-BE49-F238E27FC236}">
                  <a16:creationId xmlns:a16="http://schemas.microsoft.com/office/drawing/2014/main" id="{A74D0EA2-7DC7-4425-A69D-7C49569CC730}"/>
                </a:ext>
              </a:extLst>
            </p:cNvPr>
            <p:cNvSpPr>
              <a:spLocks/>
            </p:cNvSpPr>
            <p:nvPr/>
          </p:nvSpPr>
          <p:spPr bwMode="auto">
            <a:xfrm>
              <a:off x="2677" y="781"/>
              <a:ext cx="110" cy="79"/>
            </a:xfrm>
            <a:custGeom>
              <a:avLst/>
              <a:gdLst>
                <a:gd name="T0" fmla="*/ 66 w 72"/>
                <a:gd name="T1" fmla="*/ 53 h 53"/>
                <a:gd name="T2" fmla="*/ 0 w 72"/>
                <a:gd name="T3" fmla="*/ 53 h 53"/>
                <a:gd name="T4" fmla="*/ 0 w 72"/>
                <a:gd name="T5" fmla="*/ 41 h 53"/>
                <a:gd name="T6" fmla="*/ 60 w 72"/>
                <a:gd name="T7" fmla="*/ 41 h 53"/>
                <a:gd name="T8" fmla="*/ 52 w 72"/>
                <a:gd name="T9" fmla="*/ 31 h 53"/>
                <a:gd name="T10" fmla="*/ 22 w 72"/>
                <a:gd name="T11" fmla="*/ 22 h 53"/>
                <a:gd name="T12" fmla="*/ 18 w 72"/>
                <a:gd name="T13" fmla="*/ 17 h 53"/>
                <a:gd name="T14" fmla="*/ 18 w 72"/>
                <a:gd name="T15" fmla="*/ 0 h 53"/>
                <a:gd name="T16" fmla="*/ 30 w 72"/>
                <a:gd name="T17" fmla="*/ 0 h 53"/>
                <a:gd name="T18" fmla="*/ 30 w 72"/>
                <a:gd name="T19" fmla="*/ 12 h 53"/>
                <a:gd name="T20" fmla="*/ 56 w 72"/>
                <a:gd name="T21" fmla="*/ 20 h 53"/>
                <a:gd name="T22" fmla="*/ 72 w 72"/>
                <a:gd name="T23" fmla="*/ 41 h 53"/>
                <a:gd name="T24" fmla="*/ 72 w 72"/>
                <a:gd name="T25" fmla="*/ 47 h 53"/>
                <a:gd name="T26" fmla="*/ 66 w 72"/>
                <a:gd name="T27"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53">
                  <a:moveTo>
                    <a:pt x="66" y="53"/>
                  </a:moveTo>
                  <a:cubicBezTo>
                    <a:pt x="0" y="53"/>
                    <a:pt x="0" y="53"/>
                    <a:pt x="0" y="53"/>
                  </a:cubicBezTo>
                  <a:cubicBezTo>
                    <a:pt x="0" y="41"/>
                    <a:pt x="0" y="41"/>
                    <a:pt x="0" y="41"/>
                  </a:cubicBezTo>
                  <a:cubicBezTo>
                    <a:pt x="60" y="41"/>
                    <a:pt x="60" y="41"/>
                    <a:pt x="60" y="41"/>
                  </a:cubicBezTo>
                  <a:cubicBezTo>
                    <a:pt x="60" y="37"/>
                    <a:pt x="56" y="32"/>
                    <a:pt x="52" y="31"/>
                  </a:cubicBezTo>
                  <a:cubicBezTo>
                    <a:pt x="22" y="22"/>
                    <a:pt x="22" y="22"/>
                    <a:pt x="22" y="22"/>
                  </a:cubicBezTo>
                  <a:cubicBezTo>
                    <a:pt x="19" y="22"/>
                    <a:pt x="18" y="19"/>
                    <a:pt x="18" y="17"/>
                  </a:cubicBezTo>
                  <a:cubicBezTo>
                    <a:pt x="18" y="0"/>
                    <a:pt x="18" y="0"/>
                    <a:pt x="18" y="0"/>
                  </a:cubicBezTo>
                  <a:cubicBezTo>
                    <a:pt x="30" y="0"/>
                    <a:pt x="30" y="0"/>
                    <a:pt x="30" y="0"/>
                  </a:cubicBezTo>
                  <a:cubicBezTo>
                    <a:pt x="30" y="12"/>
                    <a:pt x="30" y="12"/>
                    <a:pt x="30" y="12"/>
                  </a:cubicBezTo>
                  <a:cubicBezTo>
                    <a:pt x="56" y="20"/>
                    <a:pt x="56" y="20"/>
                    <a:pt x="56" y="20"/>
                  </a:cubicBezTo>
                  <a:cubicBezTo>
                    <a:pt x="65" y="22"/>
                    <a:pt x="72" y="31"/>
                    <a:pt x="72" y="41"/>
                  </a:cubicBezTo>
                  <a:cubicBezTo>
                    <a:pt x="72" y="47"/>
                    <a:pt x="72" y="47"/>
                    <a:pt x="72" y="47"/>
                  </a:cubicBezTo>
                  <a:cubicBezTo>
                    <a:pt x="72" y="50"/>
                    <a:pt x="69" y="53"/>
                    <a:pt x="66"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7">
              <a:extLst>
                <a:ext uri="{FF2B5EF4-FFF2-40B4-BE49-F238E27FC236}">
                  <a16:creationId xmlns:a16="http://schemas.microsoft.com/office/drawing/2014/main" id="{24E7EC23-9A62-450C-AAEC-4E7898EF46E0}"/>
                </a:ext>
              </a:extLst>
            </p:cNvPr>
            <p:cNvSpPr>
              <a:spLocks noEditPoints="1"/>
            </p:cNvSpPr>
            <p:nvPr/>
          </p:nvSpPr>
          <p:spPr bwMode="auto">
            <a:xfrm>
              <a:off x="2622" y="663"/>
              <a:ext cx="128" cy="134"/>
            </a:xfrm>
            <a:custGeom>
              <a:avLst/>
              <a:gdLst>
                <a:gd name="T0" fmla="*/ 42 w 84"/>
                <a:gd name="T1" fmla="*/ 90 h 90"/>
                <a:gd name="T2" fmla="*/ 0 w 84"/>
                <a:gd name="T3" fmla="*/ 45 h 90"/>
                <a:gd name="T4" fmla="*/ 42 w 84"/>
                <a:gd name="T5" fmla="*/ 0 h 90"/>
                <a:gd name="T6" fmla="*/ 84 w 84"/>
                <a:gd name="T7" fmla="*/ 45 h 90"/>
                <a:gd name="T8" fmla="*/ 42 w 84"/>
                <a:gd name="T9" fmla="*/ 90 h 90"/>
                <a:gd name="T10" fmla="*/ 42 w 84"/>
                <a:gd name="T11" fmla="*/ 12 h 90"/>
                <a:gd name="T12" fmla="*/ 12 w 84"/>
                <a:gd name="T13" fmla="*/ 45 h 90"/>
                <a:gd name="T14" fmla="*/ 42 w 84"/>
                <a:gd name="T15" fmla="*/ 78 h 90"/>
                <a:gd name="T16" fmla="*/ 72 w 84"/>
                <a:gd name="T17" fmla="*/ 45 h 90"/>
                <a:gd name="T18" fmla="*/ 42 w 84"/>
                <a:gd name="T19" fmla="*/ 1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90">
                  <a:moveTo>
                    <a:pt x="42" y="90"/>
                  </a:moveTo>
                  <a:cubicBezTo>
                    <a:pt x="18" y="90"/>
                    <a:pt x="0" y="70"/>
                    <a:pt x="0" y="45"/>
                  </a:cubicBezTo>
                  <a:cubicBezTo>
                    <a:pt x="0" y="20"/>
                    <a:pt x="18" y="0"/>
                    <a:pt x="42" y="0"/>
                  </a:cubicBezTo>
                  <a:cubicBezTo>
                    <a:pt x="65" y="0"/>
                    <a:pt x="84" y="20"/>
                    <a:pt x="84" y="45"/>
                  </a:cubicBezTo>
                  <a:cubicBezTo>
                    <a:pt x="84" y="70"/>
                    <a:pt x="65" y="90"/>
                    <a:pt x="42" y="90"/>
                  </a:cubicBezTo>
                  <a:close/>
                  <a:moveTo>
                    <a:pt x="42" y="12"/>
                  </a:moveTo>
                  <a:cubicBezTo>
                    <a:pt x="25" y="12"/>
                    <a:pt x="12" y="27"/>
                    <a:pt x="12" y="45"/>
                  </a:cubicBezTo>
                  <a:cubicBezTo>
                    <a:pt x="12" y="63"/>
                    <a:pt x="25" y="78"/>
                    <a:pt x="42" y="78"/>
                  </a:cubicBezTo>
                  <a:cubicBezTo>
                    <a:pt x="58" y="78"/>
                    <a:pt x="72" y="63"/>
                    <a:pt x="72" y="45"/>
                  </a:cubicBezTo>
                  <a:cubicBezTo>
                    <a:pt x="72" y="27"/>
                    <a:pt x="58"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8">
              <a:extLst>
                <a:ext uri="{FF2B5EF4-FFF2-40B4-BE49-F238E27FC236}">
                  <a16:creationId xmlns:a16="http://schemas.microsoft.com/office/drawing/2014/main" id="{59B4451E-AC10-44CA-A943-EEE2592E1BD4}"/>
                </a:ext>
              </a:extLst>
            </p:cNvPr>
            <p:cNvSpPr>
              <a:spLocks/>
            </p:cNvSpPr>
            <p:nvPr/>
          </p:nvSpPr>
          <p:spPr bwMode="auto">
            <a:xfrm>
              <a:off x="2627" y="700"/>
              <a:ext cx="120" cy="38"/>
            </a:xfrm>
            <a:custGeom>
              <a:avLst/>
              <a:gdLst>
                <a:gd name="T0" fmla="*/ 63 w 79"/>
                <a:gd name="T1" fmla="*/ 23 h 25"/>
                <a:gd name="T2" fmla="*/ 59 w 79"/>
                <a:gd name="T3" fmla="*/ 23 h 25"/>
                <a:gd name="T4" fmla="*/ 44 w 79"/>
                <a:gd name="T5" fmla="*/ 15 h 25"/>
                <a:gd name="T6" fmla="*/ 0 w 79"/>
                <a:gd name="T7" fmla="*/ 17 h 25"/>
                <a:gd name="T8" fmla="*/ 7 w 79"/>
                <a:gd name="T9" fmla="*/ 7 h 25"/>
                <a:gd name="T10" fmla="*/ 40 w 79"/>
                <a:gd name="T11" fmla="*/ 2 h 25"/>
                <a:gd name="T12" fmla="*/ 46 w 79"/>
                <a:gd name="T13" fmla="*/ 1 h 25"/>
                <a:gd name="T14" fmla="*/ 50 w 79"/>
                <a:gd name="T15" fmla="*/ 4 h 25"/>
                <a:gd name="T16" fmla="*/ 60 w 79"/>
                <a:gd name="T17" fmla="*/ 11 h 25"/>
                <a:gd name="T18" fmla="*/ 70 w 79"/>
                <a:gd name="T19" fmla="*/ 9 h 25"/>
                <a:gd name="T20" fmla="*/ 79 w 79"/>
                <a:gd name="T21" fmla="*/ 17 h 25"/>
                <a:gd name="T22" fmla="*/ 63 w 79"/>
                <a:gd name="T23"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25">
                  <a:moveTo>
                    <a:pt x="63" y="23"/>
                  </a:moveTo>
                  <a:cubicBezTo>
                    <a:pt x="62" y="23"/>
                    <a:pt x="60" y="23"/>
                    <a:pt x="59" y="23"/>
                  </a:cubicBezTo>
                  <a:cubicBezTo>
                    <a:pt x="53" y="22"/>
                    <a:pt x="48" y="19"/>
                    <a:pt x="44" y="15"/>
                  </a:cubicBezTo>
                  <a:cubicBezTo>
                    <a:pt x="30" y="25"/>
                    <a:pt x="11" y="24"/>
                    <a:pt x="0" y="17"/>
                  </a:cubicBezTo>
                  <a:cubicBezTo>
                    <a:pt x="7" y="7"/>
                    <a:pt x="7" y="7"/>
                    <a:pt x="7" y="7"/>
                  </a:cubicBezTo>
                  <a:cubicBezTo>
                    <a:pt x="14" y="12"/>
                    <a:pt x="30" y="13"/>
                    <a:pt x="40" y="2"/>
                  </a:cubicBezTo>
                  <a:cubicBezTo>
                    <a:pt x="42" y="1"/>
                    <a:pt x="44" y="0"/>
                    <a:pt x="46" y="1"/>
                  </a:cubicBezTo>
                  <a:cubicBezTo>
                    <a:pt x="47" y="1"/>
                    <a:pt x="49" y="2"/>
                    <a:pt x="50" y="4"/>
                  </a:cubicBezTo>
                  <a:cubicBezTo>
                    <a:pt x="53" y="9"/>
                    <a:pt x="58" y="10"/>
                    <a:pt x="60" y="11"/>
                  </a:cubicBezTo>
                  <a:cubicBezTo>
                    <a:pt x="65" y="11"/>
                    <a:pt x="69" y="10"/>
                    <a:pt x="70" y="9"/>
                  </a:cubicBezTo>
                  <a:cubicBezTo>
                    <a:pt x="79" y="17"/>
                    <a:pt x="79" y="17"/>
                    <a:pt x="79" y="17"/>
                  </a:cubicBezTo>
                  <a:cubicBezTo>
                    <a:pt x="75" y="21"/>
                    <a:pt x="69" y="23"/>
                    <a:pt x="6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9">
              <a:extLst>
                <a:ext uri="{FF2B5EF4-FFF2-40B4-BE49-F238E27FC236}">
                  <a16:creationId xmlns:a16="http://schemas.microsoft.com/office/drawing/2014/main" id="{3A0A616A-E51E-492B-AEC0-06FADBEE0173}"/>
                </a:ext>
              </a:extLst>
            </p:cNvPr>
            <p:cNvSpPr>
              <a:spLocks/>
            </p:cNvSpPr>
            <p:nvPr/>
          </p:nvSpPr>
          <p:spPr bwMode="auto">
            <a:xfrm>
              <a:off x="2824" y="781"/>
              <a:ext cx="110" cy="79"/>
            </a:xfrm>
            <a:custGeom>
              <a:avLst/>
              <a:gdLst>
                <a:gd name="T0" fmla="*/ 72 w 72"/>
                <a:gd name="T1" fmla="*/ 53 h 53"/>
                <a:gd name="T2" fmla="*/ 6 w 72"/>
                <a:gd name="T3" fmla="*/ 53 h 53"/>
                <a:gd name="T4" fmla="*/ 0 w 72"/>
                <a:gd name="T5" fmla="*/ 47 h 53"/>
                <a:gd name="T6" fmla="*/ 0 w 72"/>
                <a:gd name="T7" fmla="*/ 41 h 53"/>
                <a:gd name="T8" fmla="*/ 16 w 72"/>
                <a:gd name="T9" fmla="*/ 20 h 53"/>
                <a:gd name="T10" fmla="*/ 42 w 72"/>
                <a:gd name="T11" fmla="*/ 12 h 53"/>
                <a:gd name="T12" fmla="*/ 42 w 72"/>
                <a:gd name="T13" fmla="*/ 0 h 53"/>
                <a:gd name="T14" fmla="*/ 54 w 72"/>
                <a:gd name="T15" fmla="*/ 0 h 53"/>
                <a:gd name="T16" fmla="*/ 54 w 72"/>
                <a:gd name="T17" fmla="*/ 17 h 53"/>
                <a:gd name="T18" fmla="*/ 49 w 72"/>
                <a:gd name="T19" fmla="*/ 22 h 53"/>
                <a:gd name="T20" fmla="*/ 19 w 72"/>
                <a:gd name="T21" fmla="*/ 31 h 53"/>
                <a:gd name="T22" fmla="*/ 12 w 72"/>
                <a:gd name="T23" fmla="*/ 41 h 53"/>
                <a:gd name="T24" fmla="*/ 72 w 72"/>
                <a:gd name="T25" fmla="*/ 41 h 53"/>
                <a:gd name="T26" fmla="*/ 72 w 72"/>
                <a:gd name="T27"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53">
                  <a:moveTo>
                    <a:pt x="72" y="53"/>
                  </a:moveTo>
                  <a:cubicBezTo>
                    <a:pt x="6" y="53"/>
                    <a:pt x="6" y="53"/>
                    <a:pt x="6" y="53"/>
                  </a:cubicBezTo>
                  <a:cubicBezTo>
                    <a:pt x="2" y="53"/>
                    <a:pt x="0" y="50"/>
                    <a:pt x="0" y="47"/>
                  </a:cubicBezTo>
                  <a:cubicBezTo>
                    <a:pt x="0" y="41"/>
                    <a:pt x="0" y="41"/>
                    <a:pt x="0" y="41"/>
                  </a:cubicBezTo>
                  <a:cubicBezTo>
                    <a:pt x="0" y="31"/>
                    <a:pt x="7" y="22"/>
                    <a:pt x="16" y="20"/>
                  </a:cubicBezTo>
                  <a:cubicBezTo>
                    <a:pt x="42" y="12"/>
                    <a:pt x="42" y="12"/>
                    <a:pt x="42" y="12"/>
                  </a:cubicBezTo>
                  <a:cubicBezTo>
                    <a:pt x="42" y="0"/>
                    <a:pt x="42" y="0"/>
                    <a:pt x="42" y="0"/>
                  </a:cubicBezTo>
                  <a:cubicBezTo>
                    <a:pt x="54" y="0"/>
                    <a:pt x="54" y="0"/>
                    <a:pt x="54" y="0"/>
                  </a:cubicBezTo>
                  <a:cubicBezTo>
                    <a:pt x="54" y="17"/>
                    <a:pt x="54" y="17"/>
                    <a:pt x="54" y="17"/>
                  </a:cubicBezTo>
                  <a:cubicBezTo>
                    <a:pt x="54" y="19"/>
                    <a:pt x="52" y="22"/>
                    <a:pt x="49" y="22"/>
                  </a:cubicBezTo>
                  <a:cubicBezTo>
                    <a:pt x="19" y="31"/>
                    <a:pt x="19" y="31"/>
                    <a:pt x="19" y="31"/>
                  </a:cubicBezTo>
                  <a:cubicBezTo>
                    <a:pt x="15" y="32"/>
                    <a:pt x="12" y="37"/>
                    <a:pt x="12" y="41"/>
                  </a:cubicBezTo>
                  <a:cubicBezTo>
                    <a:pt x="72" y="41"/>
                    <a:pt x="72" y="41"/>
                    <a:pt x="72" y="41"/>
                  </a:cubicBezTo>
                  <a:lnTo>
                    <a:pt x="72"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0">
              <a:extLst>
                <a:ext uri="{FF2B5EF4-FFF2-40B4-BE49-F238E27FC236}">
                  <a16:creationId xmlns:a16="http://schemas.microsoft.com/office/drawing/2014/main" id="{7B45FDD1-8A82-443A-81D6-271CA07384D8}"/>
                </a:ext>
              </a:extLst>
            </p:cNvPr>
            <p:cNvSpPr>
              <a:spLocks/>
            </p:cNvSpPr>
            <p:nvPr/>
          </p:nvSpPr>
          <p:spPr bwMode="auto">
            <a:xfrm>
              <a:off x="2916" y="781"/>
              <a:ext cx="110" cy="79"/>
            </a:xfrm>
            <a:custGeom>
              <a:avLst/>
              <a:gdLst>
                <a:gd name="T0" fmla="*/ 66 w 72"/>
                <a:gd name="T1" fmla="*/ 53 h 53"/>
                <a:gd name="T2" fmla="*/ 0 w 72"/>
                <a:gd name="T3" fmla="*/ 53 h 53"/>
                <a:gd name="T4" fmla="*/ 0 w 72"/>
                <a:gd name="T5" fmla="*/ 41 h 53"/>
                <a:gd name="T6" fmla="*/ 60 w 72"/>
                <a:gd name="T7" fmla="*/ 41 h 53"/>
                <a:gd name="T8" fmla="*/ 52 w 72"/>
                <a:gd name="T9" fmla="*/ 31 h 53"/>
                <a:gd name="T10" fmla="*/ 22 w 72"/>
                <a:gd name="T11" fmla="*/ 22 h 53"/>
                <a:gd name="T12" fmla="*/ 18 w 72"/>
                <a:gd name="T13" fmla="*/ 17 h 53"/>
                <a:gd name="T14" fmla="*/ 18 w 72"/>
                <a:gd name="T15" fmla="*/ 0 h 53"/>
                <a:gd name="T16" fmla="*/ 30 w 72"/>
                <a:gd name="T17" fmla="*/ 0 h 53"/>
                <a:gd name="T18" fmla="*/ 30 w 72"/>
                <a:gd name="T19" fmla="*/ 12 h 53"/>
                <a:gd name="T20" fmla="*/ 56 w 72"/>
                <a:gd name="T21" fmla="*/ 20 h 53"/>
                <a:gd name="T22" fmla="*/ 72 w 72"/>
                <a:gd name="T23" fmla="*/ 41 h 53"/>
                <a:gd name="T24" fmla="*/ 72 w 72"/>
                <a:gd name="T25" fmla="*/ 47 h 53"/>
                <a:gd name="T26" fmla="*/ 66 w 72"/>
                <a:gd name="T27"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53">
                  <a:moveTo>
                    <a:pt x="66" y="53"/>
                  </a:moveTo>
                  <a:cubicBezTo>
                    <a:pt x="0" y="53"/>
                    <a:pt x="0" y="53"/>
                    <a:pt x="0" y="53"/>
                  </a:cubicBezTo>
                  <a:cubicBezTo>
                    <a:pt x="0" y="41"/>
                    <a:pt x="0" y="41"/>
                    <a:pt x="0" y="41"/>
                  </a:cubicBezTo>
                  <a:cubicBezTo>
                    <a:pt x="60" y="41"/>
                    <a:pt x="60" y="41"/>
                    <a:pt x="60" y="41"/>
                  </a:cubicBezTo>
                  <a:cubicBezTo>
                    <a:pt x="60" y="37"/>
                    <a:pt x="56" y="32"/>
                    <a:pt x="52" y="31"/>
                  </a:cubicBezTo>
                  <a:cubicBezTo>
                    <a:pt x="22" y="22"/>
                    <a:pt x="22" y="22"/>
                    <a:pt x="22" y="22"/>
                  </a:cubicBezTo>
                  <a:cubicBezTo>
                    <a:pt x="19" y="22"/>
                    <a:pt x="18" y="19"/>
                    <a:pt x="18" y="17"/>
                  </a:cubicBezTo>
                  <a:cubicBezTo>
                    <a:pt x="18" y="0"/>
                    <a:pt x="18" y="0"/>
                    <a:pt x="18" y="0"/>
                  </a:cubicBezTo>
                  <a:cubicBezTo>
                    <a:pt x="30" y="0"/>
                    <a:pt x="30" y="0"/>
                    <a:pt x="30" y="0"/>
                  </a:cubicBezTo>
                  <a:cubicBezTo>
                    <a:pt x="30" y="12"/>
                    <a:pt x="30" y="12"/>
                    <a:pt x="30" y="12"/>
                  </a:cubicBezTo>
                  <a:cubicBezTo>
                    <a:pt x="56" y="20"/>
                    <a:pt x="56" y="20"/>
                    <a:pt x="56" y="20"/>
                  </a:cubicBezTo>
                  <a:cubicBezTo>
                    <a:pt x="65" y="22"/>
                    <a:pt x="72" y="31"/>
                    <a:pt x="72" y="41"/>
                  </a:cubicBezTo>
                  <a:cubicBezTo>
                    <a:pt x="72" y="47"/>
                    <a:pt x="72" y="47"/>
                    <a:pt x="72" y="47"/>
                  </a:cubicBezTo>
                  <a:cubicBezTo>
                    <a:pt x="72" y="50"/>
                    <a:pt x="69" y="53"/>
                    <a:pt x="66"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1">
              <a:extLst>
                <a:ext uri="{FF2B5EF4-FFF2-40B4-BE49-F238E27FC236}">
                  <a16:creationId xmlns:a16="http://schemas.microsoft.com/office/drawing/2014/main" id="{0FADF613-F96F-4186-8EF2-62D25A5CE708}"/>
                </a:ext>
              </a:extLst>
            </p:cNvPr>
            <p:cNvSpPr>
              <a:spLocks noEditPoints="1"/>
            </p:cNvSpPr>
            <p:nvPr/>
          </p:nvSpPr>
          <p:spPr bwMode="auto">
            <a:xfrm>
              <a:off x="2861" y="663"/>
              <a:ext cx="128" cy="134"/>
            </a:xfrm>
            <a:custGeom>
              <a:avLst/>
              <a:gdLst>
                <a:gd name="T0" fmla="*/ 42 w 84"/>
                <a:gd name="T1" fmla="*/ 90 h 90"/>
                <a:gd name="T2" fmla="*/ 0 w 84"/>
                <a:gd name="T3" fmla="*/ 45 h 90"/>
                <a:gd name="T4" fmla="*/ 42 w 84"/>
                <a:gd name="T5" fmla="*/ 0 h 90"/>
                <a:gd name="T6" fmla="*/ 84 w 84"/>
                <a:gd name="T7" fmla="*/ 45 h 90"/>
                <a:gd name="T8" fmla="*/ 42 w 84"/>
                <a:gd name="T9" fmla="*/ 90 h 90"/>
                <a:gd name="T10" fmla="*/ 42 w 84"/>
                <a:gd name="T11" fmla="*/ 12 h 90"/>
                <a:gd name="T12" fmla="*/ 12 w 84"/>
                <a:gd name="T13" fmla="*/ 45 h 90"/>
                <a:gd name="T14" fmla="*/ 42 w 84"/>
                <a:gd name="T15" fmla="*/ 78 h 90"/>
                <a:gd name="T16" fmla="*/ 72 w 84"/>
                <a:gd name="T17" fmla="*/ 45 h 90"/>
                <a:gd name="T18" fmla="*/ 42 w 84"/>
                <a:gd name="T19" fmla="*/ 1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90">
                  <a:moveTo>
                    <a:pt x="42" y="90"/>
                  </a:moveTo>
                  <a:cubicBezTo>
                    <a:pt x="18" y="90"/>
                    <a:pt x="0" y="70"/>
                    <a:pt x="0" y="45"/>
                  </a:cubicBezTo>
                  <a:cubicBezTo>
                    <a:pt x="0" y="20"/>
                    <a:pt x="18" y="0"/>
                    <a:pt x="42" y="0"/>
                  </a:cubicBezTo>
                  <a:cubicBezTo>
                    <a:pt x="65" y="0"/>
                    <a:pt x="84" y="20"/>
                    <a:pt x="84" y="45"/>
                  </a:cubicBezTo>
                  <a:cubicBezTo>
                    <a:pt x="84" y="70"/>
                    <a:pt x="65" y="90"/>
                    <a:pt x="42" y="90"/>
                  </a:cubicBezTo>
                  <a:close/>
                  <a:moveTo>
                    <a:pt x="42" y="12"/>
                  </a:moveTo>
                  <a:cubicBezTo>
                    <a:pt x="25" y="12"/>
                    <a:pt x="12" y="27"/>
                    <a:pt x="12" y="45"/>
                  </a:cubicBezTo>
                  <a:cubicBezTo>
                    <a:pt x="12" y="63"/>
                    <a:pt x="25" y="78"/>
                    <a:pt x="42" y="78"/>
                  </a:cubicBezTo>
                  <a:cubicBezTo>
                    <a:pt x="58" y="78"/>
                    <a:pt x="72" y="63"/>
                    <a:pt x="72" y="45"/>
                  </a:cubicBezTo>
                  <a:cubicBezTo>
                    <a:pt x="72" y="27"/>
                    <a:pt x="58"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2">
              <a:extLst>
                <a:ext uri="{FF2B5EF4-FFF2-40B4-BE49-F238E27FC236}">
                  <a16:creationId xmlns:a16="http://schemas.microsoft.com/office/drawing/2014/main" id="{899465AF-F05D-45D8-B6A6-556700596593}"/>
                </a:ext>
              </a:extLst>
            </p:cNvPr>
            <p:cNvSpPr>
              <a:spLocks/>
            </p:cNvSpPr>
            <p:nvPr/>
          </p:nvSpPr>
          <p:spPr bwMode="auto">
            <a:xfrm>
              <a:off x="2865" y="700"/>
              <a:ext cx="120" cy="38"/>
            </a:xfrm>
            <a:custGeom>
              <a:avLst/>
              <a:gdLst>
                <a:gd name="T0" fmla="*/ 63 w 78"/>
                <a:gd name="T1" fmla="*/ 23 h 25"/>
                <a:gd name="T2" fmla="*/ 59 w 78"/>
                <a:gd name="T3" fmla="*/ 23 h 25"/>
                <a:gd name="T4" fmla="*/ 44 w 78"/>
                <a:gd name="T5" fmla="*/ 15 h 25"/>
                <a:gd name="T6" fmla="*/ 0 w 78"/>
                <a:gd name="T7" fmla="*/ 17 h 25"/>
                <a:gd name="T8" fmla="*/ 7 w 78"/>
                <a:gd name="T9" fmla="*/ 7 h 25"/>
                <a:gd name="T10" fmla="*/ 40 w 78"/>
                <a:gd name="T11" fmla="*/ 2 h 25"/>
                <a:gd name="T12" fmla="*/ 46 w 78"/>
                <a:gd name="T13" fmla="*/ 1 h 25"/>
                <a:gd name="T14" fmla="*/ 50 w 78"/>
                <a:gd name="T15" fmla="*/ 4 h 25"/>
                <a:gd name="T16" fmla="*/ 60 w 78"/>
                <a:gd name="T17" fmla="*/ 11 h 25"/>
                <a:gd name="T18" fmla="*/ 70 w 78"/>
                <a:gd name="T19" fmla="*/ 9 h 25"/>
                <a:gd name="T20" fmla="*/ 78 w 78"/>
                <a:gd name="T21" fmla="*/ 17 h 25"/>
                <a:gd name="T22" fmla="*/ 63 w 78"/>
                <a:gd name="T23"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25">
                  <a:moveTo>
                    <a:pt x="63" y="23"/>
                  </a:moveTo>
                  <a:cubicBezTo>
                    <a:pt x="61" y="23"/>
                    <a:pt x="60" y="23"/>
                    <a:pt x="59" y="23"/>
                  </a:cubicBezTo>
                  <a:cubicBezTo>
                    <a:pt x="53" y="22"/>
                    <a:pt x="48" y="19"/>
                    <a:pt x="44" y="15"/>
                  </a:cubicBezTo>
                  <a:cubicBezTo>
                    <a:pt x="30" y="25"/>
                    <a:pt x="11" y="24"/>
                    <a:pt x="0" y="17"/>
                  </a:cubicBezTo>
                  <a:cubicBezTo>
                    <a:pt x="7" y="7"/>
                    <a:pt x="7" y="7"/>
                    <a:pt x="7" y="7"/>
                  </a:cubicBezTo>
                  <a:cubicBezTo>
                    <a:pt x="14" y="12"/>
                    <a:pt x="30" y="13"/>
                    <a:pt x="40" y="2"/>
                  </a:cubicBezTo>
                  <a:cubicBezTo>
                    <a:pt x="42" y="1"/>
                    <a:pt x="44" y="0"/>
                    <a:pt x="46" y="1"/>
                  </a:cubicBezTo>
                  <a:cubicBezTo>
                    <a:pt x="47" y="1"/>
                    <a:pt x="49" y="2"/>
                    <a:pt x="50" y="4"/>
                  </a:cubicBezTo>
                  <a:cubicBezTo>
                    <a:pt x="53" y="9"/>
                    <a:pt x="58" y="10"/>
                    <a:pt x="60" y="11"/>
                  </a:cubicBezTo>
                  <a:cubicBezTo>
                    <a:pt x="65" y="11"/>
                    <a:pt x="68" y="10"/>
                    <a:pt x="70" y="9"/>
                  </a:cubicBezTo>
                  <a:cubicBezTo>
                    <a:pt x="78" y="17"/>
                    <a:pt x="78" y="17"/>
                    <a:pt x="78" y="17"/>
                  </a:cubicBezTo>
                  <a:cubicBezTo>
                    <a:pt x="75" y="21"/>
                    <a:pt x="69" y="23"/>
                    <a:pt x="6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3">
              <a:extLst>
                <a:ext uri="{FF2B5EF4-FFF2-40B4-BE49-F238E27FC236}">
                  <a16:creationId xmlns:a16="http://schemas.microsoft.com/office/drawing/2014/main" id="{27CB9330-BEDA-49B1-B441-FF4108C10545}"/>
                </a:ext>
              </a:extLst>
            </p:cNvPr>
            <p:cNvSpPr>
              <a:spLocks/>
            </p:cNvSpPr>
            <p:nvPr/>
          </p:nvSpPr>
          <p:spPr bwMode="auto">
            <a:xfrm>
              <a:off x="2705" y="1014"/>
              <a:ext cx="110" cy="79"/>
            </a:xfrm>
            <a:custGeom>
              <a:avLst/>
              <a:gdLst>
                <a:gd name="T0" fmla="*/ 72 w 72"/>
                <a:gd name="T1" fmla="*/ 53 h 53"/>
                <a:gd name="T2" fmla="*/ 6 w 72"/>
                <a:gd name="T3" fmla="*/ 53 h 53"/>
                <a:gd name="T4" fmla="*/ 0 w 72"/>
                <a:gd name="T5" fmla="*/ 47 h 53"/>
                <a:gd name="T6" fmla="*/ 0 w 72"/>
                <a:gd name="T7" fmla="*/ 41 h 53"/>
                <a:gd name="T8" fmla="*/ 16 w 72"/>
                <a:gd name="T9" fmla="*/ 20 h 53"/>
                <a:gd name="T10" fmla="*/ 42 w 72"/>
                <a:gd name="T11" fmla="*/ 12 h 53"/>
                <a:gd name="T12" fmla="*/ 42 w 72"/>
                <a:gd name="T13" fmla="*/ 0 h 53"/>
                <a:gd name="T14" fmla="*/ 54 w 72"/>
                <a:gd name="T15" fmla="*/ 0 h 53"/>
                <a:gd name="T16" fmla="*/ 54 w 72"/>
                <a:gd name="T17" fmla="*/ 17 h 53"/>
                <a:gd name="T18" fmla="*/ 49 w 72"/>
                <a:gd name="T19" fmla="*/ 22 h 53"/>
                <a:gd name="T20" fmla="*/ 19 w 72"/>
                <a:gd name="T21" fmla="*/ 31 h 53"/>
                <a:gd name="T22" fmla="*/ 12 w 72"/>
                <a:gd name="T23" fmla="*/ 41 h 53"/>
                <a:gd name="T24" fmla="*/ 72 w 72"/>
                <a:gd name="T25" fmla="*/ 41 h 53"/>
                <a:gd name="T26" fmla="*/ 72 w 72"/>
                <a:gd name="T27"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53">
                  <a:moveTo>
                    <a:pt x="72" y="53"/>
                  </a:moveTo>
                  <a:cubicBezTo>
                    <a:pt x="6" y="53"/>
                    <a:pt x="6" y="53"/>
                    <a:pt x="6" y="53"/>
                  </a:cubicBezTo>
                  <a:cubicBezTo>
                    <a:pt x="2" y="53"/>
                    <a:pt x="0" y="50"/>
                    <a:pt x="0" y="47"/>
                  </a:cubicBezTo>
                  <a:cubicBezTo>
                    <a:pt x="0" y="41"/>
                    <a:pt x="0" y="41"/>
                    <a:pt x="0" y="41"/>
                  </a:cubicBezTo>
                  <a:cubicBezTo>
                    <a:pt x="0" y="31"/>
                    <a:pt x="7" y="22"/>
                    <a:pt x="16" y="20"/>
                  </a:cubicBezTo>
                  <a:cubicBezTo>
                    <a:pt x="42" y="12"/>
                    <a:pt x="42" y="12"/>
                    <a:pt x="42" y="12"/>
                  </a:cubicBezTo>
                  <a:cubicBezTo>
                    <a:pt x="42" y="0"/>
                    <a:pt x="42" y="0"/>
                    <a:pt x="42" y="0"/>
                  </a:cubicBezTo>
                  <a:cubicBezTo>
                    <a:pt x="54" y="0"/>
                    <a:pt x="54" y="0"/>
                    <a:pt x="54" y="0"/>
                  </a:cubicBezTo>
                  <a:cubicBezTo>
                    <a:pt x="54" y="17"/>
                    <a:pt x="54" y="17"/>
                    <a:pt x="54" y="17"/>
                  </a:cubicBezTo>
                  <a:cubicBezTo>
                    <a:pt x="54" y="19"/>
                    <a:pt x="52" y="22"/>
                    <a:pt x="49" y="22"/>
                  </a:cubicBezTo>
                  <a:cubicBezTo>
                    <a:pt x="19" y="31"/>
                    <a:pt x="19" y="31"/>
                    <a:pt x="19" y="31"/>
                  </a:cubicBezTo>
                  <a:cubicBezTo>
                    <a:pt x="15" y="32"/>
                    <a:pt x="12" y="37"/>
                    <a:pt x="12" y="41"/>
                  </a:cubicBezTo>
                  <a:cubicBezTo>
                    <a:pt x="72" y="41"/>
                    <a:pt x="72" y="41"/>
                    <a:pt x="72" y="41"/>
                  </a:cubicBezTo>
                  <a:lnTo>
                    <a:pt x="72"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4">
              <a:extLst>
                <a:ext uri="{FF2B5EF4-FFF2-40B4-BE49-F238E27FC236}">
                  <a16:creationId xmlns:a16="http://schemas.microsoft.com/office/drawing/2014/main" id="{B72E708A-7158-4A14-9070-357DB7EDF4E3}"/>
                </a:ext>
              </a:extLst>
            </p:cNvPr>
            <p:cNvSpPr>
              <a:spLocks/>
            </p:cNvSpPr>
            <p:nvPr/>
          </p:nvSpPr>
          <p:spPr bwMode="auto">
            <a:xfrm>
              <a:off x="2796" y="1014"/>
              <a:ext cx="111" cy="79"/>
            </a:xfrm>
            <a:custGeom>
              <a:avLst/>
              <a:gdLst>
                <a:gd name="T0" fmla="*/ 66 w 72"/>
                <a:gd name="T1" fmla="*/ 53 h 53"/>
                <a:gd name="T2" fmla="*/ 0 w 72"/>
                <a:gd name="T3" fmla="*/ 53 h 53"/>
                <a:gd name="T4" fmla="*/ 0 w 72"/>
                <a:gd name="T5" fmla="*/ 41 h 53"/>
                <a:gd name="T6" fmla="*/ 60 w 72"/>
                <a:gd name="T7" fmla="*/ 41 h 53"/>
                <a:gd name="T8" fmla="*/ 52 w 72"/>
                <a:gd name="T9" fmla="*/ 31 h 53"/>
                <a:gd name="T10" fmla="*/ 22 w 72"/>
                <a:gd name="T11" fmla="*/ 22 h 53"/>
                <a:gd name="T12" fmla="*/ 18 w 72"/>
                <a:gd name="T13" fmla="*/ 17 h 53"/>
                <a:gd name="T14" fmla="*/ 18 w 72"/>
                <a:gd name="T15" fmla="*/ 0 h 53"/>
                <a:gd name="T16" fmla="*/ 30 w 72"/>
                <a:gd name="T17" fmla="*/ 0 h 53"/>
                <a:gd name="T18" fmla="*/ 30 w 72"/>
                <a:gd name="T19" fmla="*/ 12 h 53"/>
                <a:gd name="T20" fmla="*/ 56 w 72"/>
                <a:gd name="T21" fmla="*/ 20 h 53"/>
                <a:gd name="T22" fmla="*/ 72 w 72"/>
                <a:gd name="T23" fmla="*/ 41 h 53"/>
                <a:gd name="T24" fmla="*/ 72 w 72"/>
                <a:gd name="T25" fmla="*/ 47 h 53"/>
                <a:gd name="T26" fmla="*/ 66 w 72"/>
                <a:gd name="T27"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53">
                  <a:moveTo>
                    <a:pt x="66" y="53"/>
                  </a:moveTo>
                  <a:cubicBezTo>
                    <a:pt x="0" y="53"/>
                    <a:pt x="0" y="53"/>
                    <a:pt x="0" y="53"/>
                  </a:cubicBezTo>
                  <a:cubicBezTo>
                    <a:pt x="0" y="41"/>
                    <a:pt x="0" y="41"/>
                    <a:pt x="0" y="41"/>
                  </a:cubicBezTo>
                  <a:cubicBezTo>
                    <a:pt x="60" y="41"/>
                    <a:pt x="60" y="41"/>
                    <a:pt x="60" y="41"/>
                  </a:cubicBezTo>
                  <a:cubicBezTo>
                    <a:pt x="60" y="37"/>
                    <a:pt x="56" y="32"/>
                    <a:pt x="52" y="31"/>
                  </a:cubicBezTo>
                  <a:cubicBezTo>
                    <a:pt x="22" y="22"/>
                    <a:pt x="22" y="22"/>
                    <a:pt x="22" y="22"/>
                  </a:cubicBezTo>
                  <a:cubicBezTo>
                    <a:pt x="19" y="22"/>
                    <a:pt x="18" y="19"/>
                    <a:pt x="18" y="17"/>
                  </a:cubicBezTo>
                  <a:cubicBezTo>
                    <a:pt x="18" y="0"/>
                    <a:pt x="18" y="0"/>
                    <a:pt x="18" y="0"/>
                  </a:cubicBezTo>
                  <a:cubicBezTo>
                    <a:pt x="30" y="0"/>
                    <a:pt x="30" y="0"/>
                    <a:pt x="30" y="0"/>
                  </a:cubicBezTo>
                  <a:cubicBezTo>
                    <a:pt x="30" y="12"/>
                    <a:pt x="30" y="12"/>
                    <a:pt x="30" y="12"/>
                  </a:cubicBezTo>
                  <a:cubicBezTo>
                    <a:pt x="56" y="20"/>
                    <a:pt x="56" y="20"/>
                    <a:pt x="56" y="20"/>
                  </a:cubicBezTo>
                  <a:cubicBezTo>
                    <a:pt x="65" y="22"/>
                    <a:pt x="72" y="31"/>
                    <a:pt x="72" y="41"/>
                  </a:cubicBezTo>
                  <a:cubicBezTo>
                    <a:pt x="72" y="47"/>
                    <a:pt x="72" y="47"/>
                    <a:pt x="72" y="47"/>
                  </a:cubicBezTo>
                  <a:cubicBezTo>
                    <a:pt x="72" y="50"/>
                    <a:pt x="69" y="53"/>
                    <a:pt x="66"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5">
              <a:extLst>
                <a:ext uri="{FF2B5EF4-FFF2-40B4-BE49-F238E27FC236}">
                  <a16:creationId xmlns:a16="http://schemas.microsoft.com/office/drawing/2014/main" id="{0EF6256D-2338-4710-AF36-F58C0E4D9426}"/>
                </a:ext>
              </a:extLst>
            </p:cNvPr>
            <p:cNvSpPr>
              <a:spLocks noEditPoints="1"/>
            </p:cNvSpPr>
            <p:nvPr/>
          </p:nvSpPr>
          <p:spPr bwMode="auto">
            <a:xfrm>
              <a:off x="2741" y="896"/>
              <a:ext cx="129" cy="134"/>
            </a:xfrm>
            <a:custGeom>
              <a:avLst/>
              <a:gdLst>
                <a:gd name="T0" fmla="*/ 42 w 84"/>
                <a:gd name="T1" fmla="*/ 90 h 90"/>
                <a:gd name="T2" fmla="*/ 0 w 84"/>
                <a:gd name="T3" fmla="*/ 45 h 90"/>
                <a:gd name="T4" fmla="*/ 42 w 84"/>
                <a:gd name="T5" fmla="*/ 0 h 90"/>
                <a:gd name="T6" fmla="*/ 84 w 84"/>
                <a:gd name="T7" fmla="*/ 45 h 90"/>
                <a:gd name="T8" fmla="*/ 42 w 84"/>
                <a:gd name="T9" fmla="*/ 90 h 90"/>
                <a:gd name="T10" fmla="*/ 42 w 84"/>
                <a:gd name="T11" fmla="*/ 12 h 90"/>
                <a:gd name="T12" fmla="*/ 12 w 84"/>
                <a:gd name="T13" fmla="*/ 45 h 90"/>
                <a:gd name="T14" fmla="*/ 42 w 84"/>
                <a:gd name="T15" fmla="*/ 78 h 90"/>
                <a:gd name="T16" fmla="*/ 72 w 84"/>
                <a:gd name="T17" fmla="*/ 45 h 90"/>
                <a:gd name="T18" fmla="*/ 42 w 84"/>
                <a:gd name="T19" fmla="*/ 1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90">
                  <a:moveTo>
                    <a:pt x="42" y="90"/>
                  </a:moveTo>
                  <a:cubicBezTo>
                    <a:pt x="18" y="90"/>
                    <a:pt x="0" y="70"/>
                    <a:pt x="0" y="45"/>
                  </a:cubicBezTo>
                  <a:cubicBezTo>
                    <a:pt x="0" y="20"/>
                    <a:pt x="18" y="0"/>
                    <a:pt x="42" y="0"/>
                  </a:cubicBezTo>
                  <a:cubicBezTo>
                    <a:pt x="65" y="0"/>
                    <a:pt x="84" y="20"/>
                    <a:pt x="84" y="45"/>
                  </a:cubicBezTo>
                  <a:cubicBezTo>
                    <a:pt x="84" y="70"/>
                    <a:pt x="65" y="90"/>
                    <a:pt x="42" y="90"/>
                  </a:cubicBezTo>
                  <a:close/>
                  <a:moveTo>
                    <a:pt x="42" y="12"/>
                  </a:moveTo>
                  <a:cubicBezTo>
                    <a:pt x="25" y="12"/>
                    <a:pt x="12" y="27"/>
                    <a:pt x="12" y="45"/>
                  </a:cubicBezTo>
                  <a:cubicBezTo>
                    <a:pt x="12" y="63"/>
                    <a:pt x="25" y="78"/>
                    <a:pt x="42" y="78"/>
                  </a:cubicBezTo>
                  <a:cubicBezTo>
                    <a:pt x="58" y="78"/>
                    <a:pt x="72" y="63"/>
                    <a:pt x="72" y="45"/>
                  </a:cubicBezTo>
                  <a:cubicBezTo>
                    <a:pt x="72" y="27"/>
                    <a:pt x="58"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6">
              <a:extLst>
                <a:ext uri="{FF2B5EF4-FFF2-40B4-BE49-F238E27FC236}">
                  <a16:creationId xmlns:a16="http://schemas.microsoft.com/office/drawing/2014/main" id="{5A227D90-C03F-4D1D-81B8-BE12798A262B}"/>
                </a:ext>
              </a:extLst>
            </p:cNvPr>
            <p:cNvSpPr>
              <a:spLocks/>
            </p:cNvSpPr>
            <p:nvPr/>
          </p:nvSpPr>
          <p:spPr bwMode="auto">
            <a:xfrm>
              <a:off x="2746" y="933"/>
              <a:ext cx="119" cy="38"/>
            </a:xfrm>
            <a:custGeom>
              <a:avLst/>
              <a:gdLst>
                <a:gd name="T0" fmla="*/ 62 w 78"/>
                <a:gd name="T1" fmla="*/ 23 h 25"/>
                <a:gd name="T2" fmla="*/ 58 w 78"/>
                <a:gd name="T3" fmla="*/ 22 h 25"/>
                <a:gd name="T4" fmla="*/ 44 w 78"/>
                <a:gd name="T5" fmla="*/ 15 h 25"/>
                <a:gd name="T6" fmla="*/ 0 w 78"/>
                <a:gd name="T7" fmla="*/ 17 h 25"/>
                <a:gd name="T8" fmla="*/ 7 w 78"/>
                <a:gd name="T9" fmla="*/ 7 h 25"/>
                <a:gd name="T10" fmla="*/ 40 w 78"/>
                <a:gd name="T11" fmla="*/ 2 h 25"/>
                <a:gd name="T12" fmla="*/ 46 w 78"/>
                <a:gd name="T13" fmla="*/ 1 h 25"/>
                <a:gd name="T14" fmla="*/ 50 w 78"/>
                <a:gd name="T15" fmla="*/ 4 h 25"/>
                <a:gd name="T16" fmla="*/ 60 w 78"/>
                <a:gd name="T17" fmla="*/ 10 h 25"/>
                <a:gd name="T18" fmla="*/ 70 w 78"/>
                <a:gd name="T19" fmla="*/ 8 h 25"/>
                <a:gd name="T20" fmla="*/ 78 w 78"/>
                <a:gd name="T21" fmla="*/ 17 h 25"/>
                <a:gd name="T22" fmla="*/ 62 w 78"/>
                <a:gd name="T23"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25">
                  <a:moveTo>
                    <a:pt x="62" y="23"/>
                  </a:moveTo>
                  <a:cubicBezTo>
                    <a:pt x="61" y="23"/>
                    <a:pt x="60" y="23"/>
                    <a:pt x="58" y="22"/>
                  </a:cubicBezTo>
                  <a:cubicBezTo>
                    <a:pt x="53" y="21"/>
                    <a:pt x="47" y="19"/>
                    <a:pt x="44" y="15"/>
                  </a:cubicBezTo>
                  <a:cubicBezTo>
                    <a:pt x="30" y="25"/>
                    <a:pt x="11" y="24"/>
                    <a:pt x="0" y="17"/>
                  </a:cubicBezTo>
                  <a:cubicBezTo>
                    <a:pt x="7" y="7"/>
                    <a:pt x="7" y="7"/>
                    <a:pt x="7" y="7"/>
                  </a:cubicBezTo>
                  <a:cubicBezTo>
                    <a:pt x="14" y="12"/>
                    <a:pt x="30" y="13"/>
                    <a:pt x="40" y="2"/>
                  </a:cubicBezTo>
                  <a:cubicBezTo>
                    <a:pt x="42" y="1"/>
                    <a:pt x="44" y="0"/>
                    <a:pt x="46" y="1"/>
                  </a:cubicBezTo>
                  <a:cubicBezTo>
                    <a:pt x="47" y="1"/>
                    <a:pt x="49" y="2"/>
                    <a:pt x="50" y="4"/>
                  </a:cubicBezTo>
                  <a:cubicBezTo>
                    <a:pt x="53" y="9"/>
                    <a:pt x="57" y="10"/>
                    <a:pt x="60" y="10"/>
                  </a:cubicBezTo>
                  <a:cubicBezTo>
                    <a:pt x="64" y="11"/>
                    <a:pt x="68" y="10"/>
                    <a:pt x="70" y="8"/>
                  </a:cubicBezTo>
                  <a:cubicBezTo>
                    <a:pt x="78" y="17"/>
                    <a:pt x="78" y="17"/>
                    <a:pt x="78" y="17"/>
                  </a:cubicBezTo>
                  <a:cubicBezTo>
                    <a:pt x="75" y="21"/>
                    <a:pt x="69" y="23"/>
                    <a:pt x="62"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7">
              <a:extLst>
                <a:ext uri="{FF2B5EF4-FFF2-40B4-BE49-F238E27FC236}">
                  <a16:creationId xmlns:a16="http://schemas.microsoft.com/office/drawing/2014/main" id="{DC0E3A0A-1D5C-4731-9E79-59C47EF625E7}"/>
                </a:ext>
              </a:extLst>
            </p:cNvPr>
            <p:cNvSpPr>
              <a:spLocks/>
            </p:cNvSpPr>
            <p:nvPr/>
          </p:nvSpPr>
          <p:spPr bwMode="auto">
            <a:xfrm>
              <a:off x="2648" y="877"/>
              <a:ext cx="66" cy="64"/>
            </a:xfrm>
            <a:custGeom>
              <a:avLst/>
              <a:gdLst>
                <a:gd name="T0" fmla="*/ 37 w 43"/>
                <a:gd name="T1" fmla="*/ 43 h 43"/>
                <a:gd name="T2" fmla="*/ 32 w 43"/>
                <a:gd name="T3" fmla="*/ 41 h 43"/>
                <a:gd name="T4" fmla="*/ 2 w 43"/>
                <a:gd name="T5" fmla="*/ 11 h 43"/>
                <a:gd name="T6" fmla="*/ 2 w 43"/>
                <a:gd name="T7" fmla="*/ 2 h 43"/>
                <a:gd name="T8" fmla="*/ 11 w 43"/>
                <a:gd name="T9" fmla="*/ 2 h 43"/>
                <a:gd name="T10" fmla="*/ 41 w 43"/>
                <a:gd name="T11" fmla="*/ 32 h 43"/>
                <a:gd name="T12" fmla="*/ 41 w 43"/>
                <a:gd name="T13" fmla="*/ 41 h 43"/>
                <a:gd name="T14" fmla="*/ 37 w 4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3">
                  <a:moveTo>
                    <a:pt x="37" y="43"/>
                  </a:moveTo>
                  <a:cubicBezTo>
                    <a:pt x="35" y="43"/>
                    <a:pt x="34" y="42"/>
                    <a:pt x="32" y="41"/>
                  </a:cubicBezTo>
                  <a:cubicBezTo>
                    <a:pt x="2" y="11"/>
                    <a:pt x="2" y="11"/>
                    <a:pt x="2" y="11"/>
                  </a:cubicBezTo>
                  <a:cubicBezTo>
                    <a:pt x="0" y="9"/>
                    <a:pt x="0" y="5"/>
                    <a:pt x="2" y="2"/>
                  </a:cubicBezTo>
                  <a:cubicBezTo>
                    <a:pt x="5" y="0"/>
                    <a:pt x="9" y="0"/>
                    <a:pt x="11" y="2"/>
                  </a:cubicBezTo>
                  <a:cubicBezTo>
                    <a:pt x="41" y="32"/>
                    <a:pt x="41" y="32"/>
                    <a:pt x="41" y="32"/>
                  </a:cubicBezTo>
                  <a:cubicBezTo>
                    <a:pt x="43" y="35"/>
                    <a:pt x="43" y="39"/>
                    <a:pt x="41" y="41"/>
                  </a:cubicBezTo>
                  <a:cubicBezTo>
                    <a:pt x="40" y="42"/>
                    <a:pt x="38" y="43"/>
                    <a:pt x="37"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8">
              <a:extLst>
                <a:ext uri="{FF2B5EF4-FFF2-40B4-BE49-F238E27FC236}">
                  <a16:creationId xmlns:a16="http://schemas.microsoft.com/office/drawing/2014/main" id="{3587EC3E-1D9A-40F7-A9E4-A4FB50220E8A}"/>
                </a:ext>
              </a:extLst>
            </p:cNvPr>
            <p:cNvSpPr>
              <a:spLocks/>
            </p:cNvSpPr>
            <p:nvPr/>
          </p:nvSpPr>
          <p:spPr bwMode="auto">
            <a:xfrm>
              <a:off x="2896" y="877"/>
              <a:ext cx="66" cy="64"/>
            </a:xfrm>
            <a:custGeom>
              <a:avLst/>
              <a:gdLst>
                <a:gd name="T0" fmla="*/ 7 w 43"/>
                <a:gd name="T1" fmla="*/ 43 h 43"/>
                <a:gd name="T2" fmla="*/ 2 w 43"/>
                <a:gd name="T3" fmla="*/ 41 h 43"/>
                <a:gd name="T4" fmla="*/ 2 w 43"/>
                <a:gd name="T5" fmla="*/ 32 h 43"/>
                <a:gd name="T6" fmla="*/ 32 w 43"/>
                <a:gd name="T7" fmla="*/ 2 h 43"/>
                <a:gd name="T8" fmla="*/ 41 w 43"/>
                <a:gd name="T9" fmla="*/ 2 h 43"/>
                <a:gd name="T10" fmla="*/ 41 w 43"/>
                <a:gd name="T11" fmla="*/ 11 h 43"/>
                <a:gd name="T12" fmla="*/ 11 w 43"/>
                <a:gd name="T13" fmla="*/ 41 h 43"/>
                <a:gd name="T14" fmla="*/ 7 w 4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3">
                  <a:moveTo>
                    <a:pt x="7" y="43"/>
                  </a:moveTo>
                  <a:cubicBezTo>
                    <a:pt x="5" y="43"/>
                    <a:pt x="4" y="42"/>
                    <a:pt x="2" y="41"/>
                  </a:cubicBezTo>
                  <a:cubicBezTo>
                    <a:pt x="0" y="39"/>
                    <a:pt x="0" y="35"/>
                    <a:pt x="2" y="32"/>
                  </a:cubicBezTo>
                  <a:cubicBezTo>
                    <a:pt x="32" y="2"/>
                    <a:pt x="32" y="2"/>
                    <a:pt x="32" y="2"/>
                  </a:cubicBezTo>
                  <a:cubicBezTo>
                    <a:pt x="35" y="0"/>
                    <a:pt x="39" y="0"/>
                    <a:pt x="41" y="2"/>
                  </a:cubicBezTo>
                  <a:cubicBezTo>
                    <a:pt x="43" y="5"/>
                    <a:pt x="43" y="9"/>
                    <a:pt x="41" y="11"/>
                  </a:cubicBezTo>
                  <a:cubicBezTo>
                    <a:pt x="11" y="41"/>
                    <a:pt x="11" y="41"/>
                    <a:pt x="11" y="41"/>
                  </a:cubicBezTo>
                  <a:cubicBezTo>
                    <a:pt x="10" y="42"/>
                    <a:pt x="8" y="43"/>
                    <a:pt x="7"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5" name="Group 148">
            <a:extLst>
              <a:ext uri="{FF2B5EF4-FFF2-40B4-BE49-F238E27FC236}">
                <a16:creationId xmlns:a16="http://schemas.microsoft.com/office/drawing/2014/main" id="{AED5D579-5257-45E2-96F6-1A74308FCBB0}"/>
              </a:ext>
            </a:extLst>
          </p:cNvPr>
          <p:cNvGrpSpPr>
            <a:grpSpLocks noChangeAspect="1"/>
          </p:cNvGrpSpPr>
          <p:nvPr/>
        </p:nvGrpSpPr>
        <p:grpSpPr bwMode="auto">
          <a:xfrm>
            <a:off x="3855138" y="2709474"/>
            <a:ext cx="969264" cy="900685"/>
            <a:chOff x="2599" y="3232"/>
            <a:chExt cx="424" cy="394"/>
          </a:xfrm>
          <a:solidFill>
            <a:schemeClr val="tx1"/>
          </a:solidFill>
        </p:grpSpPr>
        <p:sp>
          <p:nvSpPr>
            <p:cNvPr id="26" name="Freeform 149">
              <a:extLst>
                <a:ext uri="{FF2B5EF4-FFF2-40B4-BE49-F238E27FC236}">
                  <a16:creationId xmlns:a16="http://schemas.microsoft.com/office/drawing/2014/main" id="{5492E367-7020-4B6F-95C9-EF28A24769D5}"/>
                </a:ext>
              </a:extLst>
            </p:cNvPr>
            <p:cNvSpPr>
              <a:spLocks noEditPoints="1"/>
            </p:cNvSpPr>
            <p:nvPr/>
          </p:nvSpPr>
          <p:spPr bwMode="auto">
            <a:xfrm>
              <a:off x="2627"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5" y="0"/>
                    <a:pt x="72" y="16"/>
                    <a:pt x="72" y="36"/>
                  </a:cubicBezTo>
                  <a:cubicBezTo>
                    <a:pt x="72" y="56"/>
                    <a:pt x="55" y="72"/>
                    <a:pt x="36" y="72"/>
                  </a:cubicBezTo>
                  <a:close/>
                  <a:moveTo>
                    <a:pt x="36" y="12"/>
                  </a:moveTo>
                  <a:cubicBezTo>
                    <a:pt x="22" y="12"/>
                    <a:pt x="12" y="23"/>
                    <a:pt x="12" y="36"/>
                  </a:cubicBezTo>
                  <a:cubicBezTo>
                    <a:pt x="12" y="49"/>
                    <a:pt x="22"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50">
              <a:extLst>
                <a:ext uri="{FF2B5EF4-FFF2-40B4-BE49-F238E27FC236}">
                  <a16:creationId xmlns:a16="http://schemas.microsoft.com/office/drawing/2014/main" id="{427EF51C-9324-46A7-8522-70FE88FE5E92}"/>
                </a:ext>
              </a:extLst>
            </p:cNvPr>
            <p:cNvSpPr>
              <a:spLocks/>
            </p:cNvSpPr>
            <p:nvPr/>
          </p:nvSpPr>
          <p:spPr bwMode="auto">
            <a:xfrm>
              <a:off x="2599" y="3501"/>
              <a:ext cx="152" cy="89"/>
            </a:xfrm>
            <a:custGeom>
              <a:avLst/>
              <a:gdLst>
                <a:gd name="T0" fmla="*/ 73 w 99"/>
                <a:gd name="T1" fmla="*/ 60 h 60"/>
                <a:gd name="T2" fmla="*/ 6 w 99"/>
                <a:gd name="T3" fmla="*/ 60 h 60"/>
                <a:gd name="T4" fmla="*/ 0 w 99"/>
                <a:gd name="T5" fmla="*/ 54 h 60"/>
                <a:gd name="T6" fmla="*/ 54 w 99"/>
                <a:gd name="T7" fmla="*/ 0 h 60"/>
                <a:gd name="T8" fmla="*/ 97 w 99"/>
                <a:gd name="T9" fmla="*/ 22 h 60"/>
                <a:gd name="T10" fmla="*/ 96 w 99"/>
                <a:gd name="T11" fmla="*/ 31 h 60"/>
                <a:gd name="T12" fmla="*/ 88 w 99"/>
                <a:gd name="T13" fmla="*/ 29 h 60"/>
                <a:gd name="T14" fmla="*/ 54 w 99"/>
                <a:gd name="T15" fmla="*/ 12 h 60"/>
                <a:gd name="T16" fmla="*/ 12 w 99"/>
                <a:gd name="T17" fmla="*/ 48 h 60"/>
                <a:gd name="T18" fmla="*/ 73 w 99"/>
                <a:gd name="T19" fmla="*/ 48 h 60"/>
                <a:gd name="T20" fmla="*/ 79 w 99"/>
                <a:gd name="T21" fmla="*/ 54 h 60"/>
                <a:gd name="T22" fmla="*/ 73 w 99"/>
                <a:gd name="T23"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60">
                  <a:moveTo>
                    <a:pt x="73" y="60"/>
                  </a:moveTo>
                  <a:cubicBezTo>
                    <a:pt x="6" y="60"/>
                    <a:pt x="6" y="60"/>
                    <a:pt x="6" y="60"/>
                  </a:cubicBezTo>
                  <a:cubicBezTo>
                    <a:pt x="2" y="60"/>
                    <a:pt x="0" y="58"/>
                    <a:pt x="0" y="54"/>
                  </a:cubicBezTo>
                  <a:cubicBezTo>
                    <a:pt x="0" y="24"/>
                    <a:pt x="24" y="0"/>
                    <a:pt x="54" y="0"/>
                  </a:cubicBezTo>
                  <a:cubicBezTo>
                    <a:pt x="71" y="0"/>
                    <a:pt x="87" y="8"/>
                    <a:pt x="97" y="22"/>
                  </a:cubicBezTo>
                  <a:cubicBezTo>
                    <a:pt x="99" y="25"/>
                    <a:pt x="99" y="29"/>
                    <a:pt x="96" y="31"/>
                  </a:cubicBezTo>
                  <a:cubicBezTo>
                    <a:pt x="93" y="33"/>
                    <a:pt x="89" y="32"/>
                    <a:pt x="88" y="29"/>
                  </a:cubicBezTo>
                  <a:cubicBezTo>
                    <a:pt x="80" y="19"/>
                    <a:pt x="67" y="12"/>
                    <a:pt x="54" y="12"/>
                  </a:cubicBezTo>
                  <a:cubicBezTo>
                    <a:pt x="33" y="12"/>
                    <a:pt x="15" y="28"/>
                    <a:pt x="12" y="48"/>
                  </a:cubicBezTo>
                  <a:cubicBezTo>
                    <a:pt x="73" y="48"/>
                    <a:pt x="73" y="48"/>
                    <a:pt x="73" y="48"/>
                  </a:cubicBezTo>
                  <a:cubicBezTo>
                    <a:pt x="76" y="48"/>
                    <a:pt x="79" y="51"/>
                    <a:pt x="79" y="54"/>
                  </a:cubicBezTo>
                  <a:cubicBezTo>
                    <a:pt x="79" y="58"/>
                    <a:pt x="76" y="60"/>
                    <a:pt x="73"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51">
              <a:extLst>
                <a:ext uri="{FF2B5EF4-FFF2-40B4-BE49-F238E27FC236}">
                  <a16:creationId xmlns:a16="http://schemas.microsoft.com/office/drawing/2014/main" id="{98C6C886-2634-434C-9910-BAE96CEA64D8}"/>
                </a:ext>
              </a:extLst>
            </p:cNvPr>
            <p:cNvSpPr>
              <a:spLocks noEditPoints="1"/>
            </p:cNvSpPr>
            <p:nvPr/>
          </p:nvSpPr>
          <p:spPr bwMode="auto">
            <a:xfrm>
              <a:off x="2885"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5" y="0"/>
                    <a:pt x="72" y="16"/>
                    <a:pt x="72" y="36"/>
                  </a:cubicBezTo>
                  <a:cubicBezTo>
                    <a:pt x="72" y="56"/>
                    <a:pt x="55" y="72"/>
                    <a:pt x="36" y="72"/>
                  </a:cubicBezTo>
                  <a:close/>
                  <a:moveTo>
                    <a:pt x="36" y="12"/>
                  </a:moveTo>
                  <a:cubicBezTo>
                    <a:pt x="22" y="12"/>
                    <a:pt x="12" y="23"/>
                    <a:pt x="12" y="36"/>
                  </a:cubicBezTo>
                  <a:cubicBezTo>
                    <a:pt x="12" y="49"/>
                    <a:pt x="22"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52">
              <a:extLst>
                <a:ext uri="{FF2B5EF4-FFF2-40B4-BE49-F238E27FC236}">
                  <a16:creationId xmlns:a16="http://schemas.microsoft.com/office/drawing/2014/main" id="{773AFAA3-4937-48AA-A45D-7B48911352A0}"/>
                </a:ext>
              </a:extLst>
            </p:cNvPr>
            <p:cNvSpPr>
              <a:spLocks/>
            </p:cNvSpPr>
            <p:nvPr/>
          </p:nvSpPr>
          <p:spPr bwMode="auto">
            <a:xfrm>
              <a:off x="2869" y="3501"/>
              <a:ext cx="154" cy="89"/>
            </a:xfrm>
            <a:custGeom>
              <a:avLst/>
              <a:gdLst>
                <a:gd name="T0" fmla="*/ 94 w 100"/>
                <a:gd name="T1" fmla="*/ 60 h 60"/>
                <a:gd name="T2" fmla="*/ 27 w 100"/>
                <a:gd name="T3" fmla="*/ 60 h 60"/>
                <a:gd name="T4" fmla="*/ 21 w 100"/>
                <a:gd name="T5" fmla="*/ 54 h 60"/>
                <a:gd name="T6" fmla="*/ 27 w 100"/>
                <a:gd name="T7" fmla="*/ 48 h 60"/>
                <a:gd name="T8" fmla="*/ 87 w 100"/>
                <a:gd name="T9" fmla="*/ 48 h 60"/>
                <a:gd name="T10" fmla="*/ 46 w 100"/>
                <a:gd name="T11" fmla="*/ 12 h 60"/>
                <a:gd name="T12" fmla="*/ 12 w 100"/>
                <a:gd name="T13" fmla="*/ 29 h 60"/>
                <a:gd name="T14" fmla="*/ 3 w 100"/>
                <a:gd name="T15" fmla="*/ 31 h 60"/>
                <a:gd name="T16" fmla="*/ 2 w 100"/>
                <a:gd name="T17" fmla="*/ 22 h 60"/>
                <a:gd name="T18" fmla="*/ 46 w 100"/>
                <a:gd name="T19" fmla="*/ 0 h 60"/>
                <a:gd name="T20" fmla="*/ 100 w 100"/>
                <a:gd name="T21" fmla="*/ 54 h 60"/>
                <a:gd name="T22" fmla="*/ 94 w 100"/>
                <a:gd name="T23"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0" h="60">
                  <a:moveTo>
                    <a:pt x="94" y="60"/>
                  </a:moveTo>
                  <a:cubicBezTo>
                    <a:pt x="27" y="60"/>
                    <a:pt x="27" y="60"/>
                    <a:pt x="27" y="60"/>
                  </a:cubicBezTo>
                  <a:cubicBezTo>
                    <a:pt x="23" y="60"/>
                    <a:pt x="21" y="58"/>
                    <a:pt x="21" y="54"/>
                  </a:cubicBezTo>
                  <a:cubicBezTo>
                    <a:pt x="21" y="51"/>
                    <a:pt x="23" y="48"/>
                    <a:pt x="27" y="48"/>
                  </a:cubicBezTo>
                  <a:cubicBezTo>
                    <a:pt x="87" y="48"/>
                    <a:pt x="87" y="48"/>
                    <a:pt x="87" y="48"/>
                  </a:cubicBezTo>
                  <a:cubicBezTo>
                    <a:pt x="84" y="28"/>
                    <a:pt x="67" y="12"/>
                    <a:pt x="46" y="12"/>
                  </a:cubicBezTo>
                  <a:cubicBezTo>
                    <a:pt x="32" y="12"/>
                    <a:pt x="20" y="19"/>
                    <a:pt x="12" y="29"/>
                  </a:cubicBezTo>
                  <a:cubicBezTo>
                    <a:pt x="10" y="32"/>
                    <a:pt x="6" y="33"/>
                    <a:pt x="3" y="31"/>
                  </a:cubicBezTo>
                  <a:cubicBezTo>
                    <a:pt x="1" y="29"/>
                    <a:pt x="0" y="25"/>
                    <a:pt x="2" y="22"/>
                  </a:cubicBezTo>
                  <a:cubicBezTo>
                    <a:pt x="12" y="8"/>
                    <a:pt x="28" y="0"/>
                    <a:pt x="46" y="0"/>
                  </a:cubicBezTo>
                  <a:cubicBezTo>
                    <a:pt x="75" y="0"/>
                    <a:pt x="100" y="24"/>
                    <a:pt x="100" y="54"/>
                  </a:cubicBezTo>
                  <a:cubicBezTo>
                    <a:pt x="100" y="58"/>
                    <a:pt x="97" y="60"/>
                    <a:pt x="9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53">
              <a:extLst>
                <a:ext uri="{FF2B5EF4-FFF2-40B4-BE49-F238E27FC236}">
                  <a16:creationId xmlns:a16="http://schemas.microsoft.com/office/drawing/2014/main" id="{7FBD22E4-0AF9-4418-B017-0AB71F05450E}"/>
                </a:ext>
              </a:extLst>
            </p:cNvPr>
            <p:cNvSpPr>
              <a:spLocks noEditPoints="1"/>
            </p:cNvSpPr>
            <p:nvPr/>
          </p:nvSpPr>
          <p:spPr bwMode="auto">
            <a:xfrm>
              <a:off x="2734" y="3375"/>
              <a:ext cx="152" cy="148"/>
            </a:xfrm>
            <a:custGeom>
              <a:avLst/>
              <a:gdLst>
                <a:gd name="T0" fmla="*/ 50 w 99"/>
                <a:gd name="T1" fmla="*/ 99 h 99"/>
                <a:gd name="T2" fmla="*/ 0 w 99"/>
                <a:gd name="T3" fmla="*/ 50 h 99"/>
                <a:gd name="T4" fmla="*/ 50 w 99"/>
                <a:gd name="T5" fmla="*/ 0 h 99"/>
                <a:gd name="T6" fmla="*/ 99 w 99"/>
                <a:gd name="T7" fmla="*/ 50 h 99"/>
                <a:gd name="T8" fmla="*/ 50 w 99"/>
                <a:gd name="T9" fmla="*/ 99 h 99"/>
                <a:gd name="T10" fmla="*/ 50 w 99"/>
                <a:gd name="T11" fmla="*/ 12 h 99"/>
                <a:gd name="T12" fmla="*/ 12 w 99"/>
                <a:gd name="T13" fmla="*/ 50 h 99"/>
                <a:gd name="T14" fmla="*/ 50 w 99"/>
                <a:gd name="T15" fmla="*/ 87 h 99"/>
                <a:gd name="T16" fmla="*/ 87 w 99"/>
                <a:gd name="T17" fmla="*/ 50 h 99"/>
                <a:gd name="T18" fmla="*/ 50 w 99"/>
                <a:gd name="T19" fmla="*/ 1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99">
                  <a:moveTo>
                    <a:pt x="50" y="99"/>
                  </a:moveTo>
                  <a:cubicBezTo>
                    <a:pt x="22" y="99"/>
                    <a:pt x="0" y="77"/>
                    <a:pt x="0" y="50"/>
                  </a:cubicBezTo>
                  <a:cubicBezTo>
                    <a:pt x="0" y="23"/>
                    <a:pt x="22" y="0"/>
                    <a:pt x="50" y="0"/>
                  </a:cubicBezTo>
                  <a:cubicBezTo>
                    <a:pt x="77" y="0"/>
                    <a:pt x="99" y="23"/>
                    <a:pt x="99" y="50"/>
                  </a:cubicBezTo>
                  <a:cubicBezTo>
                    <a:pt x="99" y="77"/>
                    <a:pt x="77" y="99"/>
                    <a:pt x="50" y="99"/>
                  </a:cubicBezTo>
                  <a:close/>
                  <a:moveTo>
                    <a:pt x="50" y="12"/>
                  </a:moveTo>
                  <a:cubicBezTo>
                    <a:pt x="29" y="12"/>
                    <a:pt x="12" y="29"/>
                    <a:pt x="12" y="50"/>
                  </a:cubicBezTo>
                  <a:cubicBezTo>
                    <a:pt x="12" y="70"/>
                    <a:pt x="29" y="87"/>
                    <a:pt x="50" y="87"/>
                  </a:cubicBezTo>
                  <a:cubicBezTo>
                    <a:pt x="70" y="87"/>
                    <a:pt x="87" y="70"/>
                    <a:pt x="87" y="50"/>
                  </a:cubicBezTo>
                  <a:cubicBezTo>
                    <a:pt x="87" y="29"/>
                    <a:pt x="70" y="12"/>
                    <a:pt x="5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54">
              <a:extLst>
                <a:ext uri="{FF2B5EF4-FFF2-40B4-BE49-F238E27FC236}">
                  <a16:creationId xmlns:a16="http://schemas.microsoft.com/office/drawing/2014/main" id="{A07118EC-CC55-464A-8B0F-F00B61077E85}"/>
                </a:ext>
              </a:extLst>
            </p:cNvPr>
            <p:cNvSpPr>
              <a:spLocks/>
            </p:cNvSpPr>
            <p:nvPr/>
          </p:nvSpPr>
          <p:spPr bwMode="auto">
            <a:xfrm>
              <a:off x="2705" y="3322"/>
              <a:ext cx="210" cy="64"/>
            </a:xfrm>
            <a:custGeom>
              <a:avLst/>
              <a:gdLst>
                <a:gd name="T0" fmla="*/ 130 w 137"/>
                <a:gd name="T1" fmla="*/ 42 h 43"/>
                <a:gd name="T2" fmla="*/ 126 w 137"/>
                <a:gd name="T3" fmla="*/ 40 h 43"/>
                <a:gd name="T4" fmla="*/ 69 w 137"/>
                <a:gd name="T5" fmla="*/ 12 h 43"/>
                <a:gd name="T6" fmla="*/ 12 w 137"/>
                <a:gd name="T7" fmla="*/ 40 h 43"/>
                <a:gd name="T8" fmla="*/ 3 w 137"/>
                <a:gd name="T9" fmla="*/ 41 h 43"/>
                <a:gd name="T10" fmla="*/ 2 w 137"/>
                <a:gd name="T11" fmla="*/ 33 h 43"/>
                <a:gd name="T12" fmla="*/ 69 w 137"/>
                <a:gd name="T13" fmla="*/ 0 h 43"/>
                <a:gd name="T14" fmla="*/ 135 w 137"/>
                <a:gd name="T15" fmla="*/ 33 h 43"/>
                <a:gd name="T16" fmla="*/ 134 w 137"/>
                <a:gd name="T17" fmla="*/ 41 h 43"/>
                <a:gd name="T18" fmla="*/ 130 w 137"/>
                <a:gd name="T19" fmla="*/ 4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43">
                  <a:moveTo>
                    <a:pt x="130" y="42"/>
                  </a:moveTo>
                  <a:cubicBezTo>
                    <a:pt x="129" y="42"/>
                    <a:pt x="127" y="42"/>
                    <a:pt x="126" y="40"/>
                  </a:cubicBezTo>
                  <a:cubicBezTo>
                    <a:pt x="112" y="22"/>
                    <a:pt x="91" y="12"/>
                    <a:pt x="69" y="12"/>
                  </a:cubicBezTo>
                  <a:cubicBezTo>
                    <a:pt x="46" y="12"/>
                    <a:pt x="25" y="22"/>
                    <a:pt x="12" y="40"/>
                  </a:cubicBezTo>
                  <a:cubicBezTo>
                    <a:pt x="10" y="43"/>
                    <a:pt x="6" y="43"/>
                    <a:pt x="3" y="41"/>
                  </a:cubicBezTo>
                  <a:cubicBezTo>
                    <a:pt x="1" y="39"/>
                    <a:pt x="0" y="35"/>
                    <a:pt x="2" y="33"/>
                  </a:cubicBezTo>
                  <a:cubicBezTo>
                    <a:pt x="18" y="12"/>
                    <a:pt x="42" y="0"/>
                    <a:pt x="69" y="0"/>
                  </a:cubicBezTo>
                  <a:cubicBezTo>
                    <a:pt x="95" y="0"/>
                    <a:pt x="119" y="12"/>
                    <a:pt x="135" y="33"/>
                  </a:cubicBezTo>
                  <a:cubicBezTo>
                    <a:pt x="137" y="35"/>
                    <a:pt x="137" y="39"/>
                    <a:pt x="134" y="41"/>
                  </a:cubicBezTo>
                  <a:cubicBezTo>
                    <a:pt x="133" y="42"/>
                    <a:pt x="132" y="42"/>
                    <a:pt x="130"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55">
              <a:extLst>
                <a:ext uri="{FF2B5EF4-FFF2-40B4-BE49-F238E27FC236}">
                  <a16:creationId xmlns:a16="http://schemas.microsoft.com/office/drawing/2014/main" id="{41D250FB-1ADA-48CA-8DEA-BD385B4CAC76}"/>
                </a:ext>
              </a:extLst>
            </p:cNvPr>
            <p:cNvSpPr>
              <a:spLocks/>
            </p:cNvSpPr>
            <p:nvPr/>
          </p:nvSpPr>
          <p:spPr bwMode="auto">
            <a:xfrm>
              <a:off x="2672" y="3277"/>
              <a:ext cx="277" cy="79"/>
            </a:xfrm>
            <a:custGeom>
              <a:avLst/>
              <a:gdLst>
                <a:gd name="T0" fmla="*/ 6 w 181"/>
                <a:gd name="T1" fmla="*/ 52 h 53"/>
                <a:gd name="T2" fmla="*/ 3 w 181"/>
                <a:gd name="T3" fmla="*/ 51 h 53"/>
                <a:gd name="T4" fmla="*/ 2 w 181"/>
                <a:gd name="T5" fmla="*/ 43 h 53"/>
                <a:gd name="T6" fmla="*/ 91 w 181"/>
                <a:gd name="T7" fmla="*/ 0 h 53"/>
                <a:gd name="T8" fmla="*/ 179 w 181"/>
                <a:gd name="T9" fmla="*/ 42 h 53"/>
                <a:gd name="T10" fmla="*/ 178 w 181"/>
                <a:gd name="T11" fmla="*/ 51 h 53"/>
                <a:gd name="T12" fmla="*/ 170 w 181"/>
                <a:gd name="T13" fmla="*/ 50 h 53"/>
                <a:gd name="T14" fmla="*/ 91 w 181"/>
                <a:gd name="T15" fmla="*/ 12 h 53"/>
                <a:gd name="T16" fmla="*/ 11 w 181"/>
                <a:gd name="T17" fmla="*/ 50 h 53"/>
                <a:gd name="T18" fmla="*/ 6 w 181"/>
                <a:gd name="T19" fmla="*/ 5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 h="53">
                  <a:moveTo>
                    <a:pt x="6" y="52"/>
                  </a:moveTo>
                  <a:cubicBezTo>
                    <a:pt x="5" y="52"/>
                    <a:pt x="4" y="52"/>
                    <a:pt x="3" y="51"/>
                  </a:cubicBezTo>
                  <a:cubicBezTo>
                    <a:pt x="0" y="49"/>
                    <a:pt x="0" y="45"/>
                    <a:pt x="2" y="43"/>
                  </a:cubicBezTo>
                  <a:cubicBezTo>
                    <a:pt x="24" y="16"/>
                    <a:pt x="56" y="0"/>
                    <a:pt x="91" y="0"/>
                  </a:cubicBezTo>
                  <a:cubicBezTo>
                    <a:pt x="125" y="0"/>
                    <a:pt x="158" y="16"/>
                    <a:pt x="179" y="42"/>
                  </a:cubicBezTo>
                  <a:cubicBezTo>
                    <a:pt x="181" y="45"/>
                    <a:pt x="181" y="49"/>
                    <a:pt x="178" y="51"/>
                  </a:cubicBezTo>
                  <a:cubicBezTo>
                    <a:pt x="176" y="53"/>
                    <a:pt x="172" y="53"/>
                    <a:pt x="170" y="50"/>
                  </a:cubicBezTo>
                  <a:cubicBezTo>
                    <a:pt x="151" y="26"/>
                    <a:pt x="122" y="12"/>
                    <a:pt x="91" y="12"/>
                  </a:cubicBezTo>
                  <a:cubicBezTo>
                    <a:pt x="60" y="12"/>
                    <a:pt x="31" y="26"/>
                    <a:pt x="11" y="50"/>
                  </a:cubicBezTo>
                  <a:cubicBezTo>
                    <a:pt x="10" y="52"/>
                    <a:pt x="8" y="52"/>
                    <a:pt x="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56">
              <a:extLst>
                <a:ext uri="{FF2B5EF4-FFF2-40B4-BE49-F238E27FC236}">
                  <a16:creationId xmlns:a16="http://schemas.microsoft.com/office/drawing/2014/main" id="{6FC2E540-DDF2-4CC5-8279-6DCAC2C1455A}"/>
                </a:ext>
              </a:extLst>
            </p:cNvPr>
            <p:cNvSpPr>
              <a:spLocks/>
            </p:cNvSpPr>
            <p:nvPr/>
          </p:nvSpPr>
          <p:spPr bwMode="auto">
            <a:xfrm>
              <a:off x="2635" y="3232"/>
              <a:ext cx="352" cy="97"/>
            </a:xfrm>
            <a:custGeom>
              <a:avLst/>
              <a:gdLst>
                <a:gd name="T0" fmla="*/ 223 w 230"/>
                <a:gd name="T1" fmla="*/ 64 h 65"/>
                <a:gd name="T2" fmla="*/ 218 w 230"/>
                <a:gd name="T3" fmla="*/ 62 h 65"/>
                <a:gd name="T4" fmla="*/ 115 w 230"/>
                <a:gd name="T5" fmla="*/ 12 h 65"/>
                <a:gd name="T6" fmla="*/ 11 w 230"/>
                <a:gd name="T7" fmla="*/ 62 h 65"/>
                <a:gd name="T8" fmla="*/ 3 w 230"/>
                <a:gd name="T9" fmla="*/ 63 h 65"/>
                <a:gd name="T10" fmla="*/ 2 w 230"/>
                <a:gd name="T11" fmla="*/ 55 h 65"/>
                <a:gd name="T12" fmla="*/ 115 w 230"/>
                <a:gd name="T13" fmla="*/ 0 h 65"/>
                <a:gd name="T14" fmla="*/ 228 w 230"/>
                <a:gd name="T15" fmla="*/ 55 h 65"/>
                <a:gd name="T16" fmla="*/ 227 w 230"/>
                <a:gd name="T17" fmla="*/ 63 h 65"/>
                <a:gd name="T18" fmla="*/ 223 w 230"/>
                <a:gd name="T19" fmla="*/ 6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65">
                  <a:moveTo>
                    <a:pt x="223" y="64"/>
                  </a:moveTo>
                  <a:cubicBezTo>
                    <a:pt x="221" y="64"/>
                    <a:pt x="219" y="64"/>
                    <a:pt x="218" y="62"/>
                  </a:cubicBezTo>
                  <a:cubicBezTo>
                    <a:pt x="193" y="30"/>
                    <a:pt x="155" y="12"/>
                    <a:pt x="115" y="12"/>
                  </a:cubicBezTo>
                  <a:cubicBezTo>
                    <a:pt x="74" y="12"/>
                    <a:pt x="36" y="30"/>
                    <a:pt x="11" y="62"/>
                  </a:cubicBezTo>
                  <a:cubicBezTo>
                    <a:pt x="9" y="65"/>
                    <a:pt x="5" y="65"/>
                    <a:pt x="3" y="63"/>
                  </a:cubicBezTo>
                  <a:cubicBezTo>
                    <a:pt x="0" y="61"/>
                    <a:pt x="0" y="57"/>
                    <a:pt x="2" y="55"/>
                  </a:cubicBezTo>
                  <a:cubicBezTo>
                    <a:pt x="29" y="20"/>
                    <a:pt x="70" y="0"/>
                    <a:pt x="115" y="0"/>
                  </a:cubicBezTo>
                  <a:cubicBezTo>
                    <a:pt x="159" y="0"/>
                    <a:pt x="200" y="20"/>
                    <a:pt x="228" y="55"/>
                  </a:cubicBezTo>
                  <a:cubicBezTo>
                    <a:pt x="230" y="57"/>
                    <a:pt x="229" y="61"/>
                    <a:pt x="227" y="63"/>
                  </a:cubicBezTo>
                  <a:cubicBezTo>
                    <a:pt x="226" y="64"/>
                    <a:pt x="224" y="64"/>
                    <a:pt x="223"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57">
              <a:extLst>
                <a:ext uri="{FF2B5EF4-FFF2-40B4-BE49-F238E27FC236}">
                  <a16:creationId xmlns:a16="http://schemas.microsoft.com/office/drawing/2014/main" id="{166B2527-509A-4A84-BCF5-3A285A0375CF}"/>
                </a:ext>
              </a:extLst>
            </p:cNvPr>
            <p:cNvSpPr>
              <a:spLocks noEditPoints="1"/>
            </p:cNvSpPr>
            <p:nvPr/>
          </p:nvSpPr>
          <p:spPr bwMode="auto">
            <a:xfrm>
              <a:off x="2695" y="3505"/>
              <a:ext cx="231" cy="121"/>
            </a:xfrm>
            <a:custGeom>
              <a:avLst/>
              <a:gdLst>
                <a:gd name="T0" fmla="*/ 145 w 151"/>
                <a:gd name="T1" fmla="*/ 81 h 81"/>
                <a:gd name="T2" fmla="*/ 6 w 151"/>
                <a:gd name="T3" fmla="*/ 81 h 81"/>
                <a:gd name="T4" fmla="*/ 0 w 151"/>
                <a:gd name="T5" fmla="*/ 75 h 81"/>
                <a:gd name="T6" fmla="*/ 76 w 151"/>
                <a:gd name="T7" fmla="*/ 0 h 81"/>
                <a:gd name="T8" fmla="*/ 151 w 151"/>
                <a:gd name="T9" fmla="*/ 75 h 81"/>
                <a:gd name="T10" fmla="*/ 145 w 151"/>
                <a:gd name="T11" fmla="*/ 81 h 81"/>
                <a:gd name="T12" fmla="*/ 13 w 151"/>
                <a:gd name="T13" fmla="*/ 69 h 81"/>
                <a:gd name="T14" fmla="*/ 139 w 151"/>
                <a:gd name="T15" fmla="*/ 69 h 81"/>
                <a:gd name="T16" fmla="*/ 76 w 151"/>
                <a:gd name="T17" fmla="*/ 12 h 81"/>
                <a:gd name="T18" fmla="*/ 13 w 151"/>
                <a:gd name="T1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 h="81">
                  <a:moveTo>
                    <a:pt x="145" y="81"/>
                  </a:moveTo>
                  <a:cubicBezTo>
                    <a:pt x="6" y="81"/>
                    <a:pt x="6" y="81"/>
                    <a:pt x="6" y="81"/>
                  </a:cubicBezTo>
                  <a:cubicBezTo>
                    <a:pt x="3" y="81"/>
                    <a:pt x="0" y="79"/>
                    <a:pt x="0" y="75"/>
                  </a:cubicBezTo>
                  <a:cubicBezTo>
                    <a:pt x="0" y="34"/>
                    <a:pt x="34" y="0"/>
                    <a:pt x="76" y="0"/>
                  </a:cubicBezTo>
                  <a:cubicBezTo>
                    <a:pt x="117" y="0"/>
                    <a:pt x="151" y="34"/>
                    <a:pt x="151" y="75"/>
                  </a:cubicBezTo>
                  <a:cubicBezTo>
                    <a:pt x="151" y="79"/>
                    <a:pt x="148" y="81"/>
                    <a:pt x="145" y="81"/>
                  </a:cubicBezTo>
                  <a:close/>
                  <a:moveTo>
                    <a:pt x="13" y="69"/>
                  </a:moveTo>
                  <a:cubicBezTo>
                    <a:pt x="139" y="69"/>
                    <a:pt x="139" y="69"/>
                    <a:pt x="139" y="69"/>
                  </a:cubicBezTo>
                  <a:cubicBezTo>
                    <a:pt x="136" y="37"/>
                    <a:pt x="109" y="12"/>
                    <a:pt x="76" y="12"/>
                  </a:cubicBezTo>
                  <a:cubicBezTo>
                    <a:pt x="43" y="12"/>
                    <a:pt x="16" y="37"/>
                    <a:pt x="13"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6" name="Group 47">
            <a:extLst>
              <a:ext uri="{FF2B5EF4-FFF2-40B4-BE49-F238E27FC236}">
                <a16:creationId xmlns:a16="http://schemas.microsoft.com/office/drawing/2014/main" id="{0BC2799A-A64B-4A4E-99E7-B1CB560F736F}"/>
              </a:ext>
            </a:extLst>
          </p:cNvPr>
          <p:cNvGrpSpPr>
            <a:grpSpLocks noChangeAspect="1"/>
          </p:cNvGrpSpPr>
          <p:nvPr/>
        </p:nvGrpSpPr>
        <p:grpSpPr bwMode="auto">
          <a:xfrm>
            <a:off x="9880076" y="2650786"/>
            <a:ext cx="562943" cy="969264"/>
            <a:chOff x="2491" y="437"/>
            <a:chExt cx="248" cy="427"/>
          </a:xfrm>
          <a:solidFill>
            <a:schemeClr val="tx1"/>
          </a:solidFill>
        </p:grpSpPr>
        <p:sp>
          <p:nvSpPr>
            <p:cNvPr id="37" name="Freeform 48">
              <a:extLst>
                <a:ext uri="{FF2B5EF4-FFF2-40B4-BE49-F238E27FC236}">
                  <a16:creationId xmlns:a16="http://schemas.microsoft.com/office/drawing/2014/main" id="{F7F4FD94-7844-40C7-B5CB-B1897B95C94B}"/>
                </a:ext>
              </a:extLst>
            </p:cNvPr>
            <p:cNvSpPr>
              <a:spLocks/>
            </p:cNvSpPr>
            <p:nvPr/>
          </p:nvSpPr>
          <p:spPr bwMode="auto">
            <a:xfrm>
              <a:off x="2606" y="437"/>
              <a:ext cx="18" cy="249"/>
            </a:xfrm>
            <a:custGeom>
              <a:avLst/>
              <a:gdLst>
                <a:gd name="T0" fmla="*/ 6 w 12"/>
                <a:gd name="T1" fmla="*/ 168 h 168"/>
                <a:gd name="T2" fmla="*/ 0 w 12"/>
                <a:gd name="T3" fmla="*/ 162 h 168"/>
                <a:gd name="T4" fmla="*/ 0 w 12"/>
                <a:gd name="T5" fmla="*/ 6 h 168"/>
                <a:gd name="T6" fmla="*/ 6 w 12"/>
                <a:gd name="T7" fmla="*/ 0 h 168"/>
                <a:gd name="T8" fmla="*/ 12 w 12"/>
                <a:gd name="T9" fmla="*/ 6 h 168"/>
                <a:gd name="T10" fmla="*/ 12 w 12"/>
                <a:gd name="T11" fmla="*/ 162 h 168"/>
                <a:gd name="T12" fmla="*/ 6 w 12"/>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12" h="168">
                  <a:moveTo>
                    <a:pt x="6" y="168"/>
                  </a:moveTo>
                  <a:cubicBezTo>
                    <a:pt x="2" y="168"/>
                    <a:pt x="0" y="165"/>
                    <a:pt x="0" y="162"/>
                  </a:cubicBezTo>
                  <a:cubicBezTo>
                    <a:pt x="0" y="6"/>
                    <a:pt x="0" y="6"/>
                    <a:pt x="0" y="6"/>
                  </a:cubicBezTo>
                  <a:cubicBezTo>
                    <a:pt x="0" y="3"/>
                    <a:pt x="2" y="0"/>
                    <a:pt x="6" y="0"/>
                  </a:cubicBezTo>
                  <a:cubicBezTo>
                    <a:pt x="9" y="0"/>
                    <a:pt x="12" y="3"/>
                    <a:pt x="12" y="6"/>
                  </a:cubicBezTo>
                  <a:cubicBezTo>
                    <a:pt x="12" y="162"/>
                    <a:pt x="12" y="162"/>
                    <a:pt x="12" y="162"/>
                  </a:cubicBezTo>
                  <a:cubicBezTo>
                    <a:pt x="12" y="165"/>
                    <a:pt x="9" y="168"/>
                    <a:pt x="6"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8" name="Freeform 49">
              <a:extLst>
                <a:ext uri="{FF2B5EF4-FFF2-40B4-BE49-F238E27FC236}">
                  <a16:creationId xmlns:a16="http://schemas.microsoft.com/office/drawing/2014/main" id="{A9420F74-3D7C-4A1E-A9E4-AEAE1EA4D8B5}"/>
                </a:ext>
              </a:extLst>
            </p:cNvPr>
            <p:cNvSpPr>
              <a:spLocks/>
            </p:cNvSpPr>
            <p:nvPr/>
          </p:nvSpPr>
          <p:spPr bwMode="auto">
            <a:xfrm>
              <a:off x="2507" y="569"/>
              <a:ext cx="215" cy="117"/>
            </a:xfrm>
            <a:custGeom>
              <a:avLst/>
              <a:gdLst>
                <a:gd name="T0" fmla="*/ 73 w 145"/>
                <a:gd name="T1" fmla="*/ 79 h 79"/>
                <a:gd name="T2" fmla="*/ 68 w 145"/>
                <a:gd name="T3" fmla="*/ 77 h 79"/>
                <a:gd name="T4" fmla="*/ 2 w 145"/>
                <a:gd name="T5" fmla="*/ 11 h 79"/>
                <a:gd name="T6" fmla="*/ 2 w 145"/>
                <a:gd name="T7" fmla="*/ 3 h 79"/>
                <a:gd name="T8" fmla="*/ 11 w 145"/>
                <a:gd name="T9" fmla="*/ 3 h 79"/>
                <a:gd name="T10" fmla="*/ 73 w 145"/>
                <a:gd name="T11" fmla="*/ 65 h 79"/>
                <a:gd name="T12" fmla="*/ 134 w 145"/>
                <a:gd name="T13" fmla="*/ 3 h 79"/>
                <a:gd name="T14" fmla="*/ 143 w 145"/>
                <a:gd name="T15" fmla="*/ 3 h 79"/>
                <a:gd name="T16" fmla="*/ 143 w 145"/>
                <a:gd name="T17" fmla="*/ 11 h 79"/>
                <a:gd name="T18" fmla="*/ 77 w 145"/>
                <a:gd name="T19" fmla="*/ 77 h 79"/>
                <a:gd name="T20" fmla="*/ 73 w 145"/>
                <a:gd name="T21"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5" h="79">
                  <a:moveTo>
                    <a:pt x="73" y="79"/>
                  </a:moveTo>
                  <a:cubicBezTo>
                    <a:pt x="71" y="79"/>
                    <a:pt x="70" y="78"/>
                    <a:pt x="68" y="77"/>
                  </a:cubicBezTo>
                  <a:cubicBezTo>
                    <a:pt x="2" y="11"/>
                    <a:pt x="2" y="11"/>
                    <a:pt x="2" y="11"/>
                  </a:cubicBezTo>
                  <a:cubicBezTo>
                    <a:pt x="0" y="9"/>
                    <a:pt x="0" y="5"/>
                    <a:pt x="2" y="3"/>
                  </a:cubicBezTo>
                  <a:cubicBezTo>
                    <a:pt x="5" y="0"/>
                    <a:pt x="9" y="0"/>
                    <a:pt x="11" y="3"/>
                  </a:cubicBezTo>
                  <a:cubicBezTo>
                    <a:pt x="73" y="65"/>
                    <a:pt x="73" y="65"/>
                    <a:pt x="73" y="65"/>
                  </a:cubicBezTo>
                  <a:cubicBezTo>
                    <a:pt x="134" y="3"/>
                    <a:pt x="134" y="3"/>
                    <a:pt x="134" y="3"/>
                  </a:cubicBezTo>
                  <a:cubicBezTo>
                    <a:pt x="137" y="0"/>
                    <a:pt x="141" y="0"/>
                    <a:pt x="143" y="3"/>
                  </a:cubicBezTo>
                  <a:cubicBezTo>
                    <a:pt x="145" y="5"/>
                    <a:pt x="145" y="9"/>
                    <a:pt x="143" y="11"/>
                  </a:cubicBezTo>
                  <a:cubicBezTo>
                    <a:pt x="77" y="77"/>
                    <a:pt x="77" y="77"/>
                    <a:pt x="77" y="77"/>
                  </a:cubicBezTo>
                  <a:cubicBezTo>
                    <a:pt x="76" y="78"/>
                    <a:pt x="74" y="79"/>
                    <a:pt x="73"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9" name="Freeform 50">
              <a:extLst>
                <a:ext uri="{FF2B5EF4-FFF2-40B4-BE49-F238E27FC236}">
                  <a16:creationId xmlns:a16="http://schemas.microsoft.com/office/drawing/2014/main" id="{1194D505-A88F-4CB3-8F23-65F94B14891E}"/>
                </a:ext>
              </a:extLst>
            </p:cNvPr>
            <p:cNvSpPr>
              <a:spLocks/>
            </p:cNvSpPr>
            <p:nvPr/>
          </p:nvSpPr>
          <p:spPr bwMode="auto">
            <a:xfrm>
              <a:off x="2491" y="846"/>
              <a:ext cx="248" cy="18"/>
            </a:xfrm>
            <a:custGeom>
              <a:avLst/>
              <a:gdLst>
                <a:gd name="T0" fmla="*/ 162 w 168"/>
                <a:gd name="T1" fmla="*/ 12 h 12"/>
                <a:gd name="T2" fmla="*/ 6 w 168"/>
                <a:gd name="T3" fmla="*/ 12 h 12"/>
                <a:gd name="T4" fmla="*/ 0 w 168"/>
                <a:gd name="T5" fmla="*/ 6 h 12"/>
                <a:gd name="T6" fmla="*/ 6 w 168"/>
                <a:gd name="T7" fmla="*/ 0 h 12"/>
                <a:gd name="T8" fmla="*/ 162 w 168"/>
                <a:gd name="T9" fmla="*/ 0 h 12"/>
                <a:gd name="T10" fmla="*/ 168 w 168"/>
                <a:gd name="T11" fmla="*/ 6 h 12"/>
                <a:gd name="T12" fmla="*/ 162 w 16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68" h="12">
                  <a:moveTo>
                    <a:pt x="162" y="12"/>
                  </a:moveTo>
                  <a:cubicBezTo>
                    <a:pt x="6" y="12"/>
                    <a:pt x="6" y="12"/>
                    <a:pt x="6" y="12"/>
                  </a:cubicBezTo>
                  <a:cubicBezTo>
                    <a:pt x="2" y="12"/>
                    <a:pt x="0" y="9"/>
                    <a:pt x="0" y="6"/>
                  </a:cubicBezTo>
                  <a:cubicBezTo>
                    <a:pt x="0" y="3"/>
                    <a:pt x="2" y="0"/>
                    <a:pt x="6" y="0"/>
                  </a:cubicBezTo>
                  <a:cubicBezTo>
                    <a:pt x="162" y="0"/>
                    <a:pt x="162" y="0"/>
                    <a:pt x="162" y="0"/>
                  </a:cubicBezTo>
                  <a:cubicBezTo>
                    <a:pt x="165" y="0"/>
                    <a:pt x="168" y="3"/>
                    <a:pt x="168" y="6"/>
                  </a:cubicBezTo>
                  <a:cubicBezTo>
                    <a:pt x="168" y="9"/>
                    <a:pt x="165" y="12"/>
                    <a:pt x="1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0" name="Freeform 51">
              <a:extLst>
                <a:ext uri="{FF2B5EF4-FFF2-40B4-BE49-F238E27FC236}">
                  <a16:creationId xmlns:a16="http://schemas.microsoft.com/office/drawing/2014/main" id="{27DED993-69CA-44E9-89D4-D74091823EA1}"/>
                </a:ext>
              </a:extLst>
            </p:cNvPr>
            <p:cNvSpPr>
              <a:spLocks/>
            </p:cNvSpPr>
            <p:nvPr/>
          </p:nvSpPr>
          <p:spPr bwMode="auto">
            <a:xfrm>
              <a:off x="2491" y="793"/>
              <a:ext cx="248" cy="17"/>
            </a:xfrm>
            <a:custGeom>
              <a:avLst/>
              <a:gdLst>
                <a:gd name="T0" fmla="*/ 162 w 168"/>
                <a:gd name="T1" fmla="*/ 12 h 12"/>
                <a:gd name="T2" fmla="*/ 6 w 168"/>
                <a:gd name="T3" fmla="*/ 12 h 12"/>
                <a:gd name="T4" fmla="*/ 0 w 168"/>
                <a:gd name="T5" fmla="*/ 6 h 12"/>
                <a:gd name="T6" fmla="*/ 6 w 168"/>
                <a:gd name="T7" fmla="*/ 0 h 12"/>
                <a:gd name="T8" fmla="*/ 162 w 168"/>
                <a:gd name="T9" fmla="*/ 0 h 12"/>
                <a:gd name="T10" fmla="*/ 168 w 168"/>
                <a:gd name="T11" fmla="*/ 6 h 12"/>
                <a:gd name="T12" fmla="*/ 162 w 16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68" h="12">
                  <a:moveTo>
                    <a:pt x="162" y="12"/>
                  </a:moveTo>
                  <a:cubicBezTo>
                    <a:pt x="6" y="12"/>
                    <a:pt x="6" y="12"/>
                    <a:pt x="6" y="12"/>
                  </a:cubicBezTo>
                  <a:cubicBezTo>
                    <a:pt x="2" y="12"/>
                    <a:pt x="0" y="9"/>
                    <a:pt x="0" y="6"/>
                  </a:cubicBezTo>
                  <a:cubicBezTo>
                    <a:pt x="0" y="3"/>
                    <a:pt x="2" y="0"/>
                    <a:pt x="6" y="0"/>
                  </a:cubicBezTo>
                  <a:cubicBezTo>
                    <a:pt x="162" y="0"/>
                    <a:pt x="162" y="0"/>
                    <a:pt x="162" y="0"/>
                  </a:cubicBezTo>
                  <a:cubicBezTo>
                    <a:pt x="165" y="0"/>
                    <a:pt x="168" y="3"/>
                    <a:pt x="168" y="6"/>
                  </a:cubicBezTo>
                  <a:cubicBezTo>
                    <a:pt x="168" y="9"/>
                    <a:pt x="165" y="12"/>
                    <a:pt x="1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1" name="Freeform 52">
              <a:extLst>
                <a:ext uri="{FF2B5EF4-FFF2-40B4-BE49-F238E27FC236}">
                  <a16:creationId xmlns:a16="http://schemas.microsoft.com/office/drawing/2014/main" id="{ED5D90CC-8A6E-4523-BBED-4B9AFF83FB3B}"/>
                </a:ext>
              </a:extLst>
            </p:cNvPr>
            <p:cNvSpPr>
              <a:spLocks/>
            </p:cNvSpPr>
            <p:nvPr/>
          </p:nvSpPr>
          <p:spPr bwMode="auto">
            <a:xfrm>
              <a:off x="2491" y="739"/>
              <a:ext cx="248" cy="18"/>
            </a:xfrm>
            <a:custGeom>
              <a:avLst/>
              <a:gdLst>
                <a:gd name="T0" fmla="*/ 162 w 168"/>
                <a:gd name="T1" fmla="*/ 12 h 12"/>
                <a:gd name="T2" fmla="*/ 6 w 168"/>
                <a:gd name="T3" fmla="*/ 12 h 12"/>
                <a:gd name="T4" fmla="*/ 0 w 168"/>
                <a:gd name="T5" fmla="*/ 6 h 12"/>
                <a:gd name="T6" fmla="*/ 6 w 168"/>
                <a:gd name="T7" fmla="*/ 0 h 12"/>
                <a:gd name="T8" fmla="*/ 162 w 168"/>
                <a:gd name="T9" fmla="*/ 0 h 12"/>
                <a:gd name="T10" fmla="*/ 168 w 168"/>
                <a:gd name="T11" fmla="*/ 6 h 12"/>
                <a:gd name="T12" fmla="*/ 162 w 16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68" h="12">
                  <a:moveTo>
                    <a:pt x="162" y="12"/>
                  </a:moveTo>
                  <a:cubicBezTo>
                    <a:pt x="6" y="12"/>
                    <a:pt x="6" y="12"/>
                    <a:pt x="6" y="12"/>
                  </a:cubicBezTo>
                  <a:cubicBezTo>
                    <a:pt x="2" y="12"/>
                    <a:pt x="0" y="9"/>
                    <a:pt x="0" y="6"/>
                  </a:cubicBezTo>
                  <a:cubicBezTo>
                    <a:pt x="0" y="3"/>
                    <a:pt x="2" y="0"/>
                    <a:pt x="6" y="0"/>
                  </a:cubicBezTo>
                  <a:cubicBezTo>
                    <a:pt x="162" y="0"/>
                    <a:pt x="162" y="0"/>
                    <a:pt x="162" y="0"/>
                  </a:cubicBezTo>
                  <a:cubicBezTo>
                    <a:pt x="165" y="0"/>
                    <a:pt x="168" y="3"/>
                    <a:pt x="168" y="6"/>
                  </a:cubicBezTo>
                  <a:cubicBezTo>
                    <a:pt x="168" y="9"/>
                    <a:pt x="165" y="12"/>
                    <a:pt x="1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43" name="Group 81">
            <a:extLst>
              <a:ext uri="{FF2B5EF4-FFF2-40B4-BE49-F238E27FC236}">
                <a16:creationId xmlns:a16="http://schemas.microsoft.com/office/drawing/2014/main" id="{91DC4B1E-CDEE-4181-8471-698E0E4E56BE}"/>
              </a:ext>
            </a:extLst>
          </p:cNvPr>
          <p:cNvGrpSpPr>
            <a:grpSpLocks noChangeAspect="1"/>
          </p:cNvGrpSpPr>
          <p:nvPr/>
        </p:nvGrpSpPr>
        <p:grpSpPr bwMode="auto">
          <a:xfrm>
            <a:off x="6988426" y="2665073"/>
            <a:ext cx="564267" cy="969264"/>
            <a:chOff x="440" y="1740"/>
            <a:chExt cx="248" cy="426"/>
          </a:xfrm>
          <a:solidFill>
            <a:schemeClr val="tx1"/>
          </a:solidFill>
        </p:grpSpPr>
        <p:sp>
          <p:nvSpPr>
            <p:cNvPr id="44" name="Freeform 82">
              <a:extLst>
                <a:ext uri="{FF2B5EF4-FFF2-40B4-BE49-F238E27FC236}">
                  <a16:creationId xmlns:a16="http://schemas.microsoft.com/office/drawing/2014/main" id="{649425C5-131C-4108-A47C-ABDB6B585F68}"/>
                </a:ext>
              </a:extLst>
            </p:cNvPr>
            <p:cNvSpPr>
              <a:spLocks noEditPoints="1"/>
            </p:cNvSpPr>
            <p:nvPr/>
          </p:nvSpPr>
          <p:spPr bwMode="auto">
            <a:xfrm>
              <a:off x="440" y="1740"/>
              <a:ext cx="248" cy="426"/>
            </a:xfrm>
            <a:custGeom>
              <a:avLst/>
              <a:gdLst>
                <a:gd name="T0" fmla="*/ 138 w 168"/>
                <a:gd name="T1" fmla="*/ 288 h 288"/>
                <a:gd name="T2" fmla="*/ 30 w 168"/>
                <a:gd name="T3" fmla="*/ 288 h 288"/>
                <a:gd name="T4" fmla="*/ 0 w 168"/>
                <a:gd name="T5" fmla="*/ 258 h 288"/>
                <a:gd name="T6" fmla="*/ 0 w 168"/>
                <a:gd name="T7" fmla="*/ 30 h 288"/>
                <a:gd name="T8" fmla="*/ 30 w 168"/>
                <a:gd name="T9" fmla="*/ 0 h 288"/>
                <a:gd name="T10" fmla="*/ 138 w 168"/>
                <a:gd name="T11" fmla="*/ 0 h 288"/>
                <a:gd name="T12" fmla="*/ 168 w 168"/>
                <a:gd name="T13" fmla="*/ 30 h 288"/>
                <a:gd name="T14" fmla="*/ 168 w 168"/>
                <a:gd name="T15" fmla="*/ 258 h 288"/>
                <a:gd name="T16" fmla="*/ 138 w 168"/>
                <a:gd name="T17" fmla="*/ 288 h 288"/>
                <a:gd name="T18" fmla="*/ 30 w 168"/>
                <a:gd name="T19" fmla="*/ 12 h 288"/>
                <a:gd name="T20" fmla="*/ 12 w 168"/>
                <a:gd name="T21" fmla="*/ 30 h 288"/>
                <a:gd name="T22" fmla="*/ 12 w 168"/>
                <a:gd name="T23" fmla="*/ 258 h 288"/>
                <a:gd name="T24" fmla="*/ 30 w 168"/>
                <a:gd name="T25" fmla="*/ 276 h 288"/>
                <a:gd name="T26" fmla="*/ 138 w 168"/>
                <a:gd name="T27" fmla="*/ 276 h 288"/>
                <a:gd name="T28" fmla="*/ 156 w 168"/>
                <a:gd name="T29" fmla="*/ 258 h 288"/>
                <a:gd name="T30" fmla="*/ 156 w 168"/>
                <a:gd name="T31" fmla="*/ 30 h 288"/>
                <a:gd name="T32" fmla="*/ 138 w 168"/>
                <a:gd name="T33" fmla="*/ 12 h 288"/>
                <a:gd name="T34" fmla="*/ 30 w 168"/>
                <a:gd name="T35"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8" h="288">
                  <a:moveTo>
                    <a:pt x="138" y="288"/>
                  </a:moveTo>
                  <a:cubicBezTo>
                    <a:pt x="30" y="288"/>
                    <a:pt x="30" y="288"/>
                    <a:pt x="30" y="288"/>
                  </a:cubicBezTo>
                  <a:cubicBezTo>
                    <a:pt x="13" y="288"/>
                    <a:pt x="0" y="274"/>
                    <a:pt x="0" y="258"/>
                  </a:cubicBezTo>
                  <a:cubicBezTo>
                    <a:pt x="0" y="30"/>
                    <a:pt x="0" y="30"/>
                    <a:pt x="0" y="30"/>
                  </a:cubicBezTo>
                  <a:cubicBezTo>
                    <a:pt x="0" y="13"/>
                    <a:pt x="13" y="0"/>
                    <a:pt x="30" y="0"/>
                  </a:cubicBezTo>
                  <a:cubicBezTo>
                    <a:pt x="138" y="0"/>
                    <a:pt x="138" y="0"/>
                    <a:pt x="138" y="0"/>
                  </a:cubicBezTo>
                  <a:cubicBezTo>
                    <a:pt x="154" y="0"/>
                    <a:pt x="168" y="13"/>
                    <a:pt x="168" y="30"/>
                  </a:cubicBezTo>
                  <a:cubicBezTo>
                    <a:pt x="168" y="258"/>
                    <a:pt x="168" y="258"/>
                    <a:pt x="168" y="258"/>
                  </a:cubicBezTo>
                  <a:cubicBezTo>
                    <a:pt x="168" y="274"/>
                    <a:pt x="154" y="288"/>
                    <a:pt x="138" y="288"/>
                  </a:cubicBezTo>
                  <a:close/>
                  <a:moveTo>
                    <a:pt x="30" y="12"/>
                  </a:moveTo>
                  <a:cubicBezTo>
                    <a:pt x="20" y="12"/>
                    <a:pt x="12" y="20"/>
                    <a:pt x="12" y="30"/>
                  </a:cubicBezTo>
                  <a:cubicBezTo>
                    <a:pt x="12" y="258"/>
                    <a:pt x="12" y="258"/>
                    <a:pt x="12" y="258"/>
                  </a:cubicBezTo>
                  <a:cubicBezTo>
                    <a:pt x="12" y="268"/>
                    <a:pt x="20" y="276"/>
                    <a:pt x="30" y="276"/>
                  </a:cubicBezTo>
                  <a:cubicBezTo>
                    <a:pt x="138" y="276"/>
                    <a:pt x="138" y="276"/>
                    <a:pt x="138" y="276"/>
                  </a:cubicBezTo>
                  <a:cubicBezTo>
                    <a:pt x="148" y="276"/>
                    <a:pt x="156" y="268"/>
                    <a:pt x="156" y="258"/>
                  </a:cubicBezTo>
                  <a:cubicBezTo>
                    <a:pt x="156" y="30"/>
                    <a:pt x="156" y="30"/>
                    <a:pt x="156" y="30"/>
                  </a:cubicBezTo>
                  <a:cubicBezTo>
                    <a:pt x="156" y="20"/>
                    <a:pt x="148" y="12"/>
                    <a:pt x="138" y="12"/>
                  </a:cubicBezTo>
                  <a:lnTo>
                    <a:pt x="3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5" name="Freeform 83">
              <a:extLst>
                <a:ext uri="{FF2B5EF4-FFF2-40B4-BE49-F238E27FC236}">
                  <a16:creationId xmlns:a16="http://schemas.microsoft.com/office/drawing/2014/main" id="{D411694D-C43A-4154-8DA2-B1CCF37F9697}"/>
                </a:ext>
              </a:extLst>
            </p:cNvPr>
            <p:cNvSpPr>
              <a:spLocks/>
            </p:cNvSpPr>
            <p:nvPr/>
          </p:nvSpPr>
          <p:spPr bwMode="auto">
            <a:xfrm>
              <a:off x="440" y="1811"/>
              <a:ext cx="248" cy="18"/>
            </a:xfrm>
            <a:custGeom>
              <a:avLst/>
              <a:gdLst>
                <a:gd name="T0" fmla="*/ 162 w 168"/>
                <a:gd name="T1" fmla="*/ 12 h 12"/>
                <a:gd name="T2" fmla="*/ 6 w 168"/>
                <a:gd name="T3" fmla="*/ 12 h 12"/>
                <a:gd name="T4" fmla="*/ 0 w 168"/>
                <a:gd name="T5" fmla="*/ 6 h 12"/>
                <a:gd name="T6" fmla="*/ 6 w 168"/>
                <a:gd name="T7" fmla="*/ 0 h 12"/>
                <a:gd name="T8" fmla="*/ 162 w 168"/>
                <a:gd name="T9" fmla="*/ 0 h 12"/>
                <a:gd name="T10" fmla="*/ 168 w 168"/>
                <a:gd name="T11" fmla="*/ 6 h 12"/>
                <a:gd name="T12" fmla="*/ 162 w 16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68" h="12">
                  <a:moveTo>
                    <a:pt x="162" y="12"/>
                  </a:moveTo>
                  <a:cubicBezTo>
                    <a:pt x="6" y="12"/>
                    <a:pt x="6" y="12"/>
                    <a:pt x="6" y="12"/>
                  </a:cubicBezTo>
                  <a:cubicBezTo>
                    <a:pt x="2" y="12"/>
                    <a:pt x="0" y="9"/>
                    <a:pt x="0" y="6"/>
                  </a:cubicBezTo>
                  <a:cubicBezTo>
                    <a:pt x="0" y="2"/>
                    <a:pt x="2" y="0"/>
                    <a:pt x="6" y="0"/>
                  </a:cubicBezTo>
                  <a:cubicBezTo>
                    <a:pt x="162" y="0"/>
                    <a:pt x="162" y="0"/>
                    <a:pt x="162" y="0"/>
                  </a:cubicBezTo>
                  <a:cubicBezTo>
                    <a:pt x="165" y="0"/>
                    <a:pt x="168" y="2"/>
                    <a:pt x="168" y="6"/>
                  </a:cubicBezTo>
                  <a:cubicBezTo>
                    <a:pt x="168" y="9"/>
                    <a:pt x="165" y="12"/>
                    <a:pt x="1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6" name="Freeform 84">
              <a:extLst>
                <a:ext uri="{FF2B5EF4-FFF2-40B4-BE49-F238E27FC236}">
                  <a16:creationId xmlns:a16="http://schemas.microsoft.com/office/drawing/2014/main" id="{5F60A62E-7613-4E94-BED5-A28717DC7469}"/>
                </a:ext>
              </a:extLst>
            </p:cNvPr>
            <p:cNvSpPr>
              <a:spLocks/>
            </p:cNvSpPr>
            <p:nvPr/>
          </p:nvSpPr>
          <p:spPr bwMode="auto">
            <a:xfrm>
              <a:off x="440" y="2077"/>
              <a:ext cx="248" cy="18"/>
            </a:xfrm>
            <a:custGeom>
              <a:avLst/>
              <a:gdLst>
                <a:gd name="T0" fmla="*/ 162 w 168"/>
                <a:gd name="T1" fmla="*/ 12 h 12"/>
                <a:gd name="T2" fmla="*/ 6 w 168"/>
                <a:gd name="T3" fmla="*/ 12 h 12"/>
                <a:gd name="T4" fmla="*/ 0 w 168"/>
                <a:gd name="T5" fmla="*/ 6 h 12"/>
                <a:gd name="T6" fmla="*/ 6 w 168"/>
                <a:gd name="T7" fmla="*/ 0 h 12"/>
                <a:gd name="T8" fmla="*/ 162 w 168"/>
                <a:gd name="T9" fmla="*/ 0 h 12"/>
                <a:gd name="T10" fmla="*/ 168 w 168"/>
                <a:gd name="T11" fmla="*/ 6 h 12"/>
                <a:gd name="T12" fmla="*/ 162 w 16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68" h="12">
                  <a:moveTo>
                    <a:pt x="162" y="12"/>
                  </a:moveTo>
                  <a:cubicBezTo>
                    <a:pt x="6" y="12"/>
                    <a:pt x="6" y="12"/>
                    <a:pt x="6" y="12"/>
                  </a:cubicBezTo>
                  <a:cubicBezTo>
                    <a:pt x="2" y="12"/>
                    <a:pt x="0" y="9"/>
                    <a:pt x="0" y="6"/>
                  </a:cubicBezTo>
                  <a:cubicBezTo>
                    <a:pt x="0" y="2"/>
                    <a:pt x="2" y="0"/>
                    <a:pt x="6" y="0"/>
                  </a:cubicBezTo>
                  <a:cubicBezTo>
                    <a:pt x="162" y="0"/>
                    <a:pt x="162" y="0"/>
                    <a:pt x="162" y="0"/>
                  </a:cubicBezTo>
                  <a:cubicBezTo>
                    <a:pt x="165" y="0"/>
                    <a:pt x="168" y="2"/>
                    <a:pt x="168" y="6"/>
                  </a:cubicBezTo>
                  <a:cubicBezTo>
                    <a:pt x="168" y="9"/>
                    <a:pt x="165" y="12"/>
                    <a:pt x="1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7" name="Freeform 85">
              <a:extLst>
                <a:ext uri="{FF2B5EF4-FFF2-40B4-BE49-F238E27FC236}">
                  <a16:creationId xmlns:a16="http://schemas.microsoft.com/office/drawing/2014/main" id="{C7359016-449D-4303-BFB5-9A0AF09C5900}"/>
                </a:ext>
              </a:extLst>
            </p:cNvPr>
            <p:cNvSpPr>
              <a:spLocks noEditPoints="1"/>
            </p:cNvSpPr>
            <p:nvPr/>
          </p:nvSpPr>
          <p:spPr bwMode="auto">
            <a:xfrm>
              <a:off x="546" y="2104"/>
              <a:ext cx="36" cy="36"/>
            </a:xfrm>
            <a:custGeom>
              <a:avLst/>
              <a:gdLst>
                <a:gd name="T0" fmla="*/ 12 w 24"/>
                <a:gd name="T1" fmla="*/ 24 h 24"/>
                <a:gd name="T2" fmla="*/ 0 w 24"/>
                <a:gd name="T3" fmla="*/ 12 h 24"/>
                <a:gd name="T4" fmla="*/ 12 w 24"/>
                <a:gd name="T5" fmla="*/ 0 h 24"/>
                <a:gd name="T6" fmla="*/ 24 w 24"/>
                <a:gd name="T7" fmla="*/ 12 h 24"/>
                <a:gd name="T8" fmla="*/ 12 w 24"/>
                <a:gd name="T9" fmla="*/ 24 h 24"/>
                <a:gd name="T10" fmla="*/ 12 w 24"/>
                <a:gd name="T11" fmla="*/ 12 h 24"/>
                <a:gd name="T12" fmla="*/ 12 w 24"/>
                <a:gd name="T13" fmla="*/ 12 h 24"/>
              </a:gdLst>
              <a:ahLst/>
              <a:cxnLst>
                <a:cxn ang="0">
                  <a:pos x="T0" y="T1"/>
                </a:cxn>
                <a:cxn ang="0">
                  <a:pos x="T2" y="T3"/>
                </a:cxn>
                <a:cxn ang="0">
                  <a:pos x="T4" y="T5"/>
                </a:cxn>
                <a:cxn ang="0">
                  <a:pos x="T6" y="T7"/>
                </a:cxn>
                <a:cxn ang="0">
                  <a:pos x="T8" y="T9"/>
                </a:cxn>
                <a:cxn ang="0">
                  <a:pos x="T10" y="T11"/>
                </a:cxn>
                <a:cxn ang="0">
                  <a:pos x="T12" y="T13"/>
                </a:cxn>
              </a:cxnLst>
              <a:rect l="0" t="0" r="r" b="b"/>
              <a:pathLst>
                <a:path w="24" h="24">
                  <a:moveTo>
                    <a:pt x="12" y="24"/>
                  </a:moveTo>
                  <a:cubicBezTo>
                    <a:pt x="5" y="24"/>
                    <a:pt x="0" y="18"/>
                    <a:pt x="0" y="12"/>
                  </a:cubicBezTo>
                  <a:cubicBezTo>
                    <a:pt x="0" y="5"/>
                    <a:pt x="5" y="0"/>
                    <a:pt x="12" y="0"/>
                  </a:cubicBezTo>
                  <a:cubicBezTo>
                    <a:pt x="18" y="0"/>
                    <a:pt x="24" y="5"/>
                    <a:pt x="24" y="12"/>
                  </a:cubicBezTo>
                  <a:cubicBezTo>
                    <a:pt x="24" y="18"/>
                    <a:pt x="18" y="24"/>
                    <a:pt x="12" y="24"/>
                  </a:cubicBezTo>
                  <a:close/>
                  <a:moveTo>
                    <a:pt x="12" y="12"/>
                  </a:moveTo>
                  <a:cubicBezTo>
                    <a:pt x="12" y="12"/>
                    <a:pt x="12" y="12"/>
                    <a:pt x="1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8" name="Freeform 86">
              <a:extLst>
                <a:ext uri="{FF2B5EF4-FFF2-40B4-BE49-F238E27FC236}">
                  <a16:creationId xmlns:a16="http://schemas.microsoft.com/office/drawing/2014/main" id="{232EA141-BEA4-4FE8-9390-C7A1F33A40D7}"/>
                </a:ext>
              </a:extLst>
            </p:cNvPr>
            <p:cNvSpPr>
              <a:spLocks/>
            </p:cNvSpPr>
            <p:nvPr/>
          </p:nvSpPr>
          <p:spPr bwMode="auto">
            <a:xfrm>
              <a:off x="492" y="1907"/>
              <a:ext cx="54" cy="90"/>
            </a:xfrm>
            <a:custGeom>
              <a:avLst/>
              <a:gdLst>
                <a:gd name="T0" fmla="*/ 31 w 37"/>
                <a:gd name="T1" fmla="*/ 61 h 61"/>
                <a:gd name="T2" fmla="*/ 26 w 37"/>
                <a:gd name="T3" fmla="*/ 59 h 61"/>
                <a:gd name="T4" fmla="*/ 2 w 37"/>
                <a:gd name="T5" fmla="*/ 35 h 61"/>
                <a:gd name="T6" fmla="*/ 0 w 37"/>
                <a:gd name="T7" fmla="*/ 31 h 61"/>
                <a:gd name="T8" fmla="*/ 2 w 37"/>
                <a:gd name="T9" fmla="*/ 26 h 61"/>
                <a:gd name="T10" fmla="*/ 26 w 37"/>
                <a:gd name="T11" fmla="*/ 2 h 61"/>
                <a:gd name="T12" fmla="*/ 35 w 37"/>
                <a:gd name="T13" fmla="*/ 2 h 61"/>
                <a:gd name="T14" fmla="*/ 35 w 37"/>
                <a:gd name="T15" fmla="*/ 11 h 61"/>
                <a:gd name="T16" fmla="*/ 15 w 37"/>
                <a:gd name="T17" fmla="*/ 31 h 61"/>
                <a:gd name="T18" fmla="*/ 35 w 37"/>
                <a:gd name="T19" fmla="*/ 50 h 61"/>
                <a:gd name="T20" fmla="*/ 35 w 37"/>
                <a:gd name="T21" fmla="*/ 59 h 61"/>
                <a:gd name="T22" fmla="*/ 31 w 37"/>
                <a:gd name="T23"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61">
                  <a:moveTo>
                    <a:pt x="31" y="61"/>
                  </a:moveTo>
                  <a:cubicBezTo>
                    <a:pt x="29" y="61"/>
                    <a:pt x="28" y="60"/>
                    <a:pt x="26" y="59"/>
                  </a:cubicBezTo>
                  <a:cubicBezTo>
                    <a:pt x="2" y="35"/>
                    <a:pt x="2" y="35"/>
                    <a:pt x="2" y="35"/>
                  </a:cubicBezTo>
                  <a:cubicBezTo>
                    <a:pt x="1" y="34"/>
                    <a:pt x="0" y="32"/>
                    <a:pt x="0" y="31"/>
                  </a:cubicBezTo>
                  <a:cubicBezTo>
                    <a:pt x="0" y="29"/>
                    <a:pt x="1" y="27"/>
                    <a:pt x="2" y="26"/>
                  </a:cubicBezTo>
                  <a:cubicBezTo>
                    <a:pt x="26" y="2"/>
                    <a:pt x="26" y="2"/>
                    <a:pt x="26" y="2"/>
                  </a:cubicBezTo>
                  <a:cubicBezTo>
                    <a:pt x="29" y="0"/>
                    <a:pt x="33" y="0"/>
                    <a:pt x="35" y="2"/>
                  </a:cubicBezTo>
                  <a:cubicBezTo>
                    <a:pt x="37" y="5"/>
                    <a:pt x="37" y="9"/>
                    <a:pt x="35" y="11"/>
                  </a:cubicBezTo>
                  <a:cubicBezTo>
                    <a:pt x="15" y="31"/>
                    <a:pt x="15" y="31"/>
                    <a:pt x="15" y="31"/>
                  </a:cubicBezTo>
                  <a:cubicBezTo>
                    <a:pt x="35" y="50"/>
                    <a:pt x="35" y="50"/>
                    <a:pt x="35" y="50"/>
                  </a:cubicBezTo>
                  <a:cubicBezTo>
                    <a:pt x="37" y="53"/>
                    <a:pt x="37" y="56"/>
                    <a:pt x="35" y="59"/>
                  </a:cubicBezTo>
                  <a:cubicBezTo>
                    <a:pt x="34" y="60"/>
                    <a:pt x="32" y="61"/>
                    <a:pt x="31"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9" name="Freeform 87">
              <a:extLst>
                <a:ext uri="{FF2B5EF4-FFF2-40B4-BE49-F238E27FC236}">
                  <a16:creationId xmlns:a16="http://schemas.microsoft.com/office/drawing/2014/main" id="{2BDA8E15-A866-4EAB-90D9-8775DCE70EF6}"/>
                </a:ext>
              </a:extLst>
            </p:cNvPr>
            <p:cNvSpPr>
              <a:spLocks/>
            </p:cNvSpPr>
            <p:nvPr/>
          </p:nvSpPr>
          <p:spPr bwMode="auto">
            <a:xfrm>
              <a:off x="580" y="1907"/>
              <a:ext cx="55" cy="90"/>
            </a:xfrm>
            <a:custGeom>
              <a:avLst/>
              <a:gdLst>
                <a:gd name="T0" fmla="*/ 7 w 37"/>
                <a:gd name="T1" fmla="*/ 61 h 61"/>
                <a:gd name="T2" fmla="*/ 2 w 37"/>
                <a:gd name="T3" fmla="*/ 59 h 61"/>
                <a:gd name="T4" fmla="*/ 2 w 37"/>
                <a:gd name="T5" fmla="*/ 50 h 61"/>
                <a:gd name="T6" fmla="*/ 23 w 37"/>
                <a:gd name="T7" fmla="*/ 31 h 61"/>
                <a:gd name="T8" fmla="*/ 2 w 37"/>
                <a:gd name="T9" fmla="*/ 11 h 61"/>
                <a:gd name="T10" fmla="*/ 2 w 37"/>
                <a:gd name="T11" fmla="*/ 2 h 61"/>
                <a:gd name="T12" fmla="*/ 11 w 37"/>
                <a:gd name="T13" fmla="*/ 2 h 61"/>
                <a:gd name="T14" fmla="*/ 35 w 37"/>
                <a:gd name="T15" fmla="*/ 26 h 61"/>
                <a:gd name="T16" fmla="*/ 37 w 37"/>
                <a:gd name="T17" fmla="*/ 31 h 61"/>
                <a:gd name="T18" fmla="*/ 35 w 37"/>
                <a:gd name="T19" fmla="*/ 35 h 61"/>
                <a:gd name="T20" fmla="*/ 11 w 37"/>
                <a:gd name="T21" fmla="*/ 59 h 61"/>
                <a:gd name="T22" fmla="*/ 7 w 37"/>
                <a:gd name="T23"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61">
                  <a:moveTo>
                    <a:pt x="7" y="61"/>
                  </a:moveTo>
                  <a:cubicBezTo>
                    <a:pt x="5" y="61"/>
                    <a:pt x="4" y="60"/>
                    <a:pt x="2" y="59"/>
                  </a:cubicBezTo>
                  <a:cubicBezTo>
                    <a:pt x="0" y="56"/>
                    <a:pt x="0" y="53"/>
                    <a:pt x="2" y="50"/>
                  </a:cubicBezTo>
                  <a:cubicBezTo>
                    <a:pt x="23" y="31"/>
                    <a:pt x="23" y="31"/>
                    <a:pt x="23" y="31"/>
                  </a:cubicBezTo>
                  <a:cubicBezTo>
                    <a:pt x="2" y="11"/>
                    <a:pt x="2" y="11"/>
                    <a:pt x="2" y="11"/>
                  </a:cubicBezTo>
                  <a:cubicBezTo>
                    <a:pt x="0" y="9"/>
                    <a:pt x="0" y="5"/>
                    <a:pt x="2" y="2"/>
                  </a:cubicBezTo>
                  <a:cubicBezTo>
                    <a:pt x="5" y="0"/>
                    <a:pt x="8" y="0"/>
                    <a:pt x="11" y="2"/>
                  </a:cubicBezTo>
                  <a:cubicBezTo>
                    <a:pt x="35" y="26"/>
                    <a:pt x="35" y="26"/>
                    <a:pt x="35" y="26"/>
                  </a:cubicBezTo>
                  <a:cubicBezTo>
                    <a:pt x="36" y="27"/>
                    <a:pt x="37" y="29"/>
                    <a:pt x="37" y="31"/>
                  </a:cubicBezTo>
                  <a:cubicBezTo>
                    <a:pt x="37" y="32"/>
                    <a:pt x="36" y="34"/>
                    <a:pt x="35" y="35"/>
                  </a:cubicBezTo>
                  <a:cubicBezTo>
                    <a:pt x="11" y="59"/>
                    <a:pt x="11" y="59"/>
                    <a:pt x="11" y="59"/>
                  </a:cubicBezTo>
                  <a:cubicBezTo>
                    <a:pt x="10" y="60"/>
                    <a:pt x="8" y="61"/>
                    <a:pt x="7"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50" name="TextBox 49">
            <a:extLst>
              <a:ext uri="{FF2B5EF4-FFF2-40B4-BE49-F238E27FC236}">
                <a16:creationId xmlns:a16="http://schemas.microsoft.com/office/drawing/2014/main" id="{D383D3C0-BC7C-436B-8E56-84E3C924F8C9}"/>
              </a:ext>
            </a:extLst>
          </p:cNvPr>
          <p:cNvSpPr txBox="1"/>
          <p:nvPr/>
        </p:nvSpPr>
        <p:spPr>
          <a:xfrm>
            <a:off x="2197291" y="6194550"/>
            <a:ext cx="8192114" cy="538609"/>
          </a:xfrm>
          <a:prstGeom prst="rect">
            <a:avLst/>
          </a:prstGeom>
          <a:noFill/>
        </p:spPr>
        <p:txBody>
          <a:bodyPr wrap="square" lIns="0" tIns="0" rIns="0" bIns="45720" rtlCol="0">
            <a:spAutoFit/>
          </a:bodyPr>
          <a:lstStyle/>
          <a:p>
            <a:pPr algn="ctr"/>
            <a:r>
              <a:rPr lang="en-US" sz="1600" dirty="0"/>
              <a:t>@</a:t>
            </a:r>
            <a:r>
              <a:rPr lang="en-US" sz="1600" dirty="0" err="1"/>
              <a:t>AccentureFed</a:t>
            </a:r>
            <a:r>
              <a:rPr lang="en-US" sz="1600" dirty="0"/>
              <a:t> </a:t>
            </a:r>
            <a:br>
              <a:rPr lang="en-US" sz="1600" dirty="0"/>
            </a:br>
            <a:endParaRPr lang="en-US" sz="1600" dirty="0"/>
          </a:p>
        </p:txBody>
      </p:sp>
    </p:spTree>
    <p:extLst>
      <p:ext uri="{BB962C8B-B14F-4D97-AF65-F5344CB8AC3E}">
        <p14:creationId xmlns:p14="http://schemas.microsoft.com/office/powerpoint/2010/main" val="1033943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CB701-1652-4D60-8C00-7A415598EB2C}"/>
              </a:ext>
            </a:extLst>
          </p:cNvPr>
          <p:cNvSpPr>
            <a:spLocks noGrp="1"/>
          </p:cNvSpPr>
          <p:nvPr>
            <p:ph type="ctrTitle"/>
          </p:nvPr>
        </p:nvSpPr>
        <p:spPr>
          <a:xfrm>
            <a:off x="381000" y="571500"/>
            <a:ext cx="8839199" cy="2971800"/>
          </a:xfrm>
        </p:spPr>
        <p:txBody>
          <a:bodyPr/>
          <a:lstStyle/>
          <a:p>
            <a:pPr>
              <a:spcAft>
                <a:spcPts val="0"/>
              </a:spcAft>
            </a:pPr>
            <a:r>
              <a:rPr lang="en-US"/>
              <a:t>AI can improve </a:t>
            </a:r>
            <a:r>
              <a:rPr lang="en-US">
                <a:solidFill>
                  <a:schemeClr val="accent6"/>
                </a:solidFill>
              </a:rPr>
              <a:t>humanitarian</a:t>
            </a:r>
            <a:r>
              <a:rPr lang="en-US"/>
              <a:t> logistics</a:t>
            </a:r>
          </a:p>
        </p:txBody>
      </p:sp>
      <p:sp>
        <p:nvSpPr>
          <p:cNvPr id="4" name="TextBox 3">
            <a:extLst>
              <a:ext uri="{FF2B5EF4-FFF2-40B4-BE49-F238E27FC236}">
                <a16:creationId xmlns:a16="http://schemas.microsoft.com/office/drawing/2014/main" id="{36106CE2-6F1F-4D84-83EE-FE1F3BDD963C}"/>
              </a:ext>
            </a:extLst>
          </p:cNvPr>
          <p:cNvSpPr txBox="1"/>
          <p:nvPr/>
        </p:nvSpPr>
        <p:spPr>
          <a:xfrm>
            <a:off x="2251882" y="6286500"/>
            <a:ext cx="8192114" cy="538609"/>
          </a:xfrm>
          <a:prstGeom prst="rect">
            <a:avLst/>
          </a:prstGeom>
          <a:noFill/>
        </p:spPr>
        <p:txBody>
          <a:bodyPr wrap="square" lIns="0" tIns="0" rIns="0" bIns="45720" rtlCol="0">
            <a:spAutoFit/>
          </a:bodyPr>
          <a:lstStyle/>
          <a:p>
            <a:pPr algn="ctr"/>
            <a:r>
              <a:rPr lang="en-US" sz="1600" dirty="0">
                <a:solidFill>
                  <a:schemeClr val="bg1"/>
                </a:solidFill>
              </a:rPr>
              <a:t>@</a:t>
            </a:r>
            <a:r>
              <a:rPr lang="en-US" sz="1600" dirty="0" err="1">
                <a:solidFill>
                  <a:schemeClr val="bg1"/>
                </a:solidFill>
              </a:rPr>
              <a:t>AccentureFed</a:t>
            </a:r>
            <a:r>
              <a:rPr lang="en-US" sz="1600" dirty="0">
                <a:solidFill>
                  <a:schemeClr val="bg1"/>
                </a:solidFill>
              </a:rPr>
              <a:t> </a:t>
            </a:r>
            <a:br>
              <a:rPr lang="en-US" sz="1600" dirty="0">
                <a:solidFill>
                  <a:schemeClr val="bg1"/>
                </a:solidFill>
              </a:rPr>
            </a:br>
            <a:endParaRPr lang="en-US" sz="1600" dirty="0">
              <a:solidFill>
                <a:schemeClr val="bg1"/>
              </a:solidFill>
            </a:endParaRPr>
          </a:p>
        </p:txBody>
      </p:sp>
    </p:spTree>
    <p:extLst>
      <p:ext uri="{BB962C8B-B14F-4D97-AF65-F5344CB8AC3E}">
        <p14:creationId xmlns:p14="http://schemas.microsoft.com/office/powerpoint/2010/main" val="2702004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8D2100C-7080-43D8-BD89-9F8E9C701967}"/>
              </a:ext>
            </a:extLst>
          </p:cNvPr>
          <p:cNvPicPr>
            <a:picLocks noChangeAspect="1"/>
          </p:cNvPicPr>
          <p:nvPr/>
        </p:nvPicPr>
        <p:blipFill>
          <a:blip r:embed="rId3"/>
          <a:stretch>
            <a:fillRect/>
          </a:stretch>
        </p:blipFill>
        <p:spPr>
          <a:xfrm>
            <a:off x="2362200" y="304800"/>
            <a:ext cx="5724144" cy="6010351"/>
          </a:xfrm>
          <a:prstGeom prst="rect">
            <a:avLst/>
          </a:prstGeom>
        </p:spPr>
      </p:pic>
      <p:sp>
        <p:nvSpPr>
          <p:cNvPr id="2" name="Title 1"/>
          <p:cNvSpPr>
            <a:spLocks noGrp="1"/>
          </p:cNvSpPr>
          <p:nvPr>
            <p:ph type="ctrTitle"/>
          </p:nvPr>
        </p:nvSpPr>
        <p:spPr>
          <a:xfrm>
            <a:off x="304800" y="2206728"/>
            <a:ext cx="8686800" cy="2212872"/>
          </a:xfrm>
        </p:spPr>
        <p:txBody>
          <a:bodyPr/>
          <a:lstStyle/>
          <a:p>
            <a:r>
              <a:rPr lang="en-US" sz="9600"/>
              <a:t>AI for social good</a:t>
            </a:r>
          </a:p>
        </p:txBody>
      </p:sp>
      <p:sp>
        <p:nvSpPr>
          <p:cNvPr id="22" name="Text Placeholder 21"/>
          <p:cNvSpPr>
            <a:spLocks noGrp="1"/>
          </p:cNvSpPr>
          <p:nvPr>
            <p:ph type="body" sz="quarter" idx="14"/>
          </p:nvPr>
        </p:nvSpPr>
        <p:spPr>
          <a:xfrm>
            <a:off x="9052560" y="2593258"/>
            <a:ext cx="2857501" cy="4114800"/>
          </a:xfrm>
        </p:spPr>
        <p:txBody>
          <a:bodyPr/>
          <a:lstStyle/>
          <a:p>
            <a:r>
              <a:rPr lang="en-US"/>
              <a:t>Questions?</a:t>
            </a:r>
          </a:p>
        </p:txBody>
      </p:sp>
      <p:grpSp>
        <p:nvGrpSpPr>
          <p:cNvPr id="10" name="Group 9">
            <a:extLst>
              <a:ext uri="{FF2B5EF4-FFF2-40B4-BE49-F238E27FC236}">
                <a16:creationId xmlns:a16="http://schemas.microsoft.com/office/drawing/2014/main" id="{DD50F912-850F-4B18-86BB-01FE524C80D6}"/>
              </a:ext>
            </a:extLst>
          </p:cNvPr>
          <p:cNvGrpSpPr>
            <a:grpSpLocks noChangeAspect="1"/>
          </p:cNvGrpSpPr>
          <p:nvPr/>
        </p:nvGrpSpPr>
        <p:grpSpPr>
          <a:xfrm>
            <a:off x="9649120" y="184416"/>
            <a:ext cx="2249424" cy="603773"/>
            <a:chOff x="9638475" y="1219200"/>
            <a:chExt cx="1389888" cy="373063"/>
          </a:xfrm>
        </p:grpSpPr>
        <p:pic>
          <p:nvPicPr>
            <p:cNvPr id="11" name="Picture 10">
              <a:extLst>
                <a:ext uri="{FF2B5EF4-FFF2-40B4-BE49-F238E27FC236}">
                  <a16:creationId xmlns:a16="http://schemas.microsoft.com/office/drawing/2014/main" id="{5FCF5C64-9F1D-4C9C-B7F1-BD15458783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8475" y="1372165"/>
              <a:ext cx="1389888" cy="220098"/>
            </a:xfrm>
            <a:prstGeom prst="rect">
              <a:avLst/>
            </a:prstGeom>
          </p:spPr>
        </p:pic>
        <p:sp>
          <p:nvSpPr>
            <p:cNvPr id="12" name="Freeform 5">
              <a:extLst>
                <a:ext uri="{FF2B5EF4-FFF2-40B4-BE49-F238E27FC236}">
                  <a16:creationId xmlns:a16="http://schemas.microsoft.com/office/drawing/2014/main" id="{D31E6214-AB49-43AD-AE00-8FA799772979}"/>
                </a:ext>
              </a:extLst>
            </p:cNvPr>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3" name="TextBox 12">
            <a:extLst>
              <a:ext uri="{FF2B5EF4-FFF2-40B4-BE49-F238E27FC236}">
                <a16:creationId xmlns:a16="http://schemas.microsoft.com/office/drawing/2014/main" id="{E8076D65-B1B3-40AC-BF6C-973311F3D949}"/>
              </a:ext>
            </a:extLst>
          </p:cNvPr>
          <p:cNvSpPr txBox="1"/>
          <p:nvPr/>
        </p:nvSpPr>
        <p:spPr>
          <a:xfrm>
            <a:off x="2289196" y="6358709"/>
            <a:ext cx="8192114" cy="538609"/>
          </a:xfrm>
          <a:prstGeom prst="rect">
            <a:avLst/>
          </a:prstGeom>
          <a:noFill/>
        </p:spPr>
        <p:txBody>
          <a:bodyPr wrap="square" lIns="0" tIns="0" rIns="0" bIns="45720" rtlCol="0">
            <a:spAutoFit/>
          </a:bodyPr>
          <a:lstStyle/>
          <a:p>
            <a:pPr algn="ctr"/>
            <a:r>
              <a:rPr lang="en-US" sz="1600">
                <a:solidFill>
                  <a:schemeClr val="bg1"/>
                </a:solidFill>
              </a:rPr>
              <a:t> @</a:t>
            </a:r>
            <a:r>
              <a:rPr lang="en-US" sz="1600" dirty="0" err="1">
                <a:solidFill>
                  <a:schemeClr val="bg1"/>
                </a:solidFill>
              </a:rPr>
              <a:t>AccentureFed</a:t>
            </a:r>
            <a:r>
              <a:rPr lang="en-US" sz="1600" dirty="0">
                <a:solidFill>
                  <a:schemeClr val="bg1"/>
                </a:solidFill>
              </a:rPr>
              <a:t> </a:t>
            </a:r>
            <a:br>
              <a:rPr lang="en-US" sz="1600" dirty="0">
                <a:solidFill>
                  <a:schemeClr val="bg1"/>
                </a:solidFill>
              </a:rPr>
            </a:br>
            <a:endParaRPr lang="en-US" sz="1600" dirty="0">
              <a:solidFill>
                <a:schemeClr val="bg1"/>
              </a:solidFill>
            </a:endParaRPr>
          </a:p>
        </p:txBody>
      </p:sp>
    </p:spTree>
    <p:extLst>
      <p:ext uri="{BB962C8B-B14F-4D97-AF65-F5344CB8AC3E}">
        <p14:creationId xmlns:p14="http://schemas.microsoft.com/office/powerpoint/2010/main" val="4033368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CB701-1652-4D60-8C00-7A415598EB2C}"/>
              </a:ext>
            </a:extLst>
          </p:cNvPr>
          <p:cNvSpPr>
            <a:spLocks noGrp="1"/>
          </p:cNvSpPr>
          <p:nvPr>
            <p:ph type="ctrTitle"/>
          </p:nvPr>
        </p:nvSpPr>
        <p:spPr/>
        <p:txBody>
          <a:bodyPr/>
          <a:lstStyle/>
          <a:p>
            <a:pPr>
              <a:spcAft>
                <a:spcPts val="0"/>
              </a:spcAft>
            </a:pPr>
            <a:r>
              <a:rPr lang="en-US">
                <a:solidFill>
                  <a:schemeClr val="accent6"/>
                </a:solidFill>
              </a:rPr>
              <a:t>AI</a:t>
            </a:r>
            <a:r>
              <a:rPr lang="en-US"/>
              <a:t> can make the world better</a:t>
            </a:r>
            <a:br>
              <a:rPr lang="en-US"/>
            </a:br>
            <a:endParaRPr lang="en-US"/>
          </a:p>
        </p:txBody>
      </p:sp>
    </p:spTree>
    <p:extLst>
      <p:ext uri="{BB962C8B-B14F-4D97-AF65-F5344CB8AC3E}">
        <p14:creationId xmlns:p14="http://schemas.microsoft.com/office/powerpoint/2010/main" val="493658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snow, outdoor, covered, mountain&#10;&#10;Description automatically generated">
            <a:extLst>
              <a:ext uri="{FF2B5EF4-FFF2-40B4-BE49-F238E27FC236}">
                <a16:creationId xmlns:a16="http://schemas.microsoft.com/office/drawing/2014/main" id="{594D03FE-74AA-4353-B17A-0BF032BAD8CE}"/>
              </a:ext>
            </a:extLst>
          </p:cNvPr>
          <p:cNvPicPr>
            <a:picLocks noChangeAspect="1"/>
          </p:cNvPicPr>
          <p:nvPr/>
        </p:nvPicPr>
        <p:blipFill>
          <a:blip r:embed="rId3">
            <a:alphaModFix/>
          </a:blip>
          <a:stretch>
            <a:fillRect/>
          </a:stretch>
        </p:blipFill>
        <p:spPr>
          <a:xfrm>
            <a:off x="377588" y="377445"/>
            <a:ext cx="7054755" cy="3968300"/>
          </a:xfrm>
          <a:prstGeom prst="rect">
            <a:avLst/>
          </a:prstGeom>
        </p:spPr>
      </p:pic>
      <p:pic>
        <p:nvPicPr>
          <p:cNvPr id="4" name="Picture 3" descr="A group of people standing next to a pile of hay&#10;&#10;Description automatically generated">
            <a:extLst>
              <a:ext uri="{FF2B5EF4-FFF2-40B4-BE49-F238E27FC236}">
                <a16:creationId xmlns:a16="http://schemas.microsoft.com/office/drawing/2014/main" id="{92044C7F-9DEE-4DEB-A5E2-F11074142F27}"/>
              </a:ext>
            </a:extLst>
          </p:cNvPr>
          <p:cNvPicPr>
            <a:picLocks noChangeAspect="1"/>
          </p:cNvPicPr>
          <p:nvPr/>
        </p:nvPicPr>
        <p:blipFill>
          <a:blip r:embed="rId4"/>
          <a:stretch>
            <a:fillRect/>
          </a:stretch>
        </p:blipFill>
        <p:spPr>
          <a:xfrm>
            <a:off x="5186149" y="2896737"/>
            <a:ext cx="6628263" cy="3728398"/>
          </a:xfrm>
          <a:prstGeom prst="rect">
            <a:avLst/>
          </a:prstGeom>
        </p:spPr>
      </p:pic>
    </p:spTree>
    <p:extLst>
      <p:ext uri="{BB962C8B-B14F-4D97-AF65-F5344CB8AC3E}">
        <p14:creationId xmlns:p14="http://schemas.microsoft.com/office/powerpoint/2010/main" val="3283392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FC849-166E-4D43-AB24-E8B626F02265}"/>
              </a:ext>
            </a:extLst>
          </p:cNvPr>
          <p:cNvSpPr>
            <a:spLocks noGrp="1"/>
          </p:cNvSpPr>
          <p:nvPr>
            <p:ph type="ctrTitle"/>
          </p:nvPr>
        </p:nvSpPr>
        <p:spPr/>
        <p:txBody>
          <a:bodyPr/>
          <a:lstStyle/>
          <a:p>
            <a:r>
              <a:rPr lang="en-US"/>
              <a:t>What </a:t>
            </a:r>
            <a:r>
              <a:rPr lang="en-US">
                <a:solidFill>
                  <a:schemeClr val="accent5"/>
                </a:solidFill>
              </a:rPr>
              <a:t>research</a:t>
            </a:r>
            <a:r>
              <a:rPr lang="en-US"/>
              <a:t> has already been done?</a:t>
            </a:r>
          </a:p>
        </p:txBody>
      </p:sp>
    </p:spTree>
    <p:extLst>
      <p:ext uri="{BB962C8B-B14F-4D97-AF65-F5344CB8AC3E}">
        <p14:creationId xmlns:p14="http://schemas.microsoft.com/office/powerpoint/2010/main" val="1579985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549F7-6A17-428B-B612-479DBDF3A2D5}"/>
              </a:ext>
            </a:extLst>
          </p:cNvPr>
          <p:cNvSpPr>
            <a:spLocks noGrp="1"/>
          </p:cNvSpPr>
          <p:nvPr>
            <p:ph type="title"/>
          </p:nvPr>
        </p:nvSpPr>
        <p:spPr/>
        <p:txBody>
          <a:bodyPr/>
          <a:lstStyle/>
          <a:p>
            <a:r>
              <a:rPr lang="en-US"/>
              <a:t>Prior research</a:t>
            </a:r>
          </a:p>
        </p:txBody>
      </p:sp>
      <p:sp>
        <p:nvSpPr>
          <p:cNvPr id="8" name="TextBox 7">
            <a:extLst>
              <a:ext uri="{FF2B5EF4-FFF2-40B4-BE49-F238E27FC236}">
                <a16:creationId xmlns:a16="http://schemas.microsoft.com/office/drawing/2014/main" id="{988A708C-73AD-42AF-BF31-83B7409A3B2F}"/>
              </a:ext>
            </a:extLst>
          </p:cNvPr>
          <p:cNvSpPr txBox="1"/>
          <p:nvPr/>
        </p:nvSpPr>
        <p:spPr>
          <a:xfrm>
            <a:off x="597571" y="1567652"/>
            <a:ext cx="11213429" cy="4164408"/>
          </a:xfrm>
          <a:prstGeom prst="rect">
            <a:avLst/>
          </a:prstGeom>
          <a:noFill/>
        </p:spPr>
        <p:txBody>
          <a:bodyPr wrap="square" lIns="0" tIns="0" rIns="0" bIns="45720" rtlCol="0">
            <a:noAutofit/>
          </a:bodyPr>
          <a:lstStyle/>
          <a:p>
            <a:pPr>
              <a:spcAft>
                <a:spcPts val="1200"/>
              </a:spcAft>
            </a:pPr>
            <a:r>
              <a:rPr lang="en-US" sz="2000">
                <a:solidFill>
                  <a:schemeClr val="accent2"/>
                </a:solidFill>
                <a:latin typeface="Arial Black" panose="020B0A04020102020204" pitchFamily="34" charset="0"/>
                <a:cs typeface="Arial" panose="020B0604020202020204" pitchFamily="34" charset="0"/>
              </a:rPr>
              <a:t>WHO</a:t>
            </a:r>
          </a:p>
          <a:p>
            <a:pPr marL="342900" indent="-342900">
              <a:spcAft>
                <a:spcPts val="1200"/>
              </a:spcAft>
              <a:buFont typeface="Arial" panose="020B0604020202020204" pitchFamily="34" charset="0"/>
              <a:buChar char="•"/>
            </a:pPr>
            <a:r>
              <a:rPr lang="en-US" sz="2000" err="1">
                <a:latin typeface="Arial" panose="020B0604020202020204" pitchFamily="34" charset="0"/>
                <a:cs typeface="Arial" panose="020B0604020202020204" pitchFamily="34" charset="0"/>
              </a:rPr>
              <a:t>Hilljegerdes</a:t>
            </a:r>
            <a:r>
              <a:rPr lang="en-US" sz="2000">
                <a:latin typeface="Arial" panose="020B0604020202020204" pitchFamily="34" charset="0"/>
                <a:cs typeface="Arial" panose="020B0604020202020204" pitchFamily="34" charset="0"/>
              </a:rPr>
              <a:t> &amp; </a:t>
            </a:r>
            <a:r>
              <a:rPr lang="en-US" sz="2000" err="1">
                <a:latin typeface="Arial" panose="020B0604020202020204" pitchFamily="34" charset="0"/>
                <a:cs typeface="Arial" panose="020B0604020202020204" pitchFamily="34" charset="0"/>
              </a:rPr>
              <a:t>Augustijn-Beckers</a:t>
            </a:r>
            <a:r>
              <a:rPr lang="en-US" sz="2000">
                <a:latin typeface="Arial" panose="020B0604020202020204" pitchFamily="34" charset="0"/>
                <a:cs typeface="Arial" panose="020B0604020202020204" pitchFamily="34" charset="0"/>
              </a:rPr>
              <a:t>: shortest walking distance to shelters prior to a hurricane</a:t>
            </a:r>
          </a:p>
          <a:p>
            <a:pPr marL="342900" indent="-342900">
              <a:spcAft>
                <a:spcPts val="1200"/>
              </a:spcAft>
              <a:buFont typeface="Arial" panose="020B0604020202020204" pitchFamily="34" charset="0"/>
              <a:buChar char="•"/>
            </a:pPr>
            <a:r>
              <a:rPr lang="en-US" sz="2000">
                <a:latin typeface="Arial" panose="020B0604020202020204" pitchFamily="34" charset="0"/>
                <a:cs typeface="Arial" panose="020B0604020202020204" pitchFamily="34" charset="0"/>
              </a:rPr>
              <a:t>Campos &amp; Bandeira:  Road network capacity based on vehicle traffic volume</a:t>
            </a:r>
          </a:p>
          <a:p>
            <a:pPr marL="342900" indent="-342900">
              <a:spcAft>
                <a:spcPts val="1200"/>
              </a:spcAft>
              <a:buFont typeface="Arial" panose="020B0604020202020204" pitchFamily="34" charset="0"/>
              <a:buChar char="•"/>
            </a:pPr>
            <a:r>
              <a:rPr lang="en-US" sz="2000">
                <a:latin typeface="Arial" panose="020B0604020202020204" pitchFamily="34" charset="0"/>
                <a:cs typeface="Arial" panose="020B0604020202020204" pitchFamily="34" charset="0"/>
              </a:rPr>
              <a:t>Shekhar: capacity-constrained route planner for earliest arrival time</a:t>
            </a:r>
          </a:p>
          <a:p>
            <a:pPr marL="342900" indent="-342900">
              <a:spcAft>
                <a:spcPts val="1200"/>
              </a:spcAft>
              <a:buFont typeface="Arial" panose="020B0604020202020204" pitchFamily="34" charset="0"/>
              <a:buChar char="•"/>
            </a:pPr>
            <a:r>
              <a:rPr lang="en-US" sz="2000">
                <a:latin typeface="Arial" panose="020B0604020202020204" pitchFamily="34" charset="0"/>
                <a:cs typeface="Arial" panose="020B0604020202020204" pitchFamily="34" charset="0"/>
              </a:rPr>
              <a:t>Kim: route planning to minimize computational cost in a major urban area in the US</a:t>
            </a:r>
          </a:p>
          <a:p>
            <a:pPr marL="342900" indent="-342900">
              <a:spcAft>
                <a:spcPts val="1200"/>
              </a:spcAft>
              <a:buFont typeface="Arial" panose="020B0604020202020204" pitchFamily="34" charset="0"/>
              <a:buChar char="•"/>
            </a:pPr>
            <a:r>
              <a:rPr lang="en-US" sz="2000">
                <a:latin typeface="Arial" panose="020B0604020202020204" pitchFamily="34" charset="0"/>
                <a:cs typeface="Arial" panose="020B0604020202020204" pitchFamily="34" charset="0"/>
              </a:rPr>
              <a:t>Massey – patent application for an emergency communication system</a:t>
            </a:r>
          </a:p>
          <a:p>
            <a:pPr>
              <a:spcAft>
                <a:spcPts val="1200"/>
              </a:spcAft>
            </a:pPr>
            <a:endParaRPr lang="en-US" sz="2000">
              <a:latin typeface="Arial" panose="020B0604020202020204" pitchFamily="34" charset="0"/>
              <a:cs typeface="Arial" panose="020B0604020202020204" pitchFamily="34" charset="0"/>
            </a:endParaRPr>
          </a:p>
          <a:p>
            <a:pPr>
              <a:spcAft>
                <a:spcPts val="1200"/>
              </a:spcAft>
            </a:pPr>
            <a:r>
              <a:rPr lang="en-US" sz="2000">
                <a:latin typeface="Arial" panose="020B0604020202020204" pitchFamily="34" charset="0"/>
                <a:cs typeface="Arial" panose="020B0604020202020204" pitchFamily="34" charset="0"/>
                <a:sym typeface="Wingdings" panose="05000000000000000000" pitchFamily="2" charset="2"/>
              </a:rPr>
              <a:t> </a:t>
            </a:r>
            <a:r>
              <a:rPr lang="en-US" sz="2000">
                <a:latin typeface="Arial" panose="020B0604020202020204" pitchFamily="34" charset="0"/>
                <a:cs typeface="Arial" panose="020B0604020202020204" pitchFamily="34" charset="0"/>
              </a:rPr>
              <a:t>No one focuses on how to deploy the route-planning algorithms so that a user receives timely and actionable information.</a:t>
            </a:r>
          </a:p>
          <a:p>
            <a:pPr>
              <a:spcAft>
                <a:spcPts val="1200"/>
              </a:spcAft>
            </a:pPr>
            <a:endParaRPr lang="en-US" sz="200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8276E68E-E728-4DC0-B0A1-1036B40D5D78}"/>
              </a:ext>
            </a:extLst>
          </p:cNvPr>
          <p:cNvSpPr txBox="1"/>
          <p:nvPr/>
        </p:nvSpPr>
        <p:spPr>
          <a:xfrm>
            <a:off x="2197291" y="6194550"/>
            <a:ext cx="8192114" cy="538609"/>
          </a:xfrm>
          <a:prstGeom prst="rect">
            <a:avLst/>
          </a:prstGeom>
          <a:noFill/>
        </p:spPr>
        <p:txBody>
          <a:bodyPr wrap="square" lIns="0" tIns="0" rIns="0" bIns="45720" rtlCol="0">
            <a:spAutoFit/>
          </a:bodyPr>
          <a:lstStyle/>
          <a:p>
            <a:pPr algn="ctr"/>
            <a:r>
              <a:rPr lang="en-US" sz="1600" dirty="0"/>
              <a:t>@</a:t>
            </a:r>
            <a:r>
              <a:rPr lang="en-US" sz="1600" dirty="0" err="1"/>
              <a:t>AccentureFed</a:t>
            </a:r>
            <a:r>
              <a:rPr lang="en-US" sz="1600" dirty="0"/>
              <a:t> </a:t>
            </a:r>
            <a:br>
              <a:rPr lang="en-US" sz="1600" dirty="0"/>
            </a:br>
            <a:endParaRPr lang="en-US" sz="1600" dirty="0"/>
          </a:p>
        </p:txBody>
      </p:sp>
    </p:spTree>
    <p:extLst>
      <p:ext uri="{BB962C8B-B14F-4D97-AF65-F5344CB8AC3E}">
        <p14:creationId xmlns:p14="http://schemas.microsoft.com/office/powerpoint/2010/main" val="714747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CB701-1652-4D60-8C00-7A415598EB2C}"/>
              </a:ext>
            </a:extLst>
          </p:cNvPr>
          <p:cNvSpPr>
            <a:spLocks noGrp="1"/>
          </p:cNvSpPr>
          <p:nvPr>
            <p:ph type="ctrTitle"/>
          </p:nvPr>
        </p:nvSpPr>
        <p:spPr>
          <a:xfrm>
            <a:off x="381000" y="571500"/>
            <a:ext cx="10960289" cy="3099748"/>
          </a:xfrm>
        </p:spPr>
        <p:txBody>
          <a:bodyPr/>
          <a:lstStyle/>
          <a:p>
            <a:pPr>
              <a:spcAft>
                <a:spcPts val="0"/>
              </a:spcAft>
            </a:pPr>
            <a:r>
              <a:rPr lang="en-US"/>
              <a:t>AI Tools improve </a:t>
            </a:r>
            <a:r>
              <a:rPr lang="en-US">
                <a:solidFill>
                  <a:schemeClr val="accent6"/>
                </a:solidFill>
              </a:rPr>
              <a:t>decision-making</a:t>
            </a:r>
            <a:br>
              <a:rPr lang="en-US"/>
            </a:br>
            <a:br>
              <a:rPr lang="en-US"/>
            </a:br>
            <a:endParaRPr lang="en-US"/>
          </a:p>
        </p:txBody>
      </p:sp>
    </p:spTree>
    <p:extLst>
      <p:ext uri="{BB962C8B-B14F-4D97-AF65-F5344CB8AC3E}">
        <p14:creationId xmlns:p14="http://schemas.microsoft.com/office/powerpoint/2010/main" val="1564203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549F7-6A17-428B-B612-479DBDF3A2D5}"/>
              </a:ext>
            </a:extLst>
          </p:cNvPr>
          <p:cNvSpPr>
            <a:spLocks noGrp="1"/>
          </p:cNvSpPr>
          <p:nvPr>
            <p:ph type="title"/>
          </p:nvPr>
        </p:nvSpPr>
        <p:spPr/>
        <p:txBody>
          <a:bodyPr/>
          <a:lstStyle/>
          <a:p>
            <a:r>
              <a:rPr lang="en-US"/>
              <a:t>motivation</a:t>
            </a:r>
          </a:p>
        </p:txBody>
      </p:sp>
      <p:sp>
        <p:nvSpPr>
          <p:cNvPr id="6" name="TextBox 5">
            <a:extLst>
              <a:ext uri="{FF2B5EF4-FFF2-40B4-BE49-F238E27FC236}">
                <a16:creationId xmlns:a16="http://schemas.microsoft.com/office/drawing/2014/main" id="{54FBD092-647B-475D-B417-84EE71880DED}"/>
              </a:ext>
            </a:extLst>
          </p:cNvPr>
          <p:cNvSpPr txBox="1"/>
          <p:nvPr/>
        </p:nvSpPr>
        <p:spPr>
          <a:xfrm>
            <a:off x="8213023" y="1508356"/>
            <a:ext cx="3492767" cy="4025455"/>
          </a:xfrm>
          <a:prstGeom prst="rect">
            <a:avLst/>
          </a:prstGeom>
          <a:noFill/>
        </p:spPr>
        <p:txBody>
          <a:bodyPr wrap="square" lIns="0" tIns="0" rIns="0" bIns="45720" rtlCol="0">
            <a:noAutofit/>
          </a:bodyPr>
          <a:lstStyle/>
          <a:p>
            <a:pPr>
              <a:spcAft>
                <a:spcPts val="1200"/>
              </a:spcAft>
            </a:pPr>
            <a:r>
              <a:rPr lang="en-US" sz="2000">
                <a:solidFill>
                  <a:schemeClr val="accent2"/>
                </a:solidFill>
                <a:latin typeface="Arial Black" panose="020B0A04020102020204" pitchFamily="34" charset="0"/>
                <a:cs typeface="Arial" panose="020B0604020202020204" pitchFamily="34" charset="0"/>
              </a:rPr>
              <a:t>HOW</a:t>
            </a:r>
          </a:p>
          <a:p>
            <a:pPr>
              <a:spcAft>
                <a:spcPts val="1200"/>
              </a:spcAft>
            </a:pPr>
            <a:r>
              <a:rPr lang="en-US" sz="2000"/>
              <a:t>We combine AI machine learning algorithms with a user-centered design framework for visualizing natural hazard evacuation route "what if" scenarios in Roseau, Dominica.</a:t>
            </a:r>
          </a:p>
        </p:txBody>
      </p:sp>
      <p:sp>
        <p:nvSpPr>
          <p:cNvPr id="7" name="TextBox 6">
            <a:extLst>
              <a:ext uri="{FF2B5EF4-FFF2-40B4-BE49-F238E27FC236}">
                <a16:creationId xmlns:a16="http://schemas.microsoft.com/office/drawing/2014/main" id="{799893D1-1A3E-4B4C-A9E2-1BE09B8A7C8A}"/>
              </a:ext>
            </a:extLst>
          </p:cNvPr>
          <p:cNvSpPr txBox="1"/>
          <p:nvPr/>
        </p:nvSpPr>
        <p:spPr>
          <a:xfrm>
            <a:off x="4464813" y="1583698"/>
            <a:ext cx="3350429" cy="2514600"/>
          </a:xfrm>
          <a:prstGeom prst="rect">
            <a:avLst/>
          </a:prstGeom>
          <a:noFill/>
        </p:spPr>
        <p:txBody>
          <a:bodyPr wrap="square" lIns="0" tIns="0" rIns="0" bIns="45720" rtlCol="0">
            <a:noAutofit/>
          </a:bodyPr>
          <a:lstStyle/>
          <a:p>
            <a:pPr>
              <a:spcAft>
                <a:spcPts val="1200"/>
              </a:spcAft>
            </a:pPr>
            <a:r>
              <a:rPr lang="en-US" sz="2000">
                <a:solidFill>
                  <a:schemeClr val="accent2"/>
                </a:solidFill>
                <a:latin typeface="Arial Black" panose="020B0A04020102020204" pitchFamily="34" charset="0"/>
                <a:cs typeface="Arial" panose="020B0604020202020204" pitchFamily="34" charset="0"/>
              </a:rPr>
              <a:t>WHY</a:t>
            </a:r>
          </a:p>
          <a:p>
            <a:pPr>
              <a:spcAft>
                <a:spcPts val="1200"/>
              </a:spcAft>
            </a:pPr>
            <a:r>
              <a:rPr lang="en-US" sz="2000">
                <a:cs typeface="Arial" panose="020B0604020202020204" pitchFamily="34" charset="0"/>
              </a:rPr>
              <a:t>Prior research describes AI algorithms for route planning but do not include a user-friendly interface.</a:t>
            </a:r>
          </a:p>
        </p:txBody>
      </p:sp>
      <p:sp>
        <p:nvSpPr>
          <p:cNvPr id="8" name="TextBox 7">
            <a:extLst>
              <a:ext uri="{FF2B5EF4-FFF2-40B4-BE49-F238E27FC236}">
                <a16:creationId xmlns:a16="http://schemas.microsoft.com/office/drawing/2014/main" id="{988A708C-73AD-42AF-BF31-83B7409A3B2F}"/>
              </a:ext>
            </a:extLst>
          </p:cNvPr>
          <p:cNvSpPr txBox="1"/>
          <p:nvPr/>
        </p:nvSpPr>
        <p:spPr>
          <a:xfrm>
            <a:off x="597571" y="1567653"/>
            <a:ext cx="3381407" cy="2331850"/>
          </a:xfrm>
          <a:prstGeom prst="rect">
            <a:avLst/>
          </a:prstGeom>
          <a:noFill/>
        </p:spPr>
        <p:txBody>
          <a:bodyPr wrap="square" lIns="0" tIns="0" rIns="0" bIns="45720" rtlCol="0">
            <a:noAutofit/>
          </a:bodyPr>
          <a:lstStyle/>
          <a:p>
            <a:pPr>
              <a:spcAft>
                <a:spcPts val="1200"/>
              </a:spcAft>
            </a:pPr>
            <a:r>
              <a:rPr lang="en-US" sz="2000">
                <a:solidFill>
                  <a:schemeClr val="accent2"/>
                </a:solidFill>
                <a:latin typeface="Arial Black" panose="020B0A04020102020204" pitchFamily="34" charset="0"/>
                <a:cs typeface="Arial" panose="020B0604020202020204" pitchFamily="34" charset="0"/>
              </a:rPr>
              <a:t>WHAT</a:t>
            </a:r>
          </a:p>
          <a:p>
            <a:pPr>
              <a:spcAft>
                <a:spcPts val="1200"/>
              </a:spcAft>
            </a:pPr>
            <a:r>
              <a:rPr lang="en-US" sz="2000">
                <a:cs typeface="Arial" panose="020B0604020202020204" pitchFamily="34" charset="0"/>
              </a:rPr>
              <a:t>Knowing how to travel along routes to safety improves decision-making capabilities of humans and increases a population’s resilience to natural hazards.</a:t>
            </a:r>
            <a:endParaRPr lang="en-US" sz="200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8276E68E-E728-4DC0-B0A1-1036B40D5D78}"/>
              </a:ext>
            </a:extLst>
          </p:cNvPr>
          <p:cNvSpPr txBox="1"/>
          <p:nvPr/>
        </p:nvSpPr>
        <p:spPr>
          <a:xfrm>
            <a:off x="2197291" y="6194550"/>
            <a:ext cx="8192114" cy="538609"/>
          </a:xfrm>
          <a:prstGeom prst="rect">
            <a:avLst/>
          </a:prstGeom>
          <a:noFill/>
        </p:spPr>
        <p:txBody>
          <a:bodyPr wrap="square" lIns="0" tIns="0" rIns="0" bIns="45720" rtlCol="0">
            <a:spAutoFit/>
          </a:bodyPr>
          <a:lstStyle/>
          <a:p>
            <a:pPr algn="ctr"/>
            <a:r>
              <a:rPr lang="en-US" sz="1600" dirty="0"/>
              <a:t>@</a:t>
            </a:r>
            <a:r>
              <a:rPr lang="en-US" sz="1600" dirty="0" err="1"/>
              <a:t>AccentureFed</a:t>
            </a:r>
            <a:r>
              <a:rPr lang="en-US" sz="1600" dirty="0"/>
              <a:t> </a:t>
            </a:r>
            <a:br>
              <a:rPr lang="en-US" sz="1600" dirty="0"/>
            </a:br>
            <a:endParaRPr lang="en-US" sz="1600" dirty="0"/>
          </a:p>
        </p:txBody>
      </p:sp>
    </p:spTree>
    <p:extLst>
      <p:ext uri="{BB962C8B-B14F-4D97-AF65-F5344CB8AC3E}">
        <p14:creationId xmlns:p14="http://schemas.microsoft.com/office/powerpoint/2010/main" val="2927177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CB701-1652-4D60-8C00-7A415598EB2C}"/>
              </a:ext>
            </a:extLst>
          </p:cNvPr>
          <p:cNvSpPr>
            <a:spLocks noGrp="1"/>
          </p:cNvSpPr>
          <p:nvPr>
            <p:ph type="ctrTitle"/>
          </p:nvPr>
        </p:nvSpPr>
        <p:spPr/>
        <p:txBody>
          <a:bodyPr/>
          <a:lstStyle/>
          <a:p>
            <a:pPr>
              <a:spcAft>
                <a:spcPts val="0"/>
              </a:spcAft>
            </a:pPr>
            <a:r>
              <a:rPr lang="en-US">
                <a:solidFill>
                  <a:schemeClr val="accent6"/>
                </a:solidFill>
              </a:rPr>
              <a:t>Design</a:t>
            </a:r>
            <a:r>
              <a:rPr lang="en-US"/>
              <a:t> improves ai Tools</a:t>
            </a:r>
          </a:p>
        </p:txBody>
      </p:sp>
      <p:sp>
        <p:nvSpPr>
          <p:cNvPr id="4" name="TextBox 3">
            <a:extLst>
              <a:ext uri="{FF2B5EF4-FFF2-40B4-BE49-F238E27FC236}">
                <a16:creationId xmlns:a16="http://schemas.microsoft.com/office/drawing/2014/main" id="{62B17253-B9D2-4E44-B202-BC0C6AE5D464}"/>
              </a:ext>
            </a:extLst>
          </p:cNvPr>
          <p:cNvSpPr txBox="1"/>
          <p:nvPr/>
        </p:nvSpPr>
        <p:spPr>
          <a:xfrm>
            <a:off x="2142700" y="6163670"/>
            <a:ext cx="8192114" cy="538609"/>
          </a:xfrm>
          <a:prstGeom prst="rect">
            <a:avLst/>
          </a:prstGeom>
          <a:noFill/>
        </p:spPr>
        <p:txBody>
          <a:bodyPr wrap="square" lIns="0" tIns="0" rIns="0" bIns="45720" rtlCol="0">
            <a:spAutoFit/>
          </a:bodyPr>
          <a:lstStyle/>
          <a:p>
            <a:pPr algn="ctr"/>
            <a:r>
              <a:rPr lang="en-US" sz="1600" dirty="0">
                <a:solidFill>
                  <a:schemeClr val="bg1"/>
                </a:solidFill>
              </a:rPr>
              <a:t>@</a:t>
            </a:r>
            <a:r>
              <a:rPr lang="en-US" sz="1600" dirty="0" err="1">
                <a:solidFill>
                  <a:schemeClr val="bg1"/>
                </a:solidFill>
              </a:rPr>
              <a:t>AccentureFed</a:t>
            </a:r>
            <a:r>
              <a:rPr lang="en-US" sz="1600" dirty="0">
                <a:solidFill>
                  <a:schemeClr val="bg1"/>
                </a:solidFill>
              </a:rPr>
              <a:t> </a:t>
            </a:r>
            <a:br>
              <a:rPr lang="en-US" sz="1600" dirty="0">
                <a:solidFill>
                  <a:schemeClr val="bg1"/>
                </a:solidFill>
              </a:rPr>
            </a:br>
            <a:endParaRPr lang="en-US" sz="1600" dirty="0">
              <a:solidFill>
                <a:schemeClr val="bg1"/>
              </a:solidFill>
            </a:endParaRPr>
          </a:p>
        </p:txBody>
      </p:sp>
    </p:spTree>
    <p:extLst>
      <p:ext uri="{BB962C8B-B14F-4D97-AF65-F5344CB8AC3E}">
        <p14:creationId xmlns:p14="http://schemas.microsoft.com/office/powerpoint/2010/main" val="3302406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3264A-A9DA-484D-AC91-D904C09034ED}"/>
              </a:ext>
            </a:extLst>
          </p:cNvPr>
          <p:cNvSpPr>
            <a:spLocks noGrp="1"/>
          </p:cNvSpPr>
          <p:nvPr>
            <p:ph type="title"/>
          </p:nvPr>
        </p:nvSpPr>
        <p:spPr/>
        <p:txBody>
          <a:bodyPr/>
          <a:lstStyle/>
          <a:p>
            <a:r>
              <a:rPr lang="en-US"/>
              <a:t>A “Useable” AI Tool considers the Human in its design</a:t>
            </a:r>
          </a:p>
        </p:txBody>
      </p:sp>
      <p:pic>
        <p:nvPicPr>
          <p:cNvPr id="4" name="Picture 3" descr="A picture containing clock&#10;&#10;Description automatically generated">
            <a:extLst>
              <a:ext uri="{FF2B5EF4-FFF2-40B4-BE49-F238E27FC236}">
                <a16:creationId xmlns:a16="http://schemas.microsoft.com/office/drawing/2014/main" id="{6280C585-FB02-427E-B2EB-C12388D751DB}"/>
              </a:ext>
            </a:extLst>
          </p:cNvPr>
          <p:cNvPicPr>
            <a:picLocks noChangeAspect="1"/>
          </p:cNvPicPr>
          <p:nvPr/>
        </p:nvPicPr>
        <p:blipFill>
          <a:blip r:embed="rId3"/>
          <a:stretch>
            <a:fillRect/>
          </a:stretch>
        </p:blipFill>
        <p:spPr>
          <a:xfrm>
            <a:off x="2713070" y="1644686"/>
            <a:ext cx="6202092" cy="2049439"/>
          </a:xfrm>
          <a:prstGeom prst="rect">
            <a:avLst/>
          </a:prstGeom>
          <a:ln w="19050">
            <a:solidFill>
              <a:schemeClr val="tx1"/>
            </a:solidFill>
          </a:ln>
        </p:spPr>
      </p:pic>
      <p:pic>
        <p:nvPicPr>
          <p:cNvPr id="6" name="Picture 5" descr="A screenshot of a cell phone&#10;&#10;Description automatically generated">
            <a:extLst>
              <a:ext uri="{FF2B5EF4-FFF2-40B4-BE49-F238E27FC236}">
                <a16:creationId xmlns:a16="http://schemas.microsoft.com/office/drawing/2014/main" id="{1388B4E5-0375-4ED2-97E4-C15EC1724DF8}"/>
              </a:ext>
            </a:extLst>
          </p:cNvPr>
          <p:cNvPicPr>
            <a:picLocks noChangeAspect="1"/>
          </p:cNvPicPr>
          <p:nvPr/>
        </p:nvPicPr>
        <p:blipFill>
          <a:blip r:embed="rId4"/>
          <a:stretch>
            <a:fillRect/>
          </a:stretch>
        </p:blipFill>
        <p:spPr>
          <a:xfrm>
            <a:off x="3097558" y="3982766"/>
            <a:ext cx="5433116" cy="1923143"/>
          </a:xfrm>
          <a:prstGeom prst="rect">
            <a:avLst/>
          </a:prstGeom>
          <a:ln w="19050">
            <a:solidFill>
              <a:schemeClr val="tx1"/>
            </a:solidFill>
          </a:ln>
        </p:spPr>
      </p:pic>
      <p:sp>
        <p:nvSpPr>
          <p:cNvPr id="8" name="TextBox 7">
            <a:extLst>
              <a:ext uri="{FF2B5EF4-FFF2-40B4-BE49-F238E27FC236}">
                <a16:creationId xmlns:a16="http://schemas.microsoft.com/office/drawing/2014/main" id="{4E25E360-9961-46A6-B9A2-3169A8CCFF88}"/>
              </a:ext>
            </a:extLst>
          </p:cNvPr>
          <p:cNvSpPr txBox="1"/>
          <p:nvPr/>
        </p:nvSpPr>
        <p:spPr>
          <a:xfrm>
            <a:off x="2197291" y="6194550"/>
            <a:ext cx="8192114" cy="538609"/>
          </a:xfrm>
          <a:prstGeom prst="rect">
            <a:avLst/>
          </a:prstGeom>
          <a:noFill/>
        </p:spPr>
        <p:txBody>
          <a:bodyPr wrap="square" lIns="0" tIns="0" rIns="0" bIns="45720" rtlCol="0">
            <a:spAutoFit/>
          </a:bodyPr>
          <a:lstStyle/>
          <a:p>
            <a:pPr algn="ctr"/>
            <a:r>
              <a:rPr lang="en-US" sz="1600" dirty="0"/>
              <a:t>@</a:t>
            </a:r>
            <a:r>
              <a:rPr lang="en-US" sz="1600" dirty="0" err="1"/>
              <a:t>AccentureFed</a:t>
            </a:r>
            <a:r>
              <a:rPr lang="en-US" sz="1600" dirty="0"/>
              <a:t> </a:t>
            </a:r>
            <a:br>
              <a:rPr lang="en-US" sz="1600" dirty="0"/>
            </a:br>
            <a:endParaRPr lang="en-US" sz="1600" dirty="0"/>
          </a:p>
        </p:txBody>
      </p:sp>
    </p:spTree>
    <p:extLst>
      <p:ext uri="{BB962C8B-B14F-4D97-AF65-F5344CB8AC3E}">
        <p14:creationId xmlns:p14="http://schemas.microsoft.com/office/powerpoint/2010/main" val="1305654037"/>
      </p:ext>
    </p:extLst>
  </p:cSld>
  <p:clrMapOvr>
    <a:masterClrMapping/>
  </p:clrMapOvr>
</p:sld>
</file>

<file path=ppt/theme/theme1.xml><?xml version="1.0" encoding="utf-8"?>
<a:theme xmlns:a="http://schemas.openxmlformats.org/drawingml/2006/main" name="Content Layouts">
  <a:themeElements>
    <a:clrScheme name="ACN - Core Palette">
      <a:dk1>
        <a:sysClr val="windowText" lastClr="000000"/>
      </a:dk1>
      <a:lt1>
        <a:sysClr val="window" lastClr="FFFFFF"/>
      </a:lt1>
      <a:dk2>
        <a:srgbClr val="5A5A5A"/>
      </a:dk2>
      <a:lt2>
        <a:srgbClr val="BEBEBE"/>
      </a:lt2>
      <a:accent1>
        <a:srgbClr val="A100FF"/>
      </a:accent1>
      <a:accent2>
        <a:srgbClr val="7500C0"/>
      </a:accent2>
      <a:accent3>
        <a:srgbClr val="460073"/>
      </a:accent3>
      <a:accent4>
        <a:srgbClr val="004DFF"/>
      </a:accent4>
      <a:accent5>
        <a:srgbClr val="008EFF"/>
      </a:accent5>
      <a:accent6>
        <a:srgbClr val="00BAFF"/>
      </a:accent6>
      <a:hlink>
        <a:srgbClr val="0000FF"/>
      </a:hlink>
      <a:folHlink>
        <a:srgbClr val="0000FF"/>
      </a:folHlink>
    </a:clrScheme>
    <a:fontScheme name="Custom 3">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Acc_Master_Arial_2017 v1" id="{BFFC7005-D7BE-40E3-83B0-367A400EF32B}" vid="{9EDCCE36-7FD1-489E-AC77-A235F91A6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D380CB19FD5824BB357EF92503D7EF0" ma:contentTypeVersion="8" ma:contentTypeDescription="Create a new document." ma:contentTypeScope="" ma:versionID="e4e3246a06935b100bfd7aefadaa863f">
  <xsd:schema xmlns:xsd="http://www.w3.org/2001/XMLSchema" xmlns:xs="http://www.w3.org/2001/XMLSchema" xmlns:p="http://schemas.microsoft.com/office/2006/metadata/properties" xmlns:ns2="81564dda-264b-4108-9f8e-b931695bca6a" targetNamespace="http://schemas.microsoft.com/office/2006/metadata/properties" ma:root="true" ma:fieldsID="792c41593bbc076261787b6bff2544c8" ns2:_="">
    <xsd:import namespace="81564dda-264b-4108-9f8e-b931695bca6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564dda-264b-4108-9f8e-b931695bca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A3C497-EA45-44EA-B5EC-EE81A4FF42A8}">
  <ds:schemaRefs>
    <ds:schemaRef ds:uri="http://purl.org/dc/elements/1.1/"/>
    <ds:schemaRef ds:uri="http://schemas.microsoft.com/office/2006/metadata/properties"/>
    <ds:schemaRef ds:uri="81564dda-264b-4108-9f8e-b931695bca6a"/>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2D632B58-12F9-450A-AD04-6459CCBC1A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564dda-264b-4108-9f8e-b931695bca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7DF3354-BBE8-4933-8926-41B25A75E03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82</TotalTime>
  <Words>1852</Words>
  <Application>Microsoft Office PowerPoint</Application>
  <PresentationFormat>Widescreen</PresentationFormat>
  <Paragraphs>114</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Arial Black</vt:lpstr>
      <vt:lpstr>Graphik</vt:lpstr>
      <vt:lpstr>Content Layouts</vt:lpstr>
      <vt:lpstr>AI for social good</vt:lpstr>
      <vt:lpstr>AI can make the world better </vt:lpstr>
      <vt:lpstr>PowerPoint Presentation</vt:lpstr>
      <vt:lpstr>What research has already been done?</vt:lpstr>
      <vt:lpstr>Prior research</vt:lpstr>
      <vt:lpstr>AI Tools improve decision-making  </vt:lpstr>
      <vt:lpstr>motivation</vt:lpstr>
      <vt:lpstr>Design improves ai Tools</vt:lpstr>
      <vt:lpstr>A “Useable” AI Tool considers the Human in its design</vt:lpstr>
      <vt:lpstr>Encoded data is another key component</vt:lpstr>
      <vt:lpstr>PowerPoint Presentation</vt:lpstr>
      <vt:lpstr>Augmented AI powers the tool</vt:lpstr>
      <vt:lpstr>PowerPoint Presentation</vt:lpstr>
      <vt:lpstr>What’s next? </vt:lpstr>
      <vt:lpstr>This is just the beginning</vt:lpstr>
      <vt:lpstr>AI can improve humanitarian logistics</vt:lpstr>
      <vt:lpstr>AI for social good</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realize</dc:title>
  <dc:creator>Michele Johnson</dc:creator>
  <cp:lastModifiedBy>Kahn, Laura</cp:lastModifiedBy>
  <cp:revision>9</cp:revision>
  <dcterms:created xsi:type="dcterms:W3CDTF">2017-03-10T22:02:39Z</dcterms:created>
  <dcterms:modified xsi:type="dcterms:W3CDTF">2019-11-08T14:38:38Z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0x0101001D380CB19FD5824BB357EF92503D7EF0</vt:lpwstr>
  </property>
</Properties>
</file>