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7" r:id="rId5"/>
    <p:sldId id="258" r:id="rId6"/>
    <p:sldId id="259" r:id="rId7"/>
    <p:sldId id="838840440" r:id="rId8"/>
    <p:sldId id="260" r:id="rId9"/>
    <p:sldId id="262" r:id="rId10"/>
    <p:sldId id="261" r:id="rId11"/>
    <p:sldId id="263" r:id="rId12"/>
    <p:sldId id="838840441" r:id="rId13"/>
    <p:sldId id="838840448" r:id="rId14"/>
    <p:sldId id="264" r:id="rId15"/>
    <p:sldId id="838840442" r:id="rId16"/>
    <p:sldId id="838840443" r:id="rId17"/>
    <p:sldId id="265" r:id="rId18"/>
    <p:sldId id="838840444" r:id="rId19"/>
    <p:sldId id="266" r:id="rId20"/>
    <p:sldId id="838840445" r:id="rId21"/>
    <p:sldId id="838840446" r:id="rId22"/>
    <p:sldId id="838840447" r:id="rId23"/>
    <p:sldId id="8388404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77C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B4812-7354-4199-A60A-1385FC06B79B}" v="22" dt="2020-11-21T18:41:46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E0E1A-F2CB-4F78-9220-5413945BFE95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ECB6E-BD90-4B23-8412-00387FF110E3}">
      <dgm:prSet phldrT="[Text]"/>
      <dgm:spPr/>
      <dgm:t>
        <a:bodyPr/>
        <a:lstStyle/>
        <a:p>
          <a:r>
            <a:rPr lang="en-US"/>
            <a:t>Intro</a:t>
          </a:r>
        </a:p>
      </dgm:t>
    </dgm:pt>
    <dgm:pt modelId="{BE2C737A-CF36-4A64-8EF1-BEA23C5A0914}" type="parTrans" cxnId="{0723B9D6-5618-44F1-9DF2-0FE96C0C4BF3}">
      <dgm:prSet/>
      <dgm:spPr/>
      <dgm:t>
        <a:bodyPr/>
        <a:lstStyle/>
        <a:p>
          <a:endParaRPr lang="en-US"/>
        </a:p>
      </dgm:t>
    </dgm:pt>
    <dgm:pt modelId="{0F081A37-2EBE-41B5-95DA-F2AAEC57BEDB}" type="sibTrans" cxnId="{0723B9D6-5618-44F1-9DF2-0FE96C0C4BF3}">
      <dgm:prSet/>
      <dgm:spPr/>
      <dgm:t>
        <a:bodyPr/>
        <a:lstStyle/>
        <a:p>
          <a:endParaRPr lang="en-US"/>
        </a:p>
      </dgm:t>
    </dgm:pt>
    <dgm:pt modelId="{0907CFD7-B814-45D4-B369-0246024127C8}">
      <dgm:prSet phldrT="[Text]"/>
      <dgm:spPr/>
      <dgm:t>
        <a:bodyPr/>
        <a:lstStyle/>
        <a:p>
          <a:r>
            <a:rPr lang="en-US"/>
            <a:t>Problem</a:t>
          </a:r>
        </a:p>
      </dgm:t>
    </dgm:pt>
    <dgm:pt modelId="{23410A55-D579-4C3B-B982-2954F8BC83D8}" type="parTrans" cxnId="{85B547C4-2538-4F18-BA51-7E0FC82D165F}">
      <dgm:prSet/>
      <dgm:spPr/>
      <dgm:t>
        <a:bodyPr/>
        <a:lstStyle/>
        <a:p>
          <a:endParaRPr lang="en-US"/>
        </a:p>
      </dgm:t>
    </dgm:pt>
    <dgm:pt modelId="{2C46A376-0D99-4FA9-A9D7-472E586C6ED1}" type="sibTrans" cxnId="{85B547C4-2538-4F18-BA51-7E0FC82D165F}">
      <dgm:prSet/>
      <dgm:spPr/>
      <dgm:t>
        <a:bodyPr/>
        <a:lstStyle/>
        <a:p>
          <a:endParaRPr lang="en-US"/>
        </a:p>
      </dgm:t>
    </dgm:pt>
    <dgm:pt modelId="{B981F229-33E3-4E36-BFD4-189225E7EC6E}">
      <dgm:prSet phldrT="[Text]"/>
      <dgm:spPr/>
      <dgm:t>
        <a:bodyPr/>
        <a:lstStyle/>
        <a:p>
          <a:r>
            <a:rPr lang="en-US"/>
            <a:t>Approach</a:t>
          </a:r>
        </a:p>
      </dgm:t>
    </dgm:pt>
    <dgm:pt modelId="{5C27C667-8D4A-43FA-A164-99544C6A173E}" type="parTrans" cxnId="{7D60C517-B39C-4FDE-8099-494AB1FC88CC}">
      <dgm:prSet/>
      <dgm:spPr/>
      <dgm:t>
        <a:bodyPr/>
        <a:lstStyle/>
        <a:p>
          <a:endParaRPr lang="en-US"/>
        </a:p>
      </dgm:t>
    </dgm:pt>
    <dgm:pt modelId="{E7ED8EFD-4ED4-435C-95E9-CA8A1FD75F4E}" type="sibTrans" cxnId="{7D60C517-B39C-4FDE-8099-494AB1FC88CC}">
      <dgm:prSet/>
      <dgm:spPr/>
      <dgm:t>
        <a:bodyPr/>
        <a:lstStyle/>
        <a:p>
          <a:endParaRPr lang="en-US"/>
        </a:p>
      </dgm:t>
    </dgm:pt>
    <dgm:pt modelId="{BB5D1CC6-5C9D-472A-8691-D42401C90BCB}">
      <dgm:prSet phldrT="[Text]"/>
      <dgm:spPr/>
      <dgm:t>
        <a:bodyPr/>
        <a:lstStyle/>
        <a:p>
          <a:r>
            <a:rPr lang="en-US"/>
            <a:t>Conclusion</a:t>
          </a:r>
        </a:p>
      </dgm:t>
    </dgm:pt>
    <dgm:pt modelId="{BAB3196D-C602-4F83-A551-77164FF0D552}" type="parTrans" cxnId="{F71456A9-5C8B-4031-8222-194F000BEA68}">
      <dgm:prSet/>
      <dgm:spPr/>
      <dgm:t>
        <a:bodyPr/>
        <a:lstStyle/>
        <a:p>
          <a:endParaRPr lang="en-US"/>
        </a:p>
      </dgm:t>
    </dgm:pt>
    <dgm:pt modelId="{DCFB2486-4BCB-46E7-9284-1817AEBB0888}" type="sibTrans" cxnId="{F71456A9-5C8B-4031-8222-194F000BEA68}">
      <dgm:prSet/>
      <dgm:spPr/>
      <dgm:t>
        <a:bodyPr/>
        <a:lstStyle/>
        <a:p>
          <a:endParaRPr lang="en-US"/>
        </a:p>
      </dgm:t>
    </dgm:pt>
    <dgm:pt modelId="{18471352-61A9-4C18-9A42-4BF6D4CC88D0}" type="pres">
      <dgm:prSet presAssocID="{803E0E1A-F2CB-4F78-9220-5413945BFE95}" presName="Name0" presStyleCnt="0">
        <dgm:presLayoutVars>
          <dgm:dir/>
          <dgm:resizeHandles val="exact"/>
        </dgm:presLayoutVars>
      </dgm:prSet>
      <dgm:spPr/>
    </dgm:pt>
    <dgm:pt modelId="{214DEB7D-AF7F-499D-AD82-62D4F2E0969A}" type="pres">
      <dgm:prSet presAssocID="{702ECB6E-BD90-4B23-8412-00387FF110E3}" presName="Name5" presStyleLbl="vennNode1" presStyleIdx="0" presStyleCnt="4">
        <dgm:presLayoutVars>
          <dgm:bulletEnabled val="1"/>
        </dgm:presLayoutVars>
      </dgm:prSet>
      <dgm:spPr/>
    </dgm:pt>
    <dgm:pt modelId="{81D4A826-9D87-4386-94BF-67FE7E0F3500}" type="pres">
      <dgm:prSet presAssocID="{0F081A37-2EBE-41B5-95DA-F2AAEC57BEDB}" presName="space" presStyleCnt="0"/>
      <dgm:spPr/>
    </dgm:pt>
    <dgm:pt modelId="{F03B5748-0BB5-4373-ABDE-EC6DCCF18A2C}" type="pres">
      <dgm:prSet presAssocID="{0907CFD7-B814-45D4-B369-0246024127C8}" presName="Name5" presStyleLbl="vennNode1" presStyleIdx="1" presStyleCnt="4">
        <dgm:presLayoutVars>
          <dgm:bulletEnabled val="1"/>
        </dgm:presLayoutVars>
      </dgm:prSet>
      <dgm:spPr/>
    </dgm:pt>
    <dgm:pt modelId="{19D2766A-A171-4141-B0F1-DA01A8F7BBBC}" type="pres">
      <dgm:prSet presAssocID="{2C46A376-0D99-4FA9-A9D7-472E586C6ED1}" presName="space" presStyleCnt="0"/>
      <dgm:spPr/>
    </dgm:pt>
    <dgm:pt modelId="{EAE3B9A2-230E-4819-B2CC-26933EE2638F}" type="pres">
      <dgm:prSet presAssocID="{B981F229-33E3-4E36-BFD4-189225E7EC6E}" presName="Name5" presStyleLbl="vennNode1" presStyleIdx="2" presStyleCnt="4">
        <dgm:presLayoutVars>
          <dgm:bulletEnabled val="1"/>
        </dgm:presLayoutVars>
      </dgm:prSet>
      <dgm:spPr/>
    </dgm:pt>
    <dgm:pt modelId="{E2C2CA3E-35F1-4B45-8251-07CF18876100}" type="pres">
      <dgm:prSet presAssocID="{E7ED8EFD-4ED4-435C-95E9-CA8A1FD75F4E}" presName="space" presStyleCnt="0"/>
      <dgm:spPr/>
    </dgm:pt>
    <dgm:pt modelId="{DED0AF00-E58A-496D-AD18-F6672513BBE4}" type="pres">
      <dgm:prSet presAssocID="{BB5D1CC6-5C9D-472A-8691-D42401C90BCB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876F3809-ACC8-4E02-8BDE-E5D28BCD14E8}" type="presOf" srcId="{0907CFD7-B814-45D4-B369-0246024127C8}" destId="{F03B5748-0BB5-4373-ABDE-EC6DCCF18A2C}" srcOrd="0" destOrd="0" presId="urn:microsoft.com/office/officeart/2005/8/layout/venn3"/>
    <dgm:cxn modelId="{7D60C517-B39C-4FDE-8099-494AB1FC88CC}" srcId="{803E0E1A-F2CB-4F78-9220-5413945BFE95}" destId="{B981F229-33E3-4E36-BFD4-189225E7EC6E}" srcOrd="2" destOrd="0" parTransId="{5C27C667-8D4A-43FA-A164-99544C6A173E}" sibTransId="{E7ED8EFD-4ED4-435C-95E9-CA8A1FD75F4E}"/>
    <dgm:cxn modelId="{0B1F443A-8604-4B9B-A9E0-BC339B7B2811}" type="presOf" srcId="{803E0E1A-F2CB-4F78-9220-5413945BFE95}" destId="{18471352-61A9-4C18-9A42-4BF6D4CC88D0}" srcOrd="0" destOrd="0" presId="urn:microsoft.com/office/officeart/2005/8/layout/venn3"/>
    <dgm:cxn modelId="{F71456A9-5C8B-4031-8222-194F000BEA68}" srcId="{803E0E1A-F2CB-4F78-9220-5413945BFE95}" destId="{BB5D1CC6-5C9D-472A-8691-D42401C90BCB}" srcOrd="3" destOrd="0" parTransId="{BAB3196D-C602-4F83-A551-77164FF0D552}" sibTransId="{DCFB2486-4BCB-46E7-9284-1817AEBB0888}"/>
    <dgm:cxn modelId="{85B547C4-2538-4F18-BA51-7E0FC82D165F}" srcId="{803E0E1A-F2CB-4F78-9220-5413945BFE95}" destId="{0907CFD7-B814-45D4-B369-0246024127C8}" srcOrd="1" destOrd="0" parTransId="{23410A55-D579-4C3B-B982-2954F8BC83D8}" sibTransId="{2C46A376-0D99-4FA9-A9D7-472E586C6ED1}"/>
    <dgm:cxn modelId="{0723B9D6-5618-44F1-9DF2-0FE96C0C4BF3}" srcId="{803E0E1A-F2CB-4F78-9220-5413945BFE95}" destId="{702ECB6E-BD90-4B23-8412-00387FF110E3}" srcOrd="0" destOrd="0" parTransId="{BE2C737A-CF36-4A64-8EF1-BEA23C5A0914}" sibTransId="{0F081A37-2EBE-41B5-95DA-F2AAEC57BEDB}"/>
    <dgm:cxn modelId="{592F81D9-62E4-4688-9BC9-278FD516C660}" type="presOf" srcId="{B981F229-33E3-4E36-BFD4-189225E7EC6E}" destId="{EAE3B9A2-230E-4819-B2CC-26933EE2638F}" srcOrd="0" destOrd="0" presId="urn:microsoft.com/office/officeart/2005/8/layout/venn3"/>
    <dgm:cxn modelId="{4D6E4BF3-711D-40FB-A3DF-900258A189B0}" type="presOf" srcId="{702ECB6E-BD90-4B23-8412-00387FF110E3}" destId="{214DEB7D-AF7F-499D-AD82-62D4F2E0969A}" srcOrd="0" destOrd="0" presId="urn:microsoft.com/office/officeart/2005/8/layout/venn3"/>
    <dgm:cxn modelId="{704DA8FC-C689-4B17-AA1A-B8B741CD9A29}" type="presOf" srcId="{BB5D1CC6-5C9D-472A-8691-D42401C90BCB}" destId="{DED0AF00-E58A-496D-AD18-F6672513BBE4}" srcOrd="0" destOrd="0" presId="urn:microsoft.com/office/officeart/2005/8/layout/venn3"/>
    <dgm:cxn modelId="{D2FE65B8-DAD3-4EBC-814C-CD69078CFB28}" type="presParOf" srcId="{18471352-61A9-4C18-9A42-4BF6D4CC88D0}" destId="{214DEB7D-AF7F-499D-AD82-62D4F2E0969A}" srcOrd="0" destOrd="0" presId="urn:microsoft.com/office/officeart/2005/8/layout/venn3"/>
    <dgm:cxn modelId="{AC3BFB39-3CBD-4EF3-A7E6-CF21A31D3E97}" type="presParOf" srcId="{18471352-61A9-4C18-9A42-4BF6D4CC88D0}" destId="{81D4A826-9D87-4386-94BF-67FE7E0F3500}" srcOrd="1" destOrd="0" presId="urn:microsoft.com/office/officeart/2005/8/layout/venn3"/>
    <dgm:cxn modelId="{098DA446-B308-47D5-9D7C-69D0744E55C3}" type="presParOf" srcId="{18471352-61A9-4C18-9A42-4BF6D4CC88D0}" destId="{F03B5748-0BB5-4373-ABDE-EC6DCCF18A2C}" srcOrd="2" destOrd="0" presId="urn:microsoft.com/office/officeart/2005/8/layout/venn3"/>
    <dgm:cxn modelId="{34483666-D2AD-4C5C-A7D0-E9C7D869DF18}" type="presParOf" srcId="{18471352-61A9-4C18-9A42-4BF6D4CC88D0}" destId="{19D2766A-A171-4141-B0F1-DA01A8F7BBBC}" srcOrd="3" destOrd="0" presId="urn:microsoft.com/office/officeart/2005/8/layout/venn3"/>
    <dgm:cxn modelId="{B2055AC4-DCAD-4BA2-83D9-D5DB0ECA1BB5}" type="presParOf" srcId="{18471352-61A9-4C18-9A42-4BF6D4CC88D0}" destId="{EAE3B9A2-230E-4819-B2CC-26933EE2638F}" srcOrd="4" destOrd="0" presId="urn:microsoft.com/office/officeart/2005/8/layout/venn3"/>
    <dgm:cxn modelId="{D6F78340-CC17-4C4E-89DD-8AF525BDE3B3}" type="presParOf" srcId="{18471352-61A9-4C18-9A42-4BF6D4CC88D0}" destId="{E2C2CA3E-35F1-4B45-8251-07CF18876100}" srcOrd="5" destOrd="0" presId="urn:microsoft.com/office/officeart/2005/8/layout/venn3"/>
    <dgm:cxn modelId="{61930C16-29BE-4156-970D-10CAA3C2255F}" type="presParOf" srcId="{18471352-61A9-4C18-9A42-4BF6D4CC88D0}" destId="{DED0AF00-E58A-496D-AD18-F6672513BBE4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DEB7D-AF7F-499D-AD82-62D4F2E0969A}">
      <dsp:nvSpPr>
        <dsp:cNvPr id="0" name=""/>
        <dsp:cNvSpPr/>
      </dsp:nvSpPr>
      <dsp:spPr>
        <a:xfrm>
          <a:off x="3231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40640" rIns="178429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Intro</a:t>
          </a:r>
        </a:p>
      </dsp:txBody>
      <dsp:txXfrm>
        <a:off x="478040" y="670601"/>
        <a:ext cx="2292584" cy="2292584"/>
      </dsp:txXfrm>
    </dsp:sp>
    <dsp:sp modelId="{F03B5748-0BB5-4373-ABDE-EC6DCCF18A2C}">
      <dsp:nvSpPr>
        <dsp:cNvPr id="0" name=""/>
        <dsp:cNvSpPr/>
      </dsp:nvSpPr>
      <dsp:spPr>
        <a:xfrm>
          <a:off x="2596993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40640" rIns="178429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Problem</a:t>
          </a:r>
        </a:p>
      </dsp:txBody>
      <dsp:txXfrm>
        <a:off x="3071802" y="670601"/>
        <a:ext cx="2292584" cy="2292584"/>
      </dsp:txXfrm>
    </dsp:sp>
    <dsp:sp modelId="{EAE3B9A2-230E-4819-B2CC-26933EE2638F}">
      <dsp:nvSpPr>
        <dsp:cNvPr id="0" name=""/>
        <dsp:cNvSpPr/>
      </dsp:nvSpPr>
      <dsp:spPr>
        <a:xfrm>
          <a:off x="5190754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40640" rIns="178429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Approach</a:t>
          </a:r>
        </a:p>
      </dsp:txBody>
      <dsp:txXfrm>
        <a:off x="5665563" y="670601"/>
        <a:ext cx="2292584" cy="2292584"/>
      </dsp:txXfrm>
    </dsp:sp>
    <dsp:sp modelId="{DED0AF00-E58A-496D-AD18-F6672513BBE4}">
      <dsp:nvSpPr>
        <dsp:cNvPr id="0" name=""/>
        <dsp:cNvSpPr/>
      </dsp:nvSpPr>
      <dsp:spPr>
        <a:xfrm>
          <a:off x="7784516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40640" rIns="178429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Conclusion</a:t>
          </a:r>
        </a:p>
      </dsp:txBody>
      <dsp:txXfrm>
        <a:off x="8259325" y="670601"/>
        <a:ext cx="2292584" cy="229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A4232-18B0-4F9F-B5F6-064D0D2A161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4DC7F-745A-4FAF-A5AD-5CC7A670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Thanks for your attention!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FC411-AFF8-4AAB-A66A-EC5D1C4EE0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s –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23200" y="6382054"/>
            <a:ext cx="4114800" cy="163513"/>
          </a:xfrm>
        </p:spPr>
        <p:txBody>
          <a:bodyPr/>
          <a:lstStyle/>
          <a:p>
            <a:r>
              <a:rPr lang="en-US"/>
              <a:t>Accenture Federal Services | Copyright 2020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00ED-CB1B-4EBC-A0D2-2190AF4D887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334963" y="720724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48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1917525" y="1554057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917525" y="949150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2943577-52CD-45C0-BA4D-976D5E0A11B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326198" y="720724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8070DC40-9899-4A4A-BAAD-05904D3E31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08759" y="1554057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1FA9F3D-AEBD-4D84-AF7F-B1CE1B50220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908759" y="949150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61CCB29D-81E4-474A-9E60-64969F0BF5D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18676" y="720724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67FD3F74-CC98-41F6-89DD-523764841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01237" y="1554057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3238998E-59EA-4ED0-AA88-76878FC363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901237" y="949150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58AB748D-3F81-4557-B3D7-F03C7DBB1F7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34963" y="2669381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F085331F-0069-4021-A782-2F81017BAA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17525" y="3502714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69E29FD6-D6A8-4DF8-BA60-CA2F4E0A972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17525" y="2897807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7E73CFAA-2290-4A3B-ACB0-46E756C8C06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26198" y="2669381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B533CE63-3C39-4F28-8FD6-C3421467A1C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908759" y="3502714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C636ABB-A70F-4EB3-A49C-E87CB670A51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908759" y="2897807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6ADA8BDF-9581-477C-B393-E3BF58BBA4E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318676" y="2669381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CCC041D0-7C7F-453C-A761-5E1659FEE9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01237" y="3502714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62CFD299-FBDA-4420-B6BC-30CC5202340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901237" y="2897807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355D49B8-7F32-4C57-BBDB-413CF5045BEB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34963" y="4618038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A7ED62E9-DEF3-4C61-AFA9-7ADD19C83A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917525" y="5451371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D79B3D2F-B98A-4D21-81D2-AF0177DC6F8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17525" y="4846464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1" name="Picture Placeholder 13">
            <a:extLst>
              <a:ext uri="{FF2B5EF4-FFF2-40B4-BE49-F238E27FC236}">
                <a16:creationId xmlns:a16="http://schemas.microsoft.com/office/drawing/2014/main" id="{D1938073-7751-426B-AFFE-ACF2734516B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326198" y="4618038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9E982510-020D-4762-86E1-D71B756C88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759" y="5451371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3C30BEF2-8119-4CC1-9E0B-B2B7F085A19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08759" y="4846464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4" name="Picture Placeholder 13">
            <a:extLst>
              <a:ext uri="{FF2B5EF4-FFF2-40B4-BE49-F238E27FC236}">
                <a16:creationId xmlns:a16="http://schemas.microsoft.com/office/drawing/2014/main" id="{9AF96F25-0EA5-4D8F-88CA-69687FA5B2B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318676" y="4618038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89F59911-9C77-4CB7-8C32-DDA375212A1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901237" y="5451371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60B45FD9-1C56-474E-BF09-A9B543D140B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01237" y="4846464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409055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Accenture Federal Services | Copyright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Accenture Federal Services | Copyright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svg"/><Relationship Id="rId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://www.pngall.com/python-logo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svg"/><Relationship Id="rId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lila.m.zapata@accenturefederal.com" TargetMode="External"/><Relationship Id="rId3" Type="http://schemas.openxmlformats.org/officeDocument/2006/relationships/image" Target="../media/image24.jpeg"/><Relationship Id="rId7" Type="http://schemas.openxmlformats.org/officeDocument/2006/relationships/hyperlink" Target="mailto:kelsey.a.shaffer@accenturefederal.com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onur.savas@accenturefederal.com" TargetMode="External"/><Relationship Id="rId11" Type="http://schemas.openxmlformats.org/officeDocument/2006/relationships/image" Target="../media/image28.jpg"/><Relationship Id="rId5" Type="http://schemas.openxmlformats.org/officeDocument/2006/relationships/image" Target="../media/image25.jpeg"/><Relationship Id="rId10" Type="http://schemas.openxmlformats.org/officeDocument/2006/relationships/hyperlink" Target="mailto:adamma.y.morrison@accenturefederal.com" TargetMode="External"/><Relationship Id="rId4" Type="http://schemas.openxmlformats.org/officeDocument/2006/relationships/hyperlink" Target="mailto:laura.kahn@accenturefederal.com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svg"/><Relationship Id="rId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/>
              <a:t>Modeling hybrid human-artificial intelligence cooperation: a call center customer service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1020430"/>
          </a:xfrm>
        </p:spPr>
        <p:txBody>
          <a:bodyPr>
            <a:normAutofit/>
          </a:bodyPr>
          <a:lstStyle/>
          <a:p>
            <a:r>
              <a:rPr lang="en-US"/>
              <a:t>IEEE Workshop on human-in-the-loop methods</a:t>
            </a:r>
          </a:p>
          <a:p>
            <a:r>
              <a:rPr lang="en-US"/>
              <a:t>Laura H. Kahn, </a:t>
            </a:r>
            <a:r>
              <a:rPr lang="en-US" err="1"/>
              <a:t>onur</a:t>
            </a:r>
            <a:r>
              <a:rPr lang="en-US"/>
              <a:t> </a:t>
            </a:r>
            <a:r>
              <a:rPr lang="en-US" err="1"/>
              <a:t>savas</a:t>
            </a:r>
            <a:r>
              <a:rPr lang="en-US"/>
              <a:t>, </a:t>
            </a:r>
            <a:r>
              <a:rPr lang="en-US" err="1"/>
              <a:t>adamma</a:t>
            </a:r>
            <a:r>
              <a:rPr lang="en-US"/>
              <a:t> Morrison, Kelsey a. Shaffer, </a:t>
            </a:r>
            <a:r>
              <a:rPr lang="en-US" err="1"/>
              <a:t>lila</a:t>
            </a:r>
            <a:r>
              <a:rPr lang="en-US"/>
              <a:t> Zapata | Accenture federal services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BE9F5-3267-4FFF-9488-9F32269B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534" y="6442603"/>
            <a:ext cx="6917210" cy="365125"/>
          </a:xfrm>
        </p:spPr>
        <p:txBody>
          <a:bodyPr/>
          <a:lstStyle/>
          <a:p>
            <a:r>
              <a:rPr lang="en-US" dirty="0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3014-B0F4-4EB6-8B2F-3466C6FD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0CC8809-BD76-4BC9-B9ED-CE707DB27C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1618" y="3234852"/>
            <a:ext cx="3703320" cy="34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735C87-4C59-40F7-ACC7-D0DA1B088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96" y="1612107"/>
            <a:ext cx="8972009" cy="36337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13" name="Freeform 151">
            <a:extLst>
              <a:ext uri="{FF2B5EF4-FFF2-40B4-BE49-F238E27FC236}">
                <a16:creationId xmlns:a16="http://schemas.microsoft.com/office/drawing/2014/main" id="{ADD08786-76BC-4722-A83E-7B620F1B7FD3}"/>
              </a:ext>
            </a:extLst>
          </p:cNvPr>
          <p:cNvSpPr>
            <a:spLocks noEditPoints="1"/>
          </p:cNvSpPr>
          <p:nvPr/>
        </p:nvSpPr>
        <p:spPr bwMode="auto">
          <a:xfrm>
            <a:off x="11448930" y="5681720"/>
            <a:ext cx="185749" cy="177844"/>
          </a:xfrm>
          <a:custGeom>
            <a:avLst/>
            <a:gdLst>
              <a:gd name="T0" fmla="*/ 151 w 191"/>
              <a:gd name="T1" fmla="*/ 181 h 182"/>
              <a:gd name="T2" fmla="*/ 148 w 191"/>
              <a:gd name="T3" fmla="*/ 181 h 182"/>
              <a:gd name="T4" fmla="*/ 95 w 191"/>
              <a:gd name="T5" fmla="*/ 153 h 182"/>
              <a:gd name="T6" fmla="*/ 43 w 191"/>
              <a:gd name="T7" fmla="*/ 181 h 182"/>
              <a:gd name="T8" fmla="*/ 37 w 191"/>
              <a:gd name="T9" fmla="*/ 180 h 182"/>
              <a:gd name="T10" fmla="*/ 34 w 191"/>
              <a:gd name="T11" fmla="*/ 174 h 182"/>
              <a:gd name="T12" fmla="*/ 44 w 191"/>
              <a:gd name="T13" fmla="*/ 116 h 182"/>
              <a:gd name="T14" fmla="*/ 2 w 191"/>
              <a:gd name="T15" fmla="*/ 75 h 182"/>
              <a:gd name="T16" fmla="*/ 0 w 191"/>
              <a:gd name="T17" fmla="*/ 69 h 182"/>
              <a:gd name="T18" fmla="*/ 5 w 191"/>
              <a:gd name="T19" fmla="*/ 65 h 182"/>
              <a:gd name="T20" fmla="*/ 64 w 191"/>
              <a:gd name="T21" fmla="*/ 56 h 182"/>
              <a:gd name="T22" fmla="*/ 90 w 191"/>
              <a:gd name="T23" fmla="*/ 3 h 182"/>
              <a:gd name="T24" fmla="*/ 95 w 191"/>
              <a:gd name="T25" fmla="*/ 0 h 182"/>
              <a:gd name="T26" fmla="*/ 95 w 191"/>
              <a:gd name="T27" fmla="*/ 0 h 182"/>
              <a:gd name="T28" fmla="*/ 101 w 191"/>
              <a:gd name="T29" fmla="*/ 3 h 182"/>
              <a:gd name="T30" fmla="*/ 127 w 191"/>
              <a:gd name="T31" fmla="*/ 56 h 182"/>
              <a:gd name="T32" fmla="*/ 186 w 191"/>
              <a:gd name="T33" fmla="*/ 65 h 182"/>
              <a:gd name="T34" fmla="*/ 191 w 191"/>
              <a:gd name="T35" fmla="*/ 69 h 182"/>
              <a:gd name="T36" fmla="*/ 189 w 191"/>
              <a:gd name="T37" fmla="*/ 75 h 182"/>
              <a:gd name="T38" fmla="*/ 147 w 191"/>
              <a:gd name="T39" fmla="*/ 116 h 182"/>
              <a:gd name="T40" fmla="*/ 157 w 191"/>
              <a:gd name="T41" fmla="*/ 174 h 182"/>
              <a:gd name="T42" fmla="*/ 154 w 191"/>
              <a:gd name="T43" fmla="*/ 180 h 182"/>
              <a:gd name="T44" fmla="*/ 151 w 191"/>
              <a:gd name="T45" fmla="*/ 181 h 182"/>
              <a:gd name="T46" fmla="*/ 95 w 191"/>
              <a:gd name="T47" fmla="*/ 140 h 182"/>
              <a:gd name="T48" fmla="*/ 98 w 191"/>
              <a:gd name="T49" fmla="*/ 141 h 182"/>
              <a:gd name="T50" fmla="*/ 143 w 191"/>
              <a:gd name="T51" fmla="*/ 164 h 182"/>
              <a:gd name="T52" fmla="*/ 134 w 191"/>
              <a:gd name="T53" fmla="*/ 115 h 182"/>
              <a:gd name="T54" fmla="*/ 136 w 191"/>
              <a:gd name="T55" fmla="*/ 110 h 182"/>
              <a:gd name="T56" fmla="*/ 172 w 191"/>
              <a:gd name="T57" fmla="*/ 75 h 182"/>
              <a:gd name="T58" fmla="*/ 122 w 191"/>
              <a:gd name="T59" fmla="*/ 68 h 182"/>
              <a:gd name="T60" fmla="*/ 118 w 191"/>
              <a:gd name="T61" fmla="*/ 64 h 182"/>
              <a:gd name="T62" fmla="*/ 95 w 191"/>
              <a:gd name="T63" fmla="*/ 20 h 182"/>
              <a:gd name="T64" fmla="*/ 73 w 191"/>
              <a:gd name="T65" fmla="*/ 64 h 182"/>
              <a:gd name="T66" fmla="*/ 69 w 191"/>
              <a:gd name="T67" fmla="*/ 68 h 182"/>
              <a:gd name="T68" fmla="*/ 19 w 191"/>
              <a:gd name="T69" fmla="*/ 75 h 182"/>
              <a:gd name="T70" fmla="*/ 55 w 191"/>
              <a:gd name="T71" fmla="*/ 110 h 182"/>
              <a:gd name="T72" fmla="*/ 57 w 191"/>
              <a:gd name="T73" fmla="*/ 115 h 182"/>
              <a:gd name="T74" fmla="*/ 48 w 191"/>
              <a:gd name="T75" fmla="*/ 164 h 182"/>
              <a:gd name="T76" fmla="*/ 93 w 191"/>
              <a:gd name="T77" fmla="*/ 141 h 182"/>
              <a:gd name="T78" fmla="*/ 95 w 191"/>
              <a:gd name="T79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1" h="182">
                <a:moveTo>
                  <a:pt x="151" y="181"/>
                </a:moveTo>
                <a:cubicBezTo>
                  <a:pt x="150" y="181"/>
                  <a:pt x="149" y="181"/>
                  <a:pt x="148" y="181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1" y="182"/>
                  <a:pt x="38" y="181"/>
                  <a:pt x="37" y="180"/>
                </a:cubicBezTo>
                <a:cubicBezTo>
                  <a:pt x="35" y="179"/>
                  <a:pt x="34" y="176"/>
                  <a:pt x="34" y="174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3"/>
                  <a:pt x="0" y="71"/>
                  <a:pt x="0" y="69"/>
                </a:cubicBezTo>
                <a:cubicBezTo>
                  <a:pt x="1" y="67"/>
                  <a:pt x="3" y="65"/>
                  <a:pt x="5" y="65"/>
                </a:cubicBezTo>
                <a:cubicBezTo>
                  <a:pt x="64" y="56"/>
                  <a:pt x="64" y="56"/>
                  <a:pt x="64" y="56"/>
                </a:cubicBezTo>
                <a:cubicBezTo>
                  <a:pt x="90" y="3"/>
                  <a:pt x="90" y="3"/>
                  <a:pt x="90" y="3"/>
                </a:cubicBezTo>
                <a:cubicBezTo>
                  <a:pt x="91" y="1"/>
                  <a:pt x="93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8" y="0"/>
                  <a:pt x="100" y="1"/>
                  <a:pt x="101" y="3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88" y="65"/>
                  <a:pt x="190" y="67"/>
                  <a:pt x="191" y="69"/>
                </a:cubicBezTo>
                <a:cubicBezTo>
                  <a:pt x="191" y="71"/>
                  <a:pt x="191" y="73"/>
                  <a:pt x="189" y="75"/>
                </a:cubicBezTo>
                <a:cubicBezTo>
                  <a:pt x="147" y="116"/>
                  <a:pt x="147" y="116"/>
                  <a:pt x="147" y="116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57" y="176"/>
                  <a:pt x="156" y="179"/>
                  <a:pt x="154" y="180"/>
                </a:cubicBezTo>
                <a:cubicBezTo>
                  <a:pt x="153" y="181"/>
                  <a:pt x="152" y="181"/>
                  <a:pt x="151" y="181"/>
                </a:cubicBezTo>
                <a:close/>
                <a:moveTo>
                  <a:pt x="95" y="140"/>
                </a:moveTo>
                <a:cubicBezTo>
                  <a:pt x="96" y="140"/>
                  <a:pt x="97" y="141"/>
                  <a:pt x="98" y="141"/>
                </a:cubicBezTo>
                <a:cubicBezTo>
                  <a:pt x="143" y="164"/>
                  <a:pt x="143" y="164"/>
                  <a:pt x="143" y="164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34" y="113"/>
                  <a:pt x="135" y="111"/>
                  <a:pt x="136" y="110"/>
                </a:cubicBezTo>
                <a:cubicBezTo>
                  <a:pt x="172" y="75"/>
                  <a:pt x="172" y="75"/>
                  <a:pt x="172" y="75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0" y="67"/>
                  <a:pt x="119" y="66"/>
                  <a:pt x="118" y="64"/>
                </a:cubicBezTo>
                <a:cubicBezTo>
                  <a:pt x="95" y="20"/>
                  <a:pt x="95" y="20"/>
                  <a:pt x="95" y="20"/>
                </a:cubicBezTo>
                <a:cubicBezTo>
                  <a:pt x="73" y="64"/>
                  <a:pt x="73" y="64"/>
                  <a:pt x="73" y="64"/>
                </a:cubicBezTo>
                <a:cubicBezTo>
                  <a:pt x="72" y="66"/>
                  <a:pt x="71" y="67"/>
                  <a:pt x="69" y="68"/>
                </a:cubicBezTo>
                <a:cubicBezTo>
                  <a:pt x="19" y="75"/>
                  <a:pt x="19" y="75"/>
                  <a:pt x="19" y="75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6" y="111"/>
                  <a:pt x="57" y="113"/>
                  <a:pt x="57" y="115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4" y="141"/>
                  <a:pt x="94" y="140"/>
                  <a:pt x="95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6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human + machine as digital twins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4EF04E78-533E-4C1F-BBB1-5827C988F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5041" y="2886072"/>
            <a:ext cx="2315919" cy="2315919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AF88EE8F-4A44-4BAF-A9D1-0A51A772C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31040" y="2583809"/>
            <a:ext cx="2383316" cy="2383316"/>
          </a:xfrm>
          <a:prstGeom prst="rect">
            <a:avLst/>
          </a:prstGeom>
        </p:spPr>
      </p:pic>
      <p:sp>
        <p:nvSpPr>
          <p:cNvPr id="30" name="Circular Arrow 14">
            <a:extLst>
              <a:ext uri="{FF2B5EF4-FFF2-40B4-BE49-F238E27FC236}">
                <a16:creationId xmlns:a16="http://schemas.microsoft.com/office/drawing/2014/main" id="{6127E95B-9D59-4070-81A6-232FE44F6445}"/>
              </a:ext>
            </a:extLst>
          </p:cNvPr>
          <p:cNvSpPr/>
          <p:nvPr/>
        </p:nvSpPr>
        <p:spPr bwMode="auto">
          <a:xfrm rot="16617642">
            <a:off x="3910729" y="2247606"/>
            <a:ext cx="3985512" cy="3985512"/>
          </a:xfrm>
          <a:prstGeom prst="circularArrow">
            <a:avLst>
              <a:gd name="adj1" fmla="val 12500"/>
              <a:gd name="adj2" fmla="val 600187"/>
              <a:gd name="adj3" fmla="val 20457681"/>
              <a:gd name="adj4" fmla="val 21448570"/>
              <a:gd name="adj5" fmla="val 10452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144000" bIns="72000" rtlCol="0" anchor="ctr"/>
          <a:lstStyle/>
          <a:p>
            <a:pPr marL="157163" marR="0" indent="-15716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n"/>
              <a:tabLst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04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DE27-0FD5-463A-8C97-63477764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center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C306-EB11-477F-81CC-27FE9667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15747-2112-44FF-A6A5-FD962378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574FA0-94BE-4527-8E5E-2B60EE07ADF4}"/>
              </a:ext>
            </a:extLst>
          </p:cNvPr>
          <p:cNvGrpSpPr/>
          <p:nvPr/>
        </p:nvGrpSpPr>
        <p:grpSpPr>
          <a:xfrm>
            <a:off x="5035432" y="3947468"/>
            <a:ext cx="1640531" cy="626765"/>
            <a:chOff x="277891" y="4526824"/>
            <a:chExt cx="2649449" cy="1012222"/>
          </a:xfrm>
        </p:grpSpPr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B5D12108-603A-4B8D-ADF7-D90D08562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38069" y="4526824"/>
              <a:ext cx="363561" cy="363561"/>
            </a:xfrm>
            <a:prstGeom prst="rect">
              <a:avLst/>
            </a:prstGeom>
          </p:spPr>
        </p:pic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689293A3-7CB2-4933-9ECD-C3BE76375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77891" y="4834158"/>
              <a:ext cx="411481" cy="411481"/>
            </a:xfrm>
            <a:prstGeom prst="rect">
              <a:avLst/>
            </a:prstGeom>
          </p:spPr>
        </p:pic>
        <p:pic>
          <p:nvPicPr>
            <p:cNvPr id="22" name="Graphic 21" descr="Badge Question Mark">
              <a:extLst>
                <a:ext uri="{FF2B5EF4-FFF2-40B4-BE49-F238E27FC236}">
                  <a16:creationId xmlns:a16="http://schemas.microsoft.com/office/drawing/2014/main" id="{005943F5-6F7C-4ECD-AFAF-6E6DB02B1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12943" y="4833899"/>
              <a:ext cx="404412" cy="404412"/>
            </a:xfrm>
            <a:prstGeom prst="rect">
              <a:avLst/>
            </a:prstGeom>
          </p:spPr>
        </p:pic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E206989-8010-4D67-A570-36365058316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397183" y="4511307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0A2509AF-3408-4A57-9ACD-A670C095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42706" y="5175485"/>
              <a:ext cx="363561" cy="363561"/>
            </a:xfrm>
            <a:prstGeom prst="rect">
              <a:avLst/>
            </a:prstGeom>
          </p:spPr>
        </p:pic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71C097B-6EDE-400B-A83C-3762D270BC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603" y="5115151"/>
              <a:ext cx="231355" cy="49233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Document">
              <a:extLst>
                <a:ext uri="{FF2B5EF4-FFF2-40B4-BE49-F238E27FC236}">
                  <a16:creationId xmlns:a16="http://schemas.microsoft.com/office/drawing/2014/main" id="{DE8893B2-FA54-4B32-9A08-F08ED409B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15859" y="4912608"/>
              <a:ext cx="411481" cy="411481"/>
            </a:xfrm>
            <a:prstGeom prst="rect">
              <a:avLst/>
            </a:prstGeom>
          </p:spPr>
        </p:pic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E2CAEB0-EC33-44F9-82D4-002DB7EACB58}"/>
                </a:ext>
              </a:extLst>
            </p:cNvPr>
            <p:cNvCxnSpPr>
              <a:cxnSpLocks/>
              <a:stCxn id="20" idx="3"/>
              <a:endCxn id="26" idx="0"/>
            </p:cNvCxnSpPr>
            <p:nvPr/>
          </p:nvCxnSpPr>
          <p:spPr>
            <a:xfrm>
              <a:off x="2101630" y="4708605"/>
              <a:ext cx="619970" cy="2040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FD62D63-6ABA-4196-A921-66687D1608AC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2114471" y="5324089"/>
              <a:ext cx="607129" cy="14042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318436-891C-4167-9537-FBA13FD1D9BE}"/>
                </a:ext>
              </a:extLst>
            </p:cNvPr>
            <p:cNvCxnSpPr/>
            <p:nvPr/>
          </p:nvCxnSpPr>
          <p:spPr>
            <a:xfrm>
              <a:off x="699936" y="5009253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6B602F-818B-41D3-B355-38EF9EFBD15C}"/>
              </a:ext>
            </a:extLst>
          </p:cNvPr>
          <p:cNvGrpSpPr/>
          <p:nvPr/>
        </p:nvGrpSpPr>
        <p:grpSpPr>
          <a:xfrm>
            <a:off x="6992998" y="4125221"/>
            <a:ext cx="1665193" cy="286578"/>
            <a:chOff x="4605232" y="3838402"/>
            <a:chExt cx="2689277" cy="462822"/>
          </a:xfrm>
        </p:grpSpPr>
        <p:pic>
          <p:nvPicPr>
            <p:cNvPr id="31" name="Graphic 30" descr="Computer">
              <a:extLst>
                <a:ext uri="{FF2B5EF4-FFF2-40B4-BE49-F238E27FC236}">
                  <a16:creationId xmlns:a16="http://schemas.microsoft.com/office/drawing/2014/main" id="{3EC09370-38A7-4EF8-B65F-EF396A475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26589" y="3860827"/>
              <a:ext cx="411481" cy="411481"/>
            </a:xfrm>
            <a:prstGeom prst="rect">
              <a:avLst/>
            </a:prstGeom>
          </p:spPr>
        </p:pic>
        <p:pic>
          <p:nvPicPr>
            <p:cNvPr id="32" name="Graphic 31" descr="Speech">
              <a:extLst>
                <a:ext uri="{FF2B5EF4-FFF2-40B4-BE49-F238E27FC236}">
                  <a16:creationId xmlns:a16="http://schemas.microsoft.com/office/drawing/2014/main" id="{F37F725D-31BF-44C9-ABA3-36A12C15D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05232" y="3889743"/>
              <a:ext cx="411481" cy="411481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B70689A-5D9F-4620-A23A-C9885A90E78C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11" y="4058065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c 33" descr="Badge Question Mark">
              <a:extLst>
                <a:ext uri="{FF2B5EF4-FFF2-40B4-BE49-F238E27FC236}">
                  <a16:creationId xmlns:a16="http://schemas.microsoft.com/office/drawing/2014/main" id="{230150FD-2E6A-4B38-BC6D-A413980E5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375218" y="3855859"/>
              <a:ext cx="404412" cy="404412"/>
            </a:xfrm>
            <a:prstGeom prst="rect">
              <a:avLst/>
            </a:prstGeom>
          </p:spPr>
        </p:pic>
        <p:pic>
          <p:nvPicPr>
            <p:cNvPr id="35" name="Graphic 34" descr="Document">
              <a:extLst>
                <a:ext uri="{FF2B5EF4-FFF2-40B4-BE49-F238E27FC236}">
                  <a16:creationId xmlns:a16="http://schemas.microsoft.com/office/drawing/2014/main" id="{1F118A5A-47CE-48F0-B1E8-73E187EEC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883028" y="3838402"/>
              <a:ext cx="411481" cy="411481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EF6D0B-4F41-4B75-B898-08726C73FDF3}"/>
                </a:ext>
              </a:extLst>
            </p:cNvPr>
            <p:cNvCxnSpPr/>
            <p:nvPr/>
          </p:nvCxnSpPr>
          <p:spPr>
            <a:xfrm>
              <a:off x="5779632" y="4052971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3A3929-03D3-4511-BAFA-E39879401713}"/>
                </a:ext>
              </a:extLst>
            </p:cNvPr>
            <p:cNvCxnSpPr/>
            <p:nvPr/>
          </p:nvCxnSpPr>
          <p:spPr>
            <a:xfrm>
              <a:off x="6606202" y="4058424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801CEB-83C2-4B51-9DCF-A64CFCCFE0B4}"/>
              </a:ext>
            </a:extLst>
          </p:cNvPr>
          <p:cNvGrpSpPr/>
          <p:nvPr/>
        </p:nvGrpSpPr>
        <p:grpSpPr>
          <a:xfrm>
            <a:off x="8975226" y="3891707"/>
            <a:ext cx="1679381" cy="743061"/>
            <a:chOff x="396068" y="7647792"/>
            <a:chExt cx="2712192" cy="1200040"/>
          </a:xfrm>
        </p:grpSpPr>
        <p:pic>
          <p:nvPicPr>
            <p:cNvPr id="39" name="Graphic 38" descr="Speech">
              <a:extLst>
                <a:ext uri="{FF2B5EF4-FFF2-40B4-BE49-F238E27FC236}">
                  <a16:creationId xmlns:a16="http://schemas.microsoft.com/office/drawing/2014/main" id="{16FDAD4E-6626-45BB-B70D-18B85156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96068" y="8084085"/>
              <a:ext cx="411481" cy="411481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4E89D81-5637-4A89-8ECE-D80E2A64D8B1}"/>
                </a:ext>
              </a:extLst>
            </p:cNvPr>
            <p:cNvCxnSpPr/>
            <p:nvPr/>
          </p:nvCxnSpPr>
          <p:spPr>
            <a:xfrm>
              <a:off x="807550" y="8236068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Badge Question Mark">
              <a:extLst>
                <a:ext uri="{FF2B5EF4-FFF2-40B4-BE49-F238E27FC236}">
                  <a16:creationId xmlns:a16="http://schemas.microsoft.com/office/drawing/2014/main" id="{5F013ADD-E108-463F-B8BE-23656953D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42703" y="8053373"/>
              <a:ext cx="404412" cy="404412"/>
            </a:xfrm>
            <a:prstGeom prst="rect">
              <a:avLst/>
            </a:prstGeom>
          </p:spPr>
        </p:pic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4B4E92D9-5131-48A5-B725-90A193BE044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29254" y="7659668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 descr="Computer">
              <a:extLst>
                <a:ext uri="{FF2B5EF4-FFF2-40B4-BE49-F238E27FC236}">
                  <a16:creationId xmlns:a16="http://schemas.microsoft.com/office/drawing/2014/main" id="{C5BEA355-1239-45E7-AC64-C363AF62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893574" y="7647792"/>
              <a:ext cx="411481" cy="411481"/>
            </a:xfrm>
            <a:prstGeom prst="rect">
              <a:avLst/>
            </a:prstGeom>
          </p:spPr>
        </p:pic>
        <p:pic>
          <p:nvPicPr>
            <p:cNvPr id="44" name="Graphic 43" descr="User">
              <a:extLst>
                <a:ext uri="{FF2B5EF4-FFF2-40B4-BE49-F238E27FC236}">
                  <a16:creationId xmlns:a16="http://schemas.microsoft.com/office/drawing/2014/main" id="{B670F75F-3E1B-4434-929B-C271E59BA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927740" y="8484271"/>
              <a:ext cx="363561" cy="363561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01A658-930B-4F72-9F98-A4869565215B}"/>
                </a:ext>
              </a:extLst>
            </p:cNvPr>
            <p:cNvCxnSpPr>
              <a:cxnSpLocks/>
            </p:cNvCxnSpPr>
            <p:nvPr/>
          </p:nvCxnSpPr>
          <p:spPr>
            <a:xfrm>
              <a:off x="2109522" y="8069324"/>
              <a:ext cx="2" cy="397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phic 45" descr="Document">
              <a:extLst>
                <a:ext uri="{FF2B5EF4-FFF2-40B4-BE49-F238E27FC236}">
                  <a16:creationId xmlns:a16="http://schemas.microsoft.com/office/drawing/2014/main" id="{05CD4ED7-DBC1-4127-B4C0-D7DCDF90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96779" y="8008074"/>
              <a:ext cx="411481" cy="411481"/>
            </a:xfrm>
            <a:prstGeom prst="rect">
              <a:avLst/>
            </a:prstGeom>
          </p:spPr>
        </p:pic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C2583C20-DFF3-42E0-8FA1-93F4C5B27561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>
              <a:off x="2305055" y="7853533"/>
              <a:ext cx="597465" cy="15454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8406638A-880D-463F-A950-341A499CE123}"/>
                </a:ext>
              </a:extLst>
            </p:cNvPr>
            <p:cNvCxnSpPr>
              <a:cxnSpLocks/>
              <a:stCxn id="44" idx="3"/>
              <a:endCxn id="46" idx="2"/>
            </p:cNvCxnSpPr>
            <p:nvPr/>
          </p:nvCxnSpPr>
          <p:spPr>
            <a:xfrm flipV="1">
              <a:off x="2291301" y="8419555"/>
              <a:ext cx="611219" cy="24649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E3477A3F-E8FE-4B71-AC21-172B74EA8815}"/>
              </a:ext>
            </a:extLst>
          </p:cNvPr>
          <p:cNvSpPr/>
          <p:nvPr/>
        </p:nvSpPr>
        <p:spPr>
          <a:xfrm>
            <a:off x="4793624" y="3185336"/>
            <a:ext cx="6189243" cy="2158143"/>
          </a:xfrm>
          <a:prstGeom prst="ellipse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ACFB2CF7-6737-44D7-95BC-531CE13483EF}"/>
              </a:ext>
            </a:extLst>
          </p:cNvPr>
          <p:cNvSpPr/>
          <p:nvPr/>
        </p:nvSpPr>
        <p:spPr>
          <a:xfrm>
            <a:off x="1369802" y="3437856"/>
            <a:ext cx="3279355" cy="1646757"/>
          </a:xfrm>
          <a:prstGeom prst="righ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182880" rtlCol="0" anchor="b"/>
          <a:lstStyle/>
          <a:p>
            <a:pPr algn="ctr"/>
            <a:r>
              <a:rPr lang="en-US" dirty="0"/>
              <a:t>Incoming call center questions of various complexities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0B712-C1F8-4DEE-AB41-1E5F600E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0BB2-3CC1-4315-870E-548BABAD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7D525-17D6-490B-BBCD-82845829BCB5}"/>
              </a:ext>
            </a:extLst>
          </p:cNvPr>
          <p:cNvGrpSpPr/>
          <p:nvPr/>
        </p:nvGrpSpPr>
        <p:grpSpPr>
          <a:xfrm>
            <a:off x="1288610" y="1305946"/>
            <a:ext cx="9614780" cy="4246107"/>
            <a:chOff x="1005817" y="1972181"/>
            <a:chExt cx="9614780" cy="4246107"/>
          </a:xfrm>
        </p:grpSpPr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0919D1B6-6068-4932-A1AA-CB33ADCB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304678" y="2842431"/>
              <a:ext cx="2315919" cy="2315919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6F5E9131-5DF1-489A-A542-D4ED1D31E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05817" y="2659040"/>
              <a:ext cx="2383316" cy="2383316"/>
            </a:xfrm>
            <a:prstGeom prst="rect">
              <a:avLst/>
            </a:prstGeom>
          </p:spPr>
        </p:pic>
        <p:sp>
          <p:nvSpPr>
            <p:cNvPr id="8" name="Circular Arrow 14">
              <a:extLst>
                <a:ext uri="{FF2B5EF4-FFF2-40B4-BE49-F238E27FC236}">
                  <a16:creationId xmlns:a16="http://schemas.microsoft.com/office/drawing/2014/main" id="{251EC9F5-19E8-48BF-8975-61B503EFCAEB}"/>
                </a:ext>
              </a:extLst>
            </p:cNvPr>
            <p:cNvSpPr/>
            <p:nvPr/>
          </p:nvSpPr>
          <p:spPr bwMode="auto">
            <a:xfrm rot="16617642">
              <a:off x="3666885" y="1972181"/>
              <a:ext cx="4246107" cy="4246107"/>
            </a:xfrm>
            <a:prstGeom prst="circularArrow">
              <a:avLst>
                <a:gd name="adj1" fmla="val 12500"/>
                <a:gd name="adj2" fmla="val 600187"/>
                <a:gd name="adj3" fmla="val 20457681"/>
                <a:gd name="adj4" fmla="val 21448570"/>
                <a:gd name="adj5" fmla="val 1045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72000" rIns="144000" bIns="72000" rtlCol="0" anchor="ctr"/>
            <a:lstStyle/>
            <a:p>
              <a:pPr marL="157163" marR="0" indent="-157163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Char char="n"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C4A237-1FFD-4C2D-B10E-71F8B0A5F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4336626" y="3194344"/>
              <a:ext cx="1612091" cy="806046"/>
            </a:xfrm>
            <a:prstGeom prst="rect">
              <a:avLst/>
            </a:prstGeom>
          </p:spPr>
        </p:pic>
        <p:grpSp>
          <p:nvGrpSpPr>
            <p:cNvPr id="13" name="Group 75">
              <a:extLst>
                <a:ext uri="{FF2B5EF4-FFF2-40B4-BE49-F238E27FC236}">
                  <a16:creationId xmlns:a16="http://schemas.microsoft.com/office/drawing/2014/main" id="{62132029-8A61-428E-A4CC-EE2FA14776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57699" y="3237180"/>
              <a:ext cx="702401" cy="600413"/>
              <a:chOff x="529" y="1904"/>
              <a:chExt cx="427" cy="365"/>
            </a:xfrm>
            <a:solidFill>
              <a:schemeClr val="accent4"/>
            </a:solidFill>
          </p:grpSpPr>
          <p:sp>
            <p:nvSpPr>
              <p:cNvPr id="14" name="Freeform 76">
                <a:extLst>
                  <a:ext uri="{FF2B5EF4-FFF2-40B4-BE49-F238E27FC236}">
                    <a16:creationId xmlns:a16="http://schemas.microsoft.com/office/drawing/2014/main" id="{BCCF06B4-9BD8-47F7-B206-A9C8AA7DF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" y="1904"/>
                <a:ext cx="427" cy="365"/>
              </a:xfrm>
              <a:custGeom>
                <a:avLst/>
                <a:gdLst>
                  <a:gd name="T0" fmla="*/ 282 w 288"/>
                  <a:gd name="T1" fmla="*/ 252 h 252"/>
                  <a:gd name="T2" fmla="*/ 6 w 288"/>
                  <a:gd name="T3" fmla="*/ 252 h 252"/>
                  <a:gd name="T4" fmla="*/ 0 w 288"/>
                  <a:gd name="T5" fmla="*/ 246 h 252"/>
                  <a:gd name="T6" fmla="*/ 0 w 288"/>
                  <a:gd name="T7" fmla="*/ 6 h 252"/>
                  <a:gd name="T8" fmla="*/ 6 w 288"/>
                  <a:gd name="T9" fmla="*/ 0 h 252"/>
                  <a:gd name="T10" fmla="*/ 12 w 288"/>
                  <a:gd name="T11" fmla="*/ 6 h 252"/>
                  <a:gd name="T12" fmla="*/ 12 w 288"/>
                  <a:gd name="T13" fmla="*/ 240 h 252"/>
                  <a:gd name="T14" fmla="*/ 282 w 288"/>
                  <a:gd name="T15" fmla="*/ 240 h 252"/>
                  <a:gd name="T16" fmla="*/ 288 w 288"/>
                  <a:gd name="T17" fmla="*/ 246 h 252"/>
                  <a:gd name="T18" fmla="*/ 282 w 288"/>
                  <a:gd name="T19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" h="252">
                    <a:moveTo>
                      <a:pt x="282" y="252"/>
                    </a:moveTo>
                    <a:cubicBezTo>
                      <a:pt x="6" y="252"/>
                      <a:pt x="6" y="252"/>
                      <a:pt x="6" y="252"/>
                    </a:cubicBezTo>
                    <a:cubicBezTo>
                      <a:pt x="3" y="252"/>
                      <a:pt x="0" y="250"/>
                      <a:pt x="0" y="24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240"/>
                      <a:pt x="12" y="240"/>
                      <a:pt x="12" y="240"/>
                    </a:cubicBezTo>
                    <a:cubicBezTo>
                      <a:pt x="282" y="240"/>
                      <a:pt x="282" y="240"/>
                      <a:pt x="282" y="240"/>
                    </a:cubicBezTo>
                    <a:cubicBezTo>
                      <a:pt x="285" y="240"/>
                      <a:pt x="288" y="243"/>
                      <a:pt x="288" y="246"/>
                    </a:cubicBezTo>
                    <a:cubicBezTo>
                      <a:pt x="288" y="250"/>
                      <a:pt x="285" y="252"/>
                      <a:pt x="282" y="2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7">
                <a:extLst>
                  <a:ext uri="{FF2B5EF4-FFF2-40B4-BE49-F238E27FC236}">
                    <a16:creationId xmlns:a16="http://schemas.microsoft.com/office/drawing/2014/main" id="{B99B7673-B6DA-4F11-87D5-9CCEEA5D8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" y="2139"/>
                <a:ext cx="74" cy="78"/>
              </a:xfrm>
              <a:custGeom>
                <a:avLst/>
                <a:gdLst>
                  <a:gd name="T0" fmla="*/ 44 w 50"/>
                  <a:gd name="T1" fmla="*/ 54 h 54"/>
                  <a:gd name="T2" fmla="*/ 3 w 50"/>
                  <a:gd name="T3" fmla="*/ 20 h 54"/>
                  <a:gd name="T4" fmla="*/ 0 w 50"/>
                  <a:gd name="T5" fmla="*/ 8 h 54"/>
                  <a:gd name="T6" fmla="*/ 5 w 50"/>
                  <a:gd name="T7" fmla="*/ 1 h 54"/>
                  <a:gd name="T8" fmla="*/ 12 w 50"/>
                  <a:gd name="T9" fmla="*/ 6 h 54"/>
                  <a:gd name="T10" fmla="*/ 14 w 50"/>
                  <a:gd name="T11" fmla="*/ 18 h 54"/>
                  <a:gd name="T12" fmla="*/ 44 w 50"/>
                  <a:gd name="T13" fmla="*/ 42 h 54"/>
                  <a:gd name="T14" fmla="*/ 50 w 50"/>
                  <a:gd name="T15" fmla="*/ 48 h 54"/>
                  <a:gd name="T16" fmla="*/ 44 w 50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4">
                    <a:moveTo>
                      <a:pt x="44" y="54"/>
                    </a:moveTo>
                    <a:cubicBezTo>
                      <a:pt x="24" y="54"/>
                      <a:pt x="6" y="40"/>
                      <a:pt x="3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2" y="1"/>
                      <a:pt x="5" y="1"/>
                    </a:cubicBezTo>
                    <a:cubicBezTo>
                      <a:pt x="8" y="0"/>
                      <a:pt x="12" y="2"/>
                      <a:pt x="12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32"/>
                      <a:pt x="29" y="42"/>
                      <a:pt x="44" y="42"/>
                    </a:cubicBezTo>
                    <a:cubicBezTo>
                      <a:pt x="47" y="42"/>
                      <a:pt x="50" y="45"/>
                      <a:pt x="50" y="48"/>
                    </a:cubicBezTo>
                    <a:cubicBezTo>
                      <a:pt x="50" y="52"/>
                      <a:pt x="47" y="54"/>
                      <a:pt x="44" y="54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78">
                <a:extLst>
                  <a:ext uri="{FF2B5EF4-FFF2-40B4-BE49-F238E27FC236}">
                    <a16:creationId xmlns:a16="http://schemas.microsoft.com/office/drawing/2014/main" id="{866BA112-A4F5-4B67-B243-8C0AE8BEC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" y="2008"/>
                <a:ext cx="160" cy="209"/>
              </a:xfrm>
              <a:custGeom>
                <a:avLst/>
                <a:gdLst>
                  <a:gd name="T0" fmla="*/ 6 w 108"/>
                  <a:gd name="T1" fmla="*/ 144 h 144"/>
                  <a:gd name="T2" fmla="*/ 0 w 108"/>
                  <a:gd name="T3" fmla="*/ 138 h 144"/>
                  <a:gd name="T4" fmla="*/ 6 w 108"/>
                  <a:gd name="T5" fmla="*/ 132 h 144"/>
                  <a:gd name="T6" fmla="*/ 35 w 108"/>
                  <a:gd name="T7" fmla="*/ 108 h 144"/>
                  <a:gd name="T8" fmla="*/ 50 w 108"/>
                  <a:gd name="T9" fmla="*/ 29 h 144"/>
                  <a:gd name="T10" fmla="*/ 84 w 108"/>
                  <a:gd name="T11" fmla="*/ 0 h 144"/>
                  <a:gd name="T12" fmla="*/ 105 w 108"/>
                  <a:gd name="T13" fmla="*/ 7 h 144"/>
                  <a:gd name="T14" fmla="*/ 106 w 108"/>
                  <a:gd name="T15" fmla="*/ 16 h 144"/>
                  <a:gd name="T16" fmla="*/ 98 w 108"/>
                  <a:gd name="T17" fmla="*/ 17 h 144"/>
                  <a:gd name="T18" fmla="*/ 84 w 108"/>
                  <a:gd name="T19" fmla="*/ 12 h 144"/>
                  <a:gd name="T20" fmla="*/ 61 w 108"/>
                  <a:gd name="T21" fmla="*/ 31 h 144"/>
                  <a:gd name="T22" fmla="*/ 47 w 108"/>
                  <a:gd name="T23" fmla="*/ 110 h 144"/>
                  <a:gd name="T24" fmla="*/ 6 w 108"/>
                  <a:gd name="T2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144">
                    <a:moveTo>
                      <a:pt x="6" y="144"/>
                    </a:moveTo>
                    <a:cubicBezTo>
                      <a:pt x="3" y="144"/>
                      <a:pt x="0" y="142"/>
                      <a:pt x="0" y="138"/>
                    </a:cubicBezTo>
                    <a:cubicBezTo>
                      <a:pt x="0" y="135"/>
                      <a:pt x="3" y="132"/>
                      <a:pt x="6" y="132"/>
                    </a:cubicBezTo>
                    <a:cubicBezTo>
                      <a:pt x="20" y="132"/>
                      <a:pt x="33" y="122"/>
                      <a:pt x="35" y="108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3" y="12"/>
                      <a:pt x="67" y="0"/>
                      <a:pt x="84" y="0"/>
                    </a:cubicBezTo>
                    <a:cubicBezTo>
                      <a:pt x="91" y="0"/>
                      <a:pt x="99" y="3"/>
                      <a:pt x="105" y="7"/>
                    </a:cubicBezTo>
                    <a:cubicBezTo>
                      <a:pt x="107" y="9"/>
                      <a:pt x="108" y="13"/>
                      <a:pt x="106" y="16"/>
                    </a:cubicBezTo>
                    <a:cubicBezTo>
                      <a:pt x="104" y="18"/>
                      <a:pt x="100" y="19"/>
                      <a:pt x="98" y="17"/>
                    </a:cubicBezTo>
                    <a:cubicBezTo>
                      <a:pt x="94" y="14"/>
                      <a:pt x="89" y="12"/>
                      <a:pt x="84" y="12"/>
                    </a:cubicBezTo>
                    <a:cubicBezTo>
                      <a:pt x="73" y="12"/>
                      <a:pt x="63" y="20"/>
                      <a:pt x="61" y="31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3" y="130"/>
                      <a:pt x="26" y="144"/>
                      <a:pt x="6" y="144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79">
                <a:extLst>
                  <a:ext uri="{FF2B5EF4-FFF2-40B4-BE49-F238E27FC236}">
                    <a16:creationId xmlns:a16="http://schemas.microsoft.com/office/drawing/2014/main" id="{8B23BD90-5BC5-4150-9492-63528282B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" y="2008"/>
                <a:ext cx="248" cy="209"/>
              </a:xfrm>
              <a:custGeom>
                <a:avLst/>
                <a:gdLst>
                  <a:gd name="T0" fmla="*/ 162 w 168"/>
                  <a:gd name="T1" fmla="*/ 144 h 144"/>
                  <a:gd name="T2" fmla="*/ 121 w 168"/>
                  <a:gd name="T3" fmla="*/ 110 h 144"/>
                  <a:gd name="T4" fmla="*/ 106 w 168"/>
                  <a:gd name="T5" fmla="*/ 31 h 144"/>
                  <a:gd name="T6" fmla="*/ 84 w 168"/>
                  <a:gd name="T7" fmla="*/ 12 h 144"/>
                  <a:gd name="T8" fmla="*/ 61 w 168"/>
                  <a:gd name="T9" fmla="*/ 31 h 144"/>
                  <a:gd name="T10" fmla="*/ 47 w 168"/>
                  <a:gd name="T11" fmla="*/ 110 h 144"/>
                  <a:gd name="T12" fmla="*/ 6 w 168"/>
                  <a:gd name="T13" fmla="*/ 144 h 144"/>
                  <a:gd name="T14" fmla="*/ 0 w 168"/>
                  <a:gd name="T15" fmla="*/ 138 h 144"/>
                  <a:gd name="T16" fmla="*/ 6 w 168"/>
                  <a:gd name="T17" fmla="*/ 132 h 144"/>
                  <a:gd name="T18" fmla="*/ 35 w 168"/>
                  <a:gd name="T19" fmla="*/ 108 h 144"/>
                  <a:gd name="T20" fmla="*/ 50 w 168"/>
                  <a:gd name="T21" fmla="*/ 29 h 144"/>
                  <a:gd name="T22" fmla="*/ 84 w 168"/>
                  <a:gd name="T23" fmla="*/ 0 h 144"/>
                  <a:gd name="T24" fmla="*/ 118 w 168"/>
                  <a:gd name="T25" fmla="*/ 29 h 144"/>
                  <a:gd name="T26" fmla="*/ 132 w 168"/>
                  <a:gd name="T27" fmla="*/ 108 h 144"/>
                  <a:gd name="T28" fmla="*/ 162 w 168"/>
                  <a:gd name="T29" fmla="*/ 132 h 144"/>
                  <a:gd name="T30" fmla="*/ 168 w 168"/>
                  <a:gd name="T31" fmla="*/ 138 h 144"/>
                  <a:gd name="T32" fmla="*/ 162 w 168"/>
                  <a:gd name="T3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144">
                    <a:moveTo>
                      <a:pt x="162" y="144"/>
                    </a:moveTo>
                    <a:cubicBezTo>
                      <a:pt x="142" y="144"/>
                      <a:pt x="124" y="130"/>
                      <a:pt x="121" y="110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4" y="20"/>
                      <a:pt x="95" y="12"/>
                      <a:pt x="84" y="12"/>
                    </a:cubicBezTo>
                    <a:cubicBezTo>
                      <a:pt x="73" y="12"/>
                      <a:pt x="63" y="20"/>
                      <a:pt x="61" y="31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3" y="130"/>
                      <a:pt x="26" y="144"/>
                      <a:pt x="6" y="144"/>
                    </a:cubicBezTo>
                    <a:cubicBezTo>
                      <a:pt x="3" y="144"/>
                      <a:pt x="0" y="142"/>
                      <a:pt x="0" y="138"/>
                    </a:cubicBezTo>
                    <a:cubicBezTo>
                      <a:pt x="0" y="135"/>
                      <a:pt x="3" y="132"/>
                      <a:pt x="6" y="132"/>
                    </a:cubicBezTo>
                    <a:cubicBezTo>
                      <a:pt x="20" y="132"/>
                      <a:pt x="33" y="122"/>
                      <a:pt x="35" y="108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3" y="12"/>
                      <a:pt x="67" y="0"/>
                      <a:pt x="84" y="0"/>
                    </a:cubicBezTo>
                    <a:cubicBezTo>
                      <a:pt x="101" y="0"/>
                      <a:pt x="115" y="12"/>
                      <a:pt x="118" y="29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5" y="122"/>
                      <a:pt x="147" y="132"/>
                      <a:pt x="162" y="132"/>
                    </a:cubicBezTo>
                    <a:cubicBezTo>
                      <a:pt x="165" y="132"/>
                      <a:pt x="168" y="135"/>
                      <a:pt x="168" y="138"/>
                    </a:cubicBezTo>
                    <a:cubicBezTo>
                      <a:pt x="168" y="142"/>
                      <a:pt x="165" y="144"/>
                      <a:pt x="162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38974B-2D69-416C-B52D-EB1039070C9E}"/>
                </a:ext>
              </a:extLst>
            </p:cNvPr>
            <p:cNvSpPr/>
            <p:nvPr/>
          </p:nvSpPr>
          <p:spPr>
            <a:xfrm>
              <a:off x="4450514" y="4103980"/>
              <a:ext cx="2700036" cy="109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1CADE4"/>
                  </a:solidFill>
                </a:rPr>
                <a:t>Question accuracy</a:t>
              </a:r>
            </a:p>
            <a:p>
              <a:pPr algn="ctr"/>
              <a:r>
                <a:rPr lang="en-US" sz="1200" dirty="0">
                  <a:solidFill>
                    <a:srgbClr val="1CADE4"/>
                  </a:solidFill>
                </a:rPr>
                <a:t>(</a:t>
              </a:r>
              <a:r>
                <a:rPr lang="en-US" sz="1200" i="1" dirty="0">
                  <a:solidFill>
                    <a:srgbClr val="1CADE4"/>
                  </a:solidFill>
                </a:rPr>
                <a:t>a</a:t>
              </a:r>
              <a:r>
                <a:rPr lang="en-US" sz="1200" dirty="0">
                  <a:solidFill>
                    <a:srgbClr val="1CADE4"/>
                  </a:solidFill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1CADE4"/>
                  </a:solidFill>
                </a:rPr>
                <a:t>+</a:t>
              </a:r>
            </a:p>
            <a:p>
              <a:pPr algn="ctr"/>
              <a:r>
                <a:rPr lang="en-US" dirty="0">
                  <a:solidFill>
                    <a:srgbClr val="1CADE4"/>
                  </a:solidFill>
                </a:rPr>
                <a:t>Average handle time</a:t>
              </a:r>
            </a:p>
            <a:p>
              <a:pPr algn="ctr"/>
              <a:r>
                <a:rPr lang="en-US" sz="1200" dirty="0">
                  <a:solidFill>
                    <a:srgbClr val="1CADE4"/>
                  </a:solidFill>
                </a:rPr>
                <a:t>(</a:t>
              </a:r>
              <a:r>
                <a:rPr lang="en-US" sz="1200" i="1" dirty="0" err="1">
                  <a:solidFill>
                    <a:srgbClr val="1CADE4"/>
                  </a:solidFill>
                </a:rPr>
                <a:t>aht</a:t>
              </a:r>
              <a:r>
                <a:rPr lang="en-US" sz="1200" dirty="0">
                  <a:solidFill>
                    <a:srgbClr val="1CADE4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77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128">
            <a:extLst>
              <a:ext uri="{FF2B5EF4-FFF2-40B4-BE49-F238E27FC236}">
                <a16:creationId xmlns:a16="http://schemas.microsoft.com/office/drawing/2014/main" id="{797A29B0-5FCE-480D-A49C-5C016D76A9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61447" y="1761541"/>
            <a:ext cx="761133" cy="710967"/>
            <a:chOff x="5686" y="1950"/>
            <a:chExt cx="440" cy="411"/>
          </a:xfrm>
          <a:solidFill>
            <a:schemeClr val="accent4"/>
          </a:solidFill>
        </p:grpSpPr>
        <p:sp>
          <p:nvSpPr>
            <p:cNvPr id="7" name="Freeform 129">
              <a:extLst>
                <a:ext uri="{FF2B5EF4-FFF2-40B4-BE49-F238E27FC236}">
                  <a16:creationId xmlns:a16="http://schemas.microsoft.com/office/drawing/2014/main" id="{385605F2-CE98-4C28-AA3A-6FAF03635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6" y="2183"/>
              <a:ext cx="91" cy="163"/>
            </a:xfrm>
            <a:custGeom>
              <a:avLst/>
              <a:gdLst>
                <a:gd name="T0" fmla="*/ 54 w 60"/>
                <a:gd name="T1" fmla="*/ 109 h 109"/>
                <a:gd name="T2" fmla="*/ 6 w 60"/>
                <a:gd name="T3" fmla="*/ 109 h 109"/>
                <a:gd name="T4" fmla="*/ 0 w 60"/>
                <a:gd name="T5" fmla="*/ 103 h 109"/>
                <a:gd name="T6" fmla="*/ 0 w 60"/>
                <a:gd name="T7" fmla="*/ 6 h 109"/>
                <a:gd name="T8" fmla="*/ 6 w 60"/>
                <a:gd name="T9" fmla="*/ 0 h 109"/>
                <a:gd name="T10" fmla="*/ 54 w 60"/>
                <a:gd name="T11" fmla="*/ 0 h 109"/>
                <a:gd name="T12" fmla="*/ 60 w 60"/>
                <a:gd name="T13" fmla="*/ 6 h 109"/>
                <a:gd name="T14" fmla="*/ 60 w 60"/>
                <a:gd name="T15" fmla="*/ 103 h 109"/>
                <a:gd name="T16" fmla="*/ 54 w 60"/>
                <a:gd name="T17" fmla="*/ 109 h 109"/>
                <a:gd name="T18" fmla="*/ 12 w 60"/>
                <a:gd name="T19" fmla="*/ 97 h 109"/>
                <a:gd name="T20" fmla="*/ 48 w 60"/>
                <a:gd name="T21" fmla="*/ 97 h 109"/>
                <a:gd name="T22" fmla="*/ 48 w 60"/>
                <a:gd name="T23" fmla="*/ 12 h 109"/>
                <a:gd name="T24" fmla="*/ 12 w 60"/>
                <a:gd name="T25" fmla="*/ 12 h 109"/>
                <a:gd name="T26" fmla="*/ 12 w 60"/>
                <a:gd name="T27" fmla="*/ 9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9">
                  <a:moveTo>
                    <a:pt x="54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6"/>
                    <a:pt x="57" y="109"/>
                    <a:pt x="54" y="109"/>
                  </a:cubicBezTo>
                  <a:close/>
                  <a:moveTo>
                    <a:pt x="12" y="97"/>
                  </a:moveTo>
                  <a:cubicBezTo>
                    <a:pt x="48" y="97"/>
                    <a:pt x="48" y="97"/>
                    <a:pt x="48" y="9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30">
              <a:extLst>
                <a:ext uri="{FF2B5EF4-FFF2-40B4-BE49-F238E27FC236}">
                  <a16:creationId xmlns:a16="http://schemas.microsoft.com/office/drawing/2014/main" id="{08E814EF-AB65-445F-928A-C6550F21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2231"/>
              <a:ext cx="369" cy="130"/>
            </a:xfrm>
            <a:custGeom>
              <a:avLst/>
              <a:gdLst>
                <a:gd name="T0" fmla="*/ 105 w 241"/>
                <a:gd name="T1" fmla="*/ 87 h 87"/>
                <a:gd name="T2" fmla="*/ 40 w 241"/>
                <a:gd name="T3" fmla="*/ 70 h 87"/>
                <a:gd name="T4" fmla="*/ 5 w 241"/>
                <a:gd name="T5" fmla="*/ 58 h 87"/>
                <a:gd name="T6" fmla="*/ 1 w 241"/>
                <a:gd name="T7" fmla="*/ 50 h 87"/>
                <a:gd name="T8" fmla="*/ 9 w 241"/>
                <a:gd name="T9" fmla="*/ 46 h 87"/>
                <a:gd name="T10" fmla="*/ 44 w 241"/>
                <a:gd name="T11" fmla="*/ 58 h 87"/>
                <a:gd name="T12" fmla="*/ 173 w 241"/>
                <a:gd name="T13" fmla="*/ 47 h 87"/>
                <a:gd name="T14" fmla="*/ 224 w 241"/>
                <a:gd name="T15" fmla="*/ 21 h 87"/>
                <a:gd name="T16" fmla="*/ 201 w 241"/>
                <a:gd name="T17" fmla="*/ 16 h 87"/>
                <a:gd name="T18" fmla="*/ 148 w 241"/>
                <a:gd name="T19" fmla="*/ 34 h 87"/>
                <a:gd name="T20" fmla="*/ 140 w 241"/>
                <a:gd name="T21" fmla="*/ 30 h 87"/>
                <a:gd name="T22" fmla="*/ 144 w 241"/>
                <a:gd name="T23" fmla="*/ 22 h 87"/>
                <a:gd name="T24" fmla="*/ 197 w 241"/>
                <a:gd name="T25" fmla="*/ 4 h 87"/>
                <a:gd name="T26" fmla="*/ 239 w 241"/>
                <a:gd name="T27" fmla="*/ 18 h 87"/>
                <a:gd name="T28" fmla="*/ 241 w 241"/>
                <a:gd name="T29" fmla="*/ 23 h 87"/>
                <a:gd name="T30" fmla="*/ 238 w 241"/>
                <a:gd name="T31" fmla="*/ 28 h 87"/>
                <a:gd name="T32" fmla="*/ 179 w 241"/>
                <a:gd name="T33" fmla="*/ 58 h 87"/>
                <a:gd name="T34" fmla="*/ 105 w 241"/>
                <a:gd name="T3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1" h="87">
                  <a:moveTo>
                    <a:pt x="105" y="87"/>
                  </a:moveTo>
                  <a:cubicBezTo>
                    <a:pt x="89" y="87"/>
                    <a:pt x="72" y="81"/>
                    <a:pt x="40" y="70"/>
                  </a:cubicBezTo>
                  <a:cubicBezTo>
                    <a:pt x="30" y="66"/>
                    <a:pt x="19" y="62"/>
                    <a:pt x="5" y="58"/>
                  </a:cubicBezTo>
                  <a:cubicBezTo>
                    <a:pt x="2" y="57"/>
                    <a:pt x="0" y="53"/>
                    <a:pt x="1" y="50"/>
                  </a:cubicBezTo>
                  <a:cubicBezTo>
                    <a:pt x="2" y="47"/>
                    <a:pt x="6" y="45"/>
                    <a:pt x="9" y="46"/>
                  </a:cubicBezTo>
                  <a:cubicBezTo>
                    <a:pt x="22" y="51"/>
                    <a:pt x="34" y="55"/>
                    <a:pt x="44" y="58"/>
                  </a:cubicBezTo>
                  <a:cubicBezTo>
                    <a:pt x="110" y="81"/>
                    <a:pt x="110" y="81"/>
                    <a:pt x="173" y="47"/>
                  </a:cubicBezTo>
                  <a:cubicBezTo>
                    <a:pt x="187" y="40"/>
                    <a:pt x="204" y="31"/>
                    <a:pt x="224" y="21"/>
                  </a:cubicBezTo>
                  <a:cubicBezTo>
                    <a:pt x="215" y="14"/>
                    <a:pt x="209" y="14"/>
                    <a:pt x="201" y="16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5" y="35"/>
                    <a:pt x="141" y="33"/>
                    <a:pt x="140" y="30"/>
                  </a:cubicBezTo>
                  <a:cubicBezTo>
                    <a:pt x="139" y="27"/>
                    <a:pt x="141" y="23"/>
                    <a:pt x="144" y="22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213" y="0"/>
                    <a:pt x="225" y="4"/>
                    <a:pt x="239" y="18"/>
                  </a:cubicBezTo>
                  <a:cubicBezTo>
                    <a:pt x="241" y="19"/>
                    <a:pt x="241" y="21"/>
                    <a:pt x="241" y="23"/>
                  </a:cubicBezTo>
                  <a:cubicBezTo>
                    <a:pt x="241" y="25"/>
                    <a:pt x="239" y="27"/>
                    <a:pt x="238" y="28"/>
                  </a:cubicBezTo>
                  <a:cubicBezTo>
                    <a:pt x="213" y="40"/>
                    <a:pt x="194" y="50"/>
                    <a:pt x="179" y="58"/>
                  </a:cubicBezTo>
                  <a:cubicBezTo>
                    <a:pt x="142" y="78"/>
                    <a:pt x="125" y="87"/>
                    <a:pt x="105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849611C6-9067-4E14-ABFB-08C4D701E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" y="2201"/>
              <a:ext cx="233" cy="90"/>
            </a:xfrm>
            <a:custGeom>
              <a:avLst/>
              <a:gdLst>
                <a:gd name="T0" fmla="*/ 132 w 152"/>
                <a:gd name="T1" fmla="*/ 60 h 60"/>
                <a:gd name="T2" fmla="*/ 66 w 152"/>
                <a:gd name="T3" fmla="*/ 60 h 60"/>
                <a:gd name="T4" fmla="*/ 60 w 152"/>
                <a:gd name="T5" fmla="*/ 54 h 60"/>
                <a:gd name="T6" fmla="*/ 66 w 152"/>
                <a:gd name="T7" fmla="*/ 48 h 60"/>
                <a:gd name="T8" fmla="*/ 132 w 152"/>
                <a:gd name="T9" fmla="*/ 48 h 60"/>
                <a:gd name="T10" fmla="*/ 140 w 152"/>
                <a:gd name="T11" fmla="*/ 42 h 60"/>
                <a:gd name="T12" fmla="*/ 132 w 152"/>
                <a:gd name="T13" fmla="*/ 36 h 60"/>
                <a:gd name="T14" fmla="*/ 96 w 152"/>
                <a:gd name="T15" fmla="*/ 36 h 60"/>
                <a:gd name="T16" fmla="*/ 92 w 152"/>
                <a:gd name="T17" fmla="*/ 34 h 60"/>
                <a:gd name="T18" fmla="*/ 42 w 152"/>
                <a:gd name="T19" fmla="*/ 12 h 60"/>
                <a:gd name="T20" fmla="*/ 6 w 152"/>
                <a:gd name="T21" fmla="*/ 12 h 60"/>
                <a:gd name="T22" fmla="*/ 0 w 152"/>
                <a:gd name="T23" fmla="*/ 6 h 60"/>
                <a:gd name="T24" fmla="*/ 6 w 152"/>
                <a:gd name="T25" fmla="*/ 0 h 60"/>
                <a:gd name="T26" fmla="*/ 42 w 152"/>
                <a:gd name="T27" fmla="*/ 0 h 60"/>
                <a:gd name="T28" fmla="*/ 98 w 152"/>
                <a:gd name="T29" fmla="*/ 24 h 60"/>
                <a:gd name="T30" fmla="*/ 132 w 152"/>
                <a:gd name="T31" fmla="*/ 24 h 60"/>
                <a:gd name="T32" fmla="*/ 152 w 152"/>
                <a:gd name="T33" fmla="*/ 42 h 60"/>
                <a:gd name="T34" fmla="*/ 132 w 152"/>
                <a:gd name="T3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60">
                  <a:moveTo>
                    <a:pt x="132" y="60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63" y="60"/>
                    <a:pt x="60" y="57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8" y="48"/>
                    <a:pt x="140" y="45"/>
                    <a:pt x="140" y="42"/>
                  </a:cubicBezTo>
                  <a:cubicBezTo>
                    <a:pt x="140" y="39"/>
                    <a:pt x="138" y="36"/>
                    <a:pt x="132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6"/>
                    <a:pt x="93" y="36"/>
                    <a:pt x="92" y="34"/>
                  </a:cubicBezTo>
                  <a:cubicBezTo>
                    <a:pt x="85" y="28"/>
                    <a:pt x="67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9" y="0"/>
                    <a:pt x="90" y="16"/>
                    <a:pt x="98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45" y="24"/>
                    <a:pt x="152" y="33"/>
                    <a:pt x="152" y="42"/>
                  </a:cubicBezTo>
                  <a:cubicBezTo>
                    <a:pt x="152" y="51"/>
                    <a:pt x="145" y="60"/>
                    <a:pt x="13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32">
              <a:extLst>
                <a:ext uri="{FF2B5EF4-FFF2-40B4-BE49-F238E27FC236}">
                  <a16:creationId xmlns:a16="http://schemas.microsoft.com/office/drawing/2014/main" id="{CD87B215-51A3-4003-B582-0D97896F4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3" y="1950"/>
              <a:ext cx="128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33">
              <a:extLst>
                <a:ext uri="{FF2B5EF4-FFF2-40B4-BE49-F238E27FC236}">
                  <a16:creationId xmlns:a16="http://schemas.microsoft.com/office/drawing/2014/main" id="{B5C1C179-31E0-4F2A-A2EC-4558BD7C9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1" y="2075"/>
              <a:ext cx="128" cy="126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34">
              <a:extLst>
                <a:ext uri="{FF2B5EF4-FFF2-40B4-BE49-F238E27FC236}">
                  <a16:creationId xmlns:a16="http://schemas.microsoft.com/office/drawing/2014/main" id="{2DD4D5AD-AF40-4A87-88F2-C11A60760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" y="2111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5">
              <a:extLst>
                <a:ext uri="{FF2B5EF4-FFF2-40B4-BE49-F238E27FC236}">
                  <a16:creationId xmlns:a16="http://schemas.microsoft.com/office/drawing/2014/main" id="{A1EB923A-4C1C-4584-BC80-926FF3D6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" y="1986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33EE23-CACB-4785-9E83-0A56BF094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00877"/>
              </p:ext>
            </p:extLst>
          </p:nvPr>
        </p:nvGraphicFramePr>
        <p:xfrm>
          <a:off x="2184569" y="2690622"/>
          <a:ext cx="8620452" cy="198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498">
                  <a:extLst>
                    <a:ext uri="{9D8B030D-6E8A-4147-A177-3AD203B41FA5}">
                      <a16:colId xmlns:a16="http://schemas.microsoft.com/office/drawing/2014/main" val="2044806449"/>
                    </a:ext>
                  </a:extLst>
                </a:gridCol>
                <a:gridCol w="5368954">
                  <a:extLst>
                    <a:ext uri="{9D8B030D-6E8A-4147-A177-3AD203B41FA5}">
                      <a16:colId xmlns:a16="http://schemas.microsoft.com/office/drawing/2014/main" val="308101947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AI Agent Cost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627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Cost to Answer a Question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90% less than a senior human agent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(human agent cost w/ experience level 2,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</a:rPr>
                        <a:t>hec2)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9706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Hourly rate estimate 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95% less than a junior human agent 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(human agent cost w/ experience level 1,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</a:rPr>
                        <a:t>hec1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62427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he1 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he2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, human with experience level 1 and experience level 2 respectively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In our simulation, hec1 &lt; hec2 due to less experience costing less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9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33EE23-CACB-4785-9E83-0A56BF094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17128"/>
              </p:ext>
            </p:extLst>
          </p:nvPr>
        </p:nvGraphicFramePr>
        <p:xfrm>
          <a:off x="1785774" y="2691328"/>
          <a:ext cx="8620452" cy="386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498">
                  <a:extLst>
                    <a:ext uri="{9D8B030D-6E8A-4147-A177-3AD203B41FA5}">
                      <a16:colId xmlns:a16="http://schemas.microsoft.com/office/drawing/2014/main" val="2044806449"/>
                    </a:ext>
                  </a:extLst>
                </a:gridCol>
                <a:gridCol w="5368954">
                  <a:extLst>
                    <a:ext uri="{9D8B030D-6E8A-4147-A177-3AD203B41FA5}">
                      <a16:colId xmlns:a16="http://schemas.microsoft.com/office/drawing/2014/main" val="308101947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627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</a:rPr>
                        <a:t>Probability value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9706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</a:rPr>
                        <a:t>Incoming question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3349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Difficulty (easy, medium, or hard)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62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Question arrival time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7219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Benefit (percent of the questions answered correctly)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4846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 err="1">
                          <a:solidFill>
                            <a:schemeClr val="bg1"/>
                          </a:solidFill>
                        </a:rPr>
                        <a:t>wc</a:t>
                      </a:r>
                      <a:endParaRPr lang="en-US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72009" marR="72009" marT="72009" marB="7200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Weighted cost (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function of agent type (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he1, he2, or ai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 and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Processing cost (ce1, ce2, or c))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057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Value for the agents in the 3 scenarios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977994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In this instance, the probability value, p, follows a random distribution of difficulty d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7351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42FB98F-9F94-4123-9D59-637135FDAAC8}"/>
              </a:ext>
            </a:extLst>
          </p:cNvPr>
          <p:cNvGrpSpPr/>
          <p:nvPr/>
        </p:nvGrpSpPr>
        <p:grpSpPr>
          <a:xfrm>
            <a:off x="1727781" y="1103152"/>
            <a:ext cx="8736439" cy="1846659"/>
            <a:chOff x="2226513" y="1103152"/>
            <a:chExt cx="8736439" cy="1846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ED322A-E420-4568-8DB1-EE458D85E72E}"/>
                    </a:ext>
                  </a:extLst>
                </p:cNvPr>
                <p:cNvSpPr txBox="1"/>
                <p:nvPr/>
              </p:nvSpPr>
              <p:spPr>
                <a:xfrm>
                  <a:off x="2226513" y="1103152"/>
                  <a:ext cx="1856086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𝑤𝑐</m:t>
                        </m:r>
                      </m:oMath>
                    </m:oMathPara>
                  </a14:m>
                  <a:endParaRPr lang="en-US" sz="2400" dirty="0">
                    <a:solidFill>
                      <a:srgbClr val="1CADE4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(eq. 1)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A value for the agents in the 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3 scenarios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ED322A-E420-4568-8DB1-EE458D85E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13" y="1103152"/>
                  <a:ext cx="1856086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4590" r="-4590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495F42-63E8-4E0F-82A8-39EED100C50D}"/>
                    </a:ext>
                  </a:extLst>
                </p:cNvPr>
                <p:cNvSpPr txBox="1"/>
                <p:nvPr/>
              </p:nvSpPr>
              <p:spPr>
                <a:xfrm>
                  <a:off x="5053862" y="1103152"/>
                  <a:ext cx="2765181" cy="18466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sz="2400" i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ⅇ1,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sz="2400" i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ⅇ2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1CADE4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(eq. 2)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A function of agent type (</a:t>
                  </a:r>
                  <a:r>
                    <a:rPr lang="en-US" sz="12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he1 and/or he2)</a:t>
                  </a:r>
                </a:p>
                <a:p>
                  <a:pPr algn="ctr"/>
                  <a:r>
                    <a:rPr lang="en-US" sz="12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and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Processing cost (ce1 and/or ce2)</a:t>
                  </a:r>
                </a:p>
                <a:p>
                  <a:endParaRPr lang="en-US" sz="2400" dirty="0">
                    <a:solidFill>
                      <a:srgbClr val="1CADE4"/>
                    </a:solidFill>
                  </a:endParaRPr>
                </a:p>
                <a:p>
                  <a:endParaRPr lang="en-US" sz="2400" dirty="0">
                    <a:solidFill>
                      <a:srgbClr val="1CADE4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495F42-63E8-4E0F-82A8-39EED100C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862" y="1103152"/>
                  <a:ext cx="2765181" cy="1846659"/>
                </a:xfrm>
                <a:prstGeom prst="rect">
                  <a:avLst/>
                </a:prstGeom>
                <a:blipFill>
                  <a:blip r:embed="rId3"/>
                  <a:stretch>
                    <a:fillRect l="-1982" r="-1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CCB98D-E8AD-43CD-9EA0-F79E185423C8}"/>
                    </a:ext>
                  </a:extLst>
                </p:cNvPr>
                <p:cNvSpPr txBox="1"/>
                <p:nvPr/>
              </p:nvSpPr>
              <p:spPr>
                <a:xfrm>
                  <a:off x="8790306" y="1103152"/>
                  <a:ext cx="2172646" cy="18466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𝑎𝑖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1CADE4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(eq. 3)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A function of agent type (ai</a:t>
                  </a:r>
                  <a:r>
                    <a:rPr lang="en-US" sz="12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)</a:t>
                  </a:r>
                </a:p>
                <a:p>
                  <a:pPr algn="ctr"/>
                  <a:r>
                    <a:rPr lang="en-US" sz="12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and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Processing cost (c)</a:t>
                  </a:r>
                </a:p>
                <a:p>
                  <a:pPr algn="ctr"/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endParaRPr lang="en-US" sz="2400" dirty="0">
                    <a:solidFill>
                      <a:srgbClr val="1CADE4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CCB98D-E8AD-43CD-9EA0-F79E18542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306" y="1103152"/>
                  <a:ext cx="2172646" cy="18466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327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experiments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76EFFB-E1CA-462C-9DF7-0D1475E716B8}"/>
              </a:ext>
            </a:extLst>
          </p:cNvPr>
          <p:cNvGrpSpPr/>
          <p:nvPr/>
        </p:nvGrpSpPr>
        <p:grpSpPr>
          <a:xfrm>
            <a:off x="788539" y="2328899"/>
            <a:ext cx="3111425" cy="1188720"/>
            <a:chOff x="277891" y="4526824"/>
            <a:chExt cx="2649449" cy="1012222"/>
          </a:xfrm>
        </p:grpSpPr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8C7373AC-4149-4059-A3B9-14887DFF6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38069" y="4526824"/>
              <a:ext cx="363561" cy="363561"/>
            </a:xfrm>
            <a:prstGeom prst="rect">
              <a:avLst/>
            </a:prstGeom>
          </p:spPr>
        </p:pic>
        <p:pic>
          <p:nvPicPr>
            <p:cNvPr id="18" name="Graphic 17" descr="Speech">
              <a:extLst>
                <a:ext uri="{FF2B5EF4-FFF2-40B4-BE49-F238E27FC236}">
                  <a16:creationId xmlns:a16="http://schemas.microsoft.com/office/drawing/2014/main" id="{C8DF7D1F-0770-4D43-A1CB-2EBE1A93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77891" y="4834158"/>
              <a:ext cx="411481" cy="411481"/>
            </a:xfrm>
            <a:prstGeom prst="rect">
              <a:avLst/>
            </a:prstGeom>
          </p:spPr>
        </p:pic>
        <p:pic>
          <p:nvPicPr>
            <p:cNvPr id="19" name="Graphic 18" descr="Badge Question Mark">
              <a:extLst>
                <a:ext uri="{FF2B5EF4-FFF2-40B4-BE49-F238E27FC236}">
                  <a16:creationId xmlns:a16="http://schemas.microsoft.com/office/drawing/2014/main" id="{617626FC-F4EE-4A87-9E4E-4A5F969F0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12943" y="4833899"/>
              <a:ext cx="404412" cy="404412"/>
            </a:xfrm>
            <a:prstGeom prst="rect">
              <a:avLst/>
            </a:prstGeom>
          </p:spPr>
        </p:pic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FC22255-D569-4093-A368-8114D5098A6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1397183" y="4511307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F4AABF97-35A6-4C9D-9150-D7A2B0CA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42706" y="5175485"/>
              <a:ext cx="363561" cy="363561"/>
            </a:xfrm>
            <a:prstGeom prst="rect">
              <a:avLst/>
            </a:prstGeom>
          </p:spPr>
        </p:pic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AC4D75B-5F9D-4E0C-B3A5-E3AB5BEE63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603" y="5115151"/>
              <a:ext cx="231355" cy="49233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22" descr="Document">
              <a:extLst>
                <a:ext uri="{FF2B5EF4-FFF2-40B4-BE49-F238E27FC236}">
                  <a16:creationId xmlns:a16="http://schemas.microsoft.com/office/drawing/2014/main" id="{E68CA3E4-CA42-46C5-B8B5-1C210888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15859" y="4912608"/>
              <a:ext cx="411481" cy="411481"/>
            </a:xfrm>
            <a:prstGeom prst="rect">
              <a:avLst/>
            </a:prstGeom>
          </p:spPr>
        </p:pic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377F85-80B1-478F-A7EE-0BE3FE58B063}"/>
                </a:ext>
              </a:extLst>
            </p:cNvPr>
            <p:cNvCxnSpPr>
              <a:cxnSpLocks/>
              <a:stCxn id="17" idx="3"/>
              <a:endCxn id="23" idx="0"/>
            </p:cNvCxnSpPr>
            <p:nvPr/>
          </p:nvCxnSpPr>
          <p:spPr>
            <a:xfrm>
              <a:off x="2101630" y="4708605"/>
              <a:ext cx="619970" cy="2040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6AF6A15-88AA-4B52-A4BD-6BFC621E5E73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2114471" y="5324089"/>
              <a:ext cx="607129" cy="14042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64430C-3C3C-46E4-AB0F-4AB6562934B8}"/>
                </a:ext>
              </a:extLst>
            </p:cNvPr>
            <p:cNvCxnSpPr/>
            <p:nvPr/>
          </p:nvCxnSpPr>
          <p:spPr>
            <a:xfrm>
              <a:off x="699936" y="5009253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57E80D-B654-4768-973B-1B4C659EBAC6}"/>
              </a:ext>
            </a:extLst>
          </p:cNvPr>
          <p:cNvGrpSpPr/>
          <p:nvPr/>
        </p:nvGrpSpPr>
        <p:grpSpPr>
          <a:xfrm>
            <a:off x="4320575" y="2650710"/>
            <a:ext cx="3158197" cy="543522"/>
            <a:chOff x="4605232" y="3838402"/>
            <a:chExt cx="2689277" cy="462822"/>
          </a:xfrm>
        </p:grpSpPr>
        <p:pic>
          <p:nvPicPr>
            <p:cNvPr id="28" name="Graphic 27" descr="Computer">
              <a:extLst>
                <a:ext uri="{FF2B5EF4-FFF2-40B4-BE49-F238E27FC236}">
                  <a16:creationId xmlns:a16="http://schemas.microsoft.com/office/drawing/2014/main" id="{109FADE4-7295-42F8-9E18-B47DD602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26589" y="3860827"/>
              <a:ext cx="411481" cy="411481"/>
            </a:xfrm>
            <a:prstGeom prst="rect">
              <a:avLst/>
            </a:prstGeom>
          </p:spPr>
        </p:pic>
        <p:pic>
          <p:nvPicPr>
            <p:cNvPr id="29" name="Graphic 28" descr="Speech">
              <a:extLst>
                <a:ext uri="{FF2B5EF4-FFF2-40B4-BE49-F238E27FC236}">
                  <a16:creationId xmlns:a16="http://schemas.microsoft.com/office/drawing/2014/main" id="{3B1AC0DA-BE45-4163-B81F-2F693A2E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05232" y="3889743"/>
              <a:ext cx="411481" cy="411481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878DA28-E0B8-4841-B635-2D3EF623634A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11" y="4058065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phic 30" descr="Badge Question Mark">
              <a:extLst>
                <a:ext uri="{FF2B5EF4-FFF2-40B4-BE49-F238E27FC236}">
                  <a16:creationId xmlns:a16="http://schemas.microsoft.com/office/drawing/2014/main" id="{E3FA4ED2-BCBB-4D5A-B880-657FD215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375218" y="3855859"/>
              <a:ext cx="404412" cy="404412"/>
            </a:xfrm>
            <a:prstGeom prst="rect">
              <a:avLst/>
            </a:prstGeom>
          </p:spPr>
        </p:pic>
        <p:pic>
          <p:nvPicPr>
            <p:cNvPr id="32" name="Graphic 31" descr="Document">
              <a:extLst>
                <a:ext uri="{FF2B5EF4-FFF2-40B4-BE49-F238E27FC236}">
                  <a16:creationId xmlns:a16="http://schemas.microsoft.com/office/drawing/2014/main" id="{7494F368-4914-4543-9009-6B48F4D49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883028" y="3838402"/>
              <a:ext cx="411481" cy="411481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4C2204-95FD-4C05-B946-19FAA47006FF}"/>
                </a:ext>
              </a:extLst>
            </p:cNvPr>
            <p:cNvCxnSpPr/>
            <p:nvPr/>
          </p:nvCxnSpPr>
          <p:spPr>
            <a:xfrm>
              <a:off x="5779632" y="4052971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E2C917-279C-454A-9AEA-8678C34F2B8A}"/>
                </a:ext>
              </a:extLst>
            </p:cNvPr>
            <p:cNvCxnSpPr/>
            <p:nvPr/>
          </p:nvCxnSpPr>
          <p:spPr>
            <a:xfrm>
              <a:off x="6606202" y="4058424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BFD280-4CA3-4425-90A1-0EA1D241A241}"/>
              </a:ext>
            </a:extLst>
          </p:cNvPr>
          <p:cNvGrpSpPr/>
          <p:nvPr/>
        </p:nvGrpSpPr>
        <p:grpSpPr>
          <a:xfrm>
            <a:off x="7899447" y="2218884"/>
            <a:ext cx="3185108" cy="1409287"/>
            <a:chOff x="396068" y="7647792"/>
            <a:chExt cx="2712192" cy="1200040"/>
          </a:xfrm>
        </p:grpSpPr>
        <p:pic>
          <p:nvPicPr>
            <p:cNvPr id="36" name="Graphic 35" descr="Speech">
              <a:extLst>
                <a:ext uri="{FF2B5EF4-FFF2-40B4-BE49-F238E27FC236}">
                  <a16:creationId xmlns:a16="http://schemas.microsoft.com/office/drawing/2014/main" id="{5B184A66-D030-4C75-A9A8-3E1505A51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96068" y="8084085"/>
              <a:ext cx="411481" cy="411481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8F4B22-052E-474D-A764-88843ED8977C}"/>
                </a:ext>
              </a:extLst>
            </p:cNvPr>
            <p:cNvCxnSpPr/>
            <p:nvPr/>
          </p:nvCxnSpPr>
          <p:spPr>
            <a:xfrm>
              <a:off x="807550" y="8236068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 descr="Badge Question Mark">
              <a:extLst>
                <a:ext uri="{FF2B5EF4-FFF2-40B4-BE49-F238E27FC236}">
                  <a16:creationId xmlns:a16="http://schemas.microsoft.com/office/drawing/2014/main" id="{C3FBE3CA-1D82-42FB-87A4-5600C0B9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42703" y="8053373"/>
              <a:ext cx="404412" cy="404412"/>
            </a:xfrm>
            <a:prstGeom prst="rect">
              <a:avLst/>
            </a:prstGeom>
          </p:spPr>
        </p:pic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F4E84223-572C-4D46-B55B-9D069DA0374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29254" y="7659668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Computer">
              <a:extLst>
                <a:ext uri="{FF2B5EF4-FFF2-40B4-BE49-F238E27FC236}">
                  <a16:creationId xmlns:a16="http://schemas.microsoft.com/office/drawing/2014/main" id="{AC503A06-6CB0-46CF-8E5D-904AA202F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893574" y="7647792"/>
              <a:ext cx="411481" cy="411481"/>
            </a:xfrm>
            <a:prstGeom prst="rect">
              <a:avLst/>
            </a:prstGeom>
          </p:spPr>
        </p:pic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D0CB7B91-B253-4FD1-A7B8-72E288EB8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927740" y="8484271"/>
              <a:ext cx="363561" cy="363561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33F100-E582-47ED-8D06-84895EB370D5}"/>
                </a:ext>
              </a:extLst>
            </p:cNvPr>
            <p:cNvCxnSpPr>
              <a:cxnSpLocks/>
            </p:cNvCxnSpPr>
            <p:nvPr/>
          </p:nvCxnSpPr>
          <p:spPr>
            <a:xfrm>
              <a:off x="2109522" y="8069324"/>
              <a:ext cx="2" cy="397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 descr="Document">
              <a:extLst>
                <a:ext uri="{FF2B5EF4-FFF2-40B4-BE49-F238E27FC236}">
                  <a16:creationId xmlns:a16="http://schemas.microsoft.com/office/drawing/2014/main" id="{9BE1B0FD-0296-4969-8589-307512F5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96779" y="8008074"/>
              <a:ext cx="411481" cy="411481"/>
            </a:xfrm>
            <a:prstGeom prst="rect">
              <a:avLst/>
            </a:prstGeom>
          </p:spPr>
        </p:pic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AA378F9C-555C-4DC6-8FF1-C3F37C4B9F38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>
              <a:off x="2305055" y="7853533"/>
              <a:ext cx="597465" cy="15454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EF1972E-0923-43AB-85AA-ACEC87F8121D}"/>
                </a:ext>
              </a:extLst>
            </p:cNvPr>
            <p:cNvCxnSpPr>
              <a:cxnSpLocks/>
              <a:stCxn id="41" idx="3"/>
              <a:endCxn id="43" idx="2"/>
            </p:cNvCxnSpPr>
            <p:nvPr/>
          </p:nvCxnSpPr>
          <p:spPr>
            <a:xfrm flipV="1">
              <a:off x="2291301" y="8419555"/>
              <a:ext cx="611219" cy="24649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C84ECBE-4FC0-4375-8D01-D7F137579770}"/>
              </a:ext>
            </a:extLst>
          </p:cNvPr>
          <p:cNvSpPr/>
          <p:nvPr/>
        </p:nvSpPr>
        <p:spPr>
          <a:xfrm>
            <a:off x="2033507" y="3751362"/>
            <a:ext cx="1364134" cy="364235"/>
          </a:xfrm>
          <a:prstGeom prst="rect">
            <a:avLst/>
          </a:prstGeom>
          <a:noFill/>
          <a:ln w="19050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1,000,000x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4B7079-16F2-4953-BD7E-1C0F0B1EE472}"/>
              </a:ext>
            </a:extLst>
          </p:cNvPr>
          <p:cNvSpPr/>
          <p:nvPr/>
        </p:nvSpPr>
        <p:spPr>
          <a:xfrm>
            <a:off x="5423451" y="3754043"/>
            <a:ext cx="1364134" cy="364235"/>
          </a:xfrm>
          <a:prstGeom prst="rect">
            <a:avLst/>
          </a:prstGeom>
          <a:noFill/>
          <a:ln w="19050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1,000,000x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39B85B-DB03-4FA0-9DB9-E13D92324236}"/>
              </a:ext>
            </a:extLst>
          </p:cNvPr>
          <p:cNvSpPr/>
          <p:nvPr/>
        </p:nvSpPr>
        <p:spPr>
          <a:xfrm>
            <a:off x="9216385" y="3777530"/>
            <a:ext cx="1364134" cy="364235"/>
          </a:xfrm>
          <a:prstGeom prst="rect">
            <a:avLst/>
          </a:prstGeom>
          <a:noFill/>
          <a:ln w="19050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1,000,000x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6B7638F-2BE1-4DF3-AFD4-8258750D9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93189"/>
              </p:ext>
            </p:extLst>
          </p:nvPr>
        </p:nvGraphicFramePr>
        <p:xfrm>
          <a:off x="4361664" y="4965119"/>
          <a:ext cx="3468672" cy="9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168">
                  <a:extLst>
                    <a:ext uri="{9D8B030D-6E8A-4147-A177-3AD203B41FA5}">
                      <a16:colId xmlns:a16="http://schemas.microsoft.com/office/drawing/2014/main" val="3197173173"/>
                    </a:ext>
                  </a:extLst>
                </a:gridCol>
                <a:gridCol w="867168">
                  <a:extLst>
                    <a:ext uri="{9D8B030D-6E8A-4147-A177-3AD203B41FA5}">
                      <a16:colId xmlns:a16="http://schemas.microsoft.com/office/drawing/2014/main" val="2932709020"/>
                    </a:ext>
                  </a:extLst>
                </a:gridCol>
                <a:gridCol w="867168">
                  <a:extLst>
                    <a:ext uri="{9D8B030D-6E8A-4147-A177-3AD203B41FA5}">
                      <a16:colId xmlns:a16="http://schemas.microsoft.com/office/drawing/2014/main" val="2922713504"/>
                    </a:ext>
                  </a:extLst>
                </a:gridCol>
                <a:gridCol w="867168">
                  <a:extLst>
                    <a:ext uri="{9D8B030D-6E8A-4147-A177-3AD203B41FA5}">
                      <a16:colId xmlns:a16="http://schemas.microsoft.com/office/drawing/2014/main" val="486648652"/>
                    </a:ext>
                  </a:extLst>
                </a:gridCol>
              </a:tblGrid>
              <a:tr h="23078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Scenario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 b (%)</a:t>
                      </a:r>
                    </a:p>
                  </a:txBody>
                  <a:tcPr marL="22646" marR="22646" marT="22646" marB="226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i="1" dirty="0" err="1">
                          <a:solidFill>
                            <a:schemeClr val="bg1"/>
                          </a:solidFill>
                        </a:rPr>
                        <a:t>wc</a:t>
                      </a:r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 ($)</a:t>
                      </a:r>
                    </a:p>
                  </a:txBody>
                  <a:tcPr marL="22646" marR="22646" marT="22646" marB="226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V ($)</a:t>
                      </a:r>
                    </a:p>
                  </a:txBody>
                  <a:tcPr marL="22646" marR="22646" marT="22646" marB="226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52537"/>
                  </a:ext>
                </a:extLst>
              </a:tr>
              <a:tr h="23078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93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132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2796"/>
                  </a:ext>
                </a:extLst>
              </a:tr>
              <a:tr h="23078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0.08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04361"/>
                  </a:ext>
                </a:extLst>
              </a:tr>
              <a:tr h="23078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0.42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68715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02E1522-27C0-4D74-8E99-262D9B52445B}"/>
              </a:ext>
            </a:extLst>
          </p:cNvPr>
          <p:cNvCxnSpPr>
            <a:stCxn id="46" idx="3"/>
            <a:endCxn id="61" idx="0"/>
          </p:cNvCxnSpPr>
          <p:nvPr/>
        </p:nvCxnSpPr>
        <p:spPr>
          <a:xfrm>
            <a:off x="3397641" y="3933480"/>
            <a:ext cx="2698359" cy="103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518437E-4EDF-486A-8F66-C142045A2A82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6096000" y="4118278"/>
            <a:ext cx="9518" cy="8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33F297B-E8A2-4B1B-A561-36E8ADEEB21F}"/>
              </a:ext>
            </a:extLst>
          </p:cNvPr>
          <p:cNvCxnSpPr>
            <a:stCxn id="48" idx="1"/>
            <a:endCxn id="61" idx="0"/>
          </p:cNvCxnSpPr>
          <p:nvPr/>
        </p:nvCxnSpPr>
        <p:spPr>
          <a:xfrm flipH="1">
            <a:off x="6096000" y="3959648"/>
            <a:ext cx="3120385" cy="100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3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09B2-A816-4E6D-9489-85B1A9EE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89246-E09D-418C-ABAE-57A01F64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AF135-3F26-428E-B255-66A4665B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B1B2F-7A1D-4F52-842E-B757693654D3}"/>
              </a:ext>
            </a:extLst>
          </p:cNvPr>
          <p:cNvSpPr/>
          <p:nvPr/>
        </p:nvSpPr>
        <p:spPr>
          <a:xfrm>
            <a:off x="1079770" y="2315183"/>
            <a:ext cx="3939702" cy="34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2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Variables are directional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36E35-BD62-426E-AA96-503B318173AB}"/>
              </a:ext>
            </a:extLst>
          </p:cNvPr>
          <p:cNvSpPr/>
          <p:nvPr/>
        </p:nvSpPr>
        <p:spPr>
          <a:xfrm>
            <a:off x="7172528" y="2315183"/>
            <a:ext cx="3939702" cy="34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2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Including other types of human preferences and organizational structures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97ADF493-D59B-4880-9815-8D4B3D06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5259" y="2756019"/>
            <a:ext cx="426954" cy="426954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F9A2A7D-E0DB-4E39-8296-260BA08F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82231" y="5202651"/>
            <a:ext cx="426954" cy="426954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07CAF145-C8C8-4CA9-964D-87EB0634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18729" y="2735639"/>
            <a:ext cx="426954" cy="426954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F956D1DA-DA30-4C07-A159-679D71ED6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35864" y="5197736"/>
            <a:ext cx="483230" cy="483229"/>
          </a:xfrm>
          <a:prstGeom prst="rect">
            <a:avLst/>
          </a:prstGeom>
        </p:spPr>
      </p:pic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A48ACFC7-C597-4D77-9F36-8183D0EFD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51906" y="4957458"/>
            <a:ext cx="483230" cy="483229"/>
          </a:xfrm>
          <a:prstGeom prst="rect">
            <a:avLst/>
          </a:prstGeom>
        </p:spPr>
      </p:pic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1799DEFB-332B-4099-87D5-D2B3A65E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65690" y="4765866"/>
            <a:ext cx="483230" cy="483229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8A4E3CB-FB18-421C-8E79-884833D38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52196" y="3117124"/>
            <a:ext cx="426954" cy="426954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51233DD-8CCE-4412-AD2B-DB7A8FDC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17869" y="2969496"/>
            <a:ext cx="426954" cy="426954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A0A805C1-F673-4C88-8822-451F4B8A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054093" y="2745072"/>
            <a:ext cx="483230" cy="483229"/>
          </a:xfrm>
          <a:prstGeom prst="rect">
            <a:avLst/>
          </a:prstGeom>
        </p:spPr>
      </p:pic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10F47F7C-C8F1-43E0-B494-31851DAD2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4822" y="2611216"/>
            <a:ext cx="426954" cy="426954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22A2AE9C-CAF6-441F-85CD-5B0EA5A20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04392" y="5170141"/>
            <a:ext cx="426954" cy="426954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D897166B-482E-4C1A-B0D4-C7C848A25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371592" y="2949610"/>
            <a:ext cx="483230" cy="4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C66C-BA60-4BB8-BC0C-D7BE16A3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74430-2513-40F9-B0C3-47156EA7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3D569-7F28-4280-B896-C26047F6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43F975-243B-42D9-9E0E-62D18B40F606}"/>
              </a:ext>
            </a:extLst>
          </p:cNvPr>
          <p:cNvGrpSpPr/>
          <p:nvPr/>
        </p:nvGrpSpPr>
        <p:grpSpPr>
          <a:xfrm>
            <a:off x="1460764" y="2228547"/>
            <a:ext cx="9270472" cy="2880000"/>
            <a:chOff x="1102253" y="2228547"/>
            <a:chExt cx="9270472" cy="28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50C31F-64A5-4AD0-905D-0130FC8CB9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253" y="2228547"/>
              <a:ext cx="2880000" cy="2880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  <a:round/>
              <a:headEnd/>
              <a:tailEnd/>
            </a:ln>
            <a:effectLst/>
          </p:spPr>
          <p:txBody>
            <a:bodyPr wrap="none" lIns="36000" tIns="36000" rIns="36000" bIns="36000" anchor="ctr" anchorCtr="1"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Real-world system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23849-F986-4931-A69E-A29804D8D9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7489" y="2228547"/>
              <a:ext cx="2880000" cy="2880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  <a:round/>
              <a:headEnd/>
              <a:tailEnd/>
            </a:ln>
            <a:effectLst/>
          </p:spPr>
          <p:txBody>
            <a:bodyPr wrap="none" lIns="36000" tIns="36000" rIns="36000" bIns="3600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ts val="100"/>
                </a:spcBef>
                <a:spcAft>
                  <a:spcPts val="300"/>
                </a:spcAft>
              </a:pPr>
              <a:endParaRPr lang="en-US" b="1" cap="all" dirty="0">
                <a:solidFill>
                  <a:schemeClr val="bg1"/>
                </a:solidFill>
                <a:latin typeface="+mj-lt"/>
              </a:endParaRPr>
            </a:p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What-if scenarios</a:t>
              </a:r>
            </a:p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11D88-E46D-4446-9433-5CA4D80BC4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92725" y="2228547"/>
              <a:ext cx="2880000" cy="2880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  <a:round/>
              <a:headEnd/>
              <a:tailEnd/>
            </a:ln>
            <a:effectLst/>
          </p:spPr>
          <p:txBody>
            <a:bodyPr wrap="none" lIns="36000" tIns="36000" rIns="36000" bIns="36000" anchor="ctr" anchorCtr="1"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Symbiotic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46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E7B2-406F-4E07-A832-BE018916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3AE5-647D-4853-A64B-97188B9B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special thanks to Domenico Amodeo, for his knowledge of simulation-related topics. </a:t>
            </a:r>
          </a:p>
          <a:p>
            <a:pPr marL="0" indent="0" algn="ctr">
              <a:buNone/>
            </a:pPr>
            <a:r>
              <a:rPr lang="en-US" dirty="0"/>
              <a:t>Feel free to reach out to anyone on the team for further questions.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E20EF-7508-4BE9-AEB6-5169EC2B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BD6B8-8FEC-46DF-9BC2-1A763C3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687657"/>
            <a:ext cx="11029616" cy="65262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9BEAB-8346-453A-B210-503544F6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B1BEB-3936-4675-93AD-9A4A5A3E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F98495A-07A2-46AA-BFA5-DA4A5572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55897"/>
              </p:ext>
            </p:extLst>
          </p:nvPr>
        </p:nvGraphicFramePr>
        <p:xfrm>
          <a:off x="581192" y="1612106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>
            <a:extLst>
              <a:ext uri="{FF2B5EF4-FFF2-40B4-BE49-F238E27FC236}">
                <a16:creationId xmlns:a16="http://schemas.microsoft.com/office/drawing/2014/main" id="{6D22856C-575B-430F-91D6-79C288FD353E}"/>
              </a:ext>
            </a:extLst>
          </p:cNvPr>
          <p:cNvSpPr txBox="1">
            <a:spLocks/>
          </p:cNvSpPr>
          <p:nvPr/>
        </p:nvSpPr>
        <p:spPr>
          <a:xfrm>
            <a:off x="448577" y="857517"/>
            <a:ext cx="9438496" cy="515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raphik Black" panose="020B0503030202060203" pitchFamily="34" charset="77"/>
                <a:ea typeface="+mj-ea"/>
                <a:cs typeface="+mj-cs"/>
              </a:rPr>
              <a:t>MEET OUR TEAM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raphik Black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raphik Black"/>
              <a:ea typeface="+mj-ea"/>
              <a:cs typeface="+mj-cs"/>
            </a:endParaRPr>
          </a:p>
        </p:txBody>
      </p:sp>
      <p:pic>
        <p:nvPicPr>
          <p:cNvPr id="36" name="Picture Placeholder 35" descr="A close up of a person&#10;&#10;Description automatically generated">
            <a:extLst>
              <a:ext uri="{FF2B5EF4-FFF2-40B4-BE49-F238E27FC236}">
                <a16:creationId xmlns:a16="http://schemas.microsoft.com/office/drawing/2014/main" id="{4775B75B-B951-47CA-962A-7FFD5F119EB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447888" y="1705766"/>
            <a:ext cx="1440000" cy="1438275"/>
          </a:xfrm>
        </p:spPr>
      </p:pic>
      <p:sp>
        <p:nvSpPr>
          <p:cNvPr id="69" name="Text Placeholder 72">
            <a:extLst>
              <a:ext uri="{FF2B5EF4-FFF2-40B4-BE49-F238E27FC236}">
                <a16:creationId xmlns:a16="http://schemas.microsoft.com/office/drawing/2014/main" id="{CD7782E4-79B9-45FF-AB4F-1650CCEDE20B}"/>
              </a:ext>
            </a:extLst>
          </p:cNvPr>
          <p:cNvSpPr txBox="1">
            <a:spLocks/>
          </p:cNvSpPr>
          <p:nvPr/>
        </p:nvSpPr>
        <p:spPr>
          <a:xfrm>
            <a:off x="2050050" y="1964367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Laura Kahn</a:t>
            </a:r>
          </a:p>
        </p:txBody>
      </p:sp>
      <p:sp>
        <p:nvSpPr>
          <p:cNvPr id="71" name="Text Placeholder 40">
            <a:extLst>
              <a:ext uri="{FF2B5EF4-FFF2-40B4-BE49-F238E27FC236}">
                <a16:creationId xmlns:a16="http://schemas.microsoft.com/office/drawing/2014/main" id="{14F19DC7-8FEC-4899-8262-45CEB404FDC4}"/>
              </a:ext>
            </a:extLst>
          </p:cNvPr>
          <p:cNvSpPr txBox="1">
            <a:spLocks/>
          </p:cNvSpPr>
          <p:nvPr/>
        </p:nvSpPr>
        <p:spPr>
          <a:xfrm>
            <a:off x="2050050" y="2212669"/>
            <a:ext cx="2170271" cy="336920"/>
          </a:xfrm>
          <a:prstGeom prst="rect">
            <a:avLst/>
          </a:prstGeom>
        </p:spPr>
        <p:txBody>
          <a:bodyPr vert="horz" wrap="square" lIns="0" tIns="45626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100" b="0" kern="1200" cap="none" baseline="0" dirty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/>
              <a:t>Data Scientist Specialist</a:t>
            </a:r>
            <a:br>
              <a:rPr lang="en-US" sz="1050"/>
            </a:br>
            <a:r>
              <a:rPr lang="en-US" sz="105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laura.kahn@accenturefederal.com</a:t>
            </a:r>
            <a:endParaRPr lang="en-US" sz="1050"/>
          </a:p>
        </p:txBody>
      </p:sp>
      <p:sp>
        <p:nvSpPr>
          <p:cNvPr id="85" name="Text Placeholder 72">
            <a:extLst>
              <a:ext uri="{FF2B5EF4-FFF2-40B4-BE49-F238E27FC236}">
                <a16:creationId xmlns:a16="http://schemas.microsoft.com/office/drawing/2014/main" id="{862D12C9-7B38-431A-88CC-7B92FC7103B7}"/>
              </a:ext>
            </a:extLst>
          </p:cNvPr>
          <p:cNvSpPr txBox="1">
            <a:spLocks/>
          </p:cNvSpPr>
          <p:nvPr/>
        </p:nvSpPr>
        <p:spPr>
          <a:xfrm>
            <a:off x="5852858" y="1990401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Onur Savas</a:t>
            </a:r>
          </a:p>
        </p:txBody>
      </p:sp>
      <p:pic>
        <p:nvPicPr>
          <p:cNvPr id="50" name="Picture Placeholder 49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92F81882-585F-434C-8175-F9BF5EA8835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4250694" y="1739420"/>
            <a:ext cx="1440000" cy="1438275"/>
          </a:xfrm>
        </p:spPr>
      </p:pic>
      <p:sp>
        <p:nvSpPr>
          <p:cNvPr id="94" name="Text Placeholder 40">
            <a:extLst>
              <a:ext uri="{FF2B5EF4-FFF2-40B4-BE49-F238E27FC236}">
                <a16:creationId xmlns:a16="http://schemas.microsoft.com/office/drawing/2014/main" id="{A9662EAF-70A7-470D-A0AC-A94F6E94F460}"/>
              </a:ext>
            </a:extLst>
          </p:cNvPr>
          <p:cNvSpPr txBox="1">
            <a:spLocks/>
          </p:cNvSpPr>
          <p:nvPr/>
        </p:nvSpPr>
        <p:spPr>
          <a:xfrm>
            <a:off x="5852857" y="2205358"/>
            <a:ext cx="2035953" cy="336920"/>
          </a:xfrm>
          <a:prstGeom prst="rect">
            <a:avLst/>
          </a:prstGeom>
        </p:spPr>
        <p:txBody>
          <a:bodyPr vert="horz" wrap="square" lIns="0" tIns="45626" rIns="0" bIns="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100" b="0" kern="1200" cap="none" baseline="0" dirty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>
                <a:cs typeface="Arial"/>
              </a:rPr>
              <a:t>Data Science Senior Manager</a:t>
            </a:r>
            <a:br>
              <a:rPr lang="en-US" sz="1050"/>
            </a:br>
            <a:r>
              <a:rPr lang="en-US" sz="1050"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onur.savas@accenturefederal</a:t>
            </a:r>
            <a:r>
              <a:rPr lang="en-US" sz="1050">
                <a:solidFill>
                  <a:schemeClr val="bg1"/>
                </a:solidFill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lang="en-US" sz="1050">
              <a:solidFill>
                <a:schemeClr val="bg1"/>
              </a:solidFill>
              <a:cs typeface="Arial"/>
            </a:endParaRPr>
          </a:p>
        </p:txBody>
      </p:sp>
      <p:sp>
        <p:nvSpPr>
          <p:cNvPr id="103" name="Text Placeholder 72">
            <a:extLst>
              <a:ext uri="{FF2B5EF4-FFF2-40B4-BE49-F238E27FC236}">
                <a16:creationId xmlns:a16="http://schemas.microsoft.com/office/drawing/2014/main" id="{6BDE2FB4-8A08-4E0C-884C-FC16B220D39B}"/>
              </a:ext>
            </a:extLst>
          </p:cNvPr>
          <p:cNvSpPr txBox="1">
            <a:spLocks/>
          </p:cNvSpPr>
          <p:nvPr/>
        </p:nvSpPr>
        <p:spPr>
          <a:xfrm>
            <a:off x="2105901" y="4169845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Kelse</a:t>
            </a:r>
            <a:r>
              <a:rPr lang="en-US" sz="1200" dirty="0">
                <a:solidFill>
                  <a:schemeClr val="tx1"/>
                </a:solidFill>
                <a:latin typeface="Graphik"/>
              </a:rPr>
              <a:t>y A. Shaffer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08" name="Text Placeholder 40">
            <a:extLst>
              <a:ext uri="{FF2B5EF4-FFF2-40B4-BE49-F238E27FC236}">
                <a16:creationId xmlns:a16="http://schemas.microsoft.com/office/drawing/2014/main" id="{21EAA5B1-E443-4059-A6F8-F9BFD3848E52}"/>
              </a:ext>
            </a:extLst>
          </p:cNvPr>
          <p:cNvSpPr txBox="1">
            <a:spLocks/>
          </p:cNvSpPr>
          <p:nvPr/>
        </p:nvSpPr>
        <p:spPr>
          <a:xfrm>
            <a:off x="2105901" y="4420281"/>
            <a:ext cx="2287162" cy="482345"/>
          </a:xfrm>
          <a:prstGeom prst="rect">
            <a:avLst/>
          </a:prstGeom>
        </p:spPr>
        <p:txBody>
          <a:bodyPr vert="horz" wrap="square" lIns="0" tIns="45626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100" b="0" kern="1200" cap="none" baseline="0" dirty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dirty="0"/>
              <a:t>Analytics Specialist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kelsey.a.shaffer@accenturefederal.com</a:t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26" name="Text Placeholder 72">
            <a:extLst>
              <a:ext uri="{FF2B5EF4-FFF2-40B4-BE49-F238E27FC236}">
                <a16:creationId xmlns:a16="http://schemas.microsoft.com/office/drawing/2014/main" id="{1B83B802-12BC-4161-A1CD-1512CEE69ED6}"/>
              </a:ext>
            </a:extLst>
          </p:cNvPr>
          <p:cNvSpPr txBox="1">
            <a:spLocks/>
          </p:cNvSpPr>
          <p:nvPr/>
        </p:nvSpPr>
        <p:spPr>
          <a:xfrm>
            <a:off x="6263258" y="4169845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Graphik"/>
              </a:rPr>
              <a:t>Lila Zapata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57371984-319B-45B0-AA95-8A40BA5B703F}"/>
              </a:ext>
            </a:extLst>
          </p:cNvPr>
          <p:cNvSpPr txBox="1">
            <a:spLocks/>
          </p:cNvSpPr>
          <p:nvPr/>
        </p:nvSpPr>
        <p:spPr>
          <a:xfrm>
            <a:off x="6263257" y="4388654"/>
            <a:ext cx="2151151" cy="336920"/>
          </a:xfrm>
          <a:prstGeom prst="rect">
            <a:avLst/>
          </a:prstGeom>
        </p:spPr>
        <p:txBody>
          <a:bodyPr vert="horz" wrap="square" lIns="0" tIns="45626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100" b="0" kern="1200" cap="none" baseline="0" dirty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50" dirty="0"/>
              <a:t>Data Scientist</a:t>
            </a:r>
            <a:br>
              <a:rPr lang="en-US" sz="1050" dirty="0"/>
            </a:br>
            <a:r>
              <a:rPr lang="en-US" sz="105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lila.m.zapata@accenturefederal.com</a:t>
            </a:r>
            <a:endParaRPr lang="en-US" sz="1050" dirty="0"/>
          </a:p>
        </p:txBody>
      </p:sp>
      <p:sp>
        <p:nvSpPr>
          <p:cNvPr id="9" name="Text Placeholder 72">
            <a:extLst>
              <a:ext uri="{FF2B5EF4-FFF2-40B4-BE49-F238E27FC236}">
                <a16:creationId xmlns:a16="http://schemas.microsoft.com/office/drawing/2014/main" id="{935E7A14-5F7E-496D-AECA-4153342D9C8B}"/>
              </a:ext>
            </a:extLst>
          </p:cNvPr>
          <p:cNvSpPr txBox="1">
            <a:spLocks/>
          </p:cNvSpPr>
          <p:nvPr/>
        </p:nvSpPr>
        <p:spPr>
          <a:xfrm>
            <a:off x="9976590" y="1713115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Tim Irvine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FF287A-9030-4945-98CE-491D4D34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888" y="6468822"/>
            <a:ext cx="4114800" cy="163513"/>
          </a:xfrm>
        </p:spPr>
        <p:txBody>
          <a:bodyPr/>
          <a:lstStyle/>
          <a:p>
            <a:r>
              <a:rPr lang="en-US"/>
              <a:t>Accenture Federal Services | Copyright 2020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B4A890-BBA1-4E72-95AA-EA8EC05AE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00ED-CB1B-4EBC-A0D2-2190AF4D8872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42337-AF66-4736-8BDA-3CC771FA25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/>
        </p:blipFill>
        <p:spPr>
          <a:xfrm>
            <a:off x="4461159" y="3780622"/>
            <a:ext cx="1549523" cy="1549523"/>
          </a:xfrm>
          <a:prstGeom prst="ellipse">
            <a:avLst/>
          </a:prstGeom>
          <a:ln w="63500" cap="rnd">
            <a:noFill/>
          </a:ln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6763B7C-0FC4-41E7-A084-5E0BC4E71521}"/>
              </a:ext>
            </a:extLst>
          </p:cNvPr>
          <p:cNvGrpSpPr/>
          <p:nvPr/>
        </p:nvGrpSpPr>
        <p:grpSpPr>
          <a:xfrm>
            <a:off x="7902441" y="1639769"/>
            <a:ext cx="4123097" cy="1565097"/>
            <a:chOff x="8059168" y="1680958"/>
            <a:chExt cx="4123097" cy="1565097"/>
          </a:xfrm>
        </p:grpSpPr>
        <p:sp>
          <p:nvSpPr>
            <p:cNvPr id="10" name="Text Placeholder 40">
              <a:extLst>
                <a:ext uri="{FF2B5EF4-FFF2-40B4-BE49-F238E27FC236}">
                  <a16:creationId xmlns:a16="http://schemas.microsoft.com/office/drawing/2014/main" id="{0A04CD91-012A-4F8D-805E-5F00FEAFE156}"/>
                </a:ext>
              </a:extLst>
            </p:cNvPr>
            <p:cNvSpPr txBox="1">
              <a:spLocks/>
            </p:cNvSpPr>
            <p:nvPr/>
          </p:nvSpPr>
          <p:spPr>
            <a:xfrm>
              <a:off x="9709350" y="2260639"/>
              <a:ext cx="2472915" cy="336920"/>
            </a:xfrm>
            <a:prstGeom prst="rect">
              <a:avLst/>
            </a:prstGeom>
          </p:spPr>
          <p:txBody>
            <a:bodyPr vert="horz" wrap="square" lIns="0" tIns="45626" rIns="0" bIns="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100" b="0" kern="1200" cap="none" baseline="0" dirty="0" smtClean="0">
                  <a:solidFill>
                    <a:schemeClr val="tx1"/>
                  </a:solidFill>
                  <a:latin typeface="+mn-lt"/>
                  <a:ea typeface="Roboto Light" panose="02000000000000000000" pitchFamily="2" charset="0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dirty="0">
                  <a:cs typeface="Arial"/>
                </a:rPr>
                <a:t>Data Science Lead</a:t>
              </a:r>
              <a:br>
                <a:rPr lang="en-US" sz="1050" dirty="0">
                  <a:cs typeface="Arial"/>
                </a:rPr>
              </a:br>
              <a:r>
                <a:rPr lang="en-US" sz="1050" dirty="0">
                  <a:cs typeface="Arial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adamma.y.morrison@accenturefederal.com</a:t>
              </a:r>
              <a:endParaRPr lang="en-US" sz="1050" dirty="0">
                <a:cs typeface="Arial"/>
              </a:endParaRPr>
            </a:p>
          </p:txBody>
        </p:sp>
        <p:sp>
          <p:nvSpPr>
            <p:cNvPr id="3" name="Text Placeholder 72">
              <a:extLst>
                <a:ext uri="{FF2B5EF4-FFF2-40B4-BE49-F238E27FC236}">
                  <a16:creationId xmlns:a16="http://schemas.microsoft.com/office/drawing/2014/main" id="{CDDE5E37-26AD-47A3-9DED-C307367BD10E}"/>
                </a:ext>
              </a:extLst>
            </p:cNvPr>
            <p:cNvSpPr txBox="1">
              <a:spLocks/>
            </p:cNvSpPr>
            <p:nvPr/>
          </p:nvSpPr>
          <p:spPr>
            <a:xfrm>
              <a:off x="9706664" y="1991955"/>
              <a:ext cx="1975902" cy="1661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400" b="1" kern="1200" cap="none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3600" indent="-1800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rPr>
                <a:t>Adamma Morrison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D34A99-D1B0-4A8A-A951-B323876A1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59168" y="1680958"/>
              <a:ext cx="1565097" cy="1565097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029C69-0786-4BA3-8B10-41C1A6EE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8" y="4004228"/>
            <a:ext cx="12858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05">
        <p:fade/>
      </p:transition>
    </mc:Choice>
    <mc:Fallback xmlns="">
      <p:transition spd="med" advTm="370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90" name="Content Placeholder 89">
            <a:extLst>
              <a:ext uri="{FF2B5EF4-FFF2-40B4-BE49-F238E27FC236}">
                <a16:creationId xmlns:a16="http://schemas.microsoft.com/office/drawing/2014/main" id="{B8C95972-82E2-4AAA-B9BC-F1D920AD6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275160"/>
              </p:ext>
            </p:extLst>
          </p:nvPr>
        </p:nvGraphicFramePr>
        <p:xfrm>
          <a:off x="709646" y="1552703"/>
          <a:ext cx="10772708" cy="4234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354">
                  <a:extLst>
                    <a:ext uri="{9D8B030D-6E8A-4147-A177-3AD203B41FA5}">
                      <a16:colId xmlns:a16="http://schemas.microsoft.com/office/drawing/2014/main" val="1791410549"/>
                    </a:ext>
                  </a:extLst>
                </a:gridCol>
                <a:gridCol w="5386354">
                  <a:extLst>
                    <a:ext uri="{9D8B030D-6E8A-4147-A177-3AD203B41FA5}">
                      <a16:colId xmlns:a16="http://schemas.microsoft.com/office/drawing/2014/main" val="2177840063"/>
                    </a:ext>
                  </a:extLst>
                </a:gridCol>
              </a:tblGrid>
              <a:tr h="1109035">
                <a:tc gridSpan="2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Assumptions of Human Machine Teaming</a:t>
                      </a:r>
                    </a:p>
                  </a:txBody>
                  <a:tcPr marL="72009" marR="72009" marT="72009" marB="7200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92535"/>
                  </a:ext>
                </a:extLst>
              </a:tr>
              <a:tr h="312503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82474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83">
            <a:extLst>
              <a:ext uri="{FF2B5EF4-FFF2-40B4-BE49-F238E27FC236}">
                <a16:creationId xmlns:a16="http://schemas.microsoft.com/office/drawing/2014/main" id="{C1C1683F-3B29-4207-8B81-8080916D0C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44390" y="3511618"/>
            <a:ext cx="375711" cy="451911"/>
            <a:chOff x="6575" y="1719"/>
            <a:chExt cx="355" cy="427"/>
          </a:xfrm>
          <a:solidFill>
            <a:srgbClr val="1CADE4"/>
          </a:solidFill>
        </p:grpSpPr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7CFEDD1C-15F5-4D69-98C3-FC652FFA5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" y="1790"/>
              <a:ext cx="355" cy="356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12 h 240"/>
                <a:gd name="T12" fmla="*/ 12 w 240"/>
                <a:gd name="T13" fmla="*/ 120 h 240"/>
                <a:gd name="T14" fmla="*/ 120 w 240"/>
                <a:gd name="T15" fmla="*/ 228 h 240"/>
                <a:gd name="T16" fmla="*/ 228 w 240"/>
                <a:gd name="T17" fmla="*/ 120 h 240"/>
                <a:gd name="T18" fmla="*/ 120 w 240"/>
                <a:gd name="T19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12"/>
                  </a:moveTo>
                  <a:cubicBezTo>
                    <a:pt x="60" y="12"/>
                    <a:pt x="12" y="60"/>
                    <a:pt x="12" y="120"/>
                  </a:cubicBezTo>
                  <a:cubicBezTo>
                    <a:pt x="12" y="179"/>
                    <a:pt x="60" y="228"/>
                    <a:pt x="120" y="228"/>
                  </a:cubicBezTo>
                  <a:cubicBezTo>
                    <a:pt x="179" y="228"/>
                    <a:pt x="228" y="179"/>
                    <a:pt x="228" y="120"/>
                  </a:cubicBezTo>
                  <a:cubicBezTo>
                    <a:pt x="228" y="60"/>
                    <a:pt x="179" y="12"/>
                    <a:pt x="120" y="12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5AF6366F-1FC6-4C81-B11D-0ADB95A8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1719"/>
              <a:ext cx="125" cy="18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D165A096-66CA-4061-B627-DE009E62F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" y="1807"/>
              <a:ext cx="50" cy="50"/>
            </a:xfrm>
            <a:custGeom>
              <a:avLst/>
              <a:gdLst>
                <a:gd name="T0" fmla="*/ 6 w 34"/>
                <a:gd name="T1" fmla="*/ 34 h 34"/>
                <a:gd name="T2" fmla="*/ 2 w 34"/>
                <a:gd name="T3" fmla="*/ 32 h 34"/>
                <a:gd name="T4" fmla="*/ 2 w 34"/>
                <a:gd name="T5" fmla="*/ 24 h 34"/>
                <a:gd name="T6" fmla="*/ 24 w 34"/>
                <a:gd name="T7" fmla="*/ 3 h 34"/>
                <a:gd name="T8" fmla="*/ 32 w 34"/>
                <a:gd name="T9" fmla="*/ 3 h 34"/>
                <a:gd name="T10" fmla="*/ 32 w 34"/>
                <a:gd name="T11" fmla="*/ 11 h 34"/>
                <a:gd name="T12" fmla="*/ 11 w 34"/>
                <a:gd name="T13" fmla="*/ 32 h 34"/>
                <a:gd name="T14" fmla="*/ 6 w 3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6" y="34"/>
                  </a:moveTo>
                  <a:cubicBezTo>
                    <a:pt x="5" y="34"/>
                    <a:pt x="3" y="34"/>
                    <a:pt x="2" y="32"/>
                  </a:cubicBezTo>
                  <a:cubicBezTo>
                    <a:pt x="0" y="30"/>
                    <a:pt x="0" y="26"/>
                    <a:pt x="2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0"/>
                    <a:pt x="30" y="0"/>
                    <a:pt x="32" y="3"/>
                  </a:cubicBezTo>
                  <a:cubicBezTo>
                    <a:pt x="34" y="5"/>
                    <a:pt x="34" y="9"/>
                    <a:pt x="32" y="1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4"/>
                    <a:pt x="8" y="34"/>
                    <a:pt x="6" y="34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D3FE0C09-FF41-49E0-B72F-6895F33B5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" y="1719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36 w 48"/>
                <a:gd name="T3" fmla="*/ 54 h 60"/>
                <a:gd name="T4" fmla="*/ 36 w 48"/>
                <a:gd name="T5" fmla="*/ 12 h 60"/>
                <a:gd name="T6" fmla="*/ 12 w 48"/>
                <a:gd name="T7" fmla="*/ 12 h 60"/>
                <a:gd name="T8" fmla="*/ 12 w 48"/>
                <a:gd name="T9" fmla="*/ 54 h 60"/>
                <a:gd name="T10" fmla="*/ 6 w 48"/>
                <a:gd name="T11" fmla="*/ 60 h 60"/>
                <a:gd name="T12" fmla="*/ 0 w 48"/>
                <a:gd name="T13" fmla="*/ 54 h 60"/>
                <a:gd name="T14" fmla="*/ 0 w 48"/>
                <a:gd name="T15" fmla="*/ 6 h 60"/>
                <a:gd name="T16" fmla="*/ 6 w 48"/>
                <a:gd name="T17" fmla="*/ 0 h 60"/>
                <a:gd name="T18" fmla="*/ 42 w 48"/>
                <a:gd name="T19" fmla="*/ 0 h 60"/>
                <a:gd name="T20" fmla="*/ 48 w 48"/>
                <a:gd name="T21" fmla="*/ 6 h 60"/>
                <a:gd name="T22" fmla="*/ 48 w 48"/>
                <a:gd name="T23" fmla="*/ 54 h 60"/>
                <a:gd name="T24" fmla="*/ 42 w 48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39" y="60"/>
                    <a:pt x="36" y="58"/>
                    <a:pt x="36" y="5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8"/>
                    <a:pt x="45" y="60"/>
                    <a:pt x="42" y="60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8A5206E0-9A58-42BE-AAC1-F5458CBEC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" y="1798"/>
              <a:ext cx="37" cy="37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3 h 25"/>
                <a:gd name="T4" fmla="*/ 3 w 25"/>
                <a:gd name="T5" fmla="*/ 11 h 25"/>
                <a:gd name="T6" fmla="*/ 3 w 25"/>
                <a:gd name="T7" fmla="*/ 3 h 25"/>
                <a:gd name="T8" fmla="*/ 11 w 25"/>
                <a:gd name="T9" fmla="*/ 3 h 25"/>
                <a:gd name="T10" fmla="*/ 23 w 25"/>
                <a:gd name="T11" fmla="*/ 15 h 25"/>
                <a:gd name="T12" fmla="*/ 23 w 25"/>
                <a:gd name="T13" fmla="*/ 23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4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5" y="21"/>
                    <a:pt x="23" y="23"/>
                  </a:cubicBezTo>
                  <a:cubicBezTo>
                    <a:pt x="22" y="24"/>
                    <a:pt x="20" y="25"/>
                    <a:pt x="19" y="25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D94FC88A-F76B-46CB-9BDD-ECFE7407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78"/>
              <a:ext cx="99" cy="99"/>
            </a:xfrm>
            <a:custGeom>
              <a:avLst/>
              <a:gdLst>
                <a:gd name="T0" fmla="*/ 61 w 67"/>
                <a:gd name="T1" fmla="*/ 67 h 67"/>
                <a:gd name="T2" fmla="*/ 57 w 67"/>
                <a:gd name="T3" fmla="*/ 65 h 67"/>
                <a:gd name="T4" fmla="*/ 3 w 67"/>
                <a:gd name="T5" fmla="*/ 11 h 67"/>
                <a:gd name="T6" fmla="*/ 3 w 67"/>
                <a:gd name="T7" fmla="*/ 3 h 67"/>
                <a:gd name="T8" fmla="*/ 11 w 67"/>
                <a:gd name="T9" fmla="*/ 3 h 67"/>
                <a:gd name="T10" fmla="*/ 65 w 67"/>
                <a:gd name="T11" fmla="*/ 57 h 67"/>
                <a:gd name="T12" fmla="*/ 65 w 67"/>
                <a:gd name="T13" fmla="*/ 65 h 67"/>
                <a:gd name="T14" fmla="*/ 61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7" y="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" name="Group 72">
            <a:extLst>
              <a:ext uri="{FF2B5EF4-FFF2-40B4-BE49-F238E27FC236}">
                <a16:creationId xmlns:a16="http://schemas.microsoft.com/office/drawing/2014/main" id="{04369091-32E3-4EA9-A398-C807E14087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29746" y="4444565"/>
            <a:ext cx="479425" cy="478300"/>
            <a:chOff x="1356" y="1721"/>
            <a:chExt cx="426" cy="425"/>
          </a:xfrm>
          <a:solidFill>
            <a:schemeClr val="accent4"/>
          </a:solidFill>
        </p:grpSpPr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B033371C-236A-4443-90EE-8AA329071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6" y="1721"/>
              <a:ext cx="426" cy="425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3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6"/>
                    <a:pt x="72" y="276"/>
                    <a:pt x="144" y="276"/>
                  </a:cubicBezTo>
                  <a:cubicBezTo>
                    <a:pt x="217" y="276"/>
                    <a:pt x="276" y="216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7" name="Freeform 74">
              <a:extLst>
                <a:ext uri="{FF2B5EF4-FFF2-40B4-BE49-F238E27FC236}">
                  <a16:creationId xmlns:a16="http://schemas.microsoft.com/office/drawing/2014/main" id="{1A3B543D-79B3-4D3A-922C-D0ACB095B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7" y="1951"/>
              <a:ext cx="284" cy="142"/>
            </a:xfrm>
            <a:custGeom>
              <a:avLst/>
              <a:gdLst>
                <a:gd name="T0" fmla="*/ 96 w 192"/>
                <a:gd name="T1" fmla="*/ 96 h 96"/>
                <a:gd name="T2" fmla="*/ 0 w 192"/>
                <a:gd name="T3" fmla="*/ 6 h 96"/>
                <a:gd name="T4" fmla="*/ 6 w 192"/>
                <a:gd name="T5" fmla="*/ 0 h 96"/>
                <a:gd name="T6" fmla="*/ 186 w 192"/>
                <a:gd name="T7" fmla="*/ 0 h 96"/>
                <a:gd name="T8" fmla="*/ 192 w 192"/>
                <a:gd name="T9" fmla="*/ 6 h 96"/>
                <a:gd name="T10" fmla="*/ 96 w 192"/>
                <a:gd name="T11" fmla="*/ 96 h 96"/>
                <a:gd name="T12" fmla="*/ 13 w 192"/>
                <a:gd name="T13" fmla="*/ 12 h 96"/>
                <a:gd name="T14" fmla="*/ 96 w 192"/>
                <a:gd name="T15" fmla="*/ 84 h 96"/>
                <a:gd name="T16" fmla="*/ 180 w 192"/>
                <a:gd name="T17" fmla="*/ 12 h 96"/>
                <a:gd name="T18" fmla="*/ 13 w 192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96">
                  <a:moveTo>
                    <a:pt x="96" y="96"/>
                  </a:moveTo>
                  <a:cubicBezTo>
                    <a:pt x="44" y="96"/>
                    <a:pt x="0" y="54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2"/>
                    <a:pt x="192" y="6"/>
                  </a:cubicBezTo>
                  <a:cubicBezTo>
                    <a:pt x="192" y="54"/>
                    <a:pt x="148" y="96"/>
                    <a:pt x="96" y="96"/>
                  </a:cubicBezTo>
                  <a:close/>
                  <a:moveTo>
                    <a:pt x="13" y="12"/>
                  </a:moveTo>
                  <a:cubicBezTo>
                    <a:pt x="16" y="51"/>
                    <a:pt x="54" y="84"/>
                    <a:pt x="96" y="84"/>
                  </a:cubicBezTo>
                  <a:cubicBezTo>
                    <a:pt x="139" y="84"/>
                    <a:pt x="177" y="51"/>
                    <a:pt x="180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75">
              <a:extLst>
                <a:ext uri="{FF2B5EF4-FFF2-40B4-BE49-F238E27FC236}">
                  <a16:creationId xmlns:a16="http://schemas.microsoft.com/office/drawing/2014/main" id="{1FA99C1F-355B-408A-9C42-F14215AF8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" y="1854"/>
              <a:ext cx="89" cy="53"/>
            </a:xfrm>
            <a:custGeom>
              <a:avLst/>
              <a:gdLst>
                <a:gd name="T0" fmla="*/ 54 w 60"/>
                <a:gd name="T1" fmla="*/ 36 h 36"/>
                <a:gd name="T2" fmla="*/ 48 w 60"/>
                <a:gd name="T3" fmla="*/ 30 h 36"/>
                <a:gd name="T4" fmla="*/ 30 w 60"/>
                <a:gd name="T5" fmla="*/ 12 h 36"/>
                <a:gd name="T6" fmla="*/ 12 w 60"/>
                <a:gd name="T7" fmla="*/ 30 h 36"/>
                <a:gd name="T8" fmla="*/ 6 w 60"/>
                <a:gd name="T9" fmla="*/ 36 h 36"/>
                <a:gd name="T10" fmla="*/ 0 w 60"/>
                <a:gd name="T11" fmla="*/ 30 h 36"/>
                <a:gd name="T12" fmla="*/ 30 w 60"/>
                <a:gd name="T13" fmla="*/ 0 h 36"/>
                <a:gd name="T14" fmla="*/ 60 w 60"/>
                <a:gd name="T15" fmla="*/ 30 h 36"/>
                <a:gd name="T16" fmla="*/ 54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cubicBezTo>
                    <a:pt x="51" y="36"/>
                    <a:pt x="48" y="33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1" y="12"/>
                    <a:pt x="12" y="2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3"/>
                    <a:pt x="58" y="36"/>
                    <a:pt x="5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76">
              <a:extLst>
                <a:ext uri="{FF2B5EF4-FFF2-40B4-BE49-F238E27FC236}">
                  <a16:creationId xmlns:a16="http://schemas.microsoft.com/office/drawing/2014/main" id="{1C2EBC9D-F84D-4A7C-916E-1BBAD8384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854"/>
              <a:ext cx="88" cy="53"/>
            </a:xfrm>
            <a:custGeom>
              <a:avLst/>
              <a:gdLst>
                <a:gd name="T0" fmla="*/ 54 w 60"/>
                <a:gd name="T1" fmla="*/ 36 h 36"/>
                <a:gd name="T2" fmla="*/ 48 w 60"/>
                <a:gd name="T3" fmla="*/ 30 h 36"/>
                <a:gd name="T4" fmla="*/ 30 w 60"/>
                <a:gd name="T5" fmla="*/ 12 h 36"/>
                <a:gd name="T6" fmla="*/ 12 w 60"/>
                <a:gd name="T7" fmla="*/ 30 h 36"/>
                <a:gd name="T8" fmla="*/ 6 w 60"/>
                <a:gd name="T9" fmla="*/ 36 h 36"/>
                <a:gd name="T10" fmla="*/ 0 w 60"/>
                <a:gd name="T11" fmla="*/ 30 h 36"/>
                <a:gd name="T12" fmla="*/ 30 w 60"/>
                <a:gd name="T13" fmla="*/ 0 h 36"/>
                <a:gd name="T14" fmla="*/ 60 w 60"/>
                <a:gd name="T15" fmla="*/ 30 h 36"/>
                <a:gd name="T16" fmla="*/ 54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cubicBezTo>
                    <a:pt x="51" y="36"/>
                    <a:pt x="48" y="33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1" y="12"/>
                    <a:pt x="12" y="2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3"/>
                    <a:pt x="58" y="36"/>
                    <a:pt x="5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40" name="Group 93">
            <a:extLst>
              <a:ext uri="{FF2B5EF4-FFF2-40B4-BE49-F238E27FC236}">
                <a16:creationId xmlns:a16="http://schemas.microsoft.com/office/drawing/2014/main" id="{A674195C-9CE6-436D-8B7E-CDB3A32F33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74480" y="4442244"/>
            <a:ext cx="479425" cy="478305"/>
            <a:chOff x="1374" y="1718"/>
            <a:chExt cx="428" cy="427"/>
          </a:xfrm>
          <a:solidFill>
            <a:schemeClr val="accent4"/>
          </a:solidFill>
        </p:grpSpPr>
        <p:sp>
          <p:nvSpPr>
            <p:cNvPr id="41" name="Freeform 94">
              <a:extLst>
                <a:ext uri="{FF2B5EF4-FFF2-40B4-BE49-F238E27FC236}">
                  <a16:creationId xmlns:a16="http://schemas.microsoft.com/office/drawing/2014/main" id="{DA93D513-A047-4E9C-B3CC-A83A48F66B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4" y="1843"/>
              <a:ext cx="88" cy="231"/>
            </a:xfrm>
            <a:custGeom>
              <a:avLst/>
              <a:gdLst>
                <a:gd name="T0" fmla="*/ 54 w 60"/>
                <a:gd name="T1" fmla="*/ 156 h 156"/>
                <a:gd name="T2" fmla="*/ 6 w 60"/>
                <a:gd name="T3" fmla="*/ 156 h 156"/>
                <a:gd name="T4" fmla="*/ 0 w 60"/>
                <a:gd name="T5" fmla="*/ 150 h 156"/>
                <a:gd name="T6" fmla="*/ 0 w 60"/>
                <a:gd name="T7" fmla="*/ 6 h 156"/>
                <a:gd name="T8" fmla="*/ 6 w 60"/>
                <a:gd name="T9" fmla="*/ 0 h 156"/>
                <a:gd name="T10" fmla="*/ 60 w 60"/>
                <a:gd name="T11" fmla="*/ 54 h 156"/>
                <a:gd name="T12" fmla="*/ 60 w 60"/>
                <a:gd name="T13" fmla="*/ 150 h 156"/>
                <a:gd name="T14" fmla="*/ 54 w 60"/>
                <a:gd name="T15" fmla="*/ 156 h 156"/>
                <a:gd name="T16" fmla="*/ 12 w 60"/>
                <a:gd name="T17" fmla="*/ 144 h 156"/>
                <a:gd name="T18" fmla="*/ 48 w 60"/>
                <a:gd name="T19" fmla="*/ 144 h 156"/>
                <a:gd name="T20" fmla="*/ 48 w 60"/>
                <a:gd name="T21" fmla="*/ 54 h 156"/>
                <a:gd name="T22" fmla="*/ 12 w 60"/>
                <a:gd name="T23" fmla="*/ 12 h 156"/>
                <a:gd name="T24" fmla="*/ 12 w 60"/>
                <a:gd name="T25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56">
                  <a:moveTo>
                    <a:pt x="54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3" y="0"/>
                    <a:pt x="60" y="18"/>
                    <a:pt x="60" y="54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3"/>
                    <a:pt x="58" y="156"/>
                    <a:pt x="54" y="156"/>
                  </a:cubicBezTo>
                  <a:close/>
                  <a:moveTo>
                    <a:pt x="12" y="144"/>
                  </a:moveTo>
                  <a:cubicBezTo>
                    <a:pt x="48" y="144"/>
                    <a:pt x="48" y="144"/>
                    <a:pt x="48" y="14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26"/>
                    <a:pt x="37" y="14"/>
                    <a:pt x="12" y="12"/>
                  </a:cubicBezTo>
                  <a:lnTo>
                    <a:pt x="1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95">
              <a:extLst>
                <a:ext uri="{FF2B5EF4-FFF2-40B4-BE49-F238E27FC236}">
                  <a16:creationId xmlns:a16="http://schemas.microsoft.com/office/drawing/2014/main" id="{3DDEB17D-4C28-421A-89E9-523E547328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96">
              <a:extLst>
                <a:ext uri="{FF2B5EF4-FFF2-40B4-BE49-F238E27FC236}">
                  <a16:creationId xmlns:a16="http://schemas.microsoft.com/office/drawing/2014/main" id="{0E8A51BD-80DF-4370-817B-7D0DBB0BA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97">
              <a:extLst>
                <a:ext uri="{FF2B5EF4-FFF2-40B4-BE49-F238E27FC236}">
                  <a16:creationId xmlns:a16="http://schemas.microsoft.com/office/drawing/2014/main" id="{4CDBECCA-0537-436B-9CA0-9C6B62281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" y="1843"/>
              <a:ext cx="88" cy="231"/>
            </a:xfrm>
            <a:custGeom>
              <a:avLst/>
              <a:gdLst>
                <a:gd name="T0" fmla="*/ 54 w 60"/>
                <a:gd name="T1" fmla="*/ 156 h 156"/>
                <a:gd name="T2" fmla="*/ 6 w 60"/>
                <a:gd name="T3" fmla="*/ 156 h 156"/>
                <a:gd name="T4" fmla="*/ 0 w 60"/>
                <a:gd name="T5" fmla="*/ 150 h 156"/>
                <a:gd name="T6" fmla="*/ 0 w 60"/>
                <a:gd name="T7" fmla="*/ 54 h 156"/>
                <a:gd name="T8" fmla="*/ 54 w 60"/>
                <a:gd name="T9" fmla="*/ 0 h 156"/>
                <a:gd name="T10" fmla="*/ 60 w 60"/>
                <a:gd name="T11" fmla="*/ 6 h 156"/>
                <a:gd name="T12" fmla="*/ 60 w 60"/>
                <a:gd name="T13" fmla="*/ 150 h 156"/>
                <a:gd name="T14" fmla="*/ 54 w 60"/>
                <a:gd name="T15" fmla="*/ 156 h 156"/>
                <a:gd name="T16" fmla="*/ 12 w 60"/>
                <a:gd name="T17" fmla="*/ 144 h 156"/>
                <a:gd name="T18" fmla="*/ 48 w 60"/>
                <a:gd name="T19" fmla="*/ 144 h 156"/>
                <a:gd name="T20" fmla="*/ 48 w 60"/>
                <a:gd name="T21" fmla="*/ 12 h 156"/>
                <a:gd name="T22" fmla="*/ 12 w 60"/>
                <a:gd name="T23" fmla="*/ 54 h 156"/>
                <a:gd name="T24" fmla="*/ 12 w 60"/>
                <a:gd name="T25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56">
                  <a:moveTo>
                    <a:pt x="54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3" y="156"/>
                    <a:pt x="0" y="153"/>
                    <a:pt x="0" y="1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9"/>
                    <a:pt x="19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3"/>
                    <a:pt x="58" y="156"/>
                    <a:pt x="54" y="156"/>
                  </a:cubicBezTo>
                  <a:close/>
                  <a:moveTo>
                    <a:pt x="12" y="144"/>
                  </a:moveTo>
                  <a:cubicBezTo>
                    <a:pt x="48" y="144"/>
                    <a:pt x="48" y="144"/>
                    <a:pt x="48" y="14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4" y="14"/>
                    <a:pt x="12" y="28"/>
                    <a:pt x="12" y="54"/>
                  </a:cubicBezTo>
                  <a:lnTo>
                    <a:pt x="1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CF65CC35-6FFB-4062-9FF2-C46AB1C45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Rectangle 99">
              <a:extLst>
                <a:ext uri="{FF2B5EF4-FFF2-40B4-BE49-F238E27FC236}">
                  <a16:creationId xmlns:a16="http://schemas.microsoft.com/office/drawing/2014/main" id="{B3FD418B-05B0-4FBB-8941-51A1B83D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843"/>
              <a:ext cx="24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Rectangle 100">
              <a:extLst>
                <a:ext uri="{FF2B5EF4-FFF2-40B4-BE49-F238E27FC236}">
                  <a16:creationId xmlns:a16="http://schemas.microsoft.com/office/drawing/2014/main" id="{9B00A1CE-8E22-4E2D-9038-2A8A1F61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878"/>
              <a:ext cx="17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Rectangle 101">
              <a:extLst>
                <a:ext uri="{FF2B5EF4-FFF2-40B4-BE49-F238E27FC236}">
                  <a16:creationId xmlns:a16="http://schemas.microsoft.com/office/drawing/2014/main" id="{205B8938-758A-41BE-A198-043D56B0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914"/>
              <a:ext cx="17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02">
              <a:extLst>
                <a:ext uri="{FF2B5EF4-FFF2-40B4-BE49-F238E27FC236}">
                  <a16:creationId xmlns:a16="http://schemas.microsoft.com/office/drawing/2014/main" id="{1FBCEF6C-F329-4099-8F95-1838C1809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4" y="1949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03">
              <a:extLst>
                <a:ext uri="{FF2B5EF4-FFF2-40B4-BE49-F238E27FC236}">
                  <a16:creationId xmlns:a16="http://schemas.microsoft.com/office/drawing/2014/main" id="{EC3F675E-DAEF-49C8-AADC-5E391358AD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3" y="1718"/>
              <a:ext cx="248" cy="356"/>
            </a:xfrm>
            <a:custGeom>
              <a:avLst/>
              <a:gdLst>
                <a:gd name="T0" fmla="*/ 162 w 168"/>
                <a:gd name="T1" fmla="*/ 240 h 240"/>
                <a:gd name="T2" fmla="*/ 6 w 168"/>
                <a:gd name="T3" fmla="*/ 240 h 240"/>
                <a:gd name="T4" fmla="*/ 0 w 168"/>
                <a:gd name="T5" fmla="*/ 234 h 240"/>
                <a:gd name="T6" fmla="*/ 0 w 168"/>
                <a:gd name="T7" fmla="*/ 84 h 240"/>
                <a:gd name="T8" fmla="*/ 84 w 168"/>
                <a:gd name="T9" fmla="*/ 0 h 240"/>
                <a:gd name="T10" fmla="*/ 168 w 168"/>
                <a:gd name="T11" fmla="*/ 84 h 240"/>
                <a:gd name="T12" fmla="*/ 168 w 168"/>
                <a:gd name="T13" fmla="*/ 234 h 240"/>
                <a:gd name="T14" fmla="*/ 162 w 168"/>
                <a:gd name="T15" fmla="*/ 240 h 240"/>
                <a:gd name="T16" fmla="*/ 12 w 168"/>
                <a:gd name="T17" fmla="*/ 228 h 240"/>
                <a:gd name="T18" fmla="*/ 156 w 168"/>
                <a:gd name="T19" fmla="*/ 228 h 240"/>
                <a:gd name="T20" fmla="*/ 156 w 168"/>
                <a:gd name="T21" fmla="*/ 84 h 240"/>
                <a:gd name="T22" fmla="*/ 84 w 168"/>
                <a:gd name="T23" fmla="*/ 12 h 240"/>
                <a:gd name="T24" fmla="*/ 12 w 168"/>
                <a:gd name="T25" fmla="*/ 84 h 240"/>
                <a:gd name="T26" fmla="*/ 12 w 16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240">
                  <a:moveTo>
                    <a:pt x="16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8" y="38"/>
                    <a:pt x="168" y="84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68" y="237"/>
                    <a:pt x="166" y="240"/>
                    <a:pt x="162" y="240"/>
                  </a:cubicBezTo>
                  <a:close/>
                  <a:moveTo>
                    <a:pt x="12" y="228"/>
                  </a:moveTo>
                  <a:cubicBezTo>
                    <a:pt x="156" y="228"/>
                    <a:pt x="156" y="228"/>
                    <a:pt x="156" y="22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ubicBezTo>
                    <a:pt x="45" y="12"/>
                    <a:pt x="12" y="44"/>
                    <a:pt x="12" y="84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Rectangle 104">
              <a:extLst>
                <a:ext uri="{FF2B5EF4-FFF2-40B4-BE49-F238E27FC236}">
                  <a16:creationId xmlns:a16="http://schemas.microsoft.com/office/drawing/2014/main" id="{795D8E8A-193D-4752-87D1-C282395F5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967"/>
              <a:ext cx="18" cy="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id="{4BEA9C5C-FD30-4A40-A9AD-3D1C4797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1" y="1754"/>
              <a:ext cx="72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Oval 106">
              <a:extLst>
                <a:ext uri="{FF2B5EF4-FFF2-40B4-BE49-F238E27FC236}">
                  <a16:creationId xmlns:a16="http://schemas.microsoft.com/office/drawing/2014/main" id="{F943D3D6-2069-4D3A-A0FF-275CDA9D1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8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64" name="Group 54">
            <a:extLst>
              <a:ext uri="{FF2B5EF4-FFF2-40B4-BE49-F238E27FC236}">
                <a16:creationId xmlns:a16="http://schemas.microsoft.com/office/drawing/2014/main" id="{63632972-6ABF-4607-88F5-2B2E9EBCA9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60820" y="3654740"/>
            <a:ext cx="375711" cy="225802"/>
            <a:chOff x="5522" y="532"/>
            <a:chExt cx="401" cy="241"/>
          </a:xfrm>
          <a:solidFill>
            <a:schemeClr val="accent4"/>
          </a:solidFill>
        </p:grpSpPr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E6B7EB37-2E5D-4C76-862D-4FC01A685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" y="532"/>
              <a:ext cx="401" cy="241"/>
            </a:xfrm>
            <a:custGeom>
              <a:avLst/>
              <a:gdLst>
                <a:gd name="T0" fmla="*/ 264 w 271"/>
                <a:gd name="T1" fmla="*/ 163 h 163"/>
                <a:gd name="T2" fmla="*/ 260 w 271"/>
                <a:gd name="T3" fmla="*/ 161 h 163"/>
                <a:gd name="T4" fmla="*/ 174 w 271"/>
                <a:gd name="T5" fmla="*/ 63 h 163"/>
                <a:gd name="T6" fmla="*/ 106 w 271"/>
                <a:gd name="T7" fmla="*/ 119 h 163"/>
                <a:gd name="T8" fmla="*/ 98 w 271"/>
                <a:gd name="T9" fmla="*/ 119 h 163"/>
                <a:gd name="T10" fmla="*/ 2 w 271"/>
                <a:gd name="T11" fmla="*/ 11 h 163"/>
                <a:gd name="T12" fmla="*/ 2 w 271"/>
                <a:gd name="T13" fmla="*/ 2 h 163"/>
                <a:gd name="T14" fmla="*/ 11 w 271"/>
                <a:gd name="T15" fmla="*/ 3 h 163"/>
                <a:gd name="T16" fmla="*/ 103 w 271"/>
                <a:gd name="T17" fmla="*/ 107 h 163"/>
                <a:gd name="T18" fmla="*/ 170 w 271"/>
                <a:gd name="T19" fmla="*/ 50 h 163"/>
                <a:gd name="T20" fmla="*/ 179 w 271"/>
                <a:gd name="T21" fmla="*/ 51 h 163"/>
                <a:gd name="T22" fmla="*/ 269 w 271"/>
                <a:gd name="T23" fmla="*/ 153 h 163"/>
                <a:gd name="T24" fmla="*/ 268 w 271"/>
                <a:gd name="T25" fmla="*/ 161 h 163"/>
                <a:gd name="T26" fmla="*/ 264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264" y="163"/>
                  </a:moveTo>
                  <a:cubicBezTo>
                    <a:pt x="263" y="163"/>
                    <a:pt x="261" y="162"/>
                    <a:pt x="260" y="161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4" y="122"/>
                    <a:pt x="100" y="121"/>
                    <a:pt x="98" y="11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70" y="50"/>
                    <a:pt x="170" y="50"/>
                    <a:pt x="170" y="50"/>
                  </a:cubicBezTo>
                  <a:cubicBezTo>
                    <a:pt x="173" y="48"/>
                    <a:pt x="177" y="48"/>
                    <a:pt x="179" y="51"/>
                  </a:cubicBezTo>
                  <a:cubicBezTo>
                    <a:pt x="269" y="153"/>
                    <a:pt x="269" y="153"/>
                    <a:pt x="269" y="153"/>
                  </a:cubicBezTo>
                  <a:cubicBezTo>
                    <a:pt x="271" y="155"/>
                    <a:pt x="271" y="159"/>
                    <a:pt x="268" y="161"/>
                  </a:cubicBezTo>
                  <a:cubicBezTo>
                    <a:pt x="267" y="162"/>
                    <a:pt x="266" y="163"/>
                    <a:pt x="264" y="163"/>
                  </a:cubicBezTo>
                  <a:close/>
                </a:path>
              </a:pathLst>
            </a:custGeom>
            <a:grp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chemeClr val="bg2"/>
                </a:solidFill>
              </a:endParaRPr>
            </a:p>
          </p:txBody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793B3952-5132-4794-B2CD-26C032E6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" y="649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6 w 95"/>
                <a:gd name="T3" fmla="*/ 84 h 84"/>
                <a:gd name="T4" fmla="*/ 0 w 95"/>
                <a:gd name="T5" fmla="*/ 78 h 84"/>
                <a:gd name="T6" fmla="*/ 6 w 95"/>
                <a:gd name="T7" fmla="*/ 72 h 84"/>
                <a:gd name="T8" fmla="*/ 83 w 95"/>
                <a:gd name="T9" fmla="*/ 72 h 84"/>
                <a:gd name="T10" fmla="*/ 83 w 95"/>
                <a:gd name="T11" fmla="*/ 6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1"/>
                    <a:pt x="0" y="78"/>
                  </a:cubicBezTo>
                  <a:cubicBezTo>
                    <a:pt x="0" y="75"/>
                    <a:pt x="3" y="72"/>
                    <a:pt x="6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3" y="3"/>
                    <a:pt x="86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BFF3901-5544-409C-816A-DD29FB5A8773}"/>
              </a:ext>
            </a:extLst>
          </p:cNvPr>
          <p:cNvGrpSpPr/>
          <p:nvPr/>
        </p:nvGrpSpPr>
        <p:grpSpPr bwMode="auto">
          <a:xfrm>
            <a:off x="2358330" y="3258346"/>
            <a:ext cx="2332457" cy="1918680"/>
            <a:chOff x="488950" y="3829054"/>
            <a:chExt cx="2416175" cy="1987547"/>
          </a:xfrm>
        </p:grpSpPr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7804D4FA-BE52-4D2F-91F8-5E2E0FF293C7}"/>
                </a:ext>
              </a:extLst>
            </p:cNvPr>
            <p:cNvSpPr>
              <a:spLocks/>
            </p:cNvSpPr>
            <p:nvPr/>
          </p:nvSpPr>
          <p:spPr bwMode="auto">
            <a:xfrm rot="19537097">
              <a:off x="1147763" y="4999038"/>
              <a:ext cx="1757362" cy="817563"/>
            </a:xfrm>
            <a:custGeom>
              <a:avLst/>
              <a:gdLst/>
              <a:ahLst/>
              <a:cxnLst>
                <a:cxn ang="0">
                  <a:pos x="1396" y="197"/>
                </a:cxn>
                <a:cxn ang="0">
                  <a:pos x="1365" y="331"/>
                </a:cxn>
                <a:cxn ang="0">
                  <a:pos x="1310" y="446"/>
                </a:cxn>
                <a:cxn ang="0">
                  <a:pos x="1237" y="543"/>
                </a:cxn>
                <a:cxn ang="0">
                  <a:pos x="1147" y="621"/>
                </a:cxn>
                <a:cxn ang="0">
                  <a:pos x="1046" y="680"/>
                </a:cxn>
                <a:cxn ang="0">
                  <a:pos x="936" y="721"/>
                </a:cxn>
                <a:cxn ang="0">
                  <a:pos x="820" y="742"/>
                </a:cxn>
                <a:cxn ang="0">
                  <a:pos x="702" y="744"/>
                </a:cxn>
                <a:cxn ang="0">
                  <a:pos x="586" y="728"/>
                </a:cxn>
                <a:cxn ang="0">
                  <a:pos x="474" y="691"/>
                </a:cxn>
                <a:cxn ang="0">
                  <a:pos x="371" y="636"/>
                </a:cxn>
                <a:cxn ang="0">
                  <a:pos x="278" y="561"/>
                </a:cxn>
                <a:cxn ang="0">
                  <a:pos x="201" y="467"/>
                </a:cxn>
                <a:cxn ang="0">
                  <a:pos x="142" y="353"/>
                </a:cxn>
                <a:cxn ang="0">
                  <a:pos x="105" y="220"/>
                </a:cxn>
                <a:cxn ang="0">
                  <a:pos x="0" y="147"/>
                </a:cxn>
                <a:cxn ang="0">
                  <a:pos x="575" y="163"/>
                </a:cxn>
                <a:cxn ang="0">
                  <a:pos x="496" y="202"/>
                </a:cxn>
                <a:cxn ang="0">
                  <a:pos x="528" y="278"/>
                </a:cxn>
                <a:cxn ang="0">
                  <a:pos x="572" y="342"/>
                </a:cxn>
                <a:cxn ang="0">
                  <a:pos x="629" y="394"/>
                </a:cxn>
                <a:cxn ang="0">
                  <a:pos x="694" y="434"/>
                </a:cxn>
                <a:cxn ang="0">
                  <a:pos x="766" y="462"/>
                </a:cxn>
                <a:cxn ang="0">
                  <a:pos x="843" y="480"/>
                </a:cxn>
                <a:cxn ang="0">
                  <a:pos x="922" y="487"/>
                </a:cxn>
                <a:cxn ang="0">
                  <a:pos x="1042" y="477"/>
                </a:cxn>
                <a:cxn ang="0">
                  <a:pos x="1119" y="457"/>
                </a:cxn>
                <a:cxn ang="0">
                  <a:pos x="1191" y="425"/>
                </a:cxn>
                <a:cxn ang="0">
                  <a:pos x="1256" y="384"/>
                </a:cxn>
                <a:cxn ang="0">
                  <a:pos x="1312" y="334"/>
                </a:cxn>
                <a:cxn ang="0">
                  <a:pos x="1357" y="273"/>
                </a:cxn>
                <a:cxn ang="0">
                  <a:pos x="1388" y="203"/>
                </a:cxn>
                <a:cxn ang="0">
                  <a:pos x="1403" y="123"/>
                </a:cxn>
              </a:cxnLst>
              <a:rect l="0" t="0" r="r" b="b"/>
              <a:pathLst>
                <a:path w="1404" h="745">
                  <a:moveTo>
                    <a:pt x="1403" y="123"/>
                  </a:moveTo>
                  <a:lnTo>
                    <a:pt x="1396" y="197"/>
                  </a:lnTo>
                  <a:lnTo>
                    <a:pt x="1384" y="266"/>
                  </a:lnTo>
                  <a:lnTo>
                    <a:pt x="1365" y="331"/>
                  </a:lnTo>
                  <a:lnTo>
                    <a:pt x="1340" y="391"/>
                  </a:lnTo>
                  <a:lnTo>
                    <a:pt x="1310" y="446"/>
                  </a:lnTo>
                  <a:lnTo>
                    <a:pt x="1275" y="498"/>
                  </a:lnTo>
                  <a:lnTo>
                    <a:pt x="1237" y="543"/>
                  </a:lnTo>
                  <a:lnTo>
                    <a:pt x="1194" y="585"/>
                  </a:lnTo>
                  <a:lnTo>
                    <a:pt x="1147" y="621"/>
                  </a:lnTo>
                  <a:lnTo>
                    <a:pt x="1098" y="654"/>
                  </a:lnTo>
                  <a:lnTo>
                    <a:pt x="1046" y="680"/>
                  </a:lnTo>
                  <a:lnTo>
                    <a:pt x="991" y="703"/>
                  </a:lnTo>
                  <a:lnTo>
                    <a:pt x="936" y="721"/>
                  </a:lnTo>
                  <a:lnTo>
                    <a:pt x="878" y="734"/>
                  </a:lnTo>
                  <a:lnTo>
                    <a:pt x="820" y="742"/>
                  </a:lnTo>
                  <a:lnTo>
                    <a:pt x="761" y="744"/>
                  </a:lnTo>
                  <a:lnTo>
                    <a:pt x="702" y="744"/>
                  </a:lnTo>
                  <a:lnTo>
                    <a:pt x="643" y="738"/>
                  </a:lnTo>
                  <a:lnTo>
                    <a:pt x="586" y="728"/>
                  </a:lnTo>
                  <a:lnTo>
                    <a:pt x="529" y="712"/>
                  </a:lnTo>
                  <a:lnTo>
                    <a:pt x="474" y="691"/>
                  </a:lnTo>
                  <a:lnTo>
                    <a:pt x="421" y="666"/>
                  </a:lnTo>
                  <a:lnTo>
                    <a:pt x="371" y="636"/>
                  </a:lnTo>
                  <a:lnTo>
                    <a:pt x="322" y="601"/>
                  </a:lnTo>
                  <a:lnTo>
                    <a:pt x="278" y="561"/>
                  </a:lnTo>
                  <a:lnTo>
                    <a:pt x="237" y="517"/>
                  </a:lnTo>
                  <a:lnTo>
                    <a:pt x="201" y="467"/>
                  </a:lnTo>
                  <a:lnTo>
                    <a:pt x="169" y="413"/>
                  </a:lnTo>
                  <a:lnTo>
                    <a:pt x="142" y="353"/>
                  </a:lnTo>
                  <a:lnTo>
                    <a:pt x="120" y="289"/>
                  </a:lnTo>
                  <a:lnTo>
                    <a:pt x="105" y="220"/>
                  </a:lnTo>
                  <a:lnTo>
                    <a:pt x="96" y="147"/>
                  </a:lnTo>
                  <a:lnTo>
                    <a:pt x="0" y="147"/>
                  </a:lnTo>
                  <a:lnTo>
                    <a:pt x="299" y="0"/>
                  </a:lnTo>
                  <a:lnTo>
                    <a:pt x="575" y="163"/>
                  </a:lnTo>
                  <a:lnTo>
                    <a:pt x="486" y="160"/>
                  </a:lnTo>
                  <a:lnTo>
                    <a:pt x="496" y="202"/>
                  </a:lnTo>
                  <a:lnTo>
                    <a:pt x="510" y="242"/>
                  </a:lnTo>
                  <a:lnTo>
                    <a:pt x="528" y="278"/>
                  </a:lnTo>
                  <a:lnTo>
                    <a:pt x="549" y="311"/>
                  </a:lnTo>
                  <a:lnTo>
                    <a:pt x="572" y="342"/>
                  </a:lnTo>
                  <a:lnTo>
                    <a:pt x="599" y="369"/>
                  </a:lnTo>
                  <a:lnTo>
                    <a:pt x="629" y="394"/>
                  </a:lnTo>
                  <a:lnTo>
                    <a:pt x="660" y="416"/>
                  </a:lnTo>
                  <a:lnTo>
                    <a:pt x="694" y="434"/>
                  </a:lnTo>
                  <a:lnTo>
                    <a:pt x="729" y="450"/>
                  </a:lnTo>
                  <a:lnTo>
                    <a:pt x="766" y="462"/>
                  </a:lnTo>
                  <a:lnTo>
                    <a:pt x="804" y="473"/>
                  </a:lnTo>
                  <a:lnTo>
                    <a:pt x="843" y="480"/>
                  </a:lnTo>
                  <a:lnTo>
                    <a:pt x="882" y="485"/>
                  </a:lnTo>
                  <a:lnTo>
                    <a:pt x="922" y="487"/>
                  </a:lnTo>
                  <a:lnTo>
                    <a:pt x="962" y="486"/>
                  </a:lnTo>
                  <a:lnTo>
                    <a:pt x="1042" y="477"/>
                  </a:lnTo>
                  <a:lnTo>
                    <a:pt x="1081" y="468"/>
                  </a:lnTo>
                  <a:lnTo>
                    <a:pt x="1119" y="457"/>
                  </a:lnTo>
                  <a:lnTo>
                    <a:pt x="1155" y="442"/>
                  </a:lnTo>
                  <a:lnTo>
                    <a:pt x="1191" y="425"/>
                  </a:lnTo>
                  <a:lnTo>
                    <a:pt x="1224" y="406"/>
                  </a:lnTo>
                  <a:lnTo>
                    <a:pt x="1256" y="384"/>
                  </a:lnTo>
                  <a:lnTo>
                    <a:pt x="1285" y="361"/>
                  </a:lnTo>
                  <a:lnTo>
                    <a:pt x="1312" y="334"/>
                  </a:lnTo>
                  <a:lnTo>
                    <a:pt x="1336" y="304"/>
                  </a:lnTo>
                  <a:lnTo>
                    <a:pt x="1357" y="273"/>
                  </a:lnTo>
                  <a:lnTo>
                    <a:pt x="1373" y="239"/>
                  </a:lnTo>
                  <a:lnTo>
                    <a:pt x="1388" y="203"/>
                  </a:lnTo>
                  <a:lnTo>
                    <a:pt x="1397" y="164"/>
                  </a:lnTo>
                  <a:lnTo>
                    <a:pt x="1403" y="123"/>
                  </a:lnTo>
                </a:path>
              </a:pathLst>
            </a:custGeom>
            <a:solidFill>
              <a:schemeClr val="accent4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5C2B5A72-079F-4769-8051-AAC54E5867E8}"/>
                </a:ext>
              </a:extLst>
            </p:cNvPr>
            <p:cNvSpPr>
              <a:spLocks/>
            </p:cNvSpPr>
            <p:nvPr/>
          </p:nvSpPr>
          <p:spPr bwMode="auto">
            <a:xfrm rot="19655462">
              <a:off x="488950" y="3829054"/>
              <a:ext cx="1792287" cy="835025"/>
            </a:xfrm>
            <a:custGeom>
              <a:avLst/>
              <a:gdLst/>
              <a:ahLst/>
              <a:cxnLst>
                <a:cxn ang="0">
                  <a:pos x="3" y="585"/>
                </a:cxn>
                <a:cxn ang="0">
                  <a:pos x="12" y="513"/>
                </a:cxn>
                <a:cxn ang="0">
                  <a:pos x="29" y="446"/>
                </a:cxn>
                <a:cxn ang="0">
                  <a:pos x="51" y="383"/>
                </a:cxn>
                <a:cxn ang="0">
                  <a:pos x="94" y="299"/>
                </a:cxn>
                <a:cxn ang="0">
                  <a:pos x="167" y="202"/>
                </a:cxn>
                <a:cxn ang="0">
                  <a:pos x="232" y="142"/>
                </a:cxn>
                <a:cxn ang="0">
                  <a:pos x="306" y="92"/>
                </a:cxn>
                <a:cxn ang="0">
                  <a:pos x="412" y="42"/>
                </a:cxn>
                <a:cxn ang="0">
                  <a:pos x="467" y="25"/>
                </a:cxn>
                <a:cxn ang="0">
                  <a:pos x="525" y="11"/>
                </a:cxn>
                <a:cxn ang="0">
                  <a:pos x="583" y="4"/>
                </a:cxn>
                <a:cxn ang="0">
                  <a:pos x="642" y="0"/>
                </a:cxn>
                <a:cxn ang="0">
                  <a:pos x="760" y="7"/>
                </a:cxn>
                <a:cxn ang="0">
                  <a:pos x="874" y="33"/>
                </a:cxn>
                <a:cxn ang="0">
                  <a:pos x="956" y="66"/>
                </a:cxn>
                <a:cxn ang="0">
                  <a:pos x="1007" y="93"/>
                </a:cxn>
                <a:cxn ang="0">
                  <a:pos x="1081" y="145"/>
                </a:cxn>
                <a:cxn ang="0">
                  <a:pos x="1125" y="185"/>
                </a:cxn>
                <a:cxn ang="0">
                  <a:pos x="1166" y="229"/>
                </a:cxn>
                <a:cxn ang="0">
                  <a:pos x="1234" y="333"/>
                </a:cxn>
                <a:cxn ang="0">
                  <a:pos x="1282" y="457"/>
                </a:cxn>
                <a:cxn ang="0">
                  <a:pos x="1307" y="599"/>
                </a:cxn>
                <a:cxn ang="0">
                  <a:pos x="1104" y="746"/>
                </a:cxn>
                <a:cxn ang="0">
                  <a:pos x="917" y="585"/>
                </a:cxn>
                <a:cxn ang="0">
                  <a:pos x="894" y="503"/>
                </a:cxn>
                <a:cxn ang="0">
                  <a:pos x="854" y="434"/>
                </a:cxn>
                <a:cxn ang="0">
                  <a:pos x="804" y="376"/>
                </a:cxn>
                <a:cxn ang="0">
                  <a:pos x="744" y="330"/>
                </a:cxn>
                <a:cxn ang="0">
                  <a:pos x="675" y="295"/>
                </a:cxn>
                <a:cxn ang="0">
                  <a:pos x="599" y="272"/>
                </a:cxn>
                <a:cxn ang="0">
                  <a:pos x="521" y="261"/>
                </a:cxn>
                <a:cxn ang="0">
                  <a:pos x="441" y="260"/>
                </a:cxn>
                <a:cxn ang="0">
                  <a:pos x="360" y="269"/>
                </a:cxn>
                <a:cxn ang="0">
                  <a:pos x="284" y="289"/>
                </a:cxn>
                <a:cxn ang="0">
                  <a:pos x="212" y="320"/>
                </a:cxn>
                <a:cxn ang="0">
                  <a:pos x="147" y="361"/>
                </a:cxn>
                <a:cxn ang="0">
                  <a:pos x="92" y="412"/>
                </a:cxn>
                <a:cxn ang="0">
                  <a:pos x="47" y="473"/>
                </a:cxn>
                <a:cxn ang="0">
                  <a:pos x="16" y="543"/>
                </a:cxn>
                <a:cxn ang="0">
                  <a:pos x="0" y="623"/>
                </a:cxn>
              </a:cxnLst>
              <a:rect l="0" t="0" r="r" b="b"/>
              <a:pathLst>
                <a:path w="1402" h="747">
                  <a:moveTo>
                    <a:pt x="0" y="623"/>
                  </a:moveTo>
                  <a:lnTo>
                    <a:pt x="3" y="585"/>
                  </a:lnTo>
                  <a:lnTo>
                    <a:pt x="7" y="548"/>
                  </a:lnTo>
                  <a:lnTo>
                    <a:pt x="12" y="513"/>
                  </a:lnTo>
                  <a:lnTo>
                    <a:pt x="19" y="480"/>
                  </a:lnTo>
                  <a:lnTo>
                    <a:pt x="29" y="446"/>
                  </a:lnTo>
                  <a:lnTo>
                    <a:pt x="38" y="414"/>
                  </a:lnTo>
                  <a:lnTo>
                    <a:pt x="51" y="383"/>
                  </a:lnTo>
                  <a:lnTo>
                    <a:pt x="63" y="354"/>
                  </a:lnTo>
                  <a:lnTo>
                    <a:pt x="94" y="299"/>
                  </a:lnTo>
                  <a:lnTo>
                    <a:pt x="128" y="248"/>
                  </a:lnTo>
                  <a:lnTo>
                    <a:pt x="167" y="202"/>
                  </a:lnTo>
                  <a:lnTo>
                    <a:pt x="210" y="161"/>
                  </a:lnTo>
                  <a:lnTo>
                    <a:pt x="232" y="142"/>
                  </a:lnTo>
                  <a:lnTo>
                    <a:pt x="256" y="124"/>
                  </a:lnTo>
                  <a:lnTo>
                    <a:pt x="306" y="92"/>
                  </a:lnTo>
                  <a:lnTo>
                    <a:pt x="357" y="65"/>
                  </a:lnTo>
                  <a:lnTo>
                    <a:pt x="412" y="42"/>
                  </a:lnTo>
                  <a:lnTo>
                    <a:pt x="440" y="32"/>
                  </a:lnTo>
                  <a:lnTo>
                    <a:pt x="467" y="25"/>
                  </a:lnTo>
                  <a:lnTo>
                    <a:pt x="496" y="17"/>
                  </a:lnTo>
                  <a:lnTo>
                    <a:pt x="525" y="11"/>
                  </a:lnTo>
                  <a:lnTo>
                    <a:pt x="554" y="7"/>
                  </a:lnTo>
                  <a:lnTo>
                    <a:pt x="583" y="4"/>
                  </a:lnTo>
                  <a:lnTo>
                    <a:pt x="613" y="1"/>
                  </a:lnTo>
                  <a:lnTo>
                    <a:pt x="642" y="0"/>
                  </a:lnTo>
                  <a:lnTo>
                    <a:pt x="701" y="1"/>
                  </a:lnTo>
                  <a:lnTo>
                    <a:pt x="760" y="7"/>
                  </a:lnTo>
                  <a:lnTo>
                    <a:pt x="818" y="18"/>
                  </a:lnTo>
                  <a:lnTo>
                    <a:pt x="874" y="33"/>
                  </a:lnTo>
                  <a:lnTo>
                    <a:pt x="929" y="54"/>
                  </a:lnTo>
                  <a:lnTo>
                    <a:pt x="956" y="66"/>
                  </a:lnTo>
                  <a:lnTo>
                    <a:pt x="982" y="79"/>
                  </a:lnTo>
                  <a:lnTo>
                    <a:pt x="1007" y="93"/>
                  </a:lnTo>
                  <a:lnTo>
                    <a:pt x="1033" y="109"/>
                  </a:lnTo>
                  <a:lnTo>
                    <a:pt x="1081" y="145"/>
                  </a:lnTo>
                  <a:lnTo>
                    <a:pt x="1103" y="164"/>
                  </a:lnTo>
                  <a:lnTo>
                    <a:pt x="1125" y="185"/>
                  </a:lnTo>
                  <a:lnTo>
                    <a:pt x="1146" y="206"/>
                  </a:lnTo>
                  <a:lnTo>
                    <a:pt x="1166" y="229"/>
                  </a:lnTo>
                  <a:lnTo>
                    <a:pt x="1202" y="278"/>
                  </a:lnTo>
                  <a:lnTo>
                    <a:pt x="1234" y="333"/>
                  </a:lnTo>
                  <a:lnTo>
                    <a:pt x="1261" y="392"/>
                  </a:lnTo>
                  <a:lnTo>
                    <a:pt x="1282" y="457"/>
                  </a:lnTo>
                  <a:lnTo>
                    <a:pt x="1298" y="525"/>
                  </a:lnTo>
                  <a:lnTo>
                    <a:pt x="1307" y="599"/>
                  </a:lnTo>
                  <a:lnTo>
                    <a:pt x="1401" y="599"/>
                  </a:lnTo>
                  <a:lnTo>
                    <a:pt x="1104" y="746"/>
                  </a:lnTo>
                  <a:lnTo>
                    <a:pt x="828" y="583"/>
                  </a:lnTo>
                  <a:lnTo>
                    <a:pt x="917" y="585"/>
                  </a:lnTo>
                  <a:lnTo>
                    <a:pt x="908" y="543"/>
                  </a:lnTo>
                  <a:lnTo>
                    <a:pt x="894" y="503"/>
                  </a:lnTo>
                  <a:lnTo>
                    <a:pt x="875" y="467"/>
                  </a:lnTo>
                  <a:lnTo>
                    <a:pt x="854" y="434"/>
                  </a:lnTo>
                  <a:lnTo>
                    <a:pt x="830" y="403"/>
                  </a:lnTo>
                  <a:lnTo>
                    <a:pt x="804" y="376"/>
                  </a:lnTo>
                  <a:lnTo>
                    <a:pt x="775" y="351"/>
                  </a:lnTo>
                  <a:lnTo>
                    <a:pt x="744" y="330"/>
                  </a:lnTo>
                  <a:lnTo>
                    <a:pt x="710" y="311"/>
                  </a:lnTo>
                  <a:lnTo>
                    <a:pt x="675" y="295"/>
                  </a:lnTo>
                  <a:lnTo>
                    <a:pt x="637" y="283"/>
                  </a:lnTo>
                  <a:lnTo>
                    <a:pt x="599" y="272"/>
                  </a:lnTo>
                  <a:lnTo>
                    <a:pt x="561" y="265"/>
                  </a:lnTo>
                  <a:lnTo>
                    <a:pt x="521" y="261"/>
                  </a:lnTo>
                  <a:lnTo>
                    <a:pt x="481" y="259"/>
                  </a:lnTo>
                  <a:lnTo>
                    <a:pt x="441" y="260"/>
                  </a:lnTo>
                  <a:lnTo>
                    <a:pt x="400" y="263"/>
                  </a:lnTo>
                  <a:lnTo>
                    <a:pt x="360" y="269"/>
                  </a:lnTo>
                  <a:lnTo>
                    <a:pt x="322" y="278"/>
                  </a:lnTo>
                  <a:lnTo>
                    <a:pt x="284" y="289"/>
                  </a:lnTo>
                  <a:lnTo>
                    <a:pt x="248" y="304"/>
                  </a:lnTo>
                  <a:lnTo>
                    <a:pt x="212" y="320"/>
                  </a:lnTo>
                  <a:lnTo>
                    <a:pt x="179" y="339"/>
                  </a:lnTo>
                  <a:lnTo>
                    <a:pt x="147" y="361"/>
                  </a:lnTo>
                  <a:lnTo>
                    <a:pt x="118" y="385"/>
                  </a:lnTo>
                  <a:lnTo>
                    <a:pt x="92" y="412"/>
                  </a:lnTo>
                  <a:lnTo>
                    <a:pt x="68" y="441"/>
                  </a:lnTo>
                  <a:lnTo>
                    <a:pt x="47" y="473"/>
                  </a:lnTo>
                  <a:lnTo>
                    <a:pt x="30" y="506"/>
                  </a:lnTo>
                  <a:lnTo>
                    <a:pt x="16" y="543"/>
                  </a:lnTo>
                  <a:lnTo>
                    <a:pt x="6" y="581"/>
                  </a:lnTo>
                  <a:lnTo>
                    <a:pt x="0" y="623"/>
                  </a:lnTo>
                </a:path>
              </a:pathLst>
            </a:custGeom>
            <a:solidFill>
              <a:schemeClr val="accent1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83">
            <a:extLst>
              <a:ext uri="{FF2B5EF4-FFF2-40B4-BE49-F238E27FC236}">
                <a16:creationId xmlns:a16="http://schemas.microsoft.com/office/drawing/2014/main" id="{AB1627B5-DC16-491F-92BE-AF8A1F1904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15008" y="3513915"/>
            <a:ext cx="375711" cy="451911"/>
            <a:chOff x="6575" y="1719"/>
            <a:chExt cx="355" cy="427"/>
          </a:xfrm>
          <a:solidFill>
            <a:srgbClr val="1CADE4"/>
          </a:solidFill>
        </p:grpSpPr>
        <p:sp>
          <p:nvSpPr>
            <p:cNvPr id="199" name="Freeform 84">
              <a:extLst>
                <a:ext uri="{FF2B5EF4-FFF2-40B4-BE49-F238E27FC236}">
                  <a16:creationId xmlns:a16="http://schemas.microsoft.com/office/drawing/2014/main" id="{E2B1FE04-1451-4BE3-8B8F-FB6293979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" y="1790"/>
              <a:ext cx="355" cy="356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12 h 240"/>
                <a:gd name="T12" fmla="*/ 12 w 240"/>
                <a:gd name="T13" fmla="*/ 120 h 240"/>
                <a:gd name="T14" fmla="*/ 120 w 240"/>
                <a:gd name="T15" fmla="*/ 228 h 240"/>
                <a:gd name="T16" fmla="*/ 228 w 240"/>
                <a:gd name="T17" fmla="*/ 120 h 240"/>
                <a:gd name="T18" fmla="*/ 120 w 240"/>
                <a:gd name="T19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12"/>
                  </a:moveTo>
                  <a:cubicBezTo>
                    <a:pt x="60" y="12"/>
                    <a:pt x="12" y="60"/>
                    <a:pt x="12" y="120"/>
                  </a:cubicBezTo>
                  <a:cubicBezTo>
                    <a:pt x="12" y="179"/>
                    <a:pt x="60" y="228"/>
                    <a:pt x="120" y="228"/>
                  </a:cubicBezTo>
                  <a:cubicBezTo>
                    <a:pt x="179" y="228"/>
                    <a:pt x="228" y="179"/>
                    <a:pt x="228" y="120"/>
                  </a:cubicBezTo>
                  <a:cubicBezTo>
                    <a:pt x="228" y="60"/>
                    <a:pt x="179" y="12"/>
                    <a:pt x="120" y="12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85">
              <a:extLst>
                <a:ext uri="{FF2B5EF4-FFF2-40B4-BE49-F238E27FC236}">
                  <a16:creationId xmlns:a16="http://schemas.microsoft.com/office/drawing/2014/main" id="{1FCEF426-1BCC-45D8-9779-DF052E1F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1719"/>
              <a:ext cx="125" cy="18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1" name="Freeform 86">
              <a:extLst>
                <a:ext uri="{FF2B5EF4-FFF2-40B4-BE49-F238E27FC236}">
                  <a16:creationId xmlns:a16="http://schemas.microsoft.com/office/drawing/2014/main" id="{AF11A040-C310-4FF2-A977-C2DF07FC1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" y="1807"/>
              <a:ext cx="50" cy="50"/>
            </a:xfrm>
            <a:custGeom>
              <a:avLst/>
              <a:gdLst>
                <a:gd name="T0" fmla="*/ 6 w 34"/>
                <a:gd name="T1" fmla="*/ 34 h 34"/>
                <a:gd name="T2" fmla="*/ 2 w 34"/>
                <a:gd name="T3" fmla="*/ 32 h 34"/>
                <a:gd name="T4" fmla="*/ 2 w 34"/>
                <a:gd name="T5" fmla="*/ 24 h 34"/>
                <a:gd name="T6" fmla="*/ 24 w 34"/>
                <a:gd name="T7" fmla="*/ 3 h 34"/>
                <a:gd name="T8" fmla="*/ 32 w 34"/>
                <a:gd name="T9" fmla="*/ 3 h 34"/>
                <a:gd name="T10" fmla="*/ 32 w 34"/>
                <a:gd name="T11" fmla="*/ 11 h 34"/>
                <a:gd name="T12" fmla="*/ 11 w 34"/>
                <a:gd name="T13" fmla="*/ 32 h 34"/>
                <a:gd name="T14" fmla="*/ 6 w 3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6" y="34"/>
                  </a:moveTo>
                  <a:cubicBezTo>
                    <a:pt x="5" y="34"/>
                    <a:pt x="3" y="34"/>
                    <a:pt x="2" y="32"/>
                  </a:cubicBezTo>
                  <a:cubicBezTo>
                    <a:pt x="0" y="30"/>
                    <a:pt x="0" y="26"/>
                    <a:pt x="2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0"/>
                    <a:pt x="30" y="0"/>
                    <a:pt x="32" y="3"/>
                  </a:cubicBezTo>
                  <a:cubicBezTo>
                    <a:pt x="34" y="5"/>
                    <a:pt x="34" y="9"/>
                    <a:pt x="32" y="1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4"/>
                    <a:pt x="8" y="34"/>
                    <a:pt x="6" y="34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2" name="Freeform 87">
              <a:extLst>
                <a:ext uri="{FF2B5EF4-FFF2-40B4-BE49-F238E27FC236}">
                  <a16:creationId xmlns:a16="http://schemas.microsoft.com/office/drawing/2014/main" id="{1E333129-1D23-4A21-A609-44B721B83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" y="1719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36 w 48"/>
                <a:gd name="T3" fmla="*/ 54 h 60"/>
                <a:gd name="T4" fmla="*/ 36 w 48"/>
                <a:gd name="T5" fmla="*/ 12 h 60"/>
                <a:gd name="T6" fmla="*/ 12 w 48"/>
                <a:gd name="T7" fmla="*/ 12 h 60"/>
                <a:gd name="T8" fmla="*/ 12 w 48"/>
                <a:gd name="T9" fmla="*/ 54 h 60"/>
                <a:gd name="T10" fmla="*/ 6 w 48"/>
                <a:gd name="T11" fmla="*/ 60 h 60"/>
                <a:gd name="T12" fmla="*/ 0 w 48"/>
                <a:gd name="T13" fmla="*/ 54 h 60"/>
                <a:gd name="T14" fmla="*/ 0 w 48"/>
                <a:gd name="T15" fmla="*/ 6 h 60"/>
                <a:gd name="T16" fmla="*/ 6 w 48"/>
                <a:gd name="T17" fmla="*/ 0 h 60"/>
                <a:gd name="T18" fmla="*/ 42 w 48"/>
                <a:gd name="T19" fmla="*/ 0 h 60"/>
                <a:gd name="T20" fmla="*/ 48 w 48"/>
                <a:gd name="T21" fmla="*/ 6 h 60"/>
                <a:gd name="T22" fmla="*/ 48 w 48"/>
                <a:gd name="T23" fmla="*/ 54 h 60"/>
                <a:gd name="T24" fmla="*/ 42 w 48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39" y="60"/>
                    <a:pt x="36" y="58"/>
                    <a:pt x="36" y="5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8"/>
                    <a:pt x="45" y="60"/>
                    <a:pt x="42" y="60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3" name="Freeform 88">
              <a:extLst>
                <a:ext uri="{FF2B5EF4-FFF2-40B4-BE49-F238E27FC236}">
                  <a16:creationId xmlns:a16="http://schemas.microsoft.com/office/drawing/2014/main" id="{5B493551-AEC1-4089-885F-29C274A22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" y="1798"/>
              <a:ext cx="37" cy="37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3 h 25"/>
                <a:gd name="T4" fmla="*/ 3 w 25"/>
                <a:gd name="T5" fmla="*/ 11 h 25"/>
                <a:gd name="T6" fmla="*/ 3 w 25"/>
                <a:gd name="T7" fmla="*/ 3 h 25"/>
                <a:gd name="T8" fmla="*/ 11 w 25"/>
                <a:gd name="T9" fmla="*/ 3 h 25"/>
                <a:gd name="T10" fmla="*/ 23 w 25"/>
                <a:gd name="T11" fmla="*/ 15 h 25"/>
                <a:gd name="T12" fmla="*/ 23 w 25"/>
                <a:gd name="T13" fmla="*/ 23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4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5" y="21"/>
                    <a:pt x="23" y="23"/>
                  </a:cubicBezTo>
                  <a:cubicBezTo>
                    <a:pt x="22" y="24"/>
                    <a:pt x="20" y="25"/>
                    <a:pt x="19" y="25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4" name="Freeform 89">
              <a:extLst>
                <a:ext uri="{FF2B5EF4-FFF2-40B4-BE49-F238E27FC236}">
                  <a16:creationId xmlns:a16="http://schemas.microsoft.com/office/drawing/2014/main" id="{F2E1F718-BFDD-4FA5-8F2C-DF437028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78"/>
              <a:ext cx="99" cy="99"/>
            </a:xfrm>
            <a:custGeom>
              <a:avLst/>
              <a:gdLst>
                <a:gd name="T0" fmla="*/ 61 w 67"/>
                <a:gd name="T1" fmla="*/ 67 h 67"/>
                <a:gd name="T2" fmla="*/ 57 w 67"/>
                <a:gd name="T3" fmla="*/ 65 h 67"/>
                <a:gd name="T4" fmla="*/ 3 w 67"/>
                <a:gd name="T5" fmla="*/ 11 h 67"/>
                <a:gd name="T6" fmla="*/ 3 w 67"/>
                <a:gd name="T7" fmla="*/ 3 h 67"/>
                <a:gd name="T8" fmla="*/ 11 w 67"/>
                <a:gd name="T9" fmla="*/ 3 h 67"/>
                <a:gd name="T10" fmla="*/ 65 w 67"/>
                <a:gd name="T11" fmla="*/ 57 h 67"/>
                <a:gd name="T12" fmla="*/ 65 w 67"/>
                <a:gd name="T13" fmla="*/ 65 h 67"/>
                <a:gd name="T14" fmla="*/ 61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7" y="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10" name="Group 93">
            <a:extLst>
              <a:ext uri="{FF2B5EF4-FFF2-40B4-BE49-F238E27FC236}">
                <a16:creationId xmlns:a16="http://schemas.microsoft.com/office/drawing/2014/main" id="{7AE3A08B-F82E-498F-B93D-116ECB6D4E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5098" y="4444541"/>
            <a:ext cx="479425" cy="478305"/>
            <a:chOff x="1374" y="1718"/>
            <a:chExt cx="428" cy="427"/>
          </a:xfrm>
          <a:solidFill>
            <a:schemeClr val="accent4"/>
          </a:solidFill>
        </p:grpSpPr>
        <p:sp>
          <p:nvSpPr>
            <p:cNvPr id="211" name="Freeform 94">
              <a:extLst>
                <a:ext uri="{FF2B5EF4-FFF2-40B4-BE49-F238E27FC236}">
                  <a16:creationId xmlns:a16="http://schemas.microsoft.com/office/drawing/2014/main" id="{8ACB058C-0830-4175-B78D-15CF553B5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4" y="1843"/>
              <a:ext cx="88" cy="231"/>
            </a:xfrm>
            <a:custGeom>
              <a:avLst/>
              <a:gdLst>
                <a:gd name="T0" fmla="*/ 54 w 60"/>
                <a:gd name="T1" fmla="*/ 156 h 156"/>
                <a:gd name="T2" fmla="*/ 6 w 60"/>
                <a:gd name="T3" fmla="*/ 156 h 156"/>
                <a:gd name="T4" fmla="*/ 0 w 60"/>
                <a:gd name="T5" fmla="*/ 150 h 156"/>
                <a:gd name="T6" fmla="*/ 0 w 60"/>
                <a:gd name="T7" fmla="*/ 6 h 156"/>
                <a:gd name="T8" fmla="*/ 6 w 60"/>
                <a:gd name="T9" fmla="*/ 0 h 156"/>
                <a:gd name="T10" fmla="*/ 60 w 60"/>
                <a:gd name="T11" fmla="*/ 54 h 156"/>
                <a:gd name="T12" fmla="*/ 60 w 60"/>
                <a:gd name="T13" fmla="*/ 150 h 156"/>
                <a:gd name="T14" fmla="*/ 54 w 60"/>
                <a:gd name="T15" fmla="*/ 156 h 156"/>
                <a:gd name="T16" fmla="*/ 12 w 60"/>
                <a:gd name="T17" fmla="*/ 144 h 156"/>
                <a:gd name="T18" fmla="*/ 48 w 60"/>
                <a:gd name="T19" fmla="*/ 144 h 156"/>
                <a:gd name="T20" fmla="*/ 48 w 60"/>
                <a:gd name="T21" fmla="*/ 54 h 156"/>
                <a:gd name="T22" fmla="*/ 12 w 60"/>
                <a:gd name="T23" fmla="*/ 12 h 156"/>
                <a:gd name="T24" fmla="*/ 12 w 60"/>
                <a:gd name="T25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56">
                  <a:moveTo>
                    <a:pt x="54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3" y="0"/>
                    <a:pt x="60" y="18"/>
                    <a:pt x="60" y="54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3"/>
                    <a:pt x="58" y="156"/>
                    <a:pt x="54" y="156"/>
                  </a:cubicBezTo>
                  <a:close/>
                  <a:moveTo>
                    <a:pt x="12" y="144"/>
                  </a:moveTo>
                  <a:cubicBezTo>
                    <a:pt x="48" y="144"/>
                    <a:pt x="48" y="144"/>
                    <a:pt x="48" y="14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26"/>
                    <a:pt x="37" y="14"/>
                    <a:pt x="12" y="12"/>
                  </a:cubicBezTo>
                  <a:lnTo>
                    <a:pt x="1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2" name="Freeform 95">
              <a:extLst>
                <a:ext uri="{FF2B5EF4-FFF2-40B4-BE49-F238E27FC236}">
                  <a16:creationId xmlns:a16="http://schemas.microsoft.com/office/drawing/2014/main" id="{BB854BA7-2AB3-4B30-8C6D-1888D9A7B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3" name="Freeform 96">
              <a:extLst>
                <a:ext uri="{FF2B5EF4-FFF2-40B4-BE49-F238E27FC236}">
                  <a16:creationId xmlns:a16="http://schemas.microsoft.com/office/drawing/2014/main" id="{0509006B-640E-46FD-9A05-F4C0113E2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4" name="Freeform 97">
              <a:extLst>
                <a:ext uri="{FF2B5EF4-FFF2-40B4-BE49-F238E27FC236}">
                  <a16:creationId xmlns:a16="http://schemas.microsoft.com/office/drawing/2014/main" id="{9D9424C3-C92E-43BA-B171-7D6D1E333B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" y="1843"/>
              <a:ext cx="88" cy="231"/>
            </a:xfrm>
            <a:custGeom>
              <a:avLst/>
              <a:gdLst>
                <a:gd name="T0" fmla="*/ 54 w 60"/>
                <a:gd name="T1" fmla="*/ 156 h 156"/>
                <a:gd name="T2" fmla="*/ 6 w 60"/>
                <a:gd name="T3" fmla="*/ 156 h 156"/>
                <a:gd name="T4" fmla="*/ 0 w 60"/>
                <a:gd name="T5" fmla="*/ 150 h 156"/>
                <a:gd name="T6" fmla="*/ 0 w 60"/>
                <a:gd name="T7" fmla="*/ 54 h 156"/>
                <a:gd name="T8" fmla="*/ 54 w 60"/>
                <a:gd name="T9" fmla="*/ 0 h 156"/>
                <a:gd name="T10" fmla="*/ 60 w 60"/>
                <a:gd name="T11" fmla="*/ 6 h 156"/>
                <a:gd name="T12" fmla="*/ 60 w 60"/>
                <a:gd name="T13" fmla="*/ 150 h 156"/>
                <a:gd name="T14" fmla="*/ 54 w 60"/>
                <a:gd name="T15" fmla="*/ 156 h 156"/>
                <a:gd name="T16" fmla="*/ 12 w 60"/>
                <a:gd name="T17" fmla="*/ 144 h 156"/>
                <a:gd name="T18" fmla="*/ 48 w 60"/>
                <a:gd name="T19" fmla="*/ 144 h 156"/>
                <a:gd name="T20" fmla="*/ 48 w 60"/>
                <a:gd name="T21" fmla="*/ 12 h 156"/>
                <a:gd name="T22" fmla="*/ 12 w 60"/>
                <a:gd name="T23" fmla="*/ 54 h 156"/>
                <a:gd name="T24" fmla="*/ 12 w 60"/>
                <a:gd name="T25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56">
                  <a:moveTo>
                    <a:pt x="54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3" y="156"/>
                    <a:pt x="0" y="153"/>
                    <a:pt x="0" y="1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9"/>
                    <a:pt x="19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3"/>
                    <a:pt x="58" y="156"/>
                    <a:pt x="54" y="156"/>
                  </a:cubicBezTo>
                  <a:close/>
                  <a:moveTo>
                    <a:pt x="12" y="144"/>
                  </a:moveTo>
                  <a:cubicBezTo>
                    <a:pt x="48" y="144"/>
                    <a:pt x="48" y="144"/>
                    <a:pt x="48" y="14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4" y="14"/>
                    <a:pt x="12" y="28"/>
                    <a:pt x="12" y="54"/>
                  </a:cubicBezTo>
                  <a:lnTo>
                    <a:pt x="1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5" name="Freeform 98">
              <a:extLst>
                <a:ext uri="{FF2B5EF4-FFF2-40B4-BE49-F238E27FC236}">
                  <a16:creationId xmlns:a16="http://schemas.microsoft.com/office/drawing/2014/main" id="{6E5722FB-D2A6-4008-B0BB-980ECB6CE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6" name="Rectangle 99">
              <a:extLst>
                <a:ext uri="{FF2B5EF4-FFF2-40B4-BE49-F238E27FC236}">
                  <a16:creationId xmlns:a16="http://schemas.microsoft.com/office/drawing/2014/main" id="{7CCE9880-AFF0-48DA-8153-5137CAA3C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843"/>
              <a:ext cx="24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7" name="Rectangle 100">
              <a:extLst>
                <a:ext uri="{FF2B5EF4-FFF2-40B4-BE49-F238E27FC236}">
                  <a16:creationId xmlns:a16="http://schemas.microsoft.com/office/drawing/2014/main" id="{7EE1AA4F-DCA1-49EF-89FE-D3A1B0C57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878"/>
              <a:ext cx="17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8" name="Rectangle 101">
              <a:extLst>
                <a:ext uri="{FF2B5EF4-FFF2-40B4-BE49-F238E27FC236}">
                  <a16:creationId xmlns:a16="http://schemas.microsoft.com/office/drawing/2014/main" id="{1D0E662B-ED58-40DF-B628-7D229E80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914"/>
              <a:ext cx="17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9" name="Freeform 102">
              <a:extLst>
                <a:ext uri="{FF2B5EF4-FFF2-40B4-BE49-F238E27FC236}">
                  <a16:creationId xmlns:a16="http://schemas.microsoft.com/office/drawing/2014/main" id="{5C7E3CEB-8E3F-46C1-8E58-38D20CB53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4" y="1949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0" name="Freeform 103">
              <a:extLst>
                <a:ext uri="{FF2B5EF4-FFF2-40B4-BE49-F238E27FC236}">
                  <a16:creationId xmlns:a16="http://schemas.microsoft.com/office/drawing/2014/main" id="{BE8F4746-C65D-40C4-8B1F-6D5F6135A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3" y="1718"/>
              <a:ext cx="248" cy="356"/>
            </a:xfrm>
            <a:custGeom>
              <a:avLst/>
              <a:gdLst>
                <a:gd name="T0" fmla="*/ 162 w 168"/>
                <a:gd name="T1" fmla="*/ 240 h 240"/>
                <a:gd name="T2" fmla="*/ 6 w 168"/>
                <a:gd name="T3" fmla="*/ 240 h 240"/>
                <a:gd name="T4" fmla="*/ 0 w 168"/>
                <a:gd name="T5" fmla="*/ 234 h 240"/>
                <a:gd name="T6" fmla="*/ 0 w 168"/>
                <a:gd name="T7" fmla="*/ 84 h 240"/>
                <a:gd name="T8" fmla="*/ 84 w 168"/>
                <a:gd name="T9" fmla="*/ 0 h 240"/>
                <a:gd name="T10" fmla="*/ 168 w 168"/>
                <a:gd name="T11" fmla="*/ 84 h 240"/>
                <a:gd name="T12" fmla="*/ 168 w 168"/>
                <a:gd name="T13" fmla="*/ 234 h 240"/>
                <a:gd name="T14" fmla="*/ 162 w 168"/>
                <a:gd name="T15" fmla="*/ 240 h 240"/>
                <a:gd name="T16" fmla="*/ 12 w 168"/>
                <a:gd name="T17" fmla="*/ 228 h 240"/>
                <a:gd name="T18" fmla="*/ 156 w 168"/>
                <a:gd name="T19" fmla="*/ 228 h 240"/>
                <a:gd name="T20" fmla="*/ 156 w 168"/>
                <a:gd name="T21" fmla="*/ 84 h 240"/>
                <a:gd name="T22" fmla="*/ 84 w 168"/>
                <a:gd name="T23" fmla="*/ 12 h 240"/>
                <a:gd name="T24" fmla="*/ 12 w 168"/>
                <a:gd name="T25" fmla="*/ 84 h 240"/>
                <a:gd name="T26" fmla="*/ 12 w 16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240">
                  <a:moveTo>
                    <a:pt x="16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8" y="38"/>
                    <a:pt x="168" y="84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68" y="237"/>
                    <a:pt x="166" y="240"/>
                    <a:pt x="162" y="240"/>
                  </a:cubicBezTo>
                  <a:close/>
                  <a:moveTo>
                    <a:pt x="12" y="228"/>
                  </a:moveTo>
                  <a:cubicBezTo>
                    <a:pt x="156" y="228"/>
                    <a:pt x="156" y="228"/>
                    <a:pt x="156" y="22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ubicBezTo>
                    <a:pt x="45" y="12"/>
                    <a:pt x="12" y="44"/>
                    <a:pt x="12" y="84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1" name="Rectangle 104">
              <a:extLst>
                <a:ext uri="{FF2B5EF4-FFF2-40B4-BE49-F238E27FC236}">
                  <a16:creationId xmlns:a16="http://schemas.microsoft.com/office/drawing/2014/main" id="{D7FA6C68-E69C-45FE-A402-3C17655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967"/>
              <a:ext cx="18" cy="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2" name="Freeform 105">
              <a:extLst>
                <a:ext uri="{FF2B5EF4-FFF2-40B4-BE49-F238E27FC236}">
                  <a16:creationId xmlns:a16="http://schemas.microsoft.com/office/drawing/2014/main" id="{1182955D-AAD1-4B77-8ED3-9A54A0CC50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1" y="1754"/>
              <a:ext cx="72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3" name="Oval 106">
              <a:extLst>
                <a:ext uri="{FF2B5EF4-FFF2-40B4-BE49-F238E27FC236}">
                  <a16:creationId xmlns:a16="http://schemas.microsoft.com/office/drawing/2014/main" id="{5263A9DB-E10C-4E74-A724-A4B817D4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8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24" name="Group 54">
            <a:extLst>
              <a:ext uri="{FF2B5EF4-FFF2-40B4-BE49-F238E27FC236}">
                <a16:creationId xmlns:a16="http://schemas.microsoft.com/office/drawing/2014/main" id="{6CFFEFCB-9D5E-4172-9C30-7EC19C0B7D9D}"/>
              </a:ext>
            </a:extLst>
          </p:cNvPr>
          <p:cNvGrpSpPr>
            <a:grpSpLocks noChangeAspect="1"/>
          </p:cNvGrpSpPr>
          <p:nvPr/>
        </p:nvGrpSpPr>
        <p:grpSpPr bwMode="auto">
          <a:xfrm rot="16705295">
            <a:off x="10181209" y="3629037"/>
            <a:ext cx="375711" cy="225802"/>
            <a:chOff x="5522" y="532"/>
            <a:chExt cx="401" cy="241"/>
          </a:xfrm>
          <a:solidFill>
            <a:schemeClr val="accent4"/>
          </a:solidFill>
        </p:grpSpPr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D6056E20-0B59-42EB-A509-31E3588C6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" y="532"/>
              <a:ext cx="401" cy="241"/>
            </a:xfrm>
            <a:custGeom>
              <a:avLst/>
              <a:gdLst>
                <a:gd name="T0" fmla="*/ 264 w 271"/>
                <a:gd name="T1" fmla="*/ 163 h 163"/>
                <a:gd name="T2" fmla="*/ 260 w 271"/>
                <a:gd name="T3" fmla="*/ 161 h 163"/>
                <a:gd name="T4" fmla="*/ 174 w 271"/>
                <a:gd name="T5" fmla="*/ 63 h 163"/>
                <a:gd name="T6" fmla="*/ 106 w 271"/>
                <a:gd name="T7" fmla="*/ 119 h 163"/>
                <a:gd name="T8" fmla="*/ 98 w 271"/>
                <a:gd name="T9" fmla="*/ 119 h 163"/>
                <a:gd name="T10" fmla="*/ 2 w 271"/>
                <a:gd name="T11" fmla="*/ 11 h 163"/>
                <a:gd name="T12" fmla="*/ 2 w 271"/>
                <a:gd name="T13" fmla="*/ 2 h 163"/>
                <a:gd name="T14" fmla="*/ 11 w 271"/>
                <a:gd name="T15" fmla="*/ 3 h 163"/>
                <a:gd name="T16" fmla="*/ 103 w 271"/>
                <a:gd name="T17" fmla="*/ 107 h 163"/>
                <a:gd name="T18" fmla="*/ 170 w 271"/>
                <a:gd name="T19" fmla="*/ 50 h 163"/>
                <a:gd name="T20" fmla="*/ 179 w 271"/>
                <a:gd name="T21" fmla="*/ 51 h 163"/>
                <a:gd name="T22" fmla="*/ 269 w 271"/>
                <a:gd name="T23" fmla="*/ 153 h 163"/>
                <a:gd name="T24" fmla="*/ 268 w 271"/>
                <a:gd name="T25" fmla="*/ 161 h 163"/>
                <a:gd name="T26" fmla="*/ 264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264" y="163"/>
                  </a:moveTo>
                  <a:cubicBezTo>
                    <a:pt x="263" y="163"/>
                    <a:pt x="261" y="162"/>
                    <a:pt x="260" y="161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4" y="122"/>
                    <a:pt x="100" y="121"/>
                    <a:pt x="98" y="11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70" y="50"/>
                    <a:pt x="170" y="50"/>
                    <a:pt x="170" y="50"/>
                  </a:cubicBezTo>
                  <a:cubicBezTo>
                    <a:pt x="173" y="48"/>
                    <a:pt x="177" y="48"/>
                    <a:pt x="179" y="51"/>
                  </a:cubicBezTo>
                  <a:cubicBezTo>
                    <a:pt x="269" y="153"/>
                    <a:pt x="269" y="153"/>
                    <a:pt x="269" y="153"/>
                  </a:cubicBezTo>
                  <a:cubicBezTo>
                    <a:pt x="271" y="155"/>
                    <a:pt x="271" y="159"/>
                    <a:pt x="268" y="161"/>
                  </a:cubicBezTo>
                  <a:cubicBezTo>
                    <a:pt x="267" y="162"/>
                    <a:pt x="266" y="163"/>
                    <a:pt x="264" y="163"/>
                  </a:cubicBez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chemeClr val="bg2"/>
                </a:solidFill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25C81968-63E6-42DA-830C-A610CAD67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" y="649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6 w 95"/>
                <a:gd name="T3" fmla="*/ 84 h 84"/>
                <a:gd name="T4" fmla="*/ 0 w 95"/>
                <a:gd name="T5" fmla="*/ 78 h 84"/>
                <a:gd name="T6" fmla="*/ 6 w 95"/>
                <a:gd name="T7" fmla="*/ 72 h 84"/>
                <a:gd name="T8" fmla="*/ 83 w 95"/>
                <a:gd name="T9" fmla="*/ 72 h 84"/>
                <a:gd name="T10" fmla="*/ 83 w 95"/>
                <a:gd name="T11" fmla="*/ 6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1"/>
                    <a:pt x="0" y="78"/>
                  </a:cubicBezTo>
                  <a:cubicBezTo>
                    <a:pt x="0" y="75"/>
                    <a:pt x="3" y="72"/>
                    <a:pt x="6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3" y="3"/>
                    <a:pt x="86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81A8FAC-BB96-42F9-AFC9-72C3A599D2B1}"/>
              </a:ext>
            </a:extLst>
          </p:cNvPr>
          <p:cNvGrpSpPr/>
          <p:nvPr/>
        </p:nvGrpSpPr>
        <p:grpSpPr bwMode="auto">
          <a:xfrm>
            <a:off x="7928948" y="3260643"/>
            <a:ext cx="2332458" cy="1918684"/>
            <a:chOff x="488950" y="3829054"/>
            <a:chExt cx="2416176" cy="1987551"/>
          </a:xfrm>
        </p:grpSpPr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FBFB8FF4-4EA6-4DEA-8A1B-6E3C91BD0D66}"/>
                </a:ext>
              </a:extLst>
            </p:cNvPr>
            <p:cNvSpPr>
              <a:spLocks/>
            </p:cNvSpPr>
            <p:nvPr/>
          </p:nvSpPr>
          <p:spPr bwMode="auto">
            <a:xfrm rot="19537097">
              <a:off x="1147763" y="4999042"/>
              <a:ext cx="1757363" cy="817563"/>
            </a:xfrm>
            <a:custGeom>
              <a:avLst/>
              <a:gdLst/>
              <a:ahLst/>
              <a:cxnLst>
                <a:cxn ang="0">
                  <a:pos x="1396" y="197"/>
                </a:cxn>
                <a:cxn ang="0">
                  <a:pos x="1365" y="331"/>
                </a:cxn>
                <a:cxn ang="0">
                  <a:pos x="1310" y="446"/>
                </a:cxn>
                <a:cxn ang="0">
                  <a:pos x="1237" y="543"/>
                </a:cxn>
                <a:cxn ang="0">
                  <a:pos x="1147" y="621"/>
                </a:cxn>
                <a:cxn ang="0">
                  <a:pos x="1046" y="680"/>
                </a:cxn>
                <a:cxn ang="0">
                  <a:pos x="936" y="721"/>
                </a:cxn>
                <a:cxn ang="0">
                  <a:pos x="820" y="742"/>
                </a:cxn>
                <a:cxn ang="0">
                  <a:pos x="702" y="744"/>
                </a:cxn>
                <a:cxn ang="0">
                  <a:pos x="586" y="728"/>
                </a:cxn>
                <a:cxn ang="0">
                  <a:pos x="474" y="691"/>
                </a:cxn>
                <a:cxn ang="0">
                  <a:pos x="371" y="636"/>
                </a:cxn>
                <a:cxn ang="0">
                  <a:pos x="278" y="561"/>
                </a:cxn>
                <a:cxn ang="0">
                  <a:pos x="201" y="467"/>
                </a:cxn>
                <a:cxn ang="0">
                  <a:pos x="142" y="353"/>
                </a:cxn>
                <a:cxn ang="0">
                  <a:pos x="105" y="220"/>
                </a:cxn>
                <a:cxn ang="0">
                  <a:pos x="0" y="147"/>
                </a:cxn>
                <a:cxn ang="0">
                  <a:pos x="575" y="163"/>
                </a:cxn>
                <a:cxn ang="0">
                  <a:pos x="496" y="202"/>
                </a:cxn>
                <a:cxn ang="0">
                  <a:pos x="528" y="278"/>
                </a:cxn>
                <a:cxn ang="0">
                  <a:pos x="572" y="342"/>
                </a:cxn>
                <a:cxn ang="0">
                  <a:pos x="629" y="394"/>
                </a:cxn>
                <a:cxn ang="0">
                  <a:pos x="694" y="434"/>
                </a:cxn>
                <a:cxn ang="0">
                  <a:pos x="766" y="462"/>
                </a:cxn>
                <a:cxn ang="0">
                  <a:pos x="843" y="480"/>
                </a:cxn>
                <a:cxn ang="0">
                  <a:pos x="922" y="487"/>
                </a:cxn>
                <a:cxn ang="0">
                  <a:pos x="1042" y="477"/>
                </a:cxn>
                <a:cxn ang="0">
                  <a:pos x="1119" y="457"/>
                </a:cxn>
                <a:cxn ang="0">
                  <a:pos x="1191" y="425"/>
                </a:cxn>
                <a:cxn ang="0">
                  <a:pos x="1256" y="384"/>
                </a:cxn>
                <a:cxn ang="0">
                  <a:pos x="1312" y="334"/>
                </a:cxn>
                <a:cxn ang="0">
                  <a:pos x="1357" y="273"/>
                </a:cxn>
                <a:cxn ang="0">
                  <a:pos x="1388" y="203"/>
                </a:cxn>
                <a:cxn ang="0">
                  <a:pos x="1403" y="123"/>
                </a:cxn>
              </a:cxnLst>
              <a:rect l="0" t="0" r="r" b="b"/>
              <a:pathLst>
                <a:path w="1404" h="745">
                  <a:moveTo>
                    <a:pt x="1403" y="123"/>
                  </a:moveTo>
                  <a:lnTo>
                    <a:pt x="1396" y="197"/>
                  </a:lnTo>
                  <a:lnTo>
                    <a:pt x="1384" y="266"/>
                  </a:lnTo>
                  <a:lnTo>
                    <a:pt x="1365" y="331"/>
                  </a:lnTo>
                  <a:lnTo>
                    <a:pt x="1340" y="391"/>
                  </a:lnTo>
                  <a:lnTo>
                    <a:pt x="1310" y="446"/>
                  </a:lnTo>
                  <a:lnTo>
                    <a:pt x="1275" y="498"/>
                  </a:lnTo>
                  <a:lnTo>
                    <a:pt x="1237" y="543"/>
                  </a:lnTo>
                  <a:lnTo>
                    <a:pt x="1194" y="585"/>
                  </a:lnTo>
                  <a:lnTo>
                    <a:pt x="1147" y="621"/>
                  </a:lnTo>
                  <a:lnTo>
                    <a:pt x="1098" y="654"/>
                  </a:lnTo>
                  <a:lnTo>
                    <a:pt x="1046" y="680"/>
                  </a:lnTo>
                  <a:lnTo>
                    <a:pt x="991" y="703"/>
                  </a:lnTo>
                  <a:lnTo>
                    <a:pt x="936" y="721"/>
                  </a:lnTo>
                  <a:lnTo>
                    <a:pt x="878" y="734"/>
                  </a:lnTo>
                  <a:lnTo>
                    <a:pt x="820" y="742"/>
                  </a:lnTo>
                  <a:lnTo>
                    <a:pt x="761" y="744"/>
                  </a:lnTo>
                  <a:lnTo>
                    <a:pt x="702" y="744"/>
                  </a:lnTo>
                  <a:lnTo>
                    <a:pt x="643" y="738"/>
                  </a:lnTo>
                  <a:lnTo>
                    <a:pt x="586" y="728"/>
                  </a:lnTo>
                  <a:lnTo>
                    <a:pt x="529" y="712"/>
                  </a:lnTo>
                  <a:lnTo>
                    <a:pt x="474" y="691"/>
                  </a:lnTo>
                  <a:lnTo>
                    <a:pt x="421" y="666"/>
                  </a:lnTo>
                  <a:lnTo>
                    <a:pt x="371" y="636"/>
                  </a:lnTo>
                  <a:lnTo>
                    <a:pt x="322" y="601"/>
                  </a:lnTo>
                  <a:lnTo>
                    <a:pt x="278" y="561"/>
                  </a:lnTo>
                  <a:lnTo>
                    <a:pt x="237" y="517"/>
                  </a:lnTo>
                  <a:lnTo>
                    <a:pt x="201" y="467"/>
                  </a:lnTo>
                  <a:lnTo>
                    <a:pt x="169" y="413"/>
                  </a:lnTo>
                  <a:lnTo>
                    <a:pt x="142" y="353"/>
                  </a:lnTo>
                  <a:lnTo>
                    <a:pt x="120" y="289"/>
                  </a:lnTo>
                  <a:lnTo>
                    <a:pt x="105" y="220"/>
                  </a:lnTo>
                  <a:lnTo>
                    <a:pt x="96" y="147"/>
                  </a:lnTo>
                  <a:lnTo>
                    <a:pt x="0" y="147"/>
                  </a:lnTo>
                  <a:lnTo>
                    <a:pt x="299" y="0"/>
                  </a:lnTo>
                  <a:lnTo>
                    <a:pt x="575" y="163"/>
                  </a:lnTo>
                  <a:lnTo>
                    <a:pt x="486" y="160"/>
                  </a:lnTo>
                  <a:lnTo>
                    <a:pt x="496" y="202"/>
                  </a:lnTo>
                  <a:lnTo>
                    <a:pt x="510" y="242"/>
                  </a:lnTo>
                  <a:lnTo>
                    <a:pt x="528" y="278"/>
                  </a:lnTo>
                  <a:lnTo>
                    <a:pt x="549" y="311"/>
                  </a:lnTo>
                  <a:lnTo>
                    <a:pt x="572" y="342"/>
                  </a:lnTo>
                  <a:lnTo>
                    <a:pt x="599" y="369"/>
                  </a:lnTo>
                  <a:lnTo>
                    <a:pt x="629" y="394"/>
                  </a:lnTo>
                  <a:lnTo>
                    <a:pt x="660" y="416"/>
                  </a:lnTo>
                  <a:lnTo>
                    <a:pt x="694" y="434"/>
                  </a:lnTo>
                  <a:lnTo>
                    <a:pt x="729" y="450"/>
                  </a:lnTo>
                  <a:lnTo>
                    <a:pt x="766" y="462"/>
                  </a:lnTo>
                  <a:lnTo>
                    <a:pt x="804" y="473"/>
                  </a:lnTo>
                  <a:lnTo>
                    <a:pt x="843" y="480"/>
                  </a:lnTo>
                  <a:lnTo>
                    <a:pt x="882" y="485"/>
                  </a:lnTo>
                  <a:lnTo>
                    <a:pt x="922" y="487"/>
                  </a:lnTo>
                  <a:lnTo>
                    <a:pt x="962" y="486"/>
                  </a:lnTo>
                  <a:lnTo>
                    <a:pt x="1042" y="477"/>
                  </a:lnTo>
                  <a:lnTo>
                    <a:pt x="1081" y="468"/>
                  </a:lnTo>
                  <a:lnTo>
                    <a:pt x="1119" y="457"/>
                  </a:lnTo>
                  <a:lnTo>
                    <a:pt x="1155" y="442"/>
                  </a:lnTo>
                  <a:lnTo>
                    <a:pt x="1191" y="425"/>
                  </a:lnTo>
                  <a:lnTo>
                    <a:pt x="1224" y="406"/>
                  </a:lnTo>
                  <a:lnTo>
                    <a:pt x="1256" y="384"/>
                  </a:lnTo>
                  <a:lnTo>
                    <a:pt x="1285" y="361"/>
                  </a:lnTo>
                  <a:lnTo>
                    <a:pt x="1312" y="334"/>
                  </a:lnTo>
                  <a:lnTo>
                    <a:pt x="1336" y="304"/>
                  </a:lnTo>
                  <a:lnTo>
                    <a:pt x="1357" y="273"/>
                  </a:lnTo>
                  <a:lnTo>
                    <a:pt x="1373" y="239"/>
                  </a:lnTo>
                  <a:lnTo>
                    <a:pt x="1388" y="203"/>
                  </a:lnTo>
                  <a:lnTo>
                    <a:pt x="1397" y="164"/>
                  </a:lnTo>
                  <a:lnTo>
                    <a:pt x="1403" y="123"/>
                  </a:lnTo>
                </a:path>
              </a:pathLst>
            </a:custGeom>
            <a:solidFill>
              <a:schemeClr val="accent4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1022485A-ABBB-49E1-B590-14FDE16D2BF5}"/>
                </a:ext>
              </a:extLst>
            </p:cNvPr>
            <p:cNvSpPr>
              <a:spLocks/>
            </p:cNvSpPr>
            <p:nvPr/>
          </p:nvSpPr>
          <p:spPr bwMode="auto">
            <a:xfrm rot="19655462">
              <a:off x="488950" y="3829054"/>
              <a:ext cx="1792287" cy="835025"/>
            </a:xfrm>
            <a:custGeom>
              <a:avLst/>
              <a:gdLst/>
              <a:ahLst/>
              <a:cxnLst>
                <a:cxn ang="0">
                  <a:pos x="3" y="585"/>
                </a:cxn>
                <a:cxn ang="0">
                  <a:pos x="12" y="513"/>
                </a:cxn>
                <a:cxn ang="0">
                  <a:pos x="29" y="446"/>
                </a:cxn>
                <a:cxn ang="0">
                  <a:pos x="51" y="383"/>
                </a:cxn>
                <a:cxn ang="0">
                  <a:pos x="94" y="299"/>
                </a:cxn>
                <a:cxn ang="0">
                  <a:pos x="167" y="202"/>
                </a:cxn>
                <a:cxn ang="0">
                  <a:pos x="232" y="142"/>
                </a:cxn>
                <a:cxn ang="0">
                  <a:pos x="306" y="92"/>
                </a:cxn>
                <a:cxn ang="0">
                  <a:pos x="412" y="42"/>
                </a:cxn>
                <a:cxn ang="0">
                  <a:pos x="467" y="25"/>
                </a:cxn>
                <a:cxn ang="0">
                  <a:pos x="525" y="11"/>
                </a:cxn>
                <a:cxn ang="0">
                  <a:pos x="583" y="4"/>
                </a:cxn>
                <a:cxn ang="0">
                  <a:pos x="642" y="0"/>
                </a:cxn>
                <a:cxn ang="0">
                  <a:pos x="760" y="7"/>
                </a:cxn>
                <a:cxn ang="0">
                  <a:pos x="874" y="33"/>
                </a:cxn>
                <a:cxn ang="0">
                  <a:pos x="956" y="66"/>
                </a:cxn>
                <a:cxn ang="0">
                  <a:pos x="1007" y="93"/>
                </a:cxn>
                <a:cxn ang="0">
                  <a:pos x="1081" y="145"/>
                </a:cxn>
                <a:cxn ang="0">
                  <a:pos x="1125" y="185"/>
                </a:cxn>
                <a:cxn ang="0">
                  <a:pos x="1166" y="229"/>
                </a:cxn>
                <a:cxn ang="0">
                  <a:pos x="1234" y="333"/>
                </a:cxn>
                <a:cxn ang="0">
                  <a:pos x="1282" y="457"/>
                </a:cxn>
                <a:cxn ang="0">
                  <a:pos x="1307" y="599"/>
                </a:cxn>
                <a:cxn ang="0">
                  <a:pos x="1104" y="746"/>
                </a:cxn>
                <a:cxn ang="0">
                  <a:pos x="917" y="585"/>
                </a:cxn>
                <a:cxn ang="0">
                  <a:pos x="894" y="503"/>
                </a:cxn>
                <a:cxn ang="0">
                  <a:pos x="854" y="434"/>
                </a:cxn>
                <a:cxn ang="0">
                  <a:pos x="804" y="376"/>
                </a:cxn>
                <a:cxn ang="0">
                  <a:pos x="744" y="330"/>
                </a:cxn>
                <a:cxn ang="0">
                  <a:pos x="675" y="295"/>
                </a:cxn>
                <a:cxn ang="0">
                  <a:pos x="599" y="272"/>
                </a:cxn>
                <a:cxn ang="0">
                  <a:pos x="521" y="261"/>
                </a:cxn>
                <a:cxn ang="0">
                  <a:pos x="441" y="260"/>
                </a:cxn>
                <a:cxn ang="0">
                  <a:pos x="360" y="269"/>
                </a:cxn>
                <a:cxn ang="0">
                  <a:pos x="284" y="289"/>
                </a:cxn>
                <a:cxn ang="0">
                  <a:pos x="212" y="320"/>
                </a:cxn>
                <a:cxn ang="0">
                  <a:pos x="147" y="361"/>
                </a:cxn>
                <a:cxn ang="0">
                  <a:pos x="92" y="412"/>
                </a:cxn>
                <a:cxn ang="0">
                  <a:pos x="47" y="473"/>
                </a:cxn>
                <a:cxn ang="0">
                  <a:pos x="16" y="543"/>
                </a:cxn>
                <a:cxn ang="0">
                  <a:pos x="0" y="623"/>
                </a:cxn>
              </a:cxnLst>
              <a:rect l="0" t="0" r="r" b="b"/>
              <a:pathLst>
                <a:path w="1402" h="747">
                  <a:moveTo>
                    <a:pt x="0" y="623"/>
                  </a:moveTo>
                  <a:lnTo>
                    <a:pt x="3" y="585"/>
                  </a:lnTo>
                  <a:lnTo>
                    <a:pt x="7" y="548"/>
                  </a:lnTo>
                  <a:lnTo>
                    <a:pt x="12" y="513"/>
                  </a:lnTo>
                  <a:lnTo>
                    <a:pt x="19" y="480"/>
                  </a:lnTo>
                  <a:lnTo>
                    <a:pt x="29" y="446"/>
                  </a:lnTo>
                  <a:lnTo>
                    <a:pt x="38" y="414"/>
                  </a:lnTo>
                  <a:lnTo>
                    <a:pt x="51" y="383"/>
                  </a:lnTo>
                  <a:lnTo>
                    <a:pt x="63" y="354"/>
                  </a:lnTo>
                  <a:lnTo>
                    <a:pt x="94" y="299"/>
                  </a:lnTo>
                  <a:lnTo>
                    <a:pt x="128" y="248"/>
                  </a:lnTo>
                  <a:lnTo>
                    <a:pt x="167" y="202"/>
                  </a:lnTo>
                  <a:lnTo>
                    <a:pt x="210" y="161"/>
                  </a:lnTo>
                  <a:lnTo>
                    <a:pt x="232" y="142"/>
                  </a:lnTo>
                  <a:lnTo>
                    <a:pt x="256" y="124"/>
                  </a:lnTo>
                  <a:lnTo>
                    <a:pt x="306" y="92"/>
                  </a:lnTo>
                  <a:lnTo>
                    <a:pt x="357" y="65"/>
                  </a:lnTo>
                  <a:lnTo>
                    <a:pt x="412" y="42"/>
                  </a:lnTo>
                  <a:lnTo>
                    <a:pt x="440" y="32"/>
                  </a:lnTo>
                  <a:lnTo>
                    <a:pt x="467" y="25"/>
                  </a:lnTo>
                  <a:lnTo>
                    <a:pt x="496" y="17"/>
                  </a:lnTo>
                  <a:lnTo>
                    <a:pt x="525" y="11"/>
                  </a:lnTo>
                  <a:lnTo>
                    <a:pt x="554" y="7"/>
                  </a:lnTo>
                  <a:lnTo>
                    <a:pt x="583" y="4"/>
                  </a:lnTo>
                  <a:lnTo>
                    <a:pt x="613" y="1"/>
                  </a:lnTo>
                  <a:lnTo>
                    <a:pt x="642" y="0"/>
                  </a:lnTo>
                  <a:lnTo>
                    <a:pt x="701" y="1"/>
                  </a:lnTo>
                  <a:lnTo>
                    <a:pt x="760" y="7"/>
                  </a:lnTo>
                  <a:lnTo>
                    <a:pt x="818" y="18"/>
                  </a:lnTo>
                  <a:lnTo>
                    <a:pt x="874" y="33"/>
                  </a:lnTo>
                  <a:lnTo>
                    <a:pt x="929" y="54"/>
                  </a:lnTo>
                  <a:lnTo>
                    <a:pt x="956" y="66"/>
                  </a:lnTo>
                  <a:lnTo>
                    <a:pt x="982" y="79"/>
                  </a:lnTo>
                  <a:lnTo>
                    <a:pt x="1007" y="93"/>
                  </a:lnTo>
                  <a:lnTo>
                    <a:pt x="1033" y="109"/>
                  </a:lnTo>
                  <a:lnTo>
                    <a:pt x="1081" y="145"/>
                  </a:lnTo>
                  <a:lnTo>
                    <a:pt x="1103" y="164"/>
                  </a:lnTo>
                  <a:lnTo>
                    <a:pt x="1125" y="185"/>
                  </a:lnTo>
                  <a:lnTo>
                    <a:pt x="1146" y="206"/>
                  </a:lnTo>
                  <a:lnTo>
                    <a:pt x="1166" y="229"/>
                  </a:lnTo>
                  <a:lnTo>
                    <a:pt x="1202" y="278"/>
                  </a:lnTo>
                  <a:lnTo>
                    <a:pt x="1234" y="333"/>
                  </a:lnTo>
                  <a:lnTo>
                    <a:pt x="1261" y="392"/>
                  </a:lnTo>
                  <a:lnTo>
                    <a:pt x="1282" y="457"/>
                  </a:lnTo>
                  <a:lnTo>
                    <a:pt x="1298" y="525"/>
                  </a:lnTo>
                  <a:lnTo>
                    <a:pt x="1307" y="599"/>
                  </a:lnTo>
                  <a:lnTo>
                    <a:pt x="1401" y="599"/>
                  </a:lnTo>
                  <a:lnTo>
                    <a:pt x="1104" y="746"/>
                  </a:lnTo>
                  <a:lnTo>
                    <a:pt x="828" y="583"/>
                  </a:lnTo>
                  <a:lnTo>
                    <a:pt x="917" y="585"/>
                  </a:lnTo>
                  <a:lnTo>
                    <a:pt x="908" y="543"/>
                  </a:lnTo>
                  <a:lnTo>
                    <a:pt x="894" y="503"/>
                  </a:lnTo>
                  <a:lnTo>
                    <a:pt x="875" y="467"/>
                  </a:lnTo>
                  <a:lnTo>
                    <a:pt x="854" y="434"/>
                  </a:lnTo>
                  <a:lnTo>
                    <a:pt x="830" y="403"/>
                  </a:lnTo>
                  <a:lnTo>
                    <a:pt x="804" y="376"/>
                  </a:lnTo>
                  <a:lnTo>
                    <a:pt x="775" y="351"/>
                  </a:lnTo>
                  <a:lnTo>
                    <a:pt x="744" y="330"/>
                  </a:lnTo>
                  <a:lnTo>
                    <a:pt x="710" y="311"/>
                  </a:lnTo>
                  <a:lnTo>
                    <a:pt x="675" y="295"/>
                  </a:lnTo>
                  <a:lnTo>
                    <a:pt x="637" y="283"/>
                  </a:lnTo>
                  <a:lnTo>
                    <a:pt x="599" y="272"/>
                  </a:lnTo>
                  <a:lnTo>
                    <a:pt x="561" y="265"/>
                  </a:lnTo>
                  <a:lnTo>
                    <a:pt x="521" y="261"/>
                  </a:lnTo>
                  <a:lnTo>
                    <a:pt x="481" y="259"/>
                  </a:lnTo>
                  <a:lnTo>
                    <a:pt x="441" y="260"/>
                  </a:lnTo>
                  <a:lnTo>
                    <a:pt x="400" y="263"/>
                  </a:lnTo>
                  <a:lnTo>
                    <a:pt x="360" y="269"/>
                  </a:lnTo>
                  <a:lnTo>
                    <a:pt x="322" y="278"/>
                  </a:lnTo>
                  <a:lnTo>
                    <a:pt x="284" y="289"/>
                  </a:lnTo>
                  <a:lnTo>
                    <a:pt x="248" y="304"/>
                  </a:lnTo>
                  <a:lnTo>
                    <a:pt x="212" y="320"/>
                  </a:lnTo>
                  <a:lnTo>
                    <a:pt x="179" y="339"/>
                  </a:lnTo>
                  <a:lnTo>
                    <a:pt x="147" y="361"/>
                  </a:lnTo>
                  <a:lnTo>
                    <a:pt x="118" y="385"/>
                  </a:lnTo>
                  <a:lnTo>
                    <a:pt x="92" y="412"/>
                  </a:lnTo>
                  <a:lnTo>
                    <a:pt x="68" y="441"/>
                  </a:lnTo>
                  <a:lnTo>
                    <a:pt x="47" y="473"/>
                  </a:lnTo>
                  <a:lnTo>
                    <a:pt x="30" y="506"/>
                  </a:lnTo>
                  <a:lnTo>
                    <a:pt x="16" y="543"/>
                  </a:lnTo>
                  <a:lnTo>
                    <a:pt x="6" y="581"/>
                  </a:lnTo>
                  <a:lnTo>
                    <a:pt x="0" y="623"/>
                  </a:lnTo>
                </a:path>
              </a:pathLst>
            </a:custGeom>
            <a:solidFill>
              <a:schemeClr val="accent1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4" name="Group 4">
            <a:extLst>
              <a:ext uri="{FF2B5EF4-FFF2-40B4-BE49-F238E27FC236}">
                <a16:creationId xmlns:a16="http://schemas.microsoft.com/office/drawing/2014/main" id="{DDE6F4F3-ED87-47BB-A73D-8554A4C451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74119" y="4461286"/>
            <a:ext cx="480551" cy="479425"/>
            <a:chOff x="349" y="440"/>
            <a:chExt cx="427" cy="426"/>
          </a:xfrm>
          <a:solidFill>
            <a:schemeClr val="accent4"/>
          </a:solidFill>
        </p:grpSpPr>
        <p:sp>
          <p:nvSpPr>
            <p:cNvPr id="235" name="Freeform 5">
              <a:extLst>
                <a:ext uri="{FF2B5EF4-FFF2-40B4-BE49-F238E27FC236}">
                  <a16:creationId xmlns:a16="http://schemas.microsoft.com/office/drawing/2014/main" id="{3D30D422-859A-4273-A14E-5A9BCFBB3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" y="440"/>
              <a:ext cx="427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4"/>
                    <a:pt x="0" y="144"/>
                  </a:cubicBezTo>
                  <a:cubicBezTo>
                    <a:pt x="0" y="65"/>
                    <a:pt x="64" y="0"/>
                    <a:pt x="144" y="0"/>
                  </a:cubicBezTo>
                  <a:cubicBezTo>
                    <a:pt x="223" y="0"/>
                    <a:pt x="288" y="65"/>
                    <a:pt x="288" y="144"/>
                  </a:cubicBezTo>
                  <a:cubicBezTo>
                    <a:pt x="288" y="224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2"/>
                    <a:pt x="12" y="144"/>
                  </a:cubicBezTo>
                  <a:cubicBezTo>
                    <a:pt x="12" y="217"/>
                    <a:pt x="71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2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675328BC-B5AB-4DBE-BDC7-6E499398F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" y="662"/>
              <a:ext cx="285" cy="155"/>
            </a:xfrm>
            <a:custGeom>
              <a:avLst/>
              <a:gdLst>
                <a:gd name="T0" fmla="*/ 186 w 192"/>
                <a:gd name="T1" fmla="*/ 105 h 105"/>
                <a:gd name="T2" fmla="*/ 180 w 192"/>
                <a:gd name="T3" fmla="*/ 99 h 105"/>
                <a:gd name="T4" fmla="*/ 96 w 192"/>
                <a:gd name="T5" fmla="*/ 12 h 105"/>
                <a:gd name="T6" fmla="*/ 12 w 192"/>
                <a:gd name="T7" fmla="*/ 99 h 105"/>
                <a:gd name="T8" fmla="*/ 6 w 192"/>
                <a:gd name="T9" fmla="*/ 105 h 105"/>
                <a:gd name="T10" fmla="*/ 0 w 192"/>
                <a:gd name="T11" fmla="*/ 99 h 105"/>
                <a:gd name="T12" fmla="*/ 96 w 192"/>
                <a:gd name="T13" fmla="*/ 0 h 105"/>
                <a:gd name="T14" fmla="*/ 192 w 192"/>
                <a:gd name="T15" fmla="*/ 99 h 105"/>
                <a:gd name="T16" fmla="*/ 186 w 192"/>
                <a:gd name="T1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05">
                  <a:moveTo>
                    <a:pt x="186" y="105"/>
                  </a:moveTo>
                  <a:cubicBezTo>
                    <a:pt x="183" y="105"/>
                    <a:pt x="180" y="102"/>
                    <a:pt x="180" y="99"/>
                  </a:cubicBezTo>
                  <a:cubicBezTo>
                    <a:pt x="180" y="48"/>
                    <a:pt x="145" y="12"/>
                    <a:pt x="96" y="12"/>
                  </a:cubicBezTo>
                  <a:cubicBezTo>
                    <a:pt x="48" y="12"/>
                    <a:pt x="12" y="50"/>
                    <a:pt x="12" y="99"/>
                  </a:cubicBezTo>
                  <a:cubicBezTo>
                    <a:pt x="12" y="102"/>
                    <a:pt x="9" y="105"/>
                    <a:pt x="6" y="105"/>
                  </a:cubicBezTo>
                  <a:cubicBezTo>
                    <a:pt x="3" y="105"/>
                    <a:pt x="0" y="102"/>
                    <a:pt x="0" y="99"/>
                  </a:cubicBezTo>
                  <a:cubicBezTo>
                    <a:pt x="0" y="43"/>
                    <a:pt x="41" y="0"/>
                    <a:pt x="96" y="0"/>
                  </a:cubicBezTo>
                  <a:cubicBezTo>
                    <a:pt x="152" y="0"/>
                    <a:pt x="192" y="41"/>
                    <a:pt x="192" y="99"/>
                  </a:cubicBezTo>
                  <a:cubicBezTo>
                    <a:pt x="192" y="102"/>
                    <a:pt x="189" y="105"/>
                    <a:pt x="18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D7FEAE83-38AA-4F6B-A93D-F7A0566DD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573"/>
              <a:ext cx="89" cy="54"/>
            </a:xfrm>
            <a:custGeom>
              <a:avLst/>
              <a:gdLst>
                <a:gd name="T0" fmla="*/ 30 w 60"/>
                <a:gd name="T1" fmla="*/ 36 h 36"/>
                <a:gd name="T2" fmla="*/ 0 w 60"/>
                <a:gd name="T3" fmla="*/ 6 h 36"/>
                <a:gd name="T4" fmla="*/ 6 w 60"/>
                <a:gd name="T5" fmla="*/ 0 h 36"/>
                <a:gd name="T6" fmla="*/ 12 w 60"/>
                <a:gd name="T7" fmla="*/ 6 h 36"/>
                <a:gd name="T8" fmla="*/ 30 w 60"/>
                <a:gd name="T9" fmla="*/ 24 h 36"/>
                <a:gd name="T10" fmla="*/ 48 w 60"/>
                <a:gd name="T11" fmla="*/ 6 h 36"/>
                <a:gd name="T12" fmla="*/ 54 w 60"/>
                <a:gd name="T13" fmla="*/ 0 h 36"/>
                <a:gd name="T14" fmla="*/ 60 w 60"/>
                <a:gd name="T15" fmla="*/ 6 h 36"/>
                <a:gd name="T16" fmla="*/ 30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30" y="36"/>
                  </a:moveTo>
                  <a:cubicBezTo>
                    <a:pt x="13" y="36"/>
                    <a:pt x="0" y="23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6"/>
                    <a:pt x="20" y="24"/>
                    <a:pt x="30" y="24"/>
                  </a:cubicBezTo>
                  <a:cubicBezTo>
                    <a:pt x="40" y="24"/>
                    <a:pt x="48" y="16"/>
                    <a:pt x="48" y="6"/>
                  </a:cubicBezTo>
                  <a:cubicBezTo>
                    <a:pt x="48" y="3"/>
                    <a:pt x="51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23"/>
                    <a:pt x="46" y="36"/>
                    <a:pt x="3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990299F9-FB7B-42F1-8B02-4B6313A1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573"/>
              <a:ext cx="89" cy="54"/>
            </a:xfrm>
            <a:custGeom>
              <a:avLst/>
              <a:gdLst>
                <a:gd name="T0" fmla="*/ 30 w 60"/>
                <a:gd name="T1" fmla="*/ 36 h 36"/>
                <a:gd name="T2" fmla="*/ 0 w 60"/>
                <a:gd name="T3" fmla="*/ 6 h 36"/>
                <a:gd name="T4" fmla="*/ 6 w 60"/>
                <a:gd name="T5" fmla="*/ 0 h 36"/>
                <a:gd name="T6" fmla="*/ 12 w 60"/>
                <a:gd name="T7" fmla="*/ 6 h 36"/>
                <a:gd name="T8" fmla="*/ 30 w 60"/>
                <a:gd name="T9" fmla="*/ 24 h 36"/>
                <a:gd name="T10" fmla="*/ 48 w 60"/>
                <a:gd name="T11" fmla="*/ 6 h 36"/>
                <a:gd name="T12" fmla="*/ 54 w 60"/>
                <a:gd name="T13" fmla="*/ 0 h 36"/>
                <a:gd name="T14" fmla="*/ 60 w 60"/>
                <a:gd name="T15" fmla="*/ 6 h 36"/>
                <a:gd name="T16" fmla="*/ 30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30" y="36"/>
                  </a:moveTo>
                  <a:cubicBezTo>
                    <a:pt x="13" y="36"/>
                    <a:pt x="0" y="23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6"/>
                    <a:pt x="20" y="24"/>
                    <a:pt x="30" y="24"/>
                  </a:cubicBezTo>
                  <a:cubicBezTo>
                    <a:pt x="40" y="24"/>
                    <a:pt x="48" y="16"/>
                    <a:pt x="48" y="6"/>
                  </a:cubicBezTo>
                  <a:cubicBezTo>
                    <a:pt x="48" y="3"/>
                    <a:pt x="51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23"/>
                    <a:pt x="46" y="36"/>
                    <a:pt x="3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39" name="Flowchart: Summing Junction 238">
            <a:extLst>
              <a:ext uri="{FF2B5EF4-FFF2-40B4-BE49-F238E27FC236}">
                <a16:creationId xmlns:a16="http://schemas.microsoft.com/office/drawing/2014/main" id="{FFD866B1-BFB4-491F-A52B-7BDF67CD9559}"/>
              </a:ext>
            </a:extLst>
          </p:cNvPr>
          <p:cNvSpPr/>
          <p:nvPr/>
        </p:nvSpPr>
        <p:spPr>
          <a:xfrm>
            <a:off x="7834574" y="4357540"/>
            <a:ext cx="701965" cy="68691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C116-12CC-47A0-9A36-E915789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Dichotomy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B6AE8-62DF-401E-BC3B-6ACBAC19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6FE7-E61C-464D-9D8E-04612C01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A0AD10C-0D02-47B5-A352-BC72E536C42E}"/>
              </a:ext>
            </a:extLst>
          </p:cNvPr>
          <p:cNvGrpSpPr/>
          <p:nvPr/>
        </p:nvGrpSpPr>
        <p:grpSpPr>
          <a:xfrm>
            <a:off x="3496109" y="1751181"/>
            <a:ext cx="5199782" cy="4481738"/>
            <a:chOff x="3496109" y="1835001"/>
            <a:chExt cx="5199782" cy="44817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CB14F71-9441-4E79-B2DF-DC8CCF08C188}"/>
                </a:ext>
              </a:extLst>
            </p:cNvPr>
            <p:cNvGrpSpPr/>
            <p:nvPr/>
          </p:nvGrpSpPr>
          <p:grpSpPr>
            <a:xfrm>
              <a:off x="3496109" y="1835001"/>
              <a:ext cx="5199782" cy="4481738"/>
              <a:chOff x="4385543" y="1628801"/>
              <a:chExt cx="3420914" cy="2948516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F8FA3F96-35C2-4FFD-95F1-D39A275146C1}"/>
                  </a:ext>
                </a:extLst>
              </p:cNvPr>
              <p:cNvSpPr/>
              <p:nvPr/>
            </p:nvSpPr>
            <p:spPr bwMode="auto">
              <a:xfrm>
                <a:off x="5240772" y="1628801"/>
                <a:ext cx="1710457" cy="1474258"/>
              </a:xfrm>
              <a:prstGeom prst="trapezoid">
                <a:avLst>
                  <a:gd name="adj" fmla="val 5801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6000" tIns="72000" rIns="36000" bIns="72000" anchor="ctr" anchorCtr="0"/>
              <a:lstStyle/>
              <a:p>
                <a:pPr algn="ctr"/>
                <a:endParaRPr lang="de-DE" sz="1600" b="1" dirty="0"/>
              </a:p>
            </p:txBody>
          </p:sp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9AB65B44-758E-4307-80DA-6110233E1E25}"/>
                  </a:ext>
                </a:extLst>
              </p:cNvPr>
              <p:cNvSpPr/>
              <p:nvPr/>
            </p:nvSpPr>
            <p:spPr bwMode="auto">
              <a:xfrm>
                <a:off x="4385543" y="3103059"/>
                <a:ext cx="3420914" cy="1474258"/>
              </a:xfrm>
              <a:prstGeom prst="trapezoid">
                <a:avLst>
                  <a:gd name="adj" fmla="val 5801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6000" tIns="72000" rIns="36000" bIns="72000" anchor="ctr" anchorCtr="0"/>
              <a:lstStyle/>
              <a:p>
                <a:pPr algn="ctr"/>
                <a:endParaRPr lang="de-DE" sz="1600" b="1" dirty="0"/>
              </a:p>
            </p:txBody>
          </p:sp>
        </p:grpSp>
        <p:grpSp>
          <p:nvGrpSpPr>
            <p:cNvPr id="6" name="Group 93">
              <a:extLst>
                <a:ext uri="{FF2B5EF4-FFF2-40B4-BE49-F238E27FC236}">
                  <a16:creationId xmlns:a16="http://schemas.microsoft.com/office/drawing/2014/main" id="{FD742A0B-14E7-4CBC-AF74-DCA6C82475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36763" y="5503385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Freeform 94">
                <a:extLst>
                  <a:ext uri="{FF2B5EF4-FFF2-40B4-BE49-F238E27FC236}">
                    <a16:creationId xmlns:a16="http://schemas.microsoft.com/office/drawing/2014/main" id="{02337135-3B73-4263-B729-8D0B1DAE38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" name="Freeform 95">
                <a:extLst>
                  <a:ext uri="{FF2B5EF4-FFF2-40B4-BE49-F238E27FC236}">
                    <a16:creationId xmlns:a16="http://schemas.microsoft.com/office/drawing/2014/main" id="{BCAB8437-E7DE-47F8-AB01-F93A935235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" name="Freeform 96">
                <a:extLst>
                  <a:ext uri="{FF2B5EF4-FFF2-40B4-BE49-F238E27FC236}">
                    <a16:creationId xmlns:a16="http://schemas.microsoft.com/office/drawing/2014/main" id="{72EEDD8F-461E-455A-A42D-E009681323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" name="Freeform 97">
                <a:extLst>
                  <a:ext uri="{FF2B5EF4-FFF2-40B4-BE49-F238E27FC236}">
                    <a16:creationId xmlns:a16="http://schemas.microsoft.com/office/drawing/2014/main" id="{218285B1-68C8-4C38-BC3C-22131D01AB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" name="Freeform 98">
                <a:extLst>
                  <a:ext uri="{FF2B5EF4-FFF2-40B4-BE49-F238E27FC236}">
                    <a16:creationId xmlns:a16="http://schemas.microsoft.com/office/drawing/2014/main" id="{A7F8647B-730D-49FE-8868-C0F020ABCC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99">
                <a:extLst>
                  <a:ext uri="{FF2B5EF4-FFF2-40B4-BE49-F238E27FC236}">
                    <a16:creationId xmlns:a16="http://schemas.microsoft.com/office/drawing/2014/main" id="{ED43F62D-0691-4644-A9F4-4842DE7A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00">
                <a:extLst>
                  <a:ext uri="{FF2B5EF4-FFF2-40B4-BE49-F238E27FC236}">
                    <a16:creationId xmlns:a16="http://schemas.microsoft.com/office/drawing/2014/main" id="{2DE62BED-91F2-4814-86DC-45BCB27CA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01">
                <a:extLst>
                  <a:ext uri="{FF2B5EF4-FFF2-40B4-BE49-F238E27FC236}">
                    <a16:creationId xmlns:a16="http://schemas.microsoft.com/office/drawing/2014/main" id="{0401F0DC-6CD4-4550-AD64-47F2664B1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" name="Freeform 102">
                <a:extLst>
                  <a:ext uri="{FF2B5EF4-FFF2-40B4-BE49-F238E27FC236}">
                    <a16:creationId xmlns:a16="http://schemas.microsoft.com/office/drawing/2014/main" id="{5CA313FC-8A72-454D-9066-6D529A753C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" name="Freeform 103">
                <a:extLst>
                  <a:ext uri="{FF2B5EF4-FFF2-40B4-BE49-F238E27FC236}">
                    <a16:creationId xmlns:a16="http://schemas.microsoft.com/office/drawing/2014/main" id="{1F62248B-B2DC-4529-86B2-5A79AEBD43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" name="Rectangle 104">
                <a:extLst>
                  <a:ext uri="{FF2B5EF4-FFF2-40B4-BE49-F238E27FC236}">
                    <a16:creationId xmlns:a16="http://schemas.microsoft.com/office/drawing/2014/main" id="{3B80C3F3-4171-4519-A7A7-B794D7B8F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8" name="Freeform 105">
                <a:extLst>
                  <a:ext uri="{FF2B5EF4-FFF2-40B4-BE49-F238E27FC236}">
                    <a16:creationId xmlns:a16="http://schemas.microsoft.com/office/drawing/2014/main" id="{81C4EA88-8511-440F-A267-1245FDC505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9" name="Oval 106">
                <a:extLst>
                  <a:ext uri="{FF2B5EF4-FFF2-40B4-BE49-F238E27FC236}">
                    <a16:creationId xmlns:a16="http://schemas.microsoft.com/office/drawing/2014/main" id="{E79D3086-F78E-437A-8E26-3F50DBD27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5">
              <a:extLst>
                <a:ext uri="{FF2B5EF4-FFF2-40B4-BE49-F238E27FC236}">
                  <a16:creationId xmlns:a16="http://schemas.microsoft.com/office/drawing/2014/main" id="{AE2C7E6A-B500-429E-934F-05949860CF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54539" y="3117601"/>
              <a:ext cx="760178" cy="744661"/>
              <a:chOff x="6718" y="661"/>
              <a:chExt cx="441" cy="432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Freeform 196">
                <a:extLst>
                  <a:ext uri="{FF2B5EF4-FFF2-40B4-BE49-F238E27FC236}">
                    <a16:creationId xmlns:a16="http://schemas.microsoft.com/office/drawing/2014/main" id="{A1BD0FAC-54A8-4C18-9CDD-5DAAF6133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" y="815"/>
                <a:ext cx="139" cy="179"/>
              </a:xfrm>
              <a:custGeom>
                <a:avLst/>
                <a:gdLst>
                  <a:gd name="T0" fmla="*/ 85 w 91"/>
                  <a:gd name="T1" fmla="*/ 120 h 120"/>
                  <a:gd name="T2" fmla="*/ 19 w 91"/>
                  <a:gd name="T3" fmla="*/ 59 h 120"/>
                  <a:gd name="T4" fmla="*/ 2 w 91"/>
                  <a:gd name="T5" fmla="*/ 39 h 120"/>
                  <a:gd name="T6" fmla="*/ 7 w 91"/>
                  <a:gd name="T7" fmla="*/ 15 h 120"/>
                  <a:gd name="T8" fmla="*/ 7 w 91"/>
                  <a:gd name="T9" fmla="*/ 6 h 120"/>
                  <a:gd name="T10" fmla="*/ 13 w 91"/>
                  <a:gd name="T11" fmla="*/ 0 h 120"/>
                  <a:gd name="T12" fmla="*/ 13 w 91"/>
                  <a:gd name="T13" fmla="*/ 0 h 120"/>
                  <a:gd name="T14" fmla="*/ 19 w 91"/>
                  <a:gd name="T15" fmla="*/ 6 h 120"/>
                  <a:gd name="T16" fmla="*/ 19 w 91"/>
                  <a:gd name="T17" fmla="*/ 18 h 120"/>
                  <a:gd name="T18" fmla="*/ 16 w 91"/>
                  <a:gd name="T19" fmla="*/ 23 h 120"/>
                  <a:gd name="T20" fmla="*/ 14 w 91"/>
                  <a:gd name="T21" fmla="*/ 36 h 120"/>
                  <a:gd name="T22" fmla="*/ 25 w 91"/>
                  <a:gd name="T23" fmla="*/ 48 h 120"/>
                  <a:gd name="T24" fmla="*/ 31 w 91"/>
                  <a:gd name="T25" fmla="*/ 54 h 120"/>
                  <a:gd name="T26" fmla="*/ 85 w 91"/>
                  <a:gd name="T27" fmla="*/ 108 h 120"/>
                  <a:gd name="T28" fmla="*/ 91 w 91"/>
                  <a:gd name="T29" fmla="*/ 114 h 120"/>
                  <a:gd name="T30" fmla="*/ 85 w 91"/>
                  <a:gd name="T3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120">
                    <a:moveTo>
                      <a:pt x="85" y="120"/>
                    </a:moveTo>
                    <a:cubicBezTo>
                      <a:pt x="66" y="120"/>
                      <a:pt x="23" y="96"/>
                      <a:pt x="19" y="59"/>
                    </a:cubicBezTo>
                    <a:cubicBezTo>
                      <a:pt x="11" y="57"/>
                      <a:pt x="5" y="49"/>
                      <a:pt x="2" y="39"/>
                    </a:cubicBezTo>
                    <a:cubicBezTo>
                      <a:pt x="0" y="29"/>
                      <a:pt x="2" y="20"/>
                      <a:pt x="7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3"/>
                      <a:pt x="10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19" y="3"/>
                      <a:pt x="19" y="6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20"/>
                      <a:pt x="18" y="22"/>
                      <a:pt x="16" y="23"/>
                    </a:cubicBezTo>
                    <a:cubicBezTo>
                      <a:pt x="13" y="25"/>
                      <a:pt x="12" y="30"/>
                      <a:pt x="14" y="36"/>
                    </a:cubicBezTo>
                    <a:cubicBezTo>
                      <a:pt x="15" y="41"/>
                      <a:pt x="19" y="48"/>
                      <a:pt x="25" y="48"/>
                    </a:cubicBezTo>
                    <a:cubicBezTo>
                      <a:pt x="29" y="48"/>
                      <a:pt x="31" y="51"/>
                      <a:pt x="31" y="54"/>
                    </a:cubicBezTo>
                    <a:cubicBezTo>
                      <a:pt x="31" y="85"/>
                      <a:pt x="69" y="108"/>
                      <a:pt x="85" y="108"/>
                    </a:cubicBezTo>
                    <a:cubicBezTo>
                      <a:pt x="89" y="108"/>
                      <a:pt x="91" y="111"/>
                      <a:pt x="91" y="114"/>
                    </a:cubicBezTo>
                    <a:cubicBezTo>
                      <a:pt x="91" y="117"/>
                      <a:pt x="89" y="120"/>
                      <a:pt x="85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197">
                <a:extLst>
                  <a:ext uri="{FF2B5EF4-FFF2-40B4-BE49-F238E27FC236}">
                    <a16:creationId xmlns:a16="http://schemas.microsoft.com/office/drawing/2014/main" id="{CFE2112F-E4FA-4D79-B553-983F11757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9" y="815"/>
                <a:ext cx="141" cy="179"/>
              </a:xfrm>
              <a:custGeom>
                <a:avLst/>
                <a:gdLst>
                  <a:gd name="T0" fmla="*/ 6 w 92"/>
                  <a:gd name="T1" fmla="*/ 120 h 120"/>
                  <a:gd name="T2" fmla="*/ 0 w 92"/>
                  <a:gd name="T3" fmla="*/ 114 h 120"/>
                  <a:gd name="T4" fmla="*/ 6 w 92"/>
                  <a:gd name="T5" fmla="*/ 108 h 120"/>
                  <a:gd name="T6" fmla="*/ 60 w 92"/>
                  <a:gd name="T7" fmla="*/ 54 h 120"/>
                  <a:gd name="T8" fmla="*/ 66 w 92"/>
                  <a:gd name="T9" fmla="*/ 48 h 120"/>
                  <a:gd name="T10" fmla="*/ 78 w 92"/>
                  <a:gd name="T11" fmla="*/ 36 h 120"/>
                  <a:gd name="T12" fmla="*/ 76 w 92"/>
                  <a:gd name="T13" fmla="*/ 23 h 120"/>
                  <a:gd name="T14" fmla="*/ 72 w 92"/>
                  <a:gd name="T15" fmla="*/ 18 h 120"/>
                  <a:gd name="T16" fmla="*/ 72 w 92"/>
                  <a:gd name="T17" fmla="*/ 6 h 120"/>
                  <a:gd name="T18" fmla="*/ 78 w 92"/>
                  <a:gd name="T19" fmla="*/ 0 h 120"/>
                  <a:gd name="T20" fmla="*/ 84 w 92"/>
                  <a:gd name="T21" fmla="*/ 6 h 120"/>
                  <a:gd name="T22" fmla="*/ 84 w 92"/>
                  <a:gd name="T23" fmla="*/ 15 h 120"/>
                  <a:gd name="T24" fmla="*/ 90 w 92"/>
                  <a:gd name="T25" fmla="*/ 38 h 120"/>
                  <a:gd name="T26" fmla="*/ 72 w 92"/>
                  <a:gd name="T27" fmla="*/ 59 h 120"/>
                  <a:gd name="T28" fmla="*/ 6 w 92"/>
                  <a:gd name="T2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" h="120">
                    <a:moveTo>
                      <a:pt x="6" y="120"/>
                    </a:moveTo>
                    <a:cubicBezTo>
                      <a:pt x="3" y="120"/>
                      <a:pt x="0" y="117"/>
                      <a:pt x="0" y="114"/>
                    </a:cubicBezTo>
                    <a:cubicBezTo>
                      <a:pt x="0" y="111"/>
                      <a:pt x="3" y="108"/>
                      <a:pt x="6" y="108"/>
                    </a:cubicBezTo>
                    <a:cubicBezTo>
                      <a:pt x="22" y="108"/>
                      <a:pt x="60" y="85"/>
                      <a:pt x="60" y="54"/>
                    </a:cubicBezTo>
                    <a:cubicBezTo>
                      <a:pt x="60" y="51"/>
                      <a:pt x="63" y="48"/>
                      <a:pt x="66" y="48"/>
                    </a:cubicBezTo>
                    <a:cubicBezTo>
                      <a:pt x="73" y="48"/>
                      <a:pt x="77" y="41"/>
                      <a:pt x="78" y="36"/>
                    </a:cubicBezTo>
                    <a:cubicBezTo>
                      <a:pt x="79" y="30"/>
                      <a:pt x="78" y="25"/>
                      <a:pt x="76" y="23"/>
                    </a:cubicBezTo>
                    <a:cubicBezTo>
                      <a:pt x="74" y="22"/>
                      <a:pt x="72" y="20"/>
                      <a:pt x="72" y="18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75" y="0"/>
                      <a:pt x="78" y="0"/>
                    </a:cubicBezTo>
                    <a:cubicBezTo>
                      <a:pt x="82" y="0"/>
                      <a:pt x="84" y="3"/>
                      <a:pt x="84" y="6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90" y="20"/>
                      <a:pt x="92" y="29"/>
                      <a:pt x="90" y="38"/>
                    </a:cubicBezTo>
                    <a:cubicBezTo>
                      <a:pt x="88" y="47"/>
                      <a:pt x="81" y="56"/>
                      <a:pt x="72" y="59"/>
                    </a:cubicBezTo>
                    <a:cubicBezTo>
                      <a:pt x="68" y="96"/>
                      <a:pt x="25" y="120"/>
                      <a:pt x="6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198">
                <a:extLst>
                  <a:ext uri="{FF2B5EF4-FFF2-40B4-BE49-F238E27FC236}">
                    <a16:creationId xmlns:a16="http://schemas.microsoft.com/office/drawing/2014/main" id="{6AF1930F-7B6C-40F0-BBAC-41185598E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5" y="797"/>
                <a:ext cx="228" cy="34"/>
              </a:xfrm>
              <a:custGeom>
                <a:avLst/>
                <a:gdLst>
                  <a:gd name="T0" fmla="*/ 144 w 149"/>
                  <a:gd name="T1" fmla="*/ 23 h 23"/>
                  <a:gd name="T2" fmla="*/ 74 w 149"/>
                  <a:gd name="T3" fmla="*/ 12 h 23"/>
                  <a:gd name="T4" fmla="*/ 5 w 149"/>
                  <a:gd name="T5" fmla="*/ 23 h 23"/>
                  <a:gd name="T6" fmla="*/ 0 w 149"/>
                  <a:gd name="T7" fmla="*/ 12 h 23"/>
                  <a:gd name="T8" fmla="*/ 74 w 149"/>
                  <a:gd name="T9" fmla="*/ 0 h 23"/>
                  <a:gd name="T10" fmla="*/ 149 w 149"/>
                  <a:gd name="T11" fmla="*/ 12 h 23"/>
                  <a:gd name="T12" fmla="*/ 144 w 149"/>
                  <a:gd name="T13" fmla="*/ 23 h 23"/>
                  <a:gd name="T14" fmla="*/ 146 w 149"/>
                  <a:gd name="T15" fmla="*/ 18 h 23"/>
                  <a:gd name="T16" fmla="*/ 144 w 149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23">
                    <a:moveTo>
                      <a:pt x="144" y="23"/>
                    </a:moveTo>
                    <a:cubicBezTo>
                      <a:pt x="144" y="23"/>
                      <a:pt x="120" y="12"/>
                      <a:pt x="74" y="12"/>
                    </a:cubicBezTo>
                    <a:cubicBezTo>
                      <a:pt x="29" y="12"/>
                      <a:pt x="5" y="23"/>
                      <a:pt x="5" y="2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5" y="0"/>
                      <a:pt x="74" y="0"/>
                    </a:cubicBezTo>
                    <a:cubicBezTo>
                      <a:pt x="123" y="0"/>
                      <a:pt x="148" y="12"/>
                      <a:pt x="149" y="12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6" y="18"/>
                      <a:pt x="146" y="18"/>
                      <a:pt x="146" y="18"/>
                    </a:cubicBezTo>
                    <a:lnTo>
                      <a:pt x="14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99">
                <a:extLst>
                  <a:ext uri="{FF2B5EF4-FFF2-40B4-BE49-F238E27FC236}">
                    <a16:creationId xmlns:a16="http://schemas.microsoft.com/office/drawing/2014/main" id="{98902E24-86B2-4F47-AEF4-0ADBD804B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" y="777"/>
                <a:ext cx="29" cy="56"/>
              </a:xfrm>
              <a:custGeom>
                <a:avLst/>
                <a:gdLst>
                  <a:gd name="T0" fmla="*/ 12 w 19"/>
                  <a:gd name="T1" fmla="*/ 37 h 37"/>
                  <a:gd name="T2" fmla="*/ 7 w 19"/>
                  <a:gd name="T3" fmla="*/ 32 h 37"/>
                  <a:gd name="T4" fmla="*/ 1 w 19"/>
                  <a:gd name="T5" fmla="*/ 8 h 37"/>
                  <a:gd name="T6" fmla="*/ 5 w 19"/>
                  <a:gd name="T7" fmla="*/ 1 h 37"/>
                  <a:gd name="T8" fmla="*/ 12 w 19"/>
                  <a:gd name="T9" fmla="*/ 5 h 37"/>
                  <a:gd name="T10" fmla="*/ 18 w 19"/>
                  <a:gd name="T11" fmla="*/ 29 h 37"/>
                  <a:gd name="T12" fmla="*/ 14 w 19"/>
                  <a:gd name="T13" fmla="*/ 37 h 37"/>
                  <a:gd name="T14" fmla="*/ 12 w 19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37">
                    <a:moveTo>
                      <a:pt x="12" y="37"/>
                    </a:moveTo>
                    <a:cubicBezTo>
                      <a:pt x="10" y="37"/>
                      <a:pt x="7" y="35"/>
                      <a:pt x="7" y="3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3"/>
                      <a:pt x="17" y="36"/>
                      <a:pt x="14" y="37"/>
                    </a:cubicBezTo>
                    <a:cubicBezTo>
                      <a:pt x="13" y="37"/>
                      <a:pt x="13" y="37"/>
                      <a:pt x="12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00">
                <a:extLst>
                  <a:ext uri="{FF2B5EF4-FFF2-40B4-BE49-F238E27FC236}">
                    <a16:creationId xmlns:a16="http://schemas.microsoft.com/office/drawing/2014/main" id="{B6581C6D-3E46-4466-B200-E542D3E43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" y="661"/>
                <a:ext cx="257" cy="172"/>
              </a:xfrm>
              <a:custGeom>
                <a:avLst/>
                <a:gdLst>
                  <a:gd name="T0" fmla="*/ 156 w 168"/>
                  <a:gd name="T1" fmla="*/ 115 h 115"/>
                  <a:gd name="T2" fmla="*/ 155 w 168"/>
                  <a:gd name="T3" fmla="*/ 115 h 115"/>
                  <a:gd name="T4" fmla="*/ 151 w 168"/>
                  <a:gd name="T5" fmla="*/ 107 h 115"/>
                  <a:gd name="T6" fmla="*/ 156 w 168"/>
                  <a:gd name="T7" fmla="*/ 84 h 115"/>
                  <a:gd name="T8" fmla="*/ 156 w 168"/>
                  <a:gd name="T9" fmla="*/ 29 h 115"/>
                  <a:gd name="T10" fmla="*/ 123 w 168"/>
                  <a:gd name="T11" fmla="*/ 48 h 115"/>
                  <a:gd name="T12" fmla="*/ 116 w 168"/>
                  <a:gd name="T13" fmla="*/ 47 h 115"/>
                  <a:gd name="T14" fmla="*/ 84 w 168"/>
                  <a:gd name="T15" fmla="*/ 15 h 115"/>
                  <a:gd name="T16" fmla="*/ 53 w 168"/>
                  <a:gd name="T17" fmla="*/ 47 h 115"/>
                  <a:gd name="T18" fmla="*/ 45 w 168"/>
                  <a:gd name="T19" fmla="*/ 48 h 115"/>
                  <a:gd name="T20" fmla="*/ 12 w 168"/>
                  <a:gd name="T21" fmla="*/ 29 h 115"/>
                  <a:gd name="T22" fmla="*/ 12 w 168"/>
                  <a:gd name="T23" fmla="*/ 85 h 115"/>
                  <a:gd name="T24" fmla="*/ 6 w 168"/>
                  <a:gd name="T25" fmla="*/ 91 h 115"/>
                  <a:gd name="T26" fmla="*/ 0 w 168"/>
                  <a:gd name="T27" fmla="*/ 85 h 115"/>
                  <a:gd name="T28" fmla="*/ 0 w 168"/>
                  <a:gd name="T29" fmla="*/ 19 h 115"/>
                  <a:gd name="T30" fmla="*/ 3 w 168"/>
                  <a:gd name="T31" fmla="*/ 14 h 115"/>
                  <a:gd name="T32" fmla="*/ 9 w 168"/>
                  <a:gd name="T33" fmla="*/ 14 h 115"/>
                  <a:gd name="T34" fmla="*/ 47 w 168"/>
                  <a:gd name="T35" fmla="*/ 35 h 115"/>
                  <a:gd name="T36" fmla="*/ 80 w 168"/>
                  <a:gd name="T37" fmla="*/ 3 h 115"/>
                  <a:gd name="T38" fmla="*/ 89 w 168"/>
                  <a:gd name="T39" fmla="*/ 3 h 115"/>
                  <a:gd name="T40" fmla="*/ 121 w 168"/>
                  <a:gd name="T41" fmla="*/ 35 h 115"/>
                  <a:gd name="T42" fmla="*/ 159 w 168"/>
                  <a:gd name="T43" fmla="*/ 14 h 115"/>
                  <a:gd name="T44" fmla="*/ 165 w 168"/>
                  <a:gd name="T45" fmla="*/ 14 h 115"/>
                  <a:gd name="T46" fmla="*/ 168 w 168"/>
                  <a:gd name="T47" fmla="*/ 19 h 115"/>
                  <a:gd name="T48" fmla="*/ 168 w 168"/>
                  <a:gd name="T49" fmla="*/ 85 h 115"/>
                  <a:gd name="T50" fmla="*/ 168 w 168"/>
                  <a:gd name="T51" fmla="*/ 86 h 115"/>
                  <a:gd name="T52" fmla="*/ 162 w 168"/>
                  <a:gd name="T53" fmla="*/ 110 h 115"/>
                  <a:gd name="T54" fmla="*/ 156 w 168"/>
                  <a:gd name="T5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8" h="115">
                    <a:moveTo>
                      <a:pt x="156" y="115"/>
                    </a:moveTo>
                    <a:cubicBezTo>
                      <a:pt x="156" y="115"/>
                      <a:pt x="155" y="115"/>
                      <a:pt x="155" y="115"/>
                    </a:cubicBezTo>
                    <a:cubicBezTo>
                      <a:pt x="152" y="114"/>
                      <a:pt x="150" y="111"/>
                      <a:pt x="151" y="107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29"/>
                      <a:pt x="156" y="29"/>
                      <a:pt x="156" y="29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1" y="49"/>
                      <a:pt x="118" y="49"/>
                      <a:pt x="116" y="47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49"/>
                      <a:pt x="45" y="4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2" y="88"/>
                      <a:pt x="10" y="91"/>
                      <a:pt x="6" y="91"/>
                    </a:cubicBezTo>
                    <a:cubicBezTo>
                      <a:pt x="3" y="91"/>
                      <a:pt x="0" y="88"/>
                      <a:pt x="0" y="8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"/>
                      <a:pt x="2" y="15"/>
                      <a:pt x="3" y="14"/>
                    </a:cubicBezTo>
                    <a:cubicBezTo>
                      <a:pt x="5" y="13"/>
                      <a:pt x="8" y="13"/>
                      <a:pt x="9" y="14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3" y="0"/>
                      <a:pt x="86" y="0"/>
                      <a:pt x="89" y="3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59" y="14"/>
                      <a:pt x="159" y="14"/>
                      <a:pt x="159" y="14"/>
                    </a:cubicBezTo>
                    <a:cubicBezTo>
                      <a:pt x="161" y="13"/>
                      <a:pt x="164" y="13"/>
                      <a:pt x="165" y="14"/>
                    </a:cubicBezTo>
                    <a:cubicBezTo>
                      <a:pt x="167" y="15"/>
                      <a:pt x="168" y="17"/>
                      <a:pt x="168" y="19"/>
                    </a:cubicBezTo>
                    <a:cubicBezTo>
                      <a:pt x="168" y="85"/>
                      <a:pt x="168" y="85"/>
                      <a:pt x="168" y="85"/>
                    </a:cubicBezTo>
                    <a:cubicBezTo>
                      <a:pt x="168" y="85"/>
                      <a:pt x="168" y="86"/>
                      <a:pt x="168" y="86"/>
                    </a:cubicBezTo>
                    <a:cubicBezTo>
                      <a:pt x="162" y="110"/>
                      <a:pt x="162" y="110"/>
                      <a:pt x="162" y="110"/>
                    </a:cubicBezTo>
                    <a:cubicBezTo>
                      <a:pt x="162" y="113"/>
                      <a:pt x="159" y="115"/>
                      <a:pt x="15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01">
                <a:extLst>
                  <a:ext uri="{FF2B5EF4-FFF2-40B4-BE49-F238E27FC236}">
                    <a16:creationId xmlns:a16="http://schemas.microsoft.com/office/drawing/2014/main" id="{63263191-088D-4F6B-BBDD-907AB9019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" y="952"/>
                <a:ext cx="441" cy="141"/>
              </a:xfrm>
              <a:custGeom>
                <a:avLst/>
                <a:gdLst>
                  <a:gd name="T0" fmla="*/ 282 w 288"/>
                  <a:gd name="T1" fmla="*/ 94 h 94"/>
                  <a:gd name="T2" fmla="*/ 6 w 288"/>
                  <a:gd name="T3" fmla="*/ 94 h 94"/>
                  <a:gd name="T4" fmla="*/ 0 w 288"/>
                  <a:gd name="T5" fmla="*/ 88 h 94"/>
                  <a:gd name="T6" fmla="*/ 0 w 288"/>
                  <a:gd name="T7" fmla="*/ 82 h 94"/>
                  <a:gd name="T8" fmla="*/ 35 w 288"/>
                  <a:gd name="T9" fmla="*/ 22 h 94"/>
                  <a:gd name="T10" fmla="*/ 36 w 288"/>
                  <a:gd name="T11" fmla="*/ 22 h 94"/>
                  <a:gd name="T12" fmla="*/ 107 w 288"/>
                  <a:gd name="T13" fmla="*/ 1 h 94"/>
                  <a:gd name="T14" fmla="*/ 115 w 288"/>
                  <a:gd name="T15" fmla="*/ 5 h 94"/>
                  <a:gd name="T16" fmla="*/ 111 w 288"/>
                  <a:gd name="T17" fmla="*/ 12 h 94"/>
                  <a:gd name="T18" fmla="*/ 40 w 288"/>
                  <a:gd name="T19" fmla="*/ 34 h 94"/>
                  <a:gd name="T20" fmla="*/ 12 w 288"/>
                  <a:gd name="T21" fmla="*/ 82 h 94"/>
                  <a:gd name="T22" fmla="*/ 276 w 288"/>
                  <a:gd name="T23" fmla="*/ 82 h 94"/>
                  <a:gd name="T24" fmla="*/ 249 w 288"/>
                  <a:gd name="T25" fmla="*/ 34 h 94"/>
                  <a:gd name="T26" fmla="*/ 178 w 288"/>
                  <a:gd name="T27" fmla="*/ 12 h 94"/>
                  <a:gd name="T28" fmla="*/ 174 w 288"/>
                  <a:gd name="T29" fmla="*/ 5 h 94"/>
                  <a:gd name="T30" fmla="*/ 181 w 288"/>
                  <a:gd name="T31" fmla="*/ 1 h 94"/>
                  <a:gd name="T32" fmla="*/ 253 w 288"/>
                  <a:gd name="T33" fmla="*/ 22 h 94"/>
                  <a:gd name="T34" fmla="*/ 253 w 288"/>
                  <a:gd name="T35" fmla="*/ 22 h 94"/>
                  <a:gd name="T36" fmla="*/ 288 w 288"/>
                  <a:gd name="T37" fmla="*/ 82 h 94"/>
                  <a:gd name="T38" fmla="*/ 288 w 288"/>
                  <a:gd name="T39" fmla="*/ 88 h 94"/>
                  <a:gd name="T40" fmla="*/ 282 w 288"/>
                  <a:gd name="T4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8" h="94">
                    <a:moveTo>
                      <a:pt x="282" y="94"/>
                    </a:moveTo>
                    <a:cubicBezTo>
                      <a:pt x="6" y="94"/>
                      <a:pt x="6" y="94"/>
                      <a:pt x="6" y="94"/>
                    </a:cubicBezTo>
                    <a:cubicBezTo>
                      <a:pt x="3" y="94"/>
                      <a:pt x="0" y="91"/>
                      <a:pt x="0" y="8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59"/>
                      <a:pt x="15" y="30"/>
                      <a:pt x="35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11" y="0"/>
                      <a:pt x="114" y="2"/>
                      <a:pt x="115" y="5"/>
                    </a:cubicBezTo>
                    <a:cubicBezTo>
                      <a:pt x="116" y="8"/>
                      <a:pt x="114" y="12"/>
                      <a:pt x="111" y="12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24" y="40"/>
                      <a:pt x="12" y="64"/>
                      <a:pt x="12" y="82"/>
                    </a:cubicBezTo>
                    <a:cubicBezTo>
                      <a:pt x="276" y="82"/>
                      <a:pt x="276" y="82"/>
                      <a:pt x="276" y="82"/>
                    </a:cubicBezTo>
                    <a:cubicBezTo>
                      <a:pt x="276" y="64"/>
                      <a:pt x="265" y="40"/>
                      <a:pt x="249" y="34"/>
                    </a:cubicBezTo>
                    <a:cubicBezTo>
                      <a:pt x="178" y="12"/>
                      <a:pt x="178" y="12"/>
                      <a:pt x="178" y="12"/>
                    </a:cubicBezTo>
                    <a:cubicBezTo>
                      <a:pt x="175" y="11"/>
                      <a:pt x="173" y="8"/>
                      <a:pt x="174" y="5"/>
                    </a:cubicBezTo>
                    <a:cubicBezTo>
                      <a:pt x="175" y="2"/>
                      <a:pt x="178" y="0"/>
                      <a:pt x="181" y="1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74" y="30"/>
                      <a:pt x="288" y="59"/>
                      <a:pt x="288" y="82"/>
                    </a:cubicBezTo>
                    <a:cubicBezTo>
                      <a:pt x="288" y="88"/>
                      <a:pt x="288" y="88"/>
                      <a:pt x="288" y="88"/>
                    </a:cubicBezTo>
                    <a:cubicBezTo>
                      <a:pt x="288" y="91"/>
                      <a:pt x="286" y="94"/>
                      <a:pt x="28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02">
                <a:extLst>
                  <a:ext uri="{FF2B5EF4-FFF2-40B4-BE49-F238E27FC236}">
                    <a16:creationId xmlns:a16="http://schemas.microsoft.com/office/drawing/2014/main" id="{614AFB38-30FE-4A5B-90FC-D191D4E4E5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4" y="833"/>
                <a:ext cx="55" cy="27"/>
              </a:xfrm>
              <a:custGeom>
                <a:avLst/>
                <a:gdLst>
                  <a:gd name="T0" fmla="*/ 30 w 36"/>
                  <a:gd name="T1" fmla="*/ 18 h 18"/>
                  <a:gd name="T2" fmla="*/ 24 w 36"/>
                  <a:gd name="T3" fmla="*/ 12 h 18"/>
                  <a:gd name="T4" fmla="*/ 20 w 36"/>
                  <a:gd name="T5" fmla="*/ 12 h 18"/>
                  <a:gd name="T6" fmla="*/ 18 w 36"/>
                  <a:gd name="T7" fmla="*/ 12 h 18"/>
                  <a:gd name="T8" fmla="*/ 17 w 36"/>
                  <a:gd name="T9" fmla="*/ 12 h 18"/>
                  <a:gd name="T10" fmla="*/ 12 w 36"/>
                  <a:gd name="T11" fmla="*/ 12 h 18"/>
                  <a:gd name="T12" fmla="*/ 6 w 36"/>
                  <a:gd name="T13" fmla="*/ 18 h 18"/>
                  <a:gd name="T14" fmla="*/ 0 w 36"/>
                  <a:gd name="T15" fmla="*/ 12 h 18"/>
                  <a:gd name="T16" fmla="*/ 4 w 36"/>
                  <a:gd name="T17" fmla="*/ 3 h 18"/>
                  <a:gd name="T18" fmla="*/ 17 w 36"/>
                  <a:gd name="T19" fmla="*/ 0 h 18"/>
                  <a:gd name="T20" fmla="*/ 18 w 36"/>
                  <a:gd name="T21" fmla="*/ 0 h 18"/>
                  <a:gd name="T22" fmla="*/ 20 w 36"/>
                  <a:gd name="T23" fmla="*/ 0 h 18"/>
                  <a:gd name="T24" fmla="*/ 33 w 36"/>
                  <a:gd name="T25" fmla="*/ 3 h 18"/>
                  <a:gd name="T26" fmla="*/ 36 w 36"/>
                  <a:gd name="T27" fmla="*/ 12 h 18"/>
                  <a:gd name="T28" fmla="*/ 30 w 36"/>
                  <a:gd name="T29" fmla="*/ 18 h 18"/>
                  <a:gd name="T30" fmla="*/ 24 w 36"/>
                  <a:gd name="T31" fmla="*/ 11 h 18"/>
                  <a:gd name="T32" fmla="*/ 24 w 36"/>
                  <a:gd name="T33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8">
                    <a:moveTo>
                      <a:pt x="30" y="18"/>
                    </a:moveTo>
                    <a:cubicBezTo>
                      <a:pt x="27" y="18"/>
                      <a:pt x="24" y="15"/>
                      <a:pt x="24" y="12"/>
                    </a:cubicBezTo>
                    <a:cubicBezTo>
                      <a:pt x="23" y="12"/>
                      <a:pt x="21" y="12"/>
                      <a:pt x="20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5" y="12"/>
                      <a:pt x="14" y="12"/>
                      <a:pt x="12" y="12"/>
                    </a:cubicBezTo>
                    <a:cubicBezTo>
                      <a:pt x="12" y="15"/>
                      <a:pt x="10" y="18"/>
                      <a:pt x="6" y="18"/>
                    </a:cubicBezTo>
                    <a:cubicBezTo>
                      <a:pt x="3" y="18"/>
                      <a:pt x="0" y="15"/>
                      <a:pt x="0" y="12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0"/>
                      <a:pt x="12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30" y="0"/>
                      <a:pt x="33" y="3"/>
                    </a:cubicBezTo>
                    <a:cubicBezTo>
                      <a:pt x="35" y="5"/>
                      <a:pt x="36" y="8"/>
                      <a:pt x="36" y="12"/>
                    </a:cubicBezTo>
                    <a:cubicBezTo>
                      <a:pt x="36" y="15"/>
                      <a:pt x="34" y="18"/>
                      <a:pt x="30" y="18"/>
                    </a:cubicBezTo>
                    <a:close/>
                    <a:moveTo>
                      <a:pt x="24" y="11"/>
                    </a:moveTo>
                    <a:cubicBezTo>
                      <a:pt x="24" y="11"/>
                      <a:pt x="24" y="11"/>
                      <a:pt x="2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03">
                <a:extLst>
                  <a:ext uri="{FF2B5EF4-FFF2-40B4-BE49-F238E27FC236}">
                    <a16:creationId xmlns:a16="http://schemas.microsoft.com/office/drawing/2014/main" id="{8C245E73-7189-4A1E-AD4E-51E031AB54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47" y="833"/>
                <a:ext cx="55" cy="27"/>
              </a:xfrm>
              <a:custGeom>
                <a:avLst/>
                <a:gdLst>
                  <a:gd name="T0" fmla="*/ 30 w 36"/>
                  <a:gd name="T1" fmla="*/ 18 h 18"/>
                  <a:gd name="T2" fmla="*/ 24 w 36"/>
                  <a:gd name="T3" fmla="*/ 12 h 18"/>
                  <a:gd name="T4" fmla="*/ 20 w 36"/>
                  <a:gd name="T5" fmla="*/ 12 h 18"/>
                  <a:gd name="T6" fmla="*/ 18 w 36"/>
                  <a:gd name="T7" fmla="*/ 12 h 18"/>
                  <a:gd name="T8" fmla="*/ 17 w 36"/>
                  <a:gd name="T9" fmla="*/ 12 h 18"/>
                  <a:gd name="T10" fmla="*/ 12 w 36"/>
                  <a:gd name="T11" fmla="*/ 12 h 18"/>
                  <a:gd name="T12" fmla="*/ 6 w 36"/>
                  <a:gd name="T13" fmla="*/ 18 h 18"/>
                  <a:gd name="T14" fmla="*/ 0 w 36"/>
                  <a:gd name="T15" fmla="*/ 12 h 18"/>
                  <a:gd name="T16" fmla="*/ 4 w 36"/>
                  <a:gd name="T17" fmla="*/ 3 h 18"/>
                  <a:gd name="T18" fmla="*/ 17 w 36"/>
                  <a:gd name="T19" fmla="*/ 0 h 18"/>
                  <a:gd name="T20" fmla="*/ 18 w 36"/>
                  <a:gd name="T21" fmla="*/ 0 h 18"/>
                  <a:gd name="T22" fmla="*/ 20 w 36"/>
                  <a:gd name="T23" fmla="*/ 0 h 18"/>
                  <a:gd name="T24" fmla="*/ 33 w 36"/>
                  <a:gd name="T25" fmla="*/ 3 h 18"/>
                  <a:gd name="T26" fmla="*/ 36 w 36"/>
                  <a:gd name="T27" fmla="*/ 12 h 18"/>
                  <a:gd name="T28" fmla="*/ 30 w 36"/>
                  <a:gd name="T29" fmla="*/ 18 h 18"/>
                  <a:gd name="T30" fmla="*/ 24 w 36"/>
                  <a:gd name="T31" fmla="*/ 11 h 18"/>
                  <a:gd name="T32" fmla="*/ 24 w 36"/>
                  <a:gd name="T33" fmla="*/ 11 h 18"/>
                  <a:gd name="T34" fmla="*/ 12 w 36"/>
                  <a:gd name="T35" fmla="*/ 11 h 18"/>
                  <a:gd name="T36" fmla="*/ 12 w 36"/>
                  <a:gd name="T37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" h="18">
                    <a:moveTo>
                      <a:pt x="30" y="18"/>
                    </a:moveTo>
                    <a:cubicBezTo>
                      <a:pt x="27" y="18"/>
                      <a:pt x="24" y="15"/>
                      <a:pt x="24" y="12"/>
                    </a:cubicBezTo>
                    <a:cubicBezTo>
                      <a:pt x="23" y="12"/>
                      <a:pt x="21" y="12"/>
                      <a:pt x="20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5" y="12"/>
                      <a:pt x="14" y="12"/>
                      <a:pt x="12" y="12"/>
                    </a:cubicBezTo>
                    <a:cubicBezTo>
                      <a:pt x="12" y="15"/>
                      <a:pt x="10" y="18"/>
                      <a:pt x="6" y="18"/>
                    </a:cubicBezTo>
                    <a:cubicBezTo>
                      <a:pt x="3" y="18"/>
                      <a:pt x="0" y="15"/>
                      <a:pt x="0" y="12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0"/>
                      <a:pt x="12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30" y="0"/>
                      <a:pt x="33" y="3"/>
                    </a:cubicBezTo>
                    <a:cubicBezTo>
                      <a:pt x="35" y="5"/>
                      <a:pt x="36" y="8"/>
                      <a:pt x="36" y="12"/>
                    </a:cubicBezTo>
                    <a:cubicBezTo>
                      <a:pt x="36" y="15"/>
                      <a:pt x="34" y="18"/>
                      <a:pt x="30" y="18"/>
                    </a:cubicBezTo>
                    <a:close/>
                    <a:moveTo>
                      <a:pt x="24" y="11"/>
                    </a:moveTo>
                    <a:cubicBezTo>
                      <a:pt x="24" y="11"/>
                      <a:pt x="24" y="11"/>
                      <a:pt x="24" y="11"/>
                    </a:cubicBez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04">
                <a:extLst>
                  <a:ext uri="{FF2B5EF4-FFF2-40B4-BE49-F238E27FC236}">
                    <a16:creationId xmlns:a16="http://schemas.microsoft.com/office/drawing/2014/main" id="{07AD2483-5102-473C-ADFE-3152CD556C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01" y="1003"/>
                <a:ext cx="74" cy="72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ubicBezTo>
                      <a:pt x="48" y="37"/>
                      <a:pt x="38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05">
                <a:extLst>
                  <a:ext uri="{FF2B5EF4-FFF2-40B4-BE49-F238E27FC236}">
                    <a16:creationId xmlns:a16="http://schemas.microsoft.com/office/drawing/2014/main" id="{4D96CB1B-6575-4FF8-B89C-ECC3BF6F7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4" y="964"/>
                <a:ext cx="89" cy="76"/>
              </a:xfrm>
              <a:custGeom>
                <a:avLst/>
                <a:gdLst>
                  <a:gd name="T0" fmla="*/ 51 w 58"/>
                  <a:gd name="T1" fmla="*/ 51 h 51"/>
                  <a:gd name="T2" fmla="*/ 47 w 58"/>
                  <a:gd name="T3" fmla="*/ 50 h 51"/>
                  <a:gd name="T4" fmla="*/ 2 w 58"/>
                  <a:gd name="T5" fmla="*/ 11 h 51"/>
                  <a:gd name="T6" fmla="*/ 2 w 58"/>
                  <a:gd name="T7" fmla="*/ 3 h 51"/>
                  <a:gd name="T8" fmla="*/ 10 w 58"/>
                  <a:gd name="T9" fmla="*/ 2 h 51"/>
                  <a:gd name="T10" fmla="*/ 55 w 58"/>
                  <a:gd name="T11" fmla="*/ 41 h 51"/>
                  <a:gd name="T12" fmla="*/ 56 w 58"/>
                  <a:gd name="T13" fmla="*/ 49 h 51"/>
                  <a:gd name="T14" fmla="*/ 51 w 58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51">
                    <a:moveTo>
                      <a:pt x="51" y="51"/>
                    </a:moveTo>
                    <a:cubicBezTo>
                      <a:pt x="50" y="51"/>
                      <a:pt x="48" y="51"/>
                      <a:pt x="47" y="5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7" y="43"/>
                      <a:pt x="58" y="47"/>
                      <a:pt x="56" y="49"/>
                    </a:cubicBezTo>
                    <a:cubicBezTo>
                      <a:pt x="54" y="51"/>
                      <a:pt x="53" y="51"/>
                      <a:pt x="5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206">
                <a:extLst>
                  <a:ext uri="{FF2B5EF4-FFF2-40B4-BE49-F238E27FC236}">
                    <a16:creationId xmlns:a16="http://schemas.microsoft.com/office/drawing/2014/main" id="{F2DC3C66-2299-435F-A56E-036F90F04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" y="964"/>
                <a:ext cx="89" cy="75"/>
              </a:xfrm>
              <a:custGeom>
                <a:avLst/>
                <a:gdLst>
                  <a:gd name="T0" fmla="*/ 6 w 58"/>
                  <a:gd name="T1" fmla="*/ 50 h 50"/>
                  <a:gd name="T2" fmla="*/ 2 w 58"/>
                  <a:gd name="T3" fmla="*/ 48 h 50"/>
                  <a:gd name="T4" fmla="*/ 3 w 58"/>
                  <a:gd name="T5" fmla="*/ 39 h 50"/>
                  <a:gd name="T6" fmla="*/ 48 w 58"/>
                  <a:gd name="T7" fmla="*/ 2 h 50"/>
                  <a:gd name="T8" fmla="*/ 56 w 58"/>
                  <a:gd name="T9" fmla="*/ 3 h 50"/>
                  <a:gd name="T10" fmla="*/ 55 w 58"/>
                  <a:gd name="T11" fmla="*/ 11 h 50"/>
                  <a:gd name="T12" fmla="*/ 10 w 58"/>
                  <a:gd name="T13" fmla="*/ 48 h 50"/>
                  <a:gd name="T14" fmla="*/ 6 w 58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50">
                    <a:moveTo>
                      <a:pt x="6" y="50"/>
                    </a:moveTo>
                    <a:cubicBezTo>
                      <a:pt x="5" y="50"/>
                      <a:pt x="3" y="49"/>
                      <a:pt x="2" y="48"/>
                    </a:cubicBezTo>
                    <a:cubicBezTo>
                      <a:pt x="0" y="45"/>
                      <a:pt x="0" y="41"/>
                      <a:pt x="3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0" y="0"/>
                      <a:pt x="54" y="0"/>
                      <a:pt x="56" y="3"/>
                    </a:cubicBezTo>
                    <a:cubicBezTo>
                      <a:pt x="58" y="5"/>
                      <a:pt x="58" y="9"/>
                      <a:pt x="55" y="11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9" y="49"/>
                      <a:pt x="8" y="50"/>
                      <a:pt x="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uppieren 271">
              <a:extLst>
                <a:ext uri="{FF2B5EF4-FFF2-40B4-BE49-F238E27FC236}">
                  <a16:creationId xmlns:a16="http://schemas.microsoft.com/office/drawing/2014/main" id="{DD70FA96-BFA8-4CB4-8DAC-7BAE9E553F8A}"/>
                </a:ext>
              </a:extLst>
            </p:cNvPr>
            <p:cNvGrpSpPr/>
            <p:nvPr/>
          </p:nvGrpSpPr>
          <p:grpSpPr>
            <a:xfrm>
              <a:off x="6117068" y="3117601"/>
              <a:ext cx="804092" cy="744661"/>
              <a:chOff x="-1335984" y="1722266"/>
              <a:chExt cx="555625" cy="547688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9719907A-48E6-4230-A044-5D5079F1B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5984" y="1722266"/>
                <a:ext cx="555625" cy="547688"/>
              </a:xfrm>
              <a:custGeom>
                <a:avLst/>
                <a:gdLst>
                  <a:gd name="T0" fmla="*/ 388 w 485"/>
                  <a:gd name="T1" fmla="*/ 343 h 477"/>
                  <a:gd name="T2" fmla="*/ 458 w 485"/>
                  <a:gd name="T3" fmla="*/ 316 h 477"/>
                  <a:gd name="T4" fmla="*/ 384 w 485"/>
                  <a:gd name="T5" fmla="*/ 32 h 477"/>
                  <a:gd name="T6" fmla="*/ 305 w 485"/>
                  <a:gd name="T7" fmla="*/ 58 h 477"/>
                  <a:gd name="T8" fmla="*/ 181 w 485"/>
                  <a:gd name="T9" fmla="*/ 58 h 477"/>
                  <a:gd name="T10" fmla="*/ 102 w 485"/>
                  <a:gd name="T11" fmla="*/ 32 h 477"/>
                  <a:gd name="T12" fmla="*/ 18 w 485"/>
                  <a:gd name="T13" fmla="*/ 317 h 477"/>
                  <a:gd name="T14" fmla="*/ 88 w 485"/>
                  <a:gd name="T15" fmla="*/ 343 h 477"/>
                  <a:gd name="T16" fmla="*/ 59 w 485"/>
                  <a:gd name="T17" fmla="*/ 359 h 477"/>
                  <a:gd name="T18" fmla="*/ 10 w 485"/>
                  <a:gd name="T19" fmla="*/ 477 h 477"/>
                  <a:gd name="T20" fmla="*/ 485 w 485"/>
                  <a:gd name="T21" fmla="*/ 457 h 477"/>
                  <a:gd name="T22" fmla="*/ 263 w 485"/>
                  <a:gd name="T23" fmla="*/ 420 h 477"/>
                  <a:gd name="T24" fmla="*/ 243 w 485"/>
                  <a:gd name="T25" fmla="*/ 400 h 477"/>
                  <a:gd name="T26" fmla="*/ 159 w 485"/>
                  <a:gd name="T27" fmla="*/ 351 h 477"/>
                  <a:gd name="T28" fmla="*/ 243 w 485"/>
                  <a:gd name="T29" fmla="*/ 371 h 477"/>
                  <a:gd name="T30" fmla="*/ 327 w 485"/>
                  <a:gd name="T31" fmla="*/ 350 h 477"/>
                  <a:gd name="T32" fmla="*/ 124 w 485"/>
                  <a:gd name="T33" fmla="*/ 211 h 477"/>
                  <a:gd name="T34" fmla="*/ 244 w 485"/>
                  <a:gd name="T35" fmla="*/ 171 h 477"/>
                  <a:gd name="T36" fmla="*/ 362 w 485"/>
                  <a:gd name="T37" fmla="*/ 211 h 477"/>
                  <a:gd name="T38" fmla="*/ 335 w 485"/>
                  <a:gd name="T39" fmla="*/ 262 h 477"/>
                  <a:gd name="T40" fmla="*/ 244 w 485"/>
                  <a:gd name="T41" fmla="*/ 351 h 477"/>
                  <a:gd name="T42" fmla="*/ 194 w 485"/>
                  <a:gd name="T43" fmla="*/ 332 h 477"/>
                  <a:gd name="T44" fmla="*/ 150 w 485"/>
                  <a:gd name="T45" fmla="*/ 262 h 477"/>
                  <a:gd name="T46" fmla="*/ 124 w 485"/>
                  <a:gd name="T47" fmla="*/ 211 h 477"/>
                  <a:gd name="T48" fmla="*/ 325 w 485"/>
                  <a:gd name="T49" fmla="*/ 330 h 477"/>
                  <a:gd name="T50" fmla="*/ 430 w 485"/>
                  <a:gd name="T51" fmla="*/ 317 h 477"/>
                  <a:gd name="T52" fmla="*/ 385 w 485"/>
                  <a:gd name="T53" fmla="*/ 235 h 477"/>
                  <a:gd name="T54" fmla="*/ 374 w 485"/>
                  <a:gd name="T55" fmla="*/ 179 h 477"/>
                  <a:gd name="T56" fmla="*/ 384 w 485"/>
                  <a:gd name="T57" fmla="*/ 131 h 477"/>
                  <a:gd name="T58" fmla="*/ 191 w 485"/>
                  <a:gd name="T59" fmla="*/ 78 h 477"/>
                  <a:gd name="T60" fmla="*/ 308 w 485"/>
                  <a:gd name="T61" fmla="*/ 80 h 477"/>
                  <a:gd name="T62" fmla="*/ 363 w 485"/>
                  <a:gd name="T63" fmla="*/ 104 h 477"/>
                  <a:gd name="T64" fmla="*/ 358 w 485"/>
                  <a:gd name="T65" fmla="*/ 166 h 477"/>
                  <a:gd name="T66" fmla="*/ 122 w 485"/>
                  <a:gd name="T67" fmla="*/ 139 h 477"/>
                  <a:gd name="T68" fmla="*/ 46 w 485"/>
                  <a:gd name="T69" fmla="*/ 319 h 477"/>
                  <a:gd name="T70" fmla="*/ 102 w 485"/>
                  <a:gd name="T71" fmla="*/ 141 h 477"/>
                  <a:gd name="T72" fmla="*/ 109 w 485"/>
                  <a:gd name="T73" fmla="*/ 182 h 477"/>
                  <a:gd name="T74" fmla="*/ 129 w 485"/>
                  <a:gd name="T75" fmla="*/ 270 h 477"/>
                  <a:gd name="T76" fmla="*/ 157 w 485"/>
                  <a:gd name="T77" fmla="*/ 327 h 477"/>
                  <a:gd name="T78" fmla="*/ 157 w 485"/>
                  <a:gd name="T79" fmla="*/ 327 h 477"/>
                  <a:gd name="T80" fmla="*/ 203 w 485"/>
                  <a:gd name="T81" fmla="*/ 415 h 477"/>
                  <a:gd name="T82" fmla="*/ 20 w 485"/>
                  <a:gd name="T83" fmla="*/ 457 h 477"/>
                  <a:gd name="T84" fmla="*/ 282 w 485"/>
                  <a:gd name="T85" fmla="*/ 420 h 477"/>
                  <a:gd name="T86" fmla="*/ 420 w 485"/>
                  <a:gd name="T87" fmla="*/ 378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5" h="477">
                    <a:moveTo>
                      <a:pt x="426" y="359"/>
                    </a:moveTo>
                    <a:cubicBezTo>
                      <a:pt x="426" y="359"/>
                      <a:pt x="426" y="359"/>
                      <a:pt x="369" y="342"/>
                    </a:cubicBezTo>
                    <a:cubicBezTo>
                      <a:pt x="376" y="343"/>
                      <a:pt x="382" y="343"/>
                      <a:pt x="388" y="343"/>
                    </a:cubicBezTo>
                    <a:cubicBezTo>
                      <a:pt x="420" y="343"/>
                      <a:pt x="447" y="336"/>
                      <a:pt x="452" y="336"/>
                    </a:cubicBezTo>
                    <a:cubicBezTo>
                      <a:pt x="458" y="334"/>
                      <a:pt x="460" y="330"/>
                      <a:pt x="462" y="327"/>
                    </a:cubicBezTo>
                    <a:cubicBezTo>
                      <a:pt x="462" y="323"/>
                      <a:pt x="460" y="317"/>
                      <a:pt x="458" y="316"/>
                    </a:cubicBezTo>
                    <a:cubicBezTo>
                      <a:pt x="445" y="306"/>
                      <a:pt x="441" y="275"/>
                      <a:pt x="435" y="241"/>
                    </a:cubicBezTo>
                    <a:cubicBezTo>
                      <a:pt x="430" y="193"/>
                      <a:pt x="422" y="133"/>
                      <a:pt x="384" y="93"/>
                    </a:cubicBezTo>
                    <a:cubicBezTo>
                      <a:pt x="384" y="78"/>
                      <a:pt x="384" y="58"/>
                      <a:pt x="384" y="32"/>
                    </a:cubicBezTo>
                    <a:cubicBezTo>
                      <a:pt x="384" y="28"/>
                      <a:pt x="382" y="25"/>
                      <a:pt x="379" y="24"/>
                    </a:cubicBezTo>
                    <a:cubicBezTo>
                      <a:pt x="377" y="22"/>
                      <a:pt x="372" y="22"/>
                      <a:pt x="369" y="24"/>
                    </a:cubicBezTo>
                    <a:cubicBezTo>
                      <a:pt x="369" y="24"/>
                      <a:pt x="369" y="24"/>
                      <a:pt x="305" y="58"/>
                    </a:cubicBezTo>
                    <a:cubicBezTo>
                      <a:pt x="305" y="58"/>
                      <a:pt x="305" y="58"/>
                      <a:pt x="251" y="5"/>
                    </a:cubicBezTo>
                    <a:cubicBezTo>
                      <a:pt x="246" y="0"/>
                      <a:pt x="241" y="0"/>
                      <a:pt x="236" y="5"/>
                    </a:cubicBezTo>
                    <a:cubicBezTo>
                      <a:pt x="236" y="5"/>
                      <a:pt x="236" y="5"/>
                      <a:pt x="181" y="58"/>
                    </a:cubicBezTo>
                    <a:cubicBezTo>
                      <a:pt x="181" y="58"/>
                      <a:pt x="181" y="58"/>
                      <a:pt x="117" y="24"/>
                    </a:cubicBezTo>
                    <a:cubicBezTo>
                      <a:pt x="115" y="22"/>
                      <a:pt x="110" y="22"/>
                      <a:pt x="107" y="24"/>
                    </a:cubicBezTo>
                    <a:cubicBezTo>
                      <a:pt x="105" y="25"/>
                      <a:pt x="102" y="28"/>
                      <a:pt x="102" y="32"/>
                    </a:cubicBezTo>
                    <a:cubicBezTo>
                      <a:pt x="102" y="32"/>
                      <a:pt x="102" y="32"/>
                      <a:pt x="102" y="85"/>
                    </a:cubicBezTo>
                    <a:cubicBezTo>
                      <a:pt x="55" y="126"/>
                      <a:pt x="47" y="192"/>
                      <a:pt x="41" y="243"/>
                    </a:cubicBezTo>
                    <a:cubicBezTo>
                      <a:pt x="35" y="277"/>
                      <a:pt x="31" y="308"/>
                      <a:pt x="18" y="317"/>
                    </a:cubicBezTo>
                    <a:cubicBezTo>
                      <a:pt x="16" y="319"/>
                      <a:pt x="14" y="325"/>
                      <a:pt x="14" y="329"/>
                    </a:cubicBezTo>
                    <a:cubicBezTo>
                      <a:pt x="16" y="332"/>
                      <a:pt x="18" y="336"/>
                      <a:pt x="24" y="338"/>
                    </a:cubicBezTo>
                    <a:cubicBezTo>
                      <a:pt x="29" y="338"/>
                      <a:pt x="56" y="343"/>
                      <a:pt x="88" y="343"/>
                    </a:cubicBezTo>
                    <a:cubicBezTo>
                      <a:pt x="100" y="343"/>
                      <a:pt x="113" y="343"/>
                      <a:pt x="126" y="340"/>
                    </a:cubicBezTo>
                    <a:cubicBezTo>
                      <a:pt x="109" y="345"/>
                      <a:pt x="88" y="351"/>
                      <a:pt x="61" y="359"/>
                    </a:cubicBezTo>
                    <a:cubicBezTo>
                      <a:pt x="61" y="359"/>
                      <a:pt x="61" y="359"/>
                      <a:pt x="59" y="359"/>
                    </a:cubicBezTo>
                    <a:cubicBezTo>
                      <a:pt x="25" y="372"/>
                      <a:pt x="0" y="419"/>
                      <a:pt x="0" y="457"/>
                    </a:cubicBezTo>
                    <a:cubicBezTo>
                      <a:pt x="0" y="457"/>
                      <a:pt x="0" y="457"/>
                      <a:pt x="0" y="467"/>
                    </a:cubicBezTo>
                    <a:cubicBezTo>
                      <a:pt x="0" y="472"/>
                      <a:pt x="5" y="477"/>
                      <a:pt x="10" y="477"/>
                    </a:cubicBezTo>
                    <a:cubicBezTo>
                      <a:pt x="10" y="477"/>
                      <a:pt x="10" y="477"/>
                      <a:pt x="475" y="477"/>
                    </a:cubicBezTo>
                    <a:cubicBezTo>
                      <a:pt x="482" y="477"/>
                      <a:pt x="485" y="472"/>
                      <a:pt x="485" y="467"/>
                    </a:cubicBezTo>
                    <a:cubicBezTo>
                      <a:pt x="485" y="467"/>
                      <a:pt x="485" y="467"/>
                      <a:pt x="485" y="457"/>
                    </a:cubicBezTo>
                    <a:cubicBezTo>
                      <a:pt x="485" y="419"/>
                      <a:pt x="462" y="372"/>
                      <a:pt x="426" y="359"/>
                    </a:cubicBezTo>
                    <a:close/>
                    <a:moveTo>
                      <a:pt x="243" y="400"/>
                    </a:moveTo>
                    <a:cubicBezTo>
                      <a:pt x="254" y="400"/>
                      <a:pt x="263" y="408"/>
                      <a:pt x="263" y="420"/>
                    </a:cubicBezTo>
                    <a:cubicBezTo>
                      <a:pt x="263" y="429"/>
                      <a:pt x="254" y="439"/>
                      <a:pt x="243" y="439"/>
                    </a:cubicBezTo>
                    <a:cubicBezTo>
                      <a:pt x="233" y="439"/>
                      <a:pt x="223" y="429"/>
                      <a:pt x="223" y="420"/>
                    </a:cubicBezTo>
                    <a:cubicBezTo>
                      <a:pt x="223" y="408"/>
                      <a:pt x="233" y="400"/>
                      <a:pt x="243" y="400"/>
                    </a:cubicBezTo>
                    <a:close/>
                    <a:moveTo>
                      <a:pt x="243" y="380"/>
                    </a:moveTo>
                    <a:cubicBezTo>
                      <a:pt x="230" y="380"/>
                      <a:pt x="219" y="386"/>
                      <a:pt x="211" y="396"/>
                    </a:cubicBezTo>
                    <a:cubicBezTo>
                      <a:pt x="203" y="389"/>
                      <a:pt x="188" y="376"/>
                      <a:pt x="159" y="351"/>
                    </a:cubicBezTo>
                    <a:cubicBezTo>
                      <a:pt x="165" y="349"/>
                      <a:pt x="171" y="347"/>
                      <a:pt x="178" y="345"/>
                    </a:cubicBezTo>
                    <a:cubicBezTo>
                      <a:pt x="201" y="362"/>
                      <a:pt x="226" y="371"/>
                      <a:pt x="241" y="371"/>
                    </a:cubicBezTo>
                    <a:cubicBezTo>
                      <a:pt x="242" y="371"/>
                      <a:pt x="242" y="371"/>
                      <a:pt x="243" y="371"/>
                    </a:cubicBezTo>
                    <a:cubicBezTo>
                      <a:pt x="243" y="371"/>
                      <a:pt x="244" y="371"/>
                      <a:pt x="244" y="371"/>
                    </a:cubicBezTo>
                    <a:cubicBezTo>
                      <a:pt x="260" y="371"/>
                      <a:pt x="285" y="361"/>
                      <a:pt x="308" y="344"/>
                    </a:cubicBezTo>
                    <a:cubicBezTo>
                      <a:pt x="312" y="346"/>
                      <a:pt x="318" y="347"/>
                      <a:pt x="327" y="350"/>
                    </a:cubicBezTo>
                    <a:cubicBezTo>
                      <a:pt x="318" y="358"/>
                      <a:pt x="301" y="372"/>
                      <a:pt x="274" y="394"/>
                    </a:cubicBezTo>
                    <a:cubicBezTo>
                      <a:pt x="267" y="386"/>
                      <a:pt x="256" y="380"/>
                      <a:pt x="243" y="380"/>
                    </a:cubicBezTo>
                    <a:close/>
                    <a:moveTo>
                      <a:pt x="124" y="211"/>
                    </a:moveTo>
                    <a:cubicBezTo>
                      <a:pt x="128" y="209"/>
                      <a:pt x="129" y="206"/>
                      <a:pt x="129" y="202"/>
                    </a:cubicBezTo>
                    <a:cubicBezTo>
                      <a:pt x="129" y="202"/>
                      <a:pt x="129" y="202"/>
                      <a:pt x="129" y="189"/>
                    </a:cubicBezTo>
                    <a:cubicBezTo>
                      <a:pt x="138" y="186"/>
                      <a:pt x="177" y="171"/>
                      <a:pt x="244" y="171"/>
                    </a:cubicBezTo>
                    <a:cubicBezTo>
                      <a:pt x="302" y="171"/>
                      <a:pt x="340" y="182"/>
                      <a:pt x="355" y="187"/>
                    </a:cubicBezTo>
                    <a:cubicBezTo>
                      <a:pt x="355" y="190"/>
                      <a:pt x="355" y="195"/>
                      <a:pt x="355" y="202"/>
                    </a:cubicBezTo>
                    <a:cubicBezTo>
                      <a:pt x="355" y="206"/>
                      <a:pt x="358" y="209"/>
                      <a:pt x="362" y="211"/>
                    </a:cubicBezTo>
                    <a:cubicBezTo>
                      <a:pt x="365" y="214"/>
                      <a:pt x="367" y="222"/>
                      <a:pt x="365" y="232"/>
                    </a:cubicBezTo>
                    <a:cubicBezTo>
                      <a:pt x="363" y="240"/>
                      <a:pt x="356" y="252"/>
                      <a:pt x="345" y="252"/>
                    </a:cubicBezTo>
                    <a:cubicBezTo>
                      <a:pt x="340" y="252"/>
                      <a:pt x="335" y="257"/>
                      <a:pt x="335" y="262"/>
                    </a:cubicBezTo>
                    <a:cubicBezTo>
                      <a:pt x="335" y="286"/>
                      <a:pt x="320" y="308"/>
                      <a:pt x="302" y="324"/>
                    </a:cubicBezTo>
                    <a:cubicBezTo>
                      <a:pt x="298" y="324"/>
                      <a:pt x="295" y="327"/>
                      <a:pt x="294" y="330"/>
                    </a:cubicBezTo>
                    <a:cubicBezTo>
                      <a:pt x="276" y="343"/>
                      <a:pt x="256" y="351"/>
                      <a:pt x="244" y="351"/>
                    </a:cubicBezTo>
                    <a:cubicBezTo>
                      <a:pt x="244" y="351"/>
                      <a:pt x="243" y="351"/>
                      <a:pt x="243" y="351"/>
                    </a:cubicBezTo>
                    <a:cubicBezTo>
                      <a:pt x="242" y="351"/>
                      <a:pt x="242" y="351"/>
                      <a:pt x="241" y="351"/>
                    </a:cubicBezTo>
                    <a:cubicBezTo>
                      <a:pt x="230" y="351"/>
                      <a:pt x="212" y="344"/>
                      <a:pt x="194" y="332"/>
                    </a:cubicBezTo>
                    <a:cubicBezTo>
                      <a:pt x="194" y="332"/>
                      <a:pt x="194" y="331"/>
                      <a:pt x="194" y="331"/>
                    </a:cubicBezTo>
                    <a:cubicBezTo>
                      <a:pt x="192" y="326"/>
                      <a:pt x="188" y="323"/>
                      <a:pt x="183" y="324"/>
                    </a:cubicBezTo>
                    <a:cubicBezTo>
                      <a:pt x="165" y="308"/>
                      <a:pt x="150" y="286"/>
                      <a:pt x="150" y="262"/>
                    </a:cubicBezTo>
                    <a:cubicBezTo>
                      <a:pt x="150" y="257"/>
                      <a:pt x="146" y="252"/>
                      <a:pt x="140" y="252"/>
                    </a:cubicBezTo>
                    <a:cubicBezTo>
                      <a:pt x="129" y="252"/>
                      <a:pt x="123" y="240"/>
                      <a:pt x="121" y="232"/>
                    </a:cubicBezTo>
                    <a:cubicBezTo>
                      <a:pt x="118" y="222"/>
                      <a:pt x="119" y="214"/>
                      <a:pt x="124" y="211"/>
                    </a:cubicBezTo>
                    <a:close/>
                    <a:moveTo>
                      <a:pt x="325" y="330"/>
                    </a:moveTo>
                    <a:cubicBezTo>
                      <a:pt x="325" y="330"/>
                      <a:pt x="325" y="330"/>
                      <a:pt x="325" y="329"/>
                    </a:cubicBezTo>
                    <a:cubicBezTo>
                      <a:pt x="325" y="330"/>
                      <a:pt x="325" y="330"/>
                      <a:pt x="325" y="330"/>
                    </a:cubicBezTo>
                    <a:cubicBezTo>
                      <a:pt x="325" y="330"/>
                      <a:pt x="325" y="330"/>
                      <a:pt x="325" y="330"/>
                    </a:cubicBezTo>
                    <a:close/>
                    <a:moveTo>
                      <a:pt x="413" y="243"/>
                    </a:moveTo>
                    <a:cubicBezTo>
                      <a:pt x="417" y="273"/>
                      <a:pt x="420" y="299"/>
                      <a:pt x="430" y="317"/>
                    </a:cubicBezTo>
                    <a:cubicBezTo>
                      <a:pt x="404" y="321"/>
                      <a:pt x="362" y="324"/>
                      <a:pt x="339" y="312"/>
                    </a:cubicBezTo>
                    <a:cubicBezTo>
                      <a:pt x="347" y="299"/>
                      <a:pt x="353" y="285"/>
                      <a:pt x="355" y="270"/>
                    </a:cubicBezTo>
                    <a:cubicBezTo>
                      <a:pt x="370" y="265"/>
                      <a:pt x="382" y="250"/>
                      <a:pt x="385" y="235"/>
                    </a:cubicBezTo>
                    <a:cubicBezTo>
                      <a:pt x="388" y="220"/>
                      <a:pt x="385" y="206"/>
                      <a:pt x="375" y="197"/>
                    </a:cubicBezTo>
                    <a:cubicBezTo>
                      <a:pt x="375" y="197"/>
                      <a:pt x="375" y="197"/>
                      <a:pt x="375" y="182"/>
                    </a:cubicBezTo>
                    <a:cubicBezTo>
                      <a:pt x="375" y="181"/>
                      <a:pt x="375" y="180"/>
                      <a:pt x="374" y="179"/>
                    </a:cubicBezTo>
                    <a:cubicBezTo>
                      <a:pt x="375" y="176"/>
                      <a:pt x="378" y="166"/>
                      <a:pt x="384" y="142"/>
                    </a:cubicBezTo>
                    <a:cubicBezTo>
                      <a:pt x="384" y="141"/>
                      <a:pt x="384" y="141"/>
                      <a:pt x="384" y="141"/>
                    </a:cubicBezTo>
                    <a:cubicBezTo>
                      <a:pt x="384" y="141"/>
                      <a:pt x="384" y="141"/>
                      <a:pt x="384" y="131"/>
                    </a:cubicBezTo>
                    <a:cubicBezTo>
                      <a:pt x="403" y="165"/>
                      <a:pt x="408" y="207"/>
                      <a:pt x="413" y="243"/>
                    </a:cubicBezTo>
                    <a:close/>
                    <a:moveTo>
                      <a:pt x="177" y="80"/>
                    </a:moveTo>
                    <a:cubicBezTo>
                      <a:pt x="182" y="81"/>
                      <a:pt x="187" y="81"/>
                      <a:pt x="191" y="78"/>
                    </a:cubicBezTo>
                    <a:cubicBezTo>
                      <a:pt x="191" y="78"/>
                      <a:pt x="191" y="78"/>
                      <a:pt x="243" y="25"/>
                    </a:cubicBezTo>
                    <a:cubicBezTo>
                      <a:pt x="243" y="25"/>
                      <a:pt x="243" y="25"/>
                      <a:pt x="297" y="78"/>
                    </a:cubicBezTo>
                    <a:cubicBezTo>
                      <a:pt x="300" y="81"/>
                      <a:pt x="305" y="81"/>
                      <a:pt x="308" y="80"/>
                    </a:cubicBezTo>
                    <a:cubicBezTo>
                      <a:pt x="308" y="80"/>
                      <a:pt x="308" y="80"/>
                      <a:pt x="364" y="48"/>
                    </a:cubicBezTo>
                    <a:cubicBezTo>
                      <a:pt x="364" y="48"/>
                      <a:pt x="364" y="48"/>
                      <a:pt x="364" y="103"/>
                    </a:cubicBezTo>
                    <a:cubicBezTo>
                      <a:pt x="363" y="104"/>
                      <a:pt x="363" y="104"/>
                      <a:pt x="363" y="104"/>
                    </a:cubicBezTo>
                    <a:cubicBezTo>
                      <a:pt x="363" y="104"/>
                      <a:pt x="364" y="105"/>
                      <a:pt x="364" y="105"/>
                    </a:cubicBezTo>
                    <a:cubicBezTo>
                      <a:pt x="364" y="115"/>
                      <a:pt x="364" y="126"/>
                      <a:pt x="364" y="139"/>
                    </a:cubicBezTo>
                    <a:cubicBezTo>
                      <a:pt x="364" y="139"/>
                      <a:pt x="364" y="139"/>
                      <a:pt x="358" y="166"/>
                    </a:cubicBezTo>
                    <a:cubicBezTo>
                      <a:pt x="339" y="160"/>
                      <a:pt x="301" y="150"/>
                      <a:pt x="244" y="150"/>
                    </a:cubicBezTo>
                    <a:cubicBezTo>
                      <a:pt x="183" y="150"/>
                      <a:pt x="145" y="162"/>
                      <a:pt x="129" y="168"/>
                    </a:cubicBezTo>
                    <a:cubicBezTo>
                      <a:pt x="127" y="162"/>
                      <a:pt x="125" y="153"/>
                      <a:pt x="122" y="139"/>
                    </a:cubicBezTo>
                    <a:cubicBezTo>
                      <a:pt x="122" y="136"/>
                      <a:pt x="122" y="119"/>
                      <a:pt x="122" y="48"/>
                    </a:cubicBezTo>
                    <a:cubicBezTo>
                      <a:pt x="122" y="48"/>
                      <a:pt x="122" y="48"/>
                      <a:pt x="177" y="80"/>
                    </a:cubicBezTo>
                    <a:close/>
                    <a:moveTo>
                      <a:pt x="46" y="319"/>
                    </a:moveTo>
                    <a:cubicBezTo>
                      <a:pt x="56" y="301"/>
                      <a:pt x="59" y="275"/>
                      <a:pt x="63" y="245"/>
                    </a:cubicBezTo>
                    <a:cubicBezTo>
                      <a:pt x="68" y="203"/>
                      <a:pt x="75" y="153"/>
                      <a:pt x="102" y="117"/>
                    </a:cubicBezTo>
                    <a:cubicBezTo>
                      <a:pt x="102" y="124"/>
                      <a:pt x="102" y="132"/>
                      <a:pt x="102" y="141"/>
                    </a:cubicBezTo>
                    <a:cubicBezTo>
                      <a:pt x="102" y="143"/>
                      <a:pt x="103" y="145"/>
                      <a:pt x="105" y="147"/>
                    </a:cubicBezTo>
                    <a:cubicBezTo>
                      <a:pt x="106" y="152"/>
                      <a:pt x="108" y="160"/>
                      <a:pt x="112" y="176"/>
                    </a:cubicBezTo>
                    <a:cubicBezTo>
                      <a:pt x="110" y="178"/>
                      <a:pt x="109" y="180"/>
                      <a:pt x="109" y="182"/>
                    </a:cubicBezTo>
                    <a:cubicBezTo>
                      <a:pt x="109" y="182"/>
                      <a:pt x="109" y="182"/>
                      <a:pt x="109" y="197"/>
                    </a:cubicBezTo>
                    <a:cubicBezTo>
                      <a:pt x="101" y="206"/>
                      <a:pt x="97" y="220"/>
                      <a:pt x="101" y="237"/>
                    </a:cubicBezTo>
                    <a:cubicBezTo>
                      <a:pt x="106" y="254"/>
                      <a:pt x="116" y="267"/>
                      <a:pt x="129" y="270"/>
                    </a:cubicBezTo>
                    <a:cubicBezTo>
                      <a:pt x="131" y="285"/>
                      <a:pt x="136" y="298"/>
                      <a:pt x="144" y="310"/>
                    </a:cubicBezTo>
                    <a:cubicBezTo>
                      <a:pt x="121" y="325"/>
                      <a:pt x="76" y="323"/>
                      <a:pt x="46" y="319"/>
                    </a:cubicBezTo>
                    <a:close/>
                    <a:moveTo>
                      <a:pt x="157" y="327"/>
                    </a:moveTo>
                    <a:cubicBezTo>
                      <a:pt x="158" y="328"/>
                      <a:pt x="159" y="329"/>
                      <a:pt x="160" y="330"/>
                    </a:cubicBezTo>
                    <a:cubicBezTo>
                      <a:pt x="155" y="331"/>
                      <a:pt x="149" y="333"/>
                      <a:pt x="141" y="336"/>
                    </a:cubicBezTo>
                    <a:cubicBezTo>
                      <a:pt x="147" y="333"/>
                      <a:pt x="152" y="330"/>
                      <a:pt x="157" y="327"/>
                    </a:cubicBezTo>
                    <a:close/>
                    <a:moveTo>
                      <a:pt x="68" y="378"/>
                    </a:moveTo>
                    <a:cubicBezTo>
                      <a:pt x="68" y="378"/>
                      <a:pt x="68" y="378"/>
                      <a:pt x="136" y="358"/>
                    </a:cubicBezTo>
                    <a:cubicBezTo>
                      <a:pt x="143" y="363"/>
                      <a:pt x="160" y="378"/>
                      <a:pt x="203" y="415"/>
                    </a:cubicBezTo>
                    <a:cubicBezTo>
                      <a:pt x="203" y="416"/>
                      <a:pt x="203" y="418"/>
                      <a:pt x="203" y="420"/>
                    </a:cubicBezTo>
                    <a:cubicBezTo>
                      <a:pt x="203" y="437"/>
                      <a:pt x="215" y="452"/>
                      <a:pt x="230" y="457"/>
                    </a:cubicBezTo>
                    <a:cubicBezTo>
                      <a:pt x="175" y="457"/>
                      <a:pt x="106" y="457"/>
                      <a:pt x="20" y="457"/>
                    </a:cubicBezTo>
                    <a:cubicBezTo>
                      <a:pt x="20" y="428"/>
                      <a:pt x="41" y="388"/>
                      <a:pt x="68" y="378"/>
                    </a:cubicBezTo>
                    <a:close/>
                    <a:moveTo>
                      <a:pt x="256" y="457"/>
                    </a:moveTo>
                    <a:cubicBezTo>
                      <a:pt x="272" y="452"/>
                      <a:pt x="282" y="437"/>
                      <a:pt x="282" y="420"/>
                    </a:cubicBezTo>
                    <a:cubicBezTo>
                      <a:pt x="282" y="417"/>
                      <a:pt x="282" y="415"/>
                      <a:pt x="282" y="412"/>
                    </a:cubicBezTo>
                    <a:cubicBezTo>
                      <a:pt x="289" y="407"/>
                      <a:pt x="306" y="392"/>
                      <a:pt x="349" y="357"/>
                    </a:cubicBezTo>
                    <a:cubicBezTo>
                      <a:pt x="366" y="362"/>
                      <a:pt x="389" y="369"/>
                      <a:pt x="420" y="378"/>
                    </a:cubicBezTo>
                    <a:cubicBezTo>
                      <a:pt x="447" y="388"/>
                      <a:pt x="465" y="428"/>
                      <a:pt x="465" y="457"/>
                    </a:cubicBezTo>
                    <a:cubicBezTo>
                      <a:pt x="465" y="457"/>
                      <a:pt x="465" y="457"/>
                      <a:pt x="256" y="4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34FEEDDE-8682-407D-AE98-14990BB63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39134" y="1941342"/>
                <a:ext cx="71437" cy="34925"/>
              </a:xfrm>
              <a:custGeom>
                <a:avLst/>
                <a:gdLst>
                  <a:gd name="T0" fmla="*/ 10 w 62"/>
                  <a:gd name="T1" fmla="*/ 31 h 31"/>
                  <a:gd name="T2" fmla="*/ 21 w 62"/>
                  <a:gd name="T3" fmla="*/ 21 h 31"/>
                  <a:gd name="T4" fmla="*/ 29 w 62"/>
                  <a:gd name="T5" fmla="*/ 21 h 31"/>
                  <a:gd name="T6" fmla="*/ 31 w 62"/>
                  <a:gd name="T7" fmla="*/ 21 h 31"/>
                  <a:gd name="T8" fmla="*/ 35 w 62"/>
                  <a:gd name="T9" fmla="*/ 21 h 31"/>
                  <a:gd name="T10" fmla="*/ 41 w 62"/>
                  <a:gd name="T11" fmla="*/ 21 h 31"/>
                  <a:gd name="T12" fmla="*/ 52 w 62"/>
                  <a:gd name="T13" fmla="*/ 31 h 31"/>
                  <a:gd name="T14" fmla="*/ 62 w 62"/>
                  <a:gd name="T15" fmla="*/ 21 h 31"/>
                  <a:gd name="T16" fmla="*/ 57 w 62"/>
                  <a:gd name="T17" fmla="*/ 5 h 31"/>
                  <a:gd name="T18" fmla="*/ 35 w 62"/>
                  <a:gd name="T19" fmla="*/ 0 h 31"/>
                  <a:gd name="T20" fmla="*/ 31 w 62"/>
                  <a:gd name="T21" fmla="*/ 0 h 31"/>
                  <a:gd name="T22" fmla="*/ 29 w 62"/>
                  <a:gd name="T23" fmla="*/ 0 h 31"/>
                  <a:gd name="T24" fmla="*/ 7 w 62"/>
                  <a:gd name="T25" fmla="*/ 5 h 31"/>
                  <a:gd name="T26" fmla="*/ 0 w 62"/>
                  <a:gd name="T27" fmla="*/ 21 h 31"/>
                  <a:gd name="T28" fmla="*/ 10 w 62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" h="31">
                    <a:moveTo>
                      <a:pt x="10" y="31"/>
                    </a:moveTo>
                    <a:cubicBezTo>
                      <a:pt x="17" y="31"/>
                      <a:pt x="21" y="26"/>
                      <a:pt x="21" y="21"/>
                    </a:cubicBezTo>
                    <a:cubicBezTo>
                      <a:pt x="24" y="21"/>
                      <a:pt x="26" y="21"/>
                      <a:pt x="29" y="21"/>
                    </a:cubicBezTo>
                    <a:cubicBezTo>
                      <a:pt x="29" y="21"/>
                      <a:pt x="29" y="21"/>
                      <a:pt x="31" y="21"/>
                    </a:cubicBezTo>
                    <a:cubicBezTo>
                      <a:pt x="31" y="21"/>
                      <a:pt x="31" y="21"/>
                      <a:pt x="35" y="21"/>
                    </a:cubicBezTo>
                    <a:cubicBezTo>
                      <a:pt x="36" y="21"/>
                      <a:pt x="40" y="21"/>
                      <a:pt x="41" y="21"/>
                    </a:cubicBezTo>
                    <a:cubicBezTo>
                      <a:pt x="41" y="26"/>
                      <a:pt x="47" y="31"/>
                      <a:pt x="52" y="31"/>
                    </a:cubicBezTo>
                    <a:cubicBezTo>
                      <a:pt x="59" y="31"/>
                      <a:pt x="62" y="26"/>
                      <a:pt x="62" y="21"/>
                    </a:cubicBezTo>
                    <a:cubicBezTo>
                      <a:pt x="62" y="14"/>
                      <a:pt x="60" y="9"/>
                      <a:pt x="57" y="5"/>
                    </a:cubicBezTo>
                    <a:cubicBezTo>
                      <a:pt x="52" y="0"/>
                      <a:pt x="43" y="0"/>
                      <a:pt x="35" y="0"/>
                    </a:cubicBezTo>
                    <a:cubicBezTo>
                      <a:pt x="35" y="0"/>
                      <a:pt x="35" y="0"/>
                      <a:pt x="31" y="0"/>
                    </a:cubicBezTo>
                    <a:cubicBezTo>
                      <a:pt x="31" y="0"/>
                      <a:pt x="31" y="0"/>
                      <a:pt x="29" y="0"/>
                    </a:cubicBezTo>
                    <a:cubicBezTo>
                      <a:pt x="21" y="0"/>
                      <a:pt x="12" y="0"/>
                      <a:pt x="7" y="5"/>
                    </a:cubicBezTo>
                    <a:cubicBezTo>
                      <a:pt x="4" y="9"/>
                      <a:pt x="0" y="14"/>
                      <a:pt x="0" y="21"/>
                    </a:cubicBezTo>
                    <a:cubicBezTo>
                      <a:pt x="0" y="26"/>
                      <a:pt x="5" y="31"/>
                      <a:pt x="1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3C74B5EA-1AB8-456E-A067-5D8B34C3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7059" y="1941342"/>
                <a:ext cx="69850" cy="34925"/>
              </a:xfrm>
              <a:custGeom>
                <a:avLst/>
                <a:gdLst>
                  <a:gd name="T0" fmla="*/ 10 w 61"/>
                  <a:gd name="T1" fmla="*/ 31 h 31"/>
                  <a:gd name="T2" fmla="*/ 20 w 61"/>
                  <a:gd name="T3" fmla="*/ 21 h 31"/>
                  <a:gd name="T4" fmla="*/ 29 w 61"/>
                  <a:gd name="T5" fmla="*/ 21 h 31"/>
                  <a:gd name="T6" fmla="*/ 30 w 61"/>
                  <a:gd name="T7" fmla="*/ 21 h 31"/>
                  <a:gd name="T8" fmla="*/ 34 w 61"/>
                  <a:gd name="T9" fmla="*/ 21 h 31"/>
                  <a:gd name="T10" fmla="*/ 41 w 61"/>
                  <a:gd name="T11" fmla="*/ 21 h 31"/>
                  <a:gd name="T12" fmla="*/ 51 w 61"/>
                  <a:gd name="T13" fmla="*/ 31 h 31"/>
                  <a:gd name="T14" fmla="*/ 61 w 61"/>
                  <a:gd name="T15" fmla="*/ 21 h 31"/>
                  <a:gd name="T16" fmla="*/ 56 w 61"/>
                  <a:gd name="T17" fmla="*/ 5 h 31"/>
                  <a:gd name="T18" fmla="*/ 34 w 61"/>
                  <a:gd name="T19" fmla="*/ 0 h 31"/>
                  <a:gd name="T20" fmla="*/ 30 w 61"/>
                  <a:gd name="T21" fmla="*/ 0 h 31"/>
                  <a:gd name="T22" fmla="*/ 29 w 61"/>
                  <a:gd name="T23" fmla="*/ 0 h 31"/>
                  <a:gd name="T24" fmla="*/ 6 w 61"/>
                  <a:gd name="T25" fmla="*/ 5 h 31"/>
                  <a:gd name="T26" fmla="*/ 0 w 61"/>
                  <a:gd name="T27" fmla="*/ 21 h 31"/>
                  <a:gd name="T28" fmla="*/ 10 w 61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31">
                    <a:moveTo>
                      <a:pt x="10" y="31"/>
                    </a:moveTo>
                    <a:cubicBezTo>
                      <a:pt x="17" y="31"/>
                      <a:pt x="20" y="26"/>
                      <a:pt x="20" y="21"/>
                    </a:cubicBezTo>
                    <a:cubicBezTo>
                      <a:pt x="24" y="21"/>
                      <a:pt x="25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1"/>
                      <a:pt x="34" y="21"/>
                    </a:cubicBezTo>
                    <a:cubicBezTo>
                      <a:pt x="36" y="21"/>
                      <a:pt x="39" y="21"/>
                      <a:pt x="41" y="21"/>
                    </a:cubicBezTo>
                    <a:cubicBezTo>
                      <a:pt x="41" y="26"/>
                      <a:pt x="46" y="31"/>
                      <a:pt x="51" y="31"/>
                    </a:cubicBezTo>
                    <a:cubicBezTo>
                      <a:pt x="58" y="31"/>
                      <a:pt x="61" y="26"/>
                      <a:pt x="61" y="21"/>
                    </a:cubicBezTo>
                    <a:cubicBezTo>
                      <a:pt x="61" y="14"/>
                      <a:pt x="60" y="9"/>
                      <a:pt x="56" y="5"/>
                    </a:cubicBezTo>
                    <a:cubicBezTo>
                      <a:pt x="51" y="0"/>
                      <a:pt x="42" y="0"/>
                      <a:pt x="34" y="0"/>
                    </a:cubicBezTo>
                    <a:cubicBezTo>
                      <a:pt x="34" y="0"/>
                      <a:pt x="34" y="0"/>
                      <a:pt x="30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0" y="0"/>
                      <a:pt x="12" y="0"/>
                      <a:pt x="6" y="5"/>
                    </a:cubicBezTo>
                    <a:cubicBezTo>
                      <a:pt x="3" y="9"/>
                      <a:pt x="0" y="14"/>
                      <a:pt x="0" y="21"/>
                    </a:cubicBezTo>
                    <a:cubicBezTo>
                      <a:pt x="0" y="26"/>
                      <a:pt x="5" y="31"/>
                      <a:pt x="1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1BB539DC-16BB-4F2A-AE41-0E993B59CB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55451" y="5504196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70" name="Freeform 94">
                <a:extLst>
                  <a:ext uri="{FF2B5EF4-FFF2-40B4-BE49-F238E27FC236}">
                    <a16:creationId xmlns:a16="http://schemas.microsoft.com/office/drawing/2014/main" id="{7E2F894C-8291-4884-B481-0BCC3ABEE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1" name="Freeform 95">
                <a:extLst>
                  <a:ext uri="{FF2B5EF4-FFF2-40B4-BE49-F238E27FC236}">
                    <a16:creationId xmlns:a16="http://schemas.microsoft.com/office/drawing/2014/main" id="{FCD0CAA9-88B1-461C-9CEA-6406F560B8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2" name="Freeform 96">
                <a:extLst>
                  <a:ext uri="{FF2B5EF4-FFF2-40B4-BE49-F238E27FC236}">
                    <a16:creationId xmlns:a16="http://schemas.microsoft.com/office/drawing/2014/main" id="{91D43F1B-9C1B-49B7-A99A-3DF442788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3" name="Freeform 97">
                <a:extLst>
                  <a:ext uri="{FF2B5EF4-FFF2-40B4-BE49-F238E27FC236}">
                    <a16:creationId xmlns:a16="http://schemas.microsoft.com/office/drawing/2014/main" id="{422A8D09-CEDB-439D-9EE1-3BEAD2F106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4" name="Freeform 98">
                <a:extLst>
                  <a:ext uri="{FF2B5EF4-FFF2-40B4-BE49-F238E27FC236}">
                    <a16:creationId xmlns:a16="http://schemas.microsoft.com/office/drawing/2014/main" id="{85BAE100-5D4A-4ED1-B61F-F7A1421E15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5" name="Rectangle 99">
                <a:extLst>
                  <a:ext uri="{FF2B5EF4-FFF2-40B4-BE49-F238E27FC236}">
                    <a16:creationId xmlns:a16="http://schemas.microsoft.com/office/drawing/2014/main" id="{E7363A36-C449-4142-B816-48070D1D0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6" name="Rectangle 100">
                <a:extLst>
                  <a:ext uri="{FF2B5EF4-FFF2-40B4-BE49-F238E27FC236}">
                    <a16:creationId xmlns:a16="http://schemas.microsoft.com/office/drawing/2014/main" id="{E3D9A969-D2F5-4D18-BC26-C8516276A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101">
                <a:extLst>
                  <a:ext uri="{FF2B5EF4-FFF2-40B4-BE49-F238E27FC236}">
                    <a16:creationId xmlns:a16="http://schemas.microsoft.com/office/drawing/2014/main" id="{30EF590F-2CFC-4279-98EE-BF498A6C4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8" name="Freeform 102">
                <a:extLst>
                  <a:ext uri="{FF2B5EF4-FFF2-40B4-BE49-F238E27FC236}">
                    <a16:creationId xmlns:a16="http://schemas.microsoft.com/office/drawing/2014/main" id="{FAB41A8D-F822-4985-926E-BC9A5A05C6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9" name="Freeform 103">
                <a:extLst>
                  <a:ext uri="{FF2B5EF4-FFF2-40B4-BE49-F238E27FC236}">
                    <a16:creationId xmlns:a16="http://schemas.microsoft.com/office/drawing/2014/main" id="{68F85399-F56C-4C2E-B183-0533FFB7D9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0" name="Rectangle 104">
                <a:extLst>
                  <a:ext uri="{FF2B5EF4-FFF2-40B4-BE49-F238E27FC236}">
                    <a16:creationId xmlns:a16="http://schemas.microsoft.com/office/drawing/2014/main" id="{08FA146A-6F79-4EF6-AE52-E2D88B24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1" name="Freeform 105">
                <a:extLst>
                  <a:ext uri="{FF2B5EF4-FFF2-40B4-BE49-F238E27FC236}">
                    <a16:creationId xmlns:a16="http://schemas.microsoft.com/office/drawing/2014/main" id="{67F2B29E-4516-4ECE-BF41-E8A7810A47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2" name="Oval 106">
                <a:extLst>
                  <a:ext uri="{FF2B5EF4-FFF2-40B4-BE49-F238E27FC236}">
                    <a16:creationId xmlns:a16="http://schemas.microsoft.com/office/drawing/2014/main" id="{78032127-AF88-45C7-9DD9-4878D7165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3" name="Group 93">
              <a:extLst>
                <a:ext uri="{FF2B5EF4-FFF2-40B4-BE49-F238E27FC236}">
                  <a16:creationId xmlns:a16="http://schemas.microsoft.com/office/drawing/2014/main" id="{52F06102-9946-4DB2-BE2C-3E79F4C805F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74139" y="5509396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84" name="Freeform 94">
                <a:extLst>
                  <a:ext uri="{FF2B5EF4-FFF2-40B4-BE49-F238E27FC236}">
                    <a16:creationId xmlns:a16="http://schemas.microsoft.com/office/drawing/2014/main" id="{F3EFA56F-FDB3-4CA9-A28F-67F966EE9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5" name="Freeform 95">
                <a:extLst>
                  <a:ext uri="{FF2B5EF4-FFF2-40B4-BE49-F238E27FC236}">
                    <a16:creationId xmlns:a16="http://schemas.microsoft.com/office/drawing/2014/main" id="{69847238-76B8-4288-AE2D-7C57B1979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2C2E5EC6-A438-4CCB-A5CC-F38F17CB1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7" name="Freeform 97">
                <a:extLst>
                  <a:ext uri="{FF2B5EF4-FFF2-40B4-BE49-F238E27FC236}">
                    <a16:creationId xmlns:a16="http://schemas.microsoft.com/office/drawing/2014/main" id="{C3F07131-2A14-4FD6-9322-78657DA887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8" name="Freeform 98">
                <a:extLst>
                  <a:ext uri="{FF2B5EF4-FFF2-40B4-BE49-F238E27FC236}">
                    <a16:creationId xmlns:a16="http://schemas.microsoft.com/office/drawing/2014/main" id="{DA42280A-2667-4246-8676-E5BC523574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19A598E4-31E1-4CE2-BBBC-D2459C0A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8AC46E15-EEC9-4E72-AFB7-9460102E3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549B2DDD-DAF3-4DFC-9023-FD02E150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2" name="Freeform 102">
                <a:extLst>
                  <a:ext uri="{FF2B5EF4-FFF2-40B4-BE49-F238E27FC236}">
                    <a16:creationId xmlns:a16="http://schemas.microsoft.com/office/drawing/2014/main" id="{FF38E691-9605-4EEA-B5B7-EC9E53AC15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3" name="Freeform 103">
                <a:extLst>
                  <a:ext uri="{FF2B5EF4-FFF2-40B4-BE49-F238E27FC236}">
                    <a16:creationId xmlns:a16="http://schemas.microsoft.com/office/drawing/2014/main" id="{839E5C9E-2A8F-442B-8BE8-867CFC0354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4" name="Rectangle 104">
                <a:extLst>
                  <a:ext uri="{FF2B5EF4-FFF2-40B4-BE49-F238E27FC236}">
                    <a16:creationId xmlns:a16="http://schemas.microsoft.com/office/drawing/2014/main" id="{EA888F03-2C6C-44DC-B0B5-19B9F7225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5" name="Freeform 105">
                <a:extLst>
                  <a:ext uri="{FF2B5EF4-FFF2-40B4-BE49-F238E27FC236}">
                    <a16:creationId xmlns:a16="http://schemas.microsoft.com/office/drawing/2014/main" id="{39BB3691-F655-42C3-828A-D91A7E1973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6" name="Oval 106">
                <a:extLst>
                  <a:ext uri="{FF2B5EF4-FFF2-40B4-BE49-F238E27FC236}">
                    <a16:creationId xmlns:a16="http://schemas.microsoft.com/office/drawing/2014/main" id="{89FB5994-7C23-415C-A150-C1828326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3">
              <a:extLst>
                <a:ext uri="{FF2B5EF4-FFF2-40B4-BE49-F238E27FC236}">
                  <a16:creationId xmlns:a16="http://schemas.microsoft.com/office/drawing/2014/main" id="{C756E2EF-F2A7-4BF5-AE69-E69713B808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92825" y="5522415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98" name="Freeform 94">
                <a:extLst>
                  <a:ext uri="{FF2B5EF4-FFF2-40B4-BE49-F238E27FC236}">
                    <a16:creationId xmlns:a16="http://schemas.microsoft.com/office/drawing/2014/main" id="{AC277AF3-84D9-40F9-A337-E5FF5950B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9" name="Freeform 95">
                <a:extLst>
                  <a:ext uri="{FF2B5EF4-FFF2-40B4-BE49-F238E27FC236}">
                    <a16:creationId xmlns:a16="http://schemas.microsoft.com/office/drawing/2014/main" id="{979F1365-A82F-4363-BA85-0D2662B1C6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0" name="Freeform 96">
                <a:extLst>
                  <a:ext uri="{FF2B5EF4-FFF2-40B4-BE49-F238E27FC236}">
                    <a16:creationId xmlns:a16="http://schemas.microsoft.com/office/drawing/2014/main" id="{CA468582-8E2F-490F-BDDB-A9B86B0D6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1" name="Freeform 97">
                <a:extLst>
                  <a:ext uri="{FF2B5EF4-FFF2-40B4-BE49-F238E27FC236}">
                    <a16:creationId xmlns:a16="http://schemas.microsoft.com/office/drawing/2014/main" id="{8BC4C02E-1ED3-462D-85D3-8F17AC4FE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2" name="Freeform 98">
                <a:extLst>
                  <a:ext uri="{FF2B5EF4-FFF2-40B4-BE49-F238E27FC236}">
                    <a16:creationId xmlns:a16="http://schemas.microsoft.com/office/drawing/2014/main" id="{B8608716-17F7-4B83-ACDC-1191A937F6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4096A240-4EBF-49D5-9799-976C2F239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B87EEEA8-5EBE-4A4D-B028-A22E5CE03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BD91165F-15E5-430B-9FB6-0CE9A390E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6" name="Freeform 102">
                <a:extLst>
                  <a:ext uri="{FF2B5EF4-FFF2-40B4-BE49-F238E27FC236}">
                    <a16:creationId xmlns:a16="http://schemas.microsoft.com/office/drawing/2014/main" id="{B8D45DD4-98AC-4F28-BA8E-6CE03E771A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7" name="Freeform 103">
                <a:extLst>
                  <a:ext uri="{FF2B5EF4-FFF2-40B4-BE49-F238E27FC236}">
                    <a16:creationId xmlns:a16="http://schemas.microsoft.com/office/drawing/2014/main" id="{0AB5F606-5872-4BF7-9D04-9C1D718175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B0082B17-052C-4DC4-AA06-12BA2F850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9" name="Freeform 105">
                <a:extLst>
                  <a:ext uri="{FF2B5EF4-FFF2-40B4-BE49-F238E27FC236}">
                    <a16:creationId xmlns:a16="http://schemas.microsoft.com/office/drawing/2014/main" id="{B9C75911-2D3F-4A9B-BE8E-46EB3CED12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0" name="Oval 106">
                <a:extLst>
                  <a:ext uri="{FF2B5EF4-FFF2-40B4-BE49-F238E27FC236}">
                    <a16:creationId xmlns:a16="http://schemas.microsoft.com/office/drawing/2014/main" id="{08F4AE1D-DA07-4E6A-B535-E12D48E37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1" name="Group 93">
              <a:extLst>
                <a:ext uri="{FF2B5EF4-FFF2-40B4-BE49-F238E27FC236}">
                  <a16:creationId xmlns:a16="http://schemas.microsoft.com/office/drawing/2014/main" id="{5BD65D1E-AB47-4026-8A1E-449554DAB62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8075" y="5524543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12" name="Freeform 94">
                <a:extLst>
                  <a:ext uri="{FF2B5EF4-FFF2-40B4-BE49-F238E27FC236}">
                    <a16:creationId xmlns:a16="http://schemas.microsoft.com/office/drawing/2014/main" id="{05F6F2D7-9D67-4DF7-89A8-1F6C544E31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3" name="Freeform 95">
                <a:extLst>
                  <a:ext uri="{FF2B5EF4-FFF2-40B4-BE49-F238E27FC236}">
                    <a16:creationId xmlns:a16="http://schemas.microsoft.com/office/drawing/2014/main" id="{3DD9B0F5-F570-4F8A-87C3-12151F359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4" name="Freeform 96">
                <a:extLst>
                  <a:ext uri="{FF2B5EF4-FFF2-40B4-BE49-F238E27FC236}">
                    <a16:creationId xmlns:a16="http://schemas.microsoft.com/office/drawing/2014/main" id="{7342F7D5-7EBE-470E-81D8-1B487385C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5" name="Freeform 97">
                <a:extLst>
                  <a:ext uri="{FF2B5EF4-FFF2-40B4-BE49-F238E27FC236}">
                    <a16:creationId xmlns:a16="http://schemas.microsoft.com/office/drawing/2014/main" id="{BE1EC815-B805-4D7F-AE76-EFF15CA49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6" name="Freeform 98">
                <a:extLst>
                  <a:ext uri="{FF2B5EF4-FFF2-40B4-BE49-F238E27FC236}">
                    <a16:creationId xmlns:a16="http://schemas.microsoft.com/office/drawing/2014/main" id="{04B38402-B2B8-4207-BEC7-0272A4E6DC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7" name="Rectangle 99">
                <a:extLst>
                  <a:ext uri="{FF2B5EF4-FFF2-40B4-BE49-F238E27FC236}">
                    <a16:creationId xmlns:a16="http://schemas.microsoft.com/office/drawing/2014/main" id="{F6D402B5-6120-4DE1-A66F-C61CCDB12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8" name="Rectangle 100">
                <a:extLst>
                  <a:ext uri="{FF2B5EF4-FFF2-40B4-BE49-F238E27FC236}">
                    <a16:creationId xmlns:a16="http://schemas.microsoft.com/office/drawing/2014/main" id="{1EBAB748-66D0-4EE9-A67F-1C961F31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9" name="Rectangle 101">
                <a:extLst>
                  <a:ext uri="{FF2B5EF4-FFF2-40B4-BE49-F238E27FC236}">
                    <a16:creationId xmlns:a16="http://schemas.microsoft.com/office/drawing/2014/main" id="{09F9FCDA-ADA1-4A3D-836B-6AF10F229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9C6299C4-5628-4639-B461-3B7B5DBC6E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290530E-BB27-4B8D-A829-8BF2F7C6F2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2" name="Rectangle 104">
                <a:extLst>
                  <a:ext uri="{FF2B5EF4-FFF2-40B4-BE49-F238E27FC236}">
                    <a16:creationId xmlns:a16="http://schemas.microsoft.com/office/drawing/2014/main" id="{1487255C-8592-4F5A-924C-A261C7833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3" name="Freeform 105">
                <a:extLst>
                  <a:ext uri="{FF2B5EF4-FFF2-40B4-BE49-F238E27FC236}">
                    <a16:creationId xmlns:a16="http://schemas.microsoft.com/office/drawing/2014/main" id="{4D216CE9-442A-4D05-A251-4334943FC6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D107345A-820E-4732-A814-790F630F7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5" name="Group 93">
              <a:extLst>
                <a:ext uri="{FF2B5EF4-FFF2-40B4-BE49-F238E27FC236}">
                  <a16:creationId xmlns:a16="http://schemas.microsoft.com/office/drawing/2014/main" id="{4F36CB47-7ACA-487B-AB35-0C7ED1AF3F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27419" y="4680344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26" name="Freeform 94">
                <a:extLst>
                  <a:ext uri="{FF2B5EF4-FFF2-40B4-BE49-F238E27FC236}">
                    <a16:creationId xmlns:a16="http://schemas.microsoft.com/office/drawing/2014/main" id="{B2C0CDDC-7D29-46ED-B556-A9CD34ECFB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7" name="Freeform 95">
                <a:extLst>
                  <a:ext uri="{FF2B5EF4-FFF2-40B4-BE49-F238E27FC236}">
                    <a16:creationId xmlns:a16="http://schemas.microsoft.com/office/drawing/2014/main" id="{7A49944D-4D5C-4581-B1C0-161D7AFE7B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8" name="Freeform 96">
                <a:extLst>
                  <a:ext uri="{FF2B5EF4-FFF2-40B4-BE49-F238E27FC236}">
                    <a16:creationId xmlns:a16="http://schemas.microsoft.com/office/drawing/2014/main" id="{9EB937BB-2E40-4D79-96E2-F6E80889FA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9" name="Freeform 97">
                <a:extLst>
                  <a:ext uri="{FF2B5EF4-FFF2-40B4-BE49-F238E27FC236}">
                    <a16:creationId xmlns:a16="http://schemas.microsoft.com/office/drawing/2014/main" id="{EC4291AD-9213-42FB-9241-6969ABF9F5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0" name="Freeform 98">
                <a:extLst>
                  <a:ext uri="{FF2B5EF4-FFF2-40B4-BE49-F238E27FC236}">
                    <a16:creationId xmlns:a16="http://schemas.microsoft.com/office/drawing/2014/main" id="{86876939-B8E7-4AB6-A840-CE6E9759B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1" name="Rectangle 99">
                <a:extLst>
                  <a:ext uri="{FF2B5EF4-FFF2-40B4-BE49-F238E27FC236}">
                    <a16:creationId xmlns:a16="http://schemas.microsoft.com/office/drawing/2014/main" id="{5575D047-7AD7-4DEA-98F4-D7297D9E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2" name="Rectangle 100">
                <a:extLst>
                  <a:ext uri="{FF2B5EF4-FFF2-40B4-BE49-F238E27FC236}">
                    <a16:creationId xmlns:a16="http://schemas.microsoft.com/office/drawing/2014/main" id="{32201CB1-19D0-4A25-8681-3EC15414B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3" name="Rectangle 101">
                <a:extLst>
                  <a:ext uri="{FF2B5EF4-FFF2-40B4-BE49-F238E27FC236}">
                    <a16:creationId xmlns:a16="http://schemas.microsoft.com/office/drawing/2014/main" id="{32BEA3B6-F216-4547-9611-258E27682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4" name="Freeform 102">
                <a:extLst>
                  <a:ext uri="{FF2B5EF4-FFF2-40B4-BE49-F238E27FC236}">
                    <a16:creationId xmlns:a16="http://schemas.microsoft.com/office/drawing/2014/main" id="{7A059700-93EF-41C1-8403-0D6D6F247E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5" name="Freeform 103">
                <a:extLst>
                  <a:ext uri="{FF2B5EF4-FFF2-40B4-BE49-F238E27FC236}">
                    <a16:creationId xmlns:a16="http://schemas.microsoft.com/office/drawing/2014/main" id="{C2E9DD51-520B-4639-AC82-A5E360FA2E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6" name="Rectangle 104">
                <a:extLst>
                  <a:ext uri="{FF2B5EF4-FFF2-40B4-BE49-F238E27FC236}">
                    <a16:creationId xmlns:a16="http://schemas.microsoft.com/office/drawing/2014/main" id="{83E75B87-3422-4C12-9CAA-DC14B7333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7" name="Freeform 105">
                <a:extLst>
                  <a:ext uri="{FF2B5EF4-FFF2-40B4-BE49-F238E27FC236}">
                    <a16:creationId xmlns:a16="http://schemas.microsoft.com/office/drawing/2014/main" id="{9E681624-5F54-4EAF-9DB4-818A061BD2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8" name="Oval 106">
                <a:extLst>
                  <a:ext uri="{FF2B5EF4-FFF2-40B4-BE49-F238E27FC236}">
                    <a16:creationId xmlns:a16="http://schemas.microsoft.com/office/drawing/2014/main" id="{221954D4-9986-4D7D-9734-DFE8A7AF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9" name="Group 93">
              <a:extLst>
                <a:ext uri="{FF2B5EF4-FFF2-40B4-BE49-F238E27FC236}">
                  <a16:creationId xmlns:a16="http://schemas.microsoft.com/office/drawing/2014/main" id="{928CE867-20A4-442C-8262-CB7A5C3989A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46107" y="4666947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87F53372-86E3-40B2-A4D9-B98BC3F66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88159849-1494-4E53-8BFD-C865D98FB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2" name="Freeform 96">
                <a:extLst>
                  <a:ext uri="{FF2B5EF4-FFF2-40B4-BE49-F238E27FC236}">
                    <a16:creationId xmlns:a16="http://schemas.microsoft.com/office/drawing/2014/main" id="{E32F6AED-F52C-4AD8-9226-A3C8211FD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3" name="Freeform 97">
                <a:extLst>
                  <a:ext uri="{FF2B5EF4-FFF2-40B4-BE49-F238E27FC236}">
                    <a16:creationId xmlns:a16="http://schemas.microsoft.com/office/drawing/2014/main" id="{7C16255E-AC3D-4FEB-8CA6-B364DD10BD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4" name="Freeform 98">
                <a:extLst>
                  <a:ext uri="{FF2B5EF4-FFF2-40B4-BE49-F238E27FC236}">
                    <a16:creationId xmlns:a16="http://schemas.microsoft.com/office/drawing/2014/main" id="{665383A5-9145-4200-BC7F-D2EAF1C06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5" name="Rectangle 99">
                <a:extLst>
                  <a:ext uri="{FF2B5EF4-FFF2-40B4-BE49-F238E27FC236}">
                    <a16:creationId xmlns:a16="http://schemas.microsoft.com/office/drawing/2014/main" id="{2B705F1A-6616-4F43-8204-2DB241269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6" name="Rectangle 100">
                <a:extLst>
                  <a:ext uri="{FF2B5EF4-FFF2-40B4-BE49-F238E27FC236}">
                    <a16:creationId xmlns:a16="http://schemas.microsoft.com/office/drawing/2014/main" id="{9E30EBA5-2310-47B3-9615-11783A276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01">
                <a:extLst>
                  <a:ext uri="{FF2B5EF4-FFF2-40B4-BE49-F238E27FC236}">
                    <a16:creationId xmlns:a16="http://schemas.microsoft.com/office/drawing/2014/main" id="{D4808E04-F997-4AE8-A342-2D1ACB183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8" name="Freeform 102">
                <a:extLst>
                  <a:ext uri="{FF2B5EF4-FFF2-40B4-BE49-F238E27FC236}">
                    <a16:creationId xmlns:a16="http://schemas.microsoft.com/office/drawing/2014/main" id="{EE3F9891-15C8-4200-90EE-97D95A4262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9" name="Freeform 103">
                <a:extLst>
                  <a:ext uri="{FF2B5EF4-FFF2-40B4-BE49-F238E27FC236}">
                    <a16:creationId xmlns:a16="http://schemas.microsoft.com/office/drawing/2014/main" id="{AFF2305F-E766-4853-9A5F-4A2533DDC1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0" name="Rectangle 104">
                <a:extLst>
                  <a:ext uri="{FF2B5EF4-FFF2-40B4-BE49-F238E27FC236}">
                    <a16:creationId xmlns:a16="http://schemas.microsoft.com/office/drawing/2014/main" id="{4BF89073-9ADF-42A9-BEC4-7EAB8D965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 105">
                <a:extLst>
                  <a:ext uri="{FF2B5EF4-FFF2-40B4-BE49-F238E27FC236}">
                    <a16:creationId xmlns:a16="http://schemas.microsoft.com/office/drawing/2014/main" id="{26992495-8F7D-41AC-B828-3D37F3782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2" name="Oval 106">
                <a:extLst>
                  <a:ext uri="{FF2B5EF4-FFF2-40B4-BE49-F238E27FC236}">
                    <a16:creationId xmlns:a16="http://schemas.microsoft.com/office/drawing/2014/main" id="{3EF1C14B-0B2E-4B77-9A57-89614BDA0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3" name="Group 93">
              <a:extLst>
                <a:ext uri="{FF2B5EF4-FFF2-40B4-BE49-F238E27FC236}">
                  <a16:creationId xmlns:a16="http://schemas.microsoft.com/office/drawing/2014/main" id="{55614E88-809C-4675-921B-622FFD9187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64795" y="4664219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BF87C11B-97E9-4401-9993-229263EC86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202D47CE-6582-44BA-9791-C58BCF139E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014457FB-D9B6-4AEA-A53D-31AE60D3B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7" name="Freeform 97">
                <a:extLst>
                  <a:ext uri="{FF2B5EF4-FFF2-40B4-BE49-F238E27FC236}">
                    <a16:creationId xmlns:a16="http://schemas.microsoft.com/office/drawing/2014/main" id="{B36A8CCE-EFA5-4B08-87D3-B239B306E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8" name="Freeform 98">
                <a:extLst>
                  <a:ext uri="{FF2B5EF4-FFF2-40B4-BE49-F238E27FC236}">
                    <a16:creationId xmlns:a16="http://schemas.microsoft.com/office/drawing/2014/main" id="{7769B172-996B-413D-B939-44BA2141EB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9" name="Rectangle 99">
                <a:extLst>
                  <a:ext uri="{FF2B5EF4-FFF2-40B4-BE49-F238E27FC236}">
                    <a16:creationId xmlns:a16="http://schemas.microsoft.com/office/drawing/2014/main" id="{53F6A6FB-9EC2-418E-BED4-C99820EFE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0" name="Rectangle 100">
                <a:extLst>
                  <a:ext uri="{FF2B5EF4-FFF2-40B4-BE49-F238E27FC236}">
                    <a16:creationId xmlns:a16="http://schemas.microsoft.com/office/drawing/2014/main" id="{DE18A7E3-1D86-452F-ACD1-22BABE6D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1" name="Rectangle 101">
                <a:extLst>
                  <a:ext uri="{FF2B5EF4-FFF2-40B4-BE49-F238E27FC236}">
                    <a16:creationId xmlns:a16="http://schemas.microsoft.com/office/drawing/2014/main" id="{3C3D1D5D-AAC5-4FFE-BE72-D0777754F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0F20D1BC-2A1A-463E-B865-7FF148F265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0CD084F4-CAF5-401D-B5F2-2791535983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4" name="Rectangle 104">
                <a:extLst>
                  <a:ext uri="{FF2B5EF4-FFF2-40B4-BE49-F238E27FC236}">
                    <a16:creationId xmlns:a16="http://schemas.microsoft.com/office/drawing/2014/main" id="{962AE01F-A761-445E-884A-4A0A5E951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6BA989BC-BA5A-4B91-ABCA-4558F8155C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6" name="Oval 106">
                <a:extLst>
                  <a:ext uri="{FF2B5EF4-FFF2-40B4-BE49-F238E27FC236}">
                    <a16:creationId xmlns:a16="http://schemas.microsoft.com/office/drawing/2014/main" id="{8FC43345-44EC-4DE1-86CD-BC9B950E7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7" name="Group 93">
              <a:extLst>
                <a:ext uri="{FF2B5EF4-FFF2-40B4-BE49-F238E27FC236}">
                  <a16:creationId xmlns:a16="http://schemas.microsoft.com/office/drawing/2014/main" id="{F63280F8-5293-41B5-893B-0F8E5A0323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83483" y="4676045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68" name="Freeform 94">
                <a:extLst>
                  <a:ext uri="{FF2B5EF4-FFF2-40B4-BE49-F238E27FC236}">
                    <a16:creationId xmlns:a16="http://schemas.microsoft.com/office/drawing/2014/main" id="{31D2D1C1-7D7E-4186-ACEA-BF0FB3F07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9" name="Freeform 95">
                <a:extLst>
                  <a:ext uri="{FF2B5EF4-FFF2-40B4-BE49-F238E27FC236}">
                    <a16:creationId xmlns:a16="http://schemas.microsoft.com/office/drawing/2014/main" id="{E88368FB-918E-400A-87C9-88C23A22D3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0" name="Freeform 96">
                <a:extLst>
                  <a:ext uri="{FF2B5EF4-FFF2-40B4-BE49-F238E27FC236}">
                    <a16:creationId xmlns:a16="http://schemas.microsoft.com/office/drawing/2014/main" id="{24A4CBEB-2E48-4C58-B1DA-62280D3EE1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1" name="Freeform 97">
                <a:extLst>
                  <a:ext uri="{FF2B5EF4-FFF2-40B4-BE49-F238E27FC236}">
                    <a16:creationId xmlns:a16="http://schemas.microsoft.com/office/drawing/2014/main" id="{764092AD-231B-4C96-8556-669EDA1CFD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2" name="Freeform 98">
                <a:extLst>
                  <a:ext uri="{FF2B5EF4-FFF2-40B4-BE49-F238E27FC236}">
                    <a16:creationId xmlns:a16="http://schemas.microsoft.com/office/drawing/2014/main" id="{93C7DD5D-BB0C-4C10-A648-F4088C8C7F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3" name="Rectangle 99">
                <a:extLst>
                  <a:ext uri="{FF2B5EF4-FFF2-40B4-BE49-F238E27FC236}">
                    <a16:creationId xmlns:a16="http://schemas.microsoft.com/office/drawing/2014/main" id="{D48CB98C-7454-45F3-A72F-EE2A2999E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4" name="Rectangle 100">
                <a:extLst>
                  <a:ext uri="{FF2B5EF4-FFF2-40B4-BE49-F238E27FC236}">
                    <a16:creationId xmlns:a16="http://schemas.microsoft.com/office/drawing/2014/main" id="{63A8CB2B-52B5-4C1E-84E3-6352391D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5" name="Rectangle 101">
                <a:extLst>
                  <a:ext uri="{FF2B5EF4-FFF2-40B4-BE49-F238E27FC236}">
                    <a16:creationId xmlns:a16="http://schemas.microsoft.com/office/drawing/2014/main" id="{DEB1010E-4A7C-470C-A389-BE6B0DA18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6" name="Freeform 102">
                <a:extLst>
                  <a:ext uri="{FF2B5EF4-FFF2-40B4-BE49-F238E27FC236}">
                    <a16:creationId xmlns:a16="http://schemas.microsoft.com/office/drawing/2014/main" id="{961E87A4-67F0-405C-8B9D-784BDF8F52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7" name="Freeform 103">
                <a:extLst>
                  <a:ext uri="{FF2B5EF4-FFF2-40B4-BE49-F238E27FC236}">
                    <a16:creationId xmlns:a16="http://schemas.microsoft.com/office/drawing/2014/main" id="{8200BB6B-DFE5-47F7-BD59-410C4C07B6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8" name="Rectangle 104">
                <a:extLst>
                  <a:ext uri="{FF2B5EF4-FFF2-40B4-BE49-F238E27FC236}">
                    <a16:creationId xmlns:a16="http://schemas.microsoft.com/office/drawing/2014/main" id="{AB73B0DE-6A59-4F82-B6DB-D06CA8073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9" name="Freeform 105">
                <a:extLst>
                  <a:ext uri="{FF2B5EF4-FFF2-40B4-BE49-F238E27FC236}">
                    <a16:creationId xmlns:a16="http://schemas.microsoft.com/office/drawing/2014/main" id="{DC6D7E62-96FB-4B0D-8945-F160736E6E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80" name="Oval 106">
                <a:extLst>
                  <a:ext uri="{FF2B5EF4-FFF2-40B4-BE49-F238E27FC236}">
                    <a16:creationId xmlns:a16="http://schemas.microsoft.com/office/drawing/2014/main" id="{8FB5E89F-1158-4988-A05B-7A744B5A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Organic human-ai cooperation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dirty="0" smtClean="0"/>
              <a:t>5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D3F921-1C53-4D47-BEF2-3C93FEECBFD3}"/>
              </a:ext>
            </a:extLst>
          </p:cNvPr>
          <p:cNvGrpSpPr/>
          <p:nvPr/>
        </p:nvGrpSpPr>
        <p:grpSpPr>
          <a:xfrm>
            <a:off x="3647242" y="2622140"/>
            <a:ext cx="4897516" cy="3300564"/>
            <a:chOff x="2300088" y="2194039"/>
            <a:chExt cx="5634513" cy="3797245"/>
          </a:xfrm>
        </p:grpSpPr>
        <p:grpSp>
          <p:nvGrpSpPr>
            <p:cNvPr id="6" name="Group 93">
              <a:extLst>
                <a:ext uri="{FF2B5EF4-FFF2-40B4-BE49-F238E27FC236}">
                  <a16:creationId xmlns:a16="http://schemas.microsoft.com/office/drawing/2014/main" id="{545E0D7D-EB26-4BF8-BE3E-4A4E79F158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11466" y="2194039"/>
              <a:ext cx="1708380" cy="1704389"/>
              <a:chOff x="1374" y="1718"/>
              <a:chExt cx="428" cy="427"/>
            </a:xfrm>
            <a:solidFill>
              <a:schemeClr val="accent4"/>
            </a:solidFill>
          </p:grpSpPr>
          <p:sp>
            <p:nvSpPr>
              <p:cNvPr id="7" name="Freeform 94">
                <a:extLst>
                  <a:ext uri="{FF2B5EF4-FFF2-40B4-BE49-F238E27FC236}">
                    <a16:creationId xmlns:a16="http://schemas.microsoft.com/office/drawing/2014/main" id="{DA629929-8B4D-4870-96DC-33C3BB33E6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8" name="Freeform 95">
                <a:extLst>
                  <a:ext uri="{FF2B5EF4-FFF2-40B4-BE49-F238E27FC236}">
                    <a16:creationId xmlns:a16="http://schemas.microsoft.com/office/drawing/2014/main" id="{1ABF58F8-D756-4904-9C8F-70ED85F7B2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" name="Freeform 96">
                <a:extLst>
                  <a:ext uri="{FF2B5EF4-FFF2-40B4-BE49-F238E27FC236}">
                    <a16:creationId xmlns:a16="http://schemas.microsoft.com/office/drawing/2014/main" id="{1683E027-3E15-4642-B6BA-A4A582BE83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0" name="Freeform 97">
                <a:extLst>
                  <a:ext uri="{FF2B5EF4-FFF2-40B4-BE49-F238E27FC236}">
                    <a16:creationId xmlns:a16="http://schemas.microsoft.com/office/drawing/2014/main" id="{31E8A6EA-1105-4336-BBC7-5D844168BF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1" name="Freeform 98">
                <a:extLst>
                  <a:ext uri="{FF2B5EF4-FFF2-40B4-BE49-F238E27FC236}">
                    <a16:creationId xmlns:a16="http://schemas.microsoft.com/office/drawing/2014/main" id="{E97CC467-9FA1-4E39-8FBF-51279F7200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2" name="Rectangle 99">
                <a:extLst>
                  <a:ext uri="{FF2B5EF4-FFF2-40B4-BE49-F238E27FC236}">
                    <a16:creationId xmlns:a16="http://schemas.microsoft.com/office/drawing/2014/main" id="{03000182-4B52-4611-9B80-1E81F9362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Rectangle 100">
                <a:extLst>
                  <a:ext uri="{FF2B5EF4-FFF2-40B4-BE49-F238E27FC236}">
                    <a16:creationId xmlns:a16="http://schemas.microsoft.com/office/drawing/2014/main" id="{BFBF81B0-4116-4C1C-AD5E-57D14BCA3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4" name="Rectangle 101">
                <a:extLst>
                  <a:ext uri="{FF2B5EF4-FFF2-40B4-BE49-F238E27FC236}">
                    <a16:creationId xmlns:a16="http://schemas.microsoft.com/office/drawing/2014/main" id="{69D66B34-7299-48F1-B05A-B0482213A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5" name="Freeform 102">
                <a:extLst>
                  <a:ext uri="{FF2B5EF4-FFF2-40B4-BE49-F238E27FC236}">
                    <a16:creationId xmlns:a16="http://schemas.microsoft.com/office/drawing/2014/main" id="{43C4B383-0230-4947-9691-743AB0AA6D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6" name="Freeform 103">
                <a:extLst>
                  <a:ext uri="{FF2B5EF4-FFF2-40B4-BE49-F238E27FC236}">
                    <a16:creationId xmlns:a16="http://schemas.microsoft.com/office/drawing/2014/main" id="{44173FAE-4284-41DF-A3E2-71F7A22E38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" name="Rectangle 104">
                <a:extLst>
                  <a:ext uri="{FF2B5EF4-FFF2-40B4-BE49-F238E27FC236}">
                    <a16:creationId xmlns:a16="http://schemas.microsoft.com/office/drawing/2014/main" id="{F99CAF05-21B9-4122-B35A-81EF8A001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" name="Freeform 105">
                <a:extLst>
                  <a:ext uri="{FF2B5EF4-FFF2-40B4-BE49-F238E27FC236}">
                    <a16:creationId xmlns:a16="http://schemas.microsoft.com/office/drawing/2014/main" id="{44F38BB4-CB98-4B40-B28E-0E261D382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" name="Oval 106">
                <a:extLst>
                  <a:ext uri="{FF2B5EF4-FFF2-40B4-BE49-F238E27FC236}">
                    <a16:creationId xmlns:a16="http://schemas.microsoft.com/office/drawing/2014/main" id="{2A59CDC7-69C8-42B5-A175-F6CC00890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0" name="Group 86">
              <a:extLst>
                <a:ext uri="{FF2B5EF4-FFF2-40B4-BE49-F238E27FC236}">
                  <a16:creationId xmlns:a16="http://schemas.microsoft.com/office/drawing/2014/main" id="{99F904E6-8F0B-4E6A-AB11-DD0DD474A2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11466" y="4286915"/>
              <a:ext cx="1712391" cy="1704369"/>
              <a:chOff x="3438" y="1721"/>
              <a:chExt cx="427" cy="425"/>
            </a:xfrm>
            <a:solidFill>
              <a:schemeClr val="accent4"/>
            </a:solidFill>
          </p:grpSpPr>
          <p:sp>
            <p:nvSpPr>
              <p:cNvPr id="21" name="Freeform 87">
                <a:extLst>
                  <a:ext uri="{FF2B5EF4-FFF2-40B4-BE49-F238E27FC236}">
                    <a16:creationId xmlns:a16="http://schemas.microsoft.com/office/drawing/2014/main" id="{53A81EC2-5D58-4B5B-BEC3-35C027DF0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8" y="1721"/>
                <a:ext cx="427" cy="425"/>
              </a:xfrm>
              <a:custGeom>
                <a:avLst/>
                <a:gdLst>
                  <a:gd name="T0" fmla="*/ 144 w 288"/>
                  <a:gd name="T1" fmla="*/ 288 h 288"/>
                  <a:gd name="T2" fmla="*/ 0 w 288"/>
                  <a:gd name="T3" fmla="*/ 144 h 288"/>
                  <a:gd name="T4" fmla="*/ 144 w 288"/>
                  <a:gd name="T5" fmla="*/ 0 h 288"/>
                  <a:gd name="T6" fmla="*/ 288 w 288"/>
                  <a:gd name="T7" fmla="*/ 144 h 288"/>
                  <a:gd name="T8" fmla="*/ 144 w 288"/>
                  <a:gd name="T9" fmla="*/ 288 h 288"/>
                  <a:gd name="T10" fmla="*/ 144 w 288"/>
                  <a:gd name="T11" fmla="*/ 12 h 288"/>
                  <a:gd name="T12" fmla="*/ 12 w 288"/>
                  <a:gd name="T13" fmla="*/ 144 h 288"/>
                  <a:gd name="T14" fmla="*/ 144 w 288"/>
                  <a:gd name="T15" fmla="*/ 276 h 288"/>
                  <a:gd name="T16" fmla="*/ 276 w 288"/>
                  <a:gd name="T17" fmla="*/ 144 h 288"/>
                  <a:gd name="T18" fmla="*/ 144 w 288"/>
                  <a:gd name="T19" fmla="*/ 1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" h="288">
                    <a:moveTo>
                      <a:pt x="144" y="288"/>
                    </a:moveTo>
                    <a:cubicBezTo>
                      <a:pt x="64" y="288"/>
                      <a:pt x="0" y="223"/>
                      <a:pt x="0" y="144"/>
                    </a:cubicBezTo>
                    <a:cubicBezTo>
                      <a:pt x="0" y="64"/>
                      <a:pt x="64" y="0"/>
                      <a:pt x="144" y="0"/>
                    </a:cubicBezTo>
                    <a:cubicBezTo>
                      <a:pt x="223" y="0"/>
                      <a:pt x="288" y="64"/>
                      <a:pt x="288" y="144"/>
                    </a:cubicBezTo>
                    <a:cubicBezTo>
                      <a:pt x="288" y="223"/>
                      <a:pt x="223" y="288"/>
                      <a:pt x="144" y="288"/>
                    </a:cubicBezTo>
                    <a:close/>
                    <a:moveTo>
                      <a:pt x="144" y="12"/>
                    </a:moveTo>
                    <a:cubicBezTo>
                      <a:pt x="71" y="12"/>
                      <a:pt x="12" y="71"/>
                      <a:pt x="12" y="144"/>
                    </a:cubicBezTo>
                    <a:cubicBezTo>
                      <a:pt x="12" y="216"/>
                      <a:pt x="71" y="276"/>
                      <a:pt x="144" y="276"/>
                    </a:cubicBezTo>
                    <a:cubicBezTo>
                      <a:pt x="217" y="276"/>
                      <a:pt x="276" y="216"/>
                      <a:pt x="276" y="144"/>
                    </a:cubicBezTo>
                    <a:cubicBezTo>
                      <a:pt x="276" y="71"/>
                      <a:pt x="217" y="12"/>
                      <a:pt x="14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2" name="Freeform 88">
                <a:extLst>
                  <a:ext uri="{FF2B5EF4-FFF2-40B4-BE49-F238E27FC236}">
                    <a16:creationId xmlns:a16="http://schemas.microsoft.com/office/drawing/2014/main" id="{B33E2DE2-A9E9-4716-8C19-E8654B672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1942"/>
                <a:ext cx="285" cy="151"/>
              </a:xfrm>
              <a:custGeom>
                <a:avLst/>
                <a:gdLst>
                  <a:gd name="T0" fmla="*/ 96 w 192"/>
                  <a:gd name="T1" fmla="*/ 102 h 102"/>
                  <a:gd name="T2" fmla="*/ 0 w 192"/>
                  <a:gd name="T3" fmla="*/ 6 h 102"/>
                  <a:gd name="T4" fmla="*/ 6 w 192"/>
                  <a:gd name="T5" fmla="*/ 0 h 102"/>
                  <a:gd name="T6" fmla="*/ 12 w 192"/>
                  <a:gd name="T7" fmla="*/ 6 h 102"/>
                  <a:gd name="T8" fmla="*/ 96 w 192"/>
                  <a:gd name="T9" fmla="*/ 90 h 102"/>
                  <a:gd name="T10" fmla="*/ 180 w 192"/>
                  <a:gd name="T11" fmla="*/ 6 h 102"/>
                  <a:gd name="T12" fmla="*/ 186 w 192"/>
                  <a:gd name="T13" fmla="*/ 0 h 102"/>
                  <a:gd name="T14" fmla="*/ 192 w 192"/>
                  <a:gd name="T15" fmla="*/ 6 h 102"/>
                  <a:gd name="T16" fmla="*/ 96 w 192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02">
                    <a:moveTo>
                      <a:pt x="96" y="102"/>
                    </a:moveTo>
                    <a:cubicBezTo>
                      <a:pt x="43" y="102"/>
                      <a:pt x="0" y="5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52"/>
                      <a:pt x="50" y="90"/>
                      <a:pt x="96" y="90"/>
                    </a:cubicBezTo>
                    <a:cubicBezTo>
                      <a:pt x="142" y="90"/>
                      <a:pt x="180" y="52"/>
                      <a:pt x="180" y="6"/>
                    </a:cubicBezTo>
                    <a:cubicBezTo>
                      <a:pt x="180" y="2"/>
                      <a:pt x="183" y="0"/>
                      <a:pt x="186" y="0"/>
                    </a:cubicBezTo>
                    <a:cubicBezTo>
                      <a:pt x="189" y="0"/>
                      <a:pt x="192" y="2"/>
                      <a:pt x="192" y="6"/>
                    </a:cubicBezTo>
                    <a:cubicBezTo>
                      <a:pt x="192" y="59"/>
                      <a:pt x="149" y="102"/>
                      <a:pt x="9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" name="Freeform 89">
                <a:extLst>
                  <a:ext uri="{FF2B5EF4-FFF2-40B4-BE49-F238E27FC236}">
                    <a16:creationId xmlns:a16="http://schemas.microsoft.com/office/drawing/2014/main" id="{A917946B-0CB9-4A0D-A7CD-E2471839B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" y="1854"/>
                <a:ext cx="89" cy="53"/>
              </a:xfrm>
              <a:custGeom>
                <a:avLst/>
                <a:gdLst>
                  <a:gd name="T0" fmla="*/ 54 w 60"/>
                  <a:gd name="T1" fmla="*/ 36 h 36"/>
                  <a:gd name="T2" fmla="*/ 48 w 60"/>
                  <a:gd name="T3" fmla="*/ 30 h 36"/>
                  <a:gd name="T4" fmla="*/ 30 w 60"/>
                  <a:gd name="T5" fmla="*/ 12 h 36"/>
                  <a:gd name="T6" fmla="*/ 12 w 60"/>
                  <a:gd name="T7" fmla="*/ 30 h 36"/>
                  <a:gd name="T8" fmla="*/ 6 w 60"/>
                  <a:gd name="T9" fmla="*/ 36 h 36"/>
                  <a:gd name="T10" fmla="*/ 0 w 60"/>
                  <a:gd name="T11" fmla="*/ 30 h 36"/>
                  <a:gd name="T12" fmla="*/ 30 w 60"/>
                  <a:gd name="T13" fmla="*/ 0 h 36"/>
                  <a:gd name="T14" fmla="*/ 60 w 60"/>
                  <a:gd name="T15" fmla="*/ 30 h 36"/>
                  <a:gd name="T16" fmla="*/ 54 w 60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6">
                    <a:moveTo>
                      <a:pt x="54" y="36"/>
                    </a:moveTo>
                    <a:cubicBezTo>
                      <a:pt x="51" y="36"/>
                      <a:pt x="48" y="33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33"/>
                      <a:pt x="9" y="36"/>
                      <a:pt x="6" y="36"/>
                    </a:cubicBezTo>
                    <a:cubicBezTo>
                      <a:pt x="3" y="36"/>
                      <a:pt x="0" y="33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ubicBezTo>
                      <a:pt x="60" y="33"/>
                      <a:pt x="57" y="36"/>
                      <a:pt x="5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" name="Freeform 90">
                <a:extLst>
                  <a:ext uri="{FF2B5EF4-FFF2-40B4-BE49-F238E27FC236}">
                    <a16:creationId xmlns:a16="http://schemas.microsoft.com/office/drawing/2014/main" id="{7012E31D-F3D2-494F-9BC2-842F66D9A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7" y="1854"/>
                <a:ext cx="89" cy="53"/>
              </a:xfrm>
              <a:custGeom>
                <a:avLst/>
                <a:gdLst>
                  <a:gd name="T0" fmla="*/ 54 w 60"/>
                  <a:gd name="T1" fmla="*/ 36 h 36"/>
                  <a:gd name="T2" fmla="*/ 48 w 60"/>
                  <a:gd name="T3" fmla="*/ 30 h 36"/>
                  <a:gd name="T4" fmla="*/ 30 w 60"/>
                  <a:gd name="T5" fmla="*/ 12 h 36"/>
                  <a:gd name="T6" fmla="*/ 12 w 60"/>
                  <a:gd name="T7" fmla="*/ 30 h 36"/>
                  <a:gd name="T8" fmla="*/ 6 w 60"/>
                  <a:gd name="T9" fmla="*/ 36 h 36"/>
                  <a:gd name="T10" fmla="*/ 0 w 60"/>
                  <a:gd name="T11" fmla="*/ 30 h 36"/>
                  <a:gd name="T12" fmla="*/ 30 w 60"/>
                  <a:gd name="T13" fmla="*/ 0 h 36"/>
                  <a:gd name="T14" fmla="*/ 60 w 60"/>
                  <a:gd name="T15" fmla="*/ 30 h 36"/>
                  <a:gd name="T16" fmla="*/ 54 w 60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6">
                    <a:moveTo>
                      <a:pt x="54" y="36"/>
                    </a:moveTo>
                    <a:cubicBezTo>
                      <a:pt x="51" y="36"/>
                      <a:pt x="48" y="33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33"/>
                      <a:pt x="9" y="36"/>
                      <a:pt x="6" y="36"/>
                    </a:cubicBezTo>
                    <a:cubicBezTo>
                      <a:pt x="3" y="36"/>
                      <a:pt x="0" y="33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ubicBezTo>
                      <a:pt x="60" y="33"/>
                      <a:pt x="57" y="36"/>
                      <a:pt x="5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27" name="Arrow: Curved Down 26">
              <a:extLst>
                <a:ext uri="{FF2B5EF4-FFF2-40B4-BE49-F238E27FC236}">
                  <a16:creationId xmlns:a16="http://schemas.microsoft.com/office/drawing/2014/main" id="{7551E927-8110-49FB-ABFC-B034BCCB7E8C}"/>
                </a:ext>
              </a:extLst>
            </p:cNvPr>
            <p:cNvSpPr/>
            <p:nvPr/>
          </p:nvSpPr>
          <p:spPr>
            <a:xfrm rot="5683172">
              <a:off x="6030140" y="3149870"/>
              <a:ext cx="2356521" cy="14524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Arrow: Curved Down 29">
              <a:extLst>
                <a:ext uri="{FF2B5EF4-FFF2-40B4-BE49-F238E27FC236}">
                  <a16:creationId xmlns:a16="http://schemas.microsoft.com/office/drawing/2014/main" id="{450C7F15-25F0-464F-8E85-94D9E8688A26}"/>
                </a:ext>
              </a:extLst>
            </p:cNvPr>
            <p:cNvSpPr/>
            <p:nvPr/>
          </p:nvSpPr>
          <p:spPr>
            <a:xfrm rot="16528518">
              <a:off x="1848028" y="3014334"/>
              <a:ext cx="2356521" cy="14524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51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3">
            <a:extLst>
              <a:ext uri="{FF2B5EF4-FFF2-40B4-BE49-F238E27FC236}">
                <a16:creationId xmlns:a16="http://schemas.microsoft.com/office/drawing/2014/main" id="{9D67A0A9-A37F-46BD-8F69-12FF22F1C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5710" y="5041659"/>
            <a:ext cx="3387073" cy="1133108"/>
          </a:xfrm>
          <a:prstGeom prst="homePlate">
            <a:avLst>
              <a:gd name="adj" fmla="val 22135"/>
            </a:avLst>
          </a:prstGeom>
          <a:solidFill>
            <a:srgbClr val="1CADE4"/>
          </a:solidFill>
          <a:ln w="6350">
            <a:noFill/>
            <a:miter lim="800000"/>
            <a:headEnd/>
            <a:tailEnd/>
          </a:ln>
          <a:effectLst/>
        </p:spPr>
        <p:txBody>
          <a:bodyPr lIns="180000" tIns="180000" rIns="72000" bIns="91440" anchor="b"/>
          <a:lstStyle/>
          <a:p>
            <a:pPr algn="ctr" eaLnBrk="0" hangingPunct="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Call center metrics </a:t>
            </a:r>
          </a:p>
          <a:p>
            <a:pPr algn="ctr" eaLnBrk="0" hangingPunct="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+</a:t>
            </a:r>
          </a:p>
          <a:p>
            <a:pPr algn="ctr" eaLnBrk="0" hangingPunct="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Simulation techniques</a:t>
            </a:r>
          </a:p>
          <a:p>
            <a:pPr algn="ctr" eaLnBrk="0" hangingPunct="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(Monte Carlo)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 the loop Hybrid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15" descr="Computer">
            <a:extLst>
              <a:ext uri="{FF2B5EF4-FFF2-40B4-BE49-F238E27FC236}">
                <a16:creationId xmlns:a16="http://schemas.microsoft.com/office/drawing/2014/main" id="{DD4C1DDA-FEAC-475B-BACC-83D476F7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07065" y="3890457"/>
            <a:ext cx="411481" cy="411481"/>
          </a:xfrm>
          <a:prstGeom prst="rect">
            <a:avLst/>
          </a:prstGeom>
        </p:spPr>
      </p:pic>
      <p:pic>
        <p:nvPicPr>
          <p:cNvPr id="7" name="Graphic 96" descr="User">
            <a:extLst>
              <a:ext uri="{FF2B5EF4-FFF2-40B4-BE49-F238E27FC236}">
                <a16:creationId xmlns:a16="http://schemas.microsoft.com/office/drawing/2014/main" id="{E2346AD1-2570-4F83-A74B-79E08AD0A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80820" y="2073091"/>
            <a:ext cx="363561" cy="363561"/>
          </a:xfrm>
          <a:prstGeom prst="rect">
            <a:avLst/>
          </a:prstGeom>
        </p:spPr>
      </p:pic>
      <p:pic>
        <p:nvPicPr>
          <p:cNvPr id="8" name="Graphic 19" descr="Speech">
            <a:extLst>
              <a:ext uri="{FF2B5EF4-FFF2-40B4-BE49-F238E27FC236}">
                <a16:creationId xmlns:a16="http://schemas.microsoft.com/office/drawing/2014/main" id="{0E16D884-BC76-4FBE-BFC9-178070F3F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642" y="2380425"/>
            <a:ext cx="411481" cy="411481"/>
          </a:xfrm>
          <a:prstGeom prst="rect">
            <a:avLst/>
          </a:prstGeom>
        </p:spPr>
      </p:pic>
      <p:pic>
        <p:nvPicPr>
          <p:cNvPr id="9" name="Graphic 22" descr="Badge Question Mark">
            <a:extLst>
              <a:ext uri="{FF2B5EF4-FFF2-40B4-BE49-F238E27FC236}">
                <a16:creationId xmlns:a16="http://schemas.microsoft.com/office/drawing/2014/main" id="{21A2E8F1-A1C4-411F-8F8B-85B38A8135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55694" y="2380166"/>
            <a:ext cx="404412" cy="40441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98E81C-A319-442F-BC68-DE790B8A321D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839934" y="2057574"/>
            <a:ext cx="140558" cy="50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76" descr="User">
            <a:extLst>
              <a:ext uri="{FF2B5EF4-FFF2-40B4-BE49-F238E27FC236}">
                <a16:creationId xmlns:a16="http://schemas.microsoft.com/office/drawing/2014/main" id="{CBA8105B-8D51-488F-8EA0-05061C32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85457" y="2721752"/>
            <a:ext cx="363561" cy="363561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192F3A-74B3-40E6-B5AD-35407BBBF8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0354" y="2661418"/>
            <a:ext cx="231355" cy="4923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95" descr="Document">
            <a:extLst>
              <a:ext uri="{FF2B5EF4-FFF2-40B4-BE49-F238E27FC236}">
                <a16:creationId xmlns:a16="http://schemas.microsoft.com/office/drawing/2014/main" id="{7C6B0647-A728-461F-825D-3668325F5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58610" y="2458875"/>
            <a:ext cx="411481" cy="41148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C9B810-B057-41CB-A367-77E0F44B2D67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2544381" y="2254872"/>
            <a:ext cx="619970" cy="2040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99594A-9E5C-4FD4-BC56-673E917AE37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557222" y="2870356"/>
            <a:ext cx="607129" cy="1404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13" descr="Speech">
            <a:extLst>
              <a:ext uri="{FF2B5EF4-FFF2-40B4-BE49-F238E27FC236}">
                <a16:creationId xmlns:a16="http://schemas.microsoft.com/office/drawing/2014/main" id="{214FE47E-C424-40AC-B107-D59B177EDC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708" y="3919373"/>
            <a:ext cx="411481" cy="41148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F42352-8608-4986-BEE5-09D6DCEBCD5C}"/>
              </a:ext>
            </a:extLst>
          </p:cNvPr>
          <p:cNvCxnSpPr>
            <a:cxnSpLocks/>
          </p:cNvCxnSpPr>
          <p:nvPr/>
        </p:nvCxnSpPr>
        <p:spPr>
          <a:xfrm>
            <a:off x="1142687" y="4087695"/>
            <a:ext cx="328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18" descr="Badge Question Mark">
            <a:extLst>
              <a:ext uri="{FF2B5EF4-FFF2-40B4-BE49-F238E27FC236}">
                <a16:creationId xmlns:a16="http://schemas.microsoft.com/office/drawing/2014/main" id="{337E9A1E-E784-49BC-A740-D43D0D076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55694" y="3885489"/>
            <a:ext cx="404412" cy="404412"/>
          </a:xfrm>
          <a:prstGeom prst="rect">
            <a:avLst/>
          </a:prstGeom>
        </p:spPr>
      </p:pic>
      <p:pic>
        <p:nvPicPr>
          <p:cNvPr id="19" name="Graphic 137" descr="Document">
            <a:extLst>
              <a:ext uri="{FF2B5EF4-FFF2-40B4-BE49-F238E27FC236}">
                <a16:creationId xmlns:a16="http://schemas.microsoft.com/office/drawing/2014/main" id="{6DB8E875-4BB7-4F0E-8CB1-9FD43403B2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63504" y="3868032"/>
            <a:ext cx="411481" cy="411481"/>
          </a:xfrm>
          <a:prstGeom prst="rect">
            <a:avLst/>
          </a:prstGeom>
        </p:spPr>
      </p:pic>
      <p:pic>
        <p:nvPicPr>
          <p:cNvPr id="20" name="Graphic 149" descr="Speech">
            <a:extLst>
              <a:ext uri="{FF2B5EF4-FFF2-40B4-BE49-F238E27FC236}">
                <a16:creationId xmlns:a16="http://schemas.microsoft.com/office/drawing/2014/main" id="{837E5AA5-DD7A-4D94-9D6E-DC98FCAB56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6419" y="5477952"/>
            <a:ext cx="411481" cy="41148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D9EC0B-C190-45FF-B818-A7F488079F49}"/>
              </a:ext>
            </a:extLst>
          </p:cNvPr>
          <p:cNvCxnSpPr/>
          <p:nvPr/>
        </p:nvCxnSpPr>
        <p:spPr>
          <a:xfrm>
            <a:off x="1097901" y="5629935"/>
            <a:ext cx="328087" cy="0"/>
          </a:xfrm>
          <a:prstGeom prst="straightConnector1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152" descr="Badge Question Mark">
            <a:extLst>
              <a:ext uri="{FF2B5EF4-FFF2-40B4-BE49-F238E27FC236}">
                <a16:creationId xmlns:a16="http://schemas.microsoft.com/office/drawing/2014/main" id="{ADA2F6DA-619E-4553-B2FE-BCD8D66DDF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433054" y="5447240"/>
            <a:ext cx="404412" cy="404412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2D588C-1F08-4930-9A26-F7F5005412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9605" y="5053535"/>
            <a:ext cx="140558" cy="504628"/>
          </a:xfrm>
          <a:prstGeom prst="bentConnector2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157" descr="Computer">
            <a:extLst>
              <a:ext uri="{FF2B5EF4-FFF2-40B4-BE49-F238E27FC236}">
                <a16:creationId xmlns:a16="http://schemas.microsoft.com/office/drawing/2014/main" id="{B4AC9006-C46E-4578-814C-F0D03F6AD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183925" y="5041659"/>
            <a:ext cx="411481" cy="41148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6CB810-2488-46DD-9AB6-F36711C4264D}"/>
              </a:ext>
            </a:extLst>
          </p:cNvPr>
          <p:cNvCxnSpPr/>
          <p:nvPr/>
        </p:nvCxnSpPr>
        <p:spPr>
          <a:xfrm>
            <a:off x="1142687" y="2555520"/>
            <a:ext cx="328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166" descr="User">
            <a:extLst>
              <a:ext uri="{FF2B5EF4-FFF2-40B4-BE49-F238E27FC236}">
                <a16:creationId xmlns:a16="http://schemas.microsoft.com/office/drawing/2014/main" id="{8A43D157-7370-4F4A-9C7B-95FA912304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218091" y="5878138"/>
            <a:ext cx="363561" cy="3635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CAFF3-8879-4A24-B35E-6534A930A30C}"/>
              </a:ext>
            </a:extLst>
          </p:cNvPr>
          <p:cNvCxnSpPr>
            <a:cxnSpLocks/>
          </p:cNvCxnSpPr>
          <p:nvPr/>
        </p:nvCxnSpPr>
        <p:spPr>
          <a:xfrm>
            <a:off x="2399873" y="5463191"/>
            <a:ext cx="2" cy="397253"/>
          </a:xfrm>
          <a:prstGeom prst="straightConnector1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171" descr="Document">
            <a:extLst>
              <a:ext uri="{FF2B5EF4-FFF2-40B4-BE49-F238E27FC236}">
                <a16:creationId xmlns:a16="http://schemas.microsoft.com/office/drawing/2014/main" id="{D183AC2E-E1F9-4729-8981-7631F3231A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987130" y="5401941"/>
            <a:ext cx="411481" cy="411481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2507CF3-6FC2-455C-B521-919BA549086C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>
            <a:off x="2595406" y="5247400"/>
            <a:ext cx="597465" cy="154541"/>
          </a:xfrm>
          <a:prstGeom prst="bentConnector2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E0D9496-DEFF-45BF-AA30-0EEC6D497E0A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2581652" y="5813422"/>
            <a:ext cx="611219" cy="246497"/>
          </a:xfrm>
          <a:prstGeom prst="bentConnector2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5E030-C909-455C-8153-BE306A2E5122}"/>
              </a:ext>
            </a:extLst>
          </p:cNvPr>
          <p:cNvCxnSpPr/>
          <p:nvPr/>
        </p:nvCxnSpPr>
        <p:spPr>
          <a:xfrm>
            <a:off x="1860108" y="4082601"/>
            <a:ext cx="328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4345E9-A313-4E1A-9ACD-DAC5883B08E3}"/>
              </a:ext>
            </a:extLst>
          </p:cNvPr>
          <p:cNvCxnSpPr/>
          <p:nvPr/>
        </p:nvCxnSpPr>
        <p:spPr>
          <a:xfrm>
            <a:off x="2686678" y="4088054"/>
            <a:ext cx="328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61114AA-730E-4EFB-A4B8-C5EF102E5912}"/>
              </a:ext>
            </a:extLst>
          </p:cNvPr>
          <p:cNvSpPr/>
          <p:nvPr/>
        </p:nvSpPr>
        <p:spPr>
          <a:xfrm>
            <a:off x="526451" y="4729232"/>
            <a:ext cx="3383280" cy="17516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1CADE4"/>
                </a:solidFill>
              </a:rPr>
              <a:t>Human-in-the loop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715A47-A967-4E19-8FFE-B4B4E919C0E1}"/>
              </a:ext>
            </a:extLst>
          </p:cNvPr>
          <p:cNvSpPr/>
          <p:nvPr/>
        </p:nvSpPr>
        <p:spPr>
          <a:xfrm>
            <a:off x="7666033" y="2073091"/>
            <a:ext cx="3383280" cy="44077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1CADE4"/>
                </a:solidFill>
              </a:rPr>
              <a:t>Trade-offs between</a:t>
            </a:r>
          </a:p>
          <a:p>
            <a:pPr algn="ctr"/>
            <a:endParaRPr lang="en-US" sz="1400" b="1" dirty="0">
              <a:solidFill>
                <a:srgbClr val="1CADE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ADE4"/>
                </a:solidFill>
              </a:rPr>
              <a:t>Cost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ADE4"/>
                </a:solidFill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ADE4"/>
                </a:solidFill>
              </a:rPr>
              <a:t>Customer service metrics </a:t>
            </a:r>
          </a:p>
        </p:txBody>
      </p:sp>
      <p:sp>
        <p:nvSpPr>
          <p:cNvPr id="65" name="Freeform 57">
            <a:extLst>
              <a:ext uri="{FF2B5EF4-FFF2-40B4-BE49-F238E27FC236}">
                <a16:creationId xmlns:a16="http://schemas.microsoft.com/office/drawing/2014/main" id="{41FF767F-CD34-46B9-B14C-412031BBCE9D}"/>
              </a:ext>
            </a:extLst>
          </p:cNvPr>
          <p:cNvSpPr>
            <a:spLocks noEditPoints="1"/>
          </p:cNvSpPr>
          <p:nvPr/>
        </p:nvSpPr>
        <p:spPr bwMode="auto">
          <a:xfrm rot="1203057">
            <a:off x="8936074" y="5120800"/>
            <a:ext cx="456352" cy="444371"/>
          </a:xfrm>
          <a:custGeom>
            <a:avLst/>
            <a:gdLst>
              <a:gd name="T0" fmla="*/ 220 w 283"/>
              <a:gd name="T1" fmla="*/ 276 h 276"/>
              <a:gd name="T2" fmla="*/ 194 w 283"/>
              <a:gd name="T3" fmla="*/ 268 h 276"/>
              <a:gd name="T4" fmla="*/ 12 w 283"/>
              <a:gd name="T5" fmla="*/ 86 h 276"/>
              <a:gd name="T6" fmla="*/ 18 w 283"/>
              <a:gd name="T7" fmla="*/ 26 h 276"/>
              <a:gd name="T8" fmla="*/ 34 w 283"/>
              <a:gd name="T9" fmla="*/ 10 h 276"/>
              <a:gd name="T10" fmla="*/ 58 w 283"/>
              <a:gd name="T11" fmla="*/ 0 h 276"/>
              <a:gd name="T12" fmla="*/ 82 w 283"/>
              <a:gd name="T13" fmla="*/ 10 h 276"/>
              <a:gd name="T14" fmla="*/ 111 w 283"/>
              <a:gd name="T15" fmla="*/ 40 h 276"/>
              <a:gd name="T16" fmla="*/ 112 w 283"/>
              <a:gd name="T17" fmla="*/ 87 h 276"/>
              <a:gd name="T18" fmla="*/ 111 w 283"/>
              <a:gd name="T19" fmla="*/ 87 h 276"/>
              <a:gd name="T20" fmla="*/ 106 w 283"/>
              <a:gd name="T21" fmla="*/ 93 h 276"/>
              <a:gd name="T22" fmla="*/ 187 w 283"/>
              <a:gd name="T23" fmla="*/ 175 h 276"/>
              <a:gd name="T24" fmla="*/ 193 w 283"/>
              <a:gd name="T25" fmla="*/ 169 h 276"/>
              <a:gd name="T26" fmla="*/ 217 w 283"/>
              <a:gd name="T27" fmla="*/ 159 h 276"/>
              <a:gd name="T28" fmla="*/ 241 w 283"/>
              <a:gd name="T29" fmla="*/ 169 h 276"/>
              <a:gd name="T30" fmla="*/ 270 w 283"/>
              <a:gd name="T31" fmla="*/ 198 h 276"/>
              <a:gd name="T32" fmla="*/ 270 w 283"/>
              <a:gd name="T33" fmla="*/ 246 h 276"/>
              <a:gd name="T34" fmla="*/ 254 w 283"/>
              <a:gd name="T35" fmla="*/ 262 h 276"/>
              <a:gd name="T36" fmla="*/ 220 w 283"/>
              <a:gd name="T37" fmla="*/ 276 h 276"/>
              <a:gd name="T38" fmla="*/ 58 w 283"/>
              <a:gd name="T39" fmla="*/ 12 h 276"/>
              <a:gd name="T40" fmla="*/ 43 w 283"/>
              <a:gd name="T41" fmla="*/ 19 h 276"/>
              <a:gd name="T42" fmla="*/ 27 w 283"/>
              <a:gd name="T43" fmla="*/ 35 h 276"/>
              <a:gd name="T44" fmla="*/ 22 w 283"/>
              <a:gd name="T45" fmla="*/ 80 h 276"/>
              <a:gd name="T46" fmla="*/ 201 w 283"/>
              <a:gd name="T47" fmla="*/ 258 h 276"/>
              <a:gd name="T48" fmla="*/ 246 w 283"/>
              <a:gd name="T49" fmla="*/ 254 h 276"/>
              <a:gd name="T50" fmla="*/ 262 w 283"/>
              <a:gd name="T51" fmla="*/ 238 h 276"/>
              <a:gd name="T52" fmla="*/ 262 w 283"/>
              <a:gd name="T53" fmla="*/ 207 h 276"/>
              <a:gd name="T54" fmla="*/ 232 w 283"/>
              <a:gd name="T55" fmla="*/ 177 h 276"/>
              <a:gd name="T56" fmla="*/ 217 w 283"/>
              <a:gd name="T57" fmla="*/ 171 h 276"/>
              <a:gd name="T58" fmla="*/ 202 w 283"/>
              <a:gd name="T59" fmla="*/ 177 h 276"/>
              <a:gd name="T60" fmla="*/ 192 w 283"/>
              <a:gd name="T61" fmla="*/ 187 h 276"/>
              <a:gd name="T62" fmla="*/ 184 w 283"/>
              <a:gd name="T63" fmla="*/ 188 h 276"/>
              <a:gd name="T64" fmla="*/ 93 w 283"/>
              <a:gd name="T65" fmla="*/ 97 h 276"/>
              <a:gd name="T66" fmla="*/ 93 w 283"/>
              <a:gd name="T67" fmla="*/ 89 h 276"/>
              <a:gd name="T68" fmla="*/ 103 w 283"/>
              <a:gd name="T69" fmla="*/ 79 h 276"/>
              <a:gd name="T70" fmla="*/ 103 w 283"/>
              <a:gd name="T71" fmla="*/ 48 h 276"/>
              <a:gd name="T72" fmla="*/ 74 w 283"/>
              <a:gd name="T73" fmla="*/ 19 h 276"/>
              <a:gd name="T74" fmla="*/ 58 w 283"/>
              <a:gd name="T75" fmla="*/ 12 h 276"/>
              <a:gd name="T76" fmla="*/ 107 w 283"/>
              <a:gd name="T77" fmla="*/ 83 h 276"/>
              <a:gd name="T78" fmla="*/ 107 w 283"/>
              <a:gd name="T79" fmla="*/ 8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3" h="276">
                <a:moveTo>
                  <a:pt x="220" y="276"/>
                </a:moveTo>
                <a:cubicBezTo>
                  <a:pt x="211" y="276"/>
                  <a:pt x="202" y="274"/>
                  <a:pt x="194" y="268"/>
                </a:cubicBezTo>
                <a:cubicBezTo>
                  <a:pt x="123" y="221"/>
                  <a:pt x="60" y="158"/>
                  <a:pt x="12" y="86"/>
                </a:cubicBezTo>
                <a:cubicBezTo>
                  <a:pt x="0" y="67"/>
                  <a:pt x="2" y="42"/>
                  <a:pt x="18" y="26"/>
                </a:cubicBezTo>
                <a:cubicBezTo>
                  <a:pt x="34" y="10"/>
                  <a:pt x="34" y="10"/>
                  <a:pt x="34" y="10"/>
                </a:cubicBezTo>
                <a:cubicBezTo>
                  <a:pt x="41" y="4"/>
                  <a:pt x="49" y="0"/>
                  <a:pt x="58" y="0"/>
                </a:cubicBezTo>
                <a:cubicBezTo>
                  <a:pt x="67" y="0"/>
                  <a:pt x="76" y="4"/>
                  <a:pt x="82" y="10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125" y="53"/>
                  <a:pt x="125" y="74"/>
                  <a:pt x="112" y="87"/>
                </a:cubicBezTo>
                <a:cubicBezTo>
                  <a:pt x="111" y="87"/>
                  <a:pt x="111" y="87"/>
                  <a:pt x="111" y="87"/>
                </a:cubicBezTo>
                <a:cubicBezTo>
                  <a:pt x="106" y="93"/>
                  <a:pt x="106" y="93"/>
                  <a:pt x="106" y="93"/>
                </a:cubicBezTo>
                <a:cubicBezTo>
                  <a:pt x="130" y="122"/>
                  <a:pt x="158" y="151"/>
                  <a:pt x="187" y="175"/>
                </a:cubicBezTo>
                <a:cubicBezTo>
                  <a:pt x="193" y="169"/>
                  <a:pt x="193" y="169"/>
                  <a:pt x="193" y="169"/>
                </a:cubicBezTo>
                <a:cubicBezTo>
                  <a:pt x="200" y="163"/>
                  <a:pt x="208" y="159"/>
                  <a:pt x="217" y="159"/>
                </a:cubicBezTo>
                <a:cubicBezTo>
                  <a:pt x="226" y="159"/>
                  <a:pt x="235" y="163"/>
                  <a:pt x="241" y="169"/>
                </a:cubicBezTo>
                <a:cubicBezTo>
                  <a:pt x="270" y="198"/>
                  <a:pt x="270" y="198"/>
                  <a:pt x="270" y="198"/>
                </a:cubicBezTo>
                <a:cubicBezTo>
                  <a:pt x="283" y="212"/>
                  <a:pt x="283" y="233"/>
                  <a:pt x="270" y="246"/>
                </a:cubicBezTo>
                <a:cubicBezTo>
                  <a:pt x="254" y="262"/>
                  <a:pt x="254" y="262"/>
                  <a:pt x="254" y="262"/>
                </a:cubicBezTo>
                <a:cubicBezTo>
                  <a:pt x="245" y="271"/>
                  <a:pt x="233" y="276"/>
                  <a:pt x="220" y="276"/>
                </a:cubicBezTo>
                <a:close/>
                <a:moveTo>
                  <a:pt x="58" y="12"/>
                </a:moveTo>
                <a:cubicBezTo>
                  <a:pt x="52" y="12"/>
                  <a:pt x="47" y="15"/>
                  <a:pt x="43" y="19"/>
                </a:cubicBezTo>
                <a:cubicBezTo>
                  <a:pt x="27" y="35"/>
                  <a:pt x="27" y="35"/>
                  <a:pt x="27" y="35"/>
                </a:cubicBezTo>
                <a:cubicBezTo>
                  <a:pt x="15" y="47"/>
                  <a:pt x="13" y="66"/>
                  <a:pt x="22" y="80"/>
                </a:cubicBezTo>
                <a:cubicBezTo>
                  <a:pt x="69" y="150"/>
                  <a:pt x="130" y="212"/>
                  <a:pt x="201" y="258"/>
                </a:cubicBezTo>
                <a:cubicBezTo>
                  <a:pt x="215" y="268"/>
                  <a:pt x="234" y="266"/>
                  <a:pt x="246" y="254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70" y="229"/>
                  <a:pt x="270" y="215"/>
                  <a:pt x="262" y="207"/>
                </a:cubicBezTo>
                <a:cubicBezTo>
                  <a:pt x="232" y="177"/>
                  <a:pt x="232" y="177"/>
                  <a:pt x="232" y="177"/>
                </a:cubicBezTo>
                <a:cubicBezTo>
                  <a:pt x="228" y="173"/>
                  <a:pt x="223" y="171"/>
                  <a:pt x="217" y="171"/>
                </a:cubicBezTo>
                <a:cubicBezTo>
                  <a:pt x="211" y="171"/>
                  <a:pt x="206" y="173"/>
                  <a:pt x="202" y="177"/>
                </a:cubicBezTo>
                <a:cubicBezTo>
                  <a:pt x="192" y="187"/>
                  <a:pt x="192" y="187"/>
                  <a:pt x="192" y="187"/>
                </a:cubicBezTo>
                <a:cubicBezTo>
                  <a:pt x="190" y="189"/>
                  <a:pt x="186" y="190"/>
                  <a:pt x="184" y="188"/>
                </a:cubicBezTo>
                <a:cubicBezTo>
                  <a:pt x="151" y="161"/>
                  <a:pt x="120" y="129"/>
                  <a:pt x="93" y="97"/>
                </a:cubicBezTo>
                <a:cubicBezTo>
                  <a:pt x="91" y="94"/>
                  <a:pt x="91" y="91"/>
                  <a:pt x="93" y="89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11" y="70"/>
                  <a:pt x="111" y="57"/>
                  <a:pt x="103" y="48"/>
                </a:cubicBezTo>
                <a:cubicBezTo>
                  <a:pt x="74" y="19"/>
                  <a:pt x="74" y="19"/>
                  <a:pt x="74" y="19"/>
                </a:cubicBezTo>
                <a:cubicBezTo>
                  <a:pt x="69" y="15"/>
                  <a:pt x="64" y="12"/>
                  <a:pt x="58" y="12"/>
                </a:cubicBezTo>
                <a:close/>
                <a:moveTo>
                  <a:pt x="107" y="83"/>
                </a:moveTo>
                <a:cubicBezTo>
                  <a:pt x="107" y="83"/>
                  <a:pt x="107" y="83"/>
                  <a:pt x="107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6" name="Group 131">
            <a:extLst>
              <a:ext uri="{FF2B5EF4-FFF2-40B4-BE49-F238E27FC236}">
                <a16:creationId xmlns:a16="http://schemas.microsoft.com/office/drawing/2014/main" id="{05B4956B-7739-4B96-B665-64637978AC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9617" y="5093972"/>
            <a:ext cx="477838" cy="477838"/>
            <a:chOff x="348" y="1719"/>
            <a:chExt cx="426" cy="426"/>
          </a:xfrm>
          <a:solidFill>
            <a:schemeClr val="accent4"/>
          </a:solidFill>
        </p:grpSpPr>
        <p:sp>
          <p:nvSpPr>
            <p:cNvPr id="67" name="Freeform 132">
              <a:extLst>
                <a:ext uri="{FF2B5EF4-FFF2-40B4-BE49-F238E27FC236}">
                  <a16:creationId xmlns:a16="http://schemas.microsoft.com/office/drawing/2014/main" id="{0EF3B774-D178-4221-90C3-F5D77E33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" y="1932"/>
              <a:ext cx="89" cy="160"/>
            </a:xfrm>
            <a:custGeom>
              <a:avLst/>
              <a:gdLst>
                <a:gd name="T0" fmla="*/ 54 w 60"/>
                <a:gd name="T1" fmla="*/ 108 h 108"/>
                <a:gd name="T2" fmla="*/ 6 w 60"/>
                <a:gd name="T3" fmla="*/ 108 h 108"/>
                <a:gd name="T4" fmla="*/ 0 w 60"/>
                <a:gd name="T5" fmla="*/ 102 h 108"/>
                <a:gd name="T6" fmla="*/ 6 w 60"/>
                <a:gd name="T7" fmla="*/ 96 h 108"/>
                <a:gd name="T8" fmla="*/ 48 w 60"/>
                <a:gd name="T9" fmla="*/ 96 h 108"/>
                <a:gd name="T10" fmla="*/ 48 w 60"/>
                <a:gd name="T11" fmla="*/ 12 h 108"/>
                <a:gd name="T12" fmla="*/ 6 w 60"/>
                <a:gd name="T13" fmla="*/ 12 h 108"/>
                <a:gd name="T14" fmla="*/ 0 w 60"/>
                <a:gd name="T15" fmla="*/ 6 h 108"/>
                <a:gd name="T16" fmla="*/ 6 w 60"/>
                <a:gd name="T17" fmla="*/ 0 h 108"/>
                <a:gd name="T18" fmla="*/ 54 w 60"/>
                <a:gd name="T19" fmla="*/ 0 h 108"/>
                <a:gd name="T20" fmla="*/ 60 w 60"/>
                <a:gd name="T21" fmla="*/ 6 h 108"/>
                <a:gd name="T22" fmla="*/ 60 w 60"/>
                <a:gd name="T23" fmla="*/ 102 h 108"/>
                <a:gd name="T24" fmla="*/ 54 w 6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08">
                  <a:moveTo>
                    <a:pt x="5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98"/>
                    <a:pt x="3" y="96"/>
                    <a:pt x="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5"/>
                    <a:pt x="58" y="108"/>
                    <a:pt x="5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33">
              <a:extLst>
                <a:ext uri="{FF2B5EF4-FFF2-40B4-BE49-F238E27FC236}">
                  <a16:creationId xmlns:a16="http://schemas.microsoft.com/office/drawing/2014/main" id="{5992B831-7C7A-4D21-9057-7D232F4D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932"/>
              <a:ext cx="89" cy="160"/>
            </a:xfrm>
            <a:custGeom>
              <a:avLst/>
              <a:gdLst>
                <a:gd name="T0" fmla="*/ 54 w 60"/>
                <a:gd name="T1" fmla="*/ 108 h 108"/>
                <a:gd name="T2" fmla="*/ 6 w 60"/>
                <a:gd name="T3" fmla="*/ 108 h 108"/>
                <a:gd name="T4" fmla="*/ 0 w 60"/>
                <a:gd name="T5" fmla="*/ 102 h 108"/>
                <a:gd name="T6" fmla="*/ 0 w 60"/>
                <a:gd name="T7" fmla="*/ 6 h 108"/>
                <a:gd name="T8" fmla="*/ 6 w 60"/>
                <a:gd name="T9" fmla="*/ 0 h 108"/>
                <a:gd name="T10" fmla="*/ 54 w 60"/>
                <a:gd name="T11" fmla="*/ 0 h 108"/>
                <a:gd name="T12" fmla="*/ 60 w 60"/>
                <a:gd name="T13" fmla="*/ 6 h 108"/>
                <a:gd name="T14" fmla="*/ 54 w 60"/>
                <a:gd name="T15" fmla="*/ 12 h 108"/>
                <a:gd name="T16" fmla="*/ 12 w 60"/>
                <a:gd name="T17" fmla="*/ 12 h 108"/>
                <a:gd name="T18" fmla="*/ 12 w 60"/>
                <a:gd name="T19" fmla="*/ 96 h 108"/>
                <a:gd name="T20" fmla="*/ 54 w 60"/>
                <a:gd name="T21" fmla="*/ 96 h 108"/>
                <a:gd name="T22" fmla="*/ 60 w 60"/>
                <a:gd name="T23" fmla="*/ 102 h 108"/>
                <a:gd name="T24" fmla="*/ 54 w 6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08">
                  <a:moveTo>
                    <a:pt x="5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8" y="96"/>
                    <a:pt x="60" y="98"/>
                    <a:pt x="60" y="102"/>
                  </a:cubicBezTo>
                  <a:cubicBezTo>
                    <a:pt x="60" y="105"/>
                    <a:pt x="58" y="108"/>
                    <a:pt x="5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134">
              <a:extLst>
                <a:ext uri="{FF2B5EF4-FFF2-40B4-BE49-F238E27FC236}">
                  <a16:creationId xmlns:a16="http://schemas.microsoft.com/office/drawing/2014/main" id="{B2A85A53-E1CD-4365-8F5E-FA69E7D60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" y="1877"/>
              <a:ext cx="284" cy="268"/>
            </a:xfrm>
            <a:custGeom>
              <a:avLst/>
              <a:gdLst>
                <a:gd name="T0" fmla="*/ 186 w 192"/>
                <a:gd name="T1" fmla="*/ 181 h 181"/>
                <a:gd name="T2" fmla="*/ 6 w 192"/>
                <a:gd name="T3" fmla="*/ 181 h 181"/>
                <a:gd name="T4" fmla="*/ 0 w 192"/>
                <a:gd name="T5" fmla="*/ 175 h 181"/>
                <a:gd name="T6" fmla="*/ 0 w 192"/>
                <a:gd name="T7" fmla="*/ 43 h 181"/>
                <a:gd name="T8" fmla="*/ 4 w 192"/>
                <a:gd name="T9" fmla="*/ 37 h 181"/>
                <a:gd name="T10" fmla="*/ 94 w 192"/>
                <a:gd name="T11" fmla="*/ 1 h 181"/>
                <a:gd name="T12" fmla="*/ 98 w 192"/>
                <a:gd name="T13" fmla="*/ 1 h 181"/>
                <a:gd name="T14" fmla="*/ 188 w 192"/>
                <a:gd name="T15" fmla="*/ 37 h 181"/>
                <a:gd name="T16" fmla="*/ 192 w 192"/>
                <a:gd name="T17" fmla="*/ 43 h 181"/>
                <a:gd name="T18" fmla="*/ 192 w 192"/>
                <a:gd name="T19" fmla="*/ 175 h 181"/>
                <a:gd name="T20" fmla="*/ 186 w 192"/>
                <a:gd name="T21" fmla="*/ 181 h 181"/>
                <a:gd name="T22" fmla="*/ 12 w 192"/>
                <a:gd name="T23" fmla="*/ 169 h 181"/>
                <a:gd name="T24" fmla="*/ 180 w 192"/>
                <a:gd name="T25" fmla="*/ 169 h 181"/>
                <a:gd name="T26" fmla="*/ 180 w 192"/>
                <a:gd name="T27" fmla="*/ 47 h 181"/>
                <a:gd name="T28" fmla="*/ 96 w 192"/>
                <a:gd name="T29" fmla="*/ 13 h 181"/>
                <a:gd name="T30" fmla="*/ 12 w 192"/>
                <a:gd name="T31" fmla="*/ 47 h 181"/>
                <a:gd name="T32" fmla="*/ 12 w 192"/>
                <a:gd name="T33" fmla="*/ 16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181">
                  <a:moveTo>
                    <a:pt x="186" y="181"/>
                  </a:moveTo>
                  <a:cubicBezTo>
                    <a:pt x="6" y="181"/>
                    <a:pt x="6" y="181"/>
                    <a:pt x="6" y="181"/>
                  </a:cubicBezTo>
                  <a:cubicBezTo>
                    <a:pt x="3" y="181"/>
                    <a:pt x="0" y="178"/>
                    <a:pt x="0" y="17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2" y="38"/>
                    <a:pt x="4" y="37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91" y="38"/>
                    <a:pt x="192" y="40"/>
                    <a:pt x="192" y="43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192" y="178"/>
                    <a:pt x="190" y="181"/>
                    <a:pt x="186" y="181"/>
                  </a:cubicBezTo>
                  <a:close/>
                  <a:moveTo>
                    <a:pt x="12" y="169"/>
                  </a:moveTo>
                  <a:cubicBezTo>
                    <a:pt x="180" y="169"/>
                    <a:pt x="180" y="169"/>
                    <a:pt x="180" y="169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12" y="47"/>
                    <a:pt x="12" y="47"/>
                    <a:pt x="12" y="47"/>
                  </a:cubicBezTo>
                  <a:lnTo>
                    <a:pt x="12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154DDFD9-9A42-4BB5-A8D3-CCE33B55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861"/>
              <a:ext cx="248" cy="80"/>
            </a:xfrm>
            <a:custGeom>
              <a:avLst/>
              <a:gdLst>
                <a:gd name="T0" fmla="*/ 162 w 168"/>
                <a:gd name="T1" fmla="*/ 54 h 54"/>
                <a:gd name="T2" fmla="*/ 156 w 168"/>
                <a:gd name="T3" fmla="*/ 48 h 54"/>
                <a:gd name="T4" fmla="*/ 156 w 168"/>
                <a:gd name="T5" fmla="*/ 12 h 54"/>
                <a:gd name="T6" fmla="*/ 12 w 168"/>
                <a:gd name="T7" fmla="*/ 12 h 54"/>
                <a:gd name="T8" fmla="*/ 12 w 168"/>
                <a:gd name="T9" fmla="*/ 48 h 54"/>
                <a:gd name="T10" fmla="*/ 6 w 168"/>
                <a:gd name="T11" fmla="*/ 54 h 54"/>
                <a:gd name="T12" fmla="*/ 0 w 168"/>
                <a:gd name="T13" fmla="*/ 48 h 54"/>
                <a:gd name="T14" fmla="*/ 0 w 168"/>
                <a:gd name="T15" fmla="*/ 6 h 54"/>
                <a:gd name="T16" fmla="*/ 6 w 168"/>
                <a:gd name="T17" fmla="*/ 0 h 54"/>
                <a:gd name="T18" fmla="*/ 162 w 168"/>
                <a:gd name="T19" fmla="*/ 0 h 54"/>
                <a:gd name="T20" fmla="*/ 168 w 168"/>
                <a:gd name="T21" fmla="*/ 6 h 54"/>
                <a:gd name="T22" fmla="*/ 168 w 168"/>
                <a:gd name="T23" fmla="*/ 48 h 54"/>
                <a:gd name="T24" fmla="*/ 162 w 168"/>
                <a:gd name="T2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54">
                  <a:moveTo>
                    <a:pt x="162" y="54"/>
                  </a:moveTo>
                  <a:cubicBezTo>
                    <a:pt x="159" y="54"/>
                    <a:pt x="156" y="51"/>
                    <a:pt x="156" y="48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0" y="54"/>
                    <a:pt x="6" y="54"/>
                  </a:cubicBezTo>
                  <a:cubicBezTo>
                    <a:pt x="3" y="54"/>
                    <a:pt x="0" y="51"/>
                    <a:pt x="0" y="4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2"/>
                    <a:pt x="168" y="6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1"/>
                    <a:pt x="166" y="54"/>
                    <a:pt x="1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136">
              <a:extLst>
                <a:ext uri="{FF2B5EF4-FFF2-40B4-BE49-F238E27FC236}">
                  <a16:creationId xmlns:a16="http://schemas.microsoft.com/office/drawing/2014/main" id="{125EA3EC-AEE8-4A6A-93D4-2DA6748F0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46"/>
              <a:ext cx="248" cy="133"/>
            </a:xfrm>
            <a:custGeom>
              <a:avLst/>
              <a:gdLst>
                <a:gd name="T0" fmla="*/ 162 w 168"/>
                <a:gd name="T1" fmla="*/ 90 h 90"/>
                <a:gd name="T2" fmla="*/ 156 w 168"/>
                <a:gd name="T3" fmla="*/ 84 h 90"/>
                <a:gd name="T4" fmla="*/ 84 w 168"/>
                <a:gd name="T5" fmla="*/ 12 h 90"/>
                <a:gd name="T6" fmla="*/ 12 w 168"/>
                <a:gd name="T7" fmla="*/ 84 h 90"/>
                <a:gd name="T8" fmla="*/ 6 w 168"/>
                <a:gd name="T9" fmla="*/ 90 h 90"/>
                <a:gd name="T10" fmla="*/ 0 w 168"/>
                <a:gd name="T11" fmla="*/ 84 h 90"/>
                <a:gd name="T12" fmla="*/ 84 w 168"/>
                <a:gd name="T13" fmla="*/ 0 h 90"/>
                <a:gd name="T14" fmla="*/ 168 w 168"/>
                <a:gd name="T15" fmla="*/ 84 h 90"/>
                <a:gd name="T16" fmla="*/ 162 w 168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90">
                  <a:moveTo>
                    <a:pt x="162" y="90"/>
                  </a:moveTo>
                  <a:cubicBezTo>
                    <a:pt x="159" y="90"/>
                    <a:pt x="156" y="87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ubicBezTo>
                    <a:pt x="45" y="12"/>
                    <a:pt x="12" y="44"/>
                    <a:pt x="12" y="84"/>
                  </a:cubicBezTo>
                  <a:cubicBezTo>
                    <a:pt x="12" y="87"/>
                    <a:pt x="10" y="90"/>
                    <a:pt x="6" y="90"/>
                  </a:cubicBezTo>
                  <a:cubicBezTo>
                    <a:pt x="3" y="90"/>
                    <a:pt x="0" y="87"/>
                    <a:pt x="0" y="84"/>
                  </a:cubicBezTo>
                  <a:cubicBezTo>
                    <a:pt x="0" y="37"/>
                    <a:pt x="38" y="0"/>
                    <a:pt x="84" y="0"/>
                  </a:cubicBezTo>
                  <a:cubicBezTo>
                    <a:pt x="131" y="0"/>
                    <a:pt x="168" y="37"/>
                    <a:pt x="168" y="84"/>
                  </a:cubicBezTo>
                  <a:cubicBezTo>
                    <a:pt x="168" y="87"/>
                    <a:pt x="166" y="90"/>
                    <a:pt x="162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D1622772-A954-4EB0-A4FD-4AFFA6FF6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" y="1719"/>
              <a:ext cx="18" cy="44"/>
            </a:xfrm>
            <a:custGeom>
              <a:avLst/>
              <a:gdLst>
                <a:gd name="T0" fmla="*/ 6 w 12"/>
                <a:gd name="T1" fmla="*/ 30 h 30"/>
                <a:gd name="T2" fmla="*/ 0 w 12"/>
                <a:gd name="T3" fmla="*/ 24 h 30"/>
                <a:gd name="T4" fmla="*/ 0 w 12"/>
                <a:gd name="T5" fmla="*/ 6 h 30"/>
                <a:gd name="T6" fmla="*/ 6 w 12"/>
                <a:gd name="T7" fmla="*/ 0 h 30"/>
                <a:gd name="T8" fmla="*/ 12 w 12"/>
                <a:gd name="T9" fmla="*/ 6 h 30"/>
                <a:gd name="T10" fmla="*/ 12 w 12"/>
                <a:gd name="T11" fmla="*/ 24 h 30"/>
                <a:gd name="T12" fmla="*/ 6 w 1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0">
                  <a:moveTo>
                    <a:pt x="6" y="30"/>
                  </a:move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0" y="30"/>
                    <a:pt x="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138">
              <a:extLst>
                <a:ext uri="{FF2B5EF4-FFF2-40B4-BE49-F238E27FC236}">
                  <a16:creationId xmlns:a16="http://schemas.microsoft.com/office/drawing/2014/main" id="{CECC0CF3-9784-48B5-829E-6DA19C38E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139">
              <a:extLst>
                <a:ext uri="{FF2B5EF4-FFF2-40B4-BE49-F238E27FC236}">
                  <a16:creationId xmlns:a16="http://schemas.microsoft.com/office/drawing/2014/main" id="{B8E44207-5771-4B12-B697-C2E0C9C7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140">
              <a:extLst>
                <a:ext uri="{FF2B5EF4-FFF2-40B4-BE49-F238E27FC236}">
                  <a16:creationId xmlns:a16="http://schemas.microsoft.com/office/drawing/2014/main" id="{7385C439-F1AA-4633-811E-30B9B32A2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141">
              <a:extLst>
                <a:ext uri="{FF2B5EF4-FFF2-40B4-BE49-F238E27FC236}">
                  <a16:creationId xmlns:a16="http://schemas.microsoft.com/office/drawing/2014/main" id="{8C0429A9-79F5-45CA-92E7-B2EE4DF25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42">
              <a:extLst>
                <a:ext uri="{FF2B5EF4-FFF2-40B4-BE49-F238E27FC236}">
                  <a16:creationId xmlns:a16="http://schemas.microsoft.com/office/drawing/2014/main" id="{5E061945-9434-46C2-8B6F-9248D756A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" y="1968"/>
              <a:ext cx="284" cy="17"/>
            </a:xfrm>
            <a:custGeom>
              <a:avLst/>
              <a:gdLst>
                <a:gd name="T0" fmla="*/ 186 w 192"/>
                <a:gd name="T1" fmla="*/ 12 h 12"/>
                <a:gd name="T2" fmla="*/ 6 w 192"/>
                <a:gd name="T3" fmla="*/ 12 h 12"/>
                <a:gd name="T4" fmla="*/ 0 w 192"/>
                <a:gd name="T5" fmla="*/ 6 h 12"/>
                <a:gd name="T6" fmla="*/ 6 w 192"/>
                <a:gd name="T7" fmla="*/ 0 h 12"/>
                <a:gd name="T8" fmla="*/ 186 w 192"/>
                <a:gd name="T9" fmla="*/ 0 h 12"/>
                <a:gd name="T10" fmla="*/ 192 w 192"/>
                <a:gd name="T11" fmla="*/ 6 h 12"/>
                <a:gd name="T12" fmla="*/ 186 w 19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2">
                  <a:moveTo>
                    <a:pt x="1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2"/>
                    <a:pt x="192" y="6"/>
                  </a:cubicBezTo>
                  <a:cubicBezTo>
                    <a:pt x="192" y="9"/>
                    <a:pt x="190" y="12"/>
                    <a:pt x="18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43">
              <a:extLst>
                <a:ext uri="{FF2B5EF4-FFF2-40B4-BE49-F238E27FC236}">
                  <a16:creationId xmlns:a16="http://schemas.microsoft.com/office/drawing/2014/main" id="{B348B5BA-E0EC-4305-BE55-C3DBB0D95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" y="2092"/>
              <a:ext cx="284" cy="18"/>
            </a:xfrm>
            <a:custGeom>
              <a:avLst/>
              <a:gdLst>
                <a:gd name="T0" fmla="*/ 186 w 192"/>
                <a:gd name="T1" fmla="*/ 12 h 12"/>
                <a:gd name="T2" fmla="*/ 6 w 192"/>
                <a:gd name="T3" fmla="*/ 12 h 12"/>
                <a:gd name="T4" fmla="*/ 0 w 192"/>
                <a:gd name="T5" fmla="*/ 6 h 12"/>
                <a:gd name="T6" fmla="*/ 6 w 192"/>
                <a:gd name="T7" fmla="*/ 0 h 12"/>
                <a:gd name="T8" fmla="*/ 186 w 192"/>
                <a:gd name="T9" fmla="*/ 0 h 12"/>
                <a:gd name="T10" fmla="*/ 192 w 192"/>
                <a:gd name="T11" fmla="*/ 6 h 12"/>
                <a:gd name="T12" fmla="*/ 186 w 19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2">
                  <a:moveTo>
                    <a:pt x="1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2"/>
                    <a:pt x="192" y="6"/>
                  </a:cubicBezTo>
                  <a:cubicBezTo>
                    <a:pt x="192" y="9"/>
                    <a:pt x="190" y="12"/>
                    <a:pt x="18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7469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Background/Prior Work</a:t>
            </a:r>
            <a:br>
              <a:rPr lang="en-US" dirty="0"/>
            </a:b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Sheridan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Verplank’s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Levels of Automation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1698DD-A214-4108-A3EE-7482498D8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366301"/>
              </p:ext>
            </p:extLst>
          </p:nvPr>
        </p:nvGraphicFramePr>
        <p:xfrm>
          <a:off x="2137410" y="2201826"/>
          <a:ext cx="7917180" cy="393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668027870"/>
                    </a:ext>
                  </a:extLst>
                </a:gridCol>
                <a:gridCol w="6332220">
                  <a:extLst>
                    <a:ext uri="{9D8B030D-6E8A-4147-A177-3AD203B41FA5}">
                      <a16:colId xmlns:a16="http://schemas.microsoft.com/office/drawing/2014/main" val="3925748983"/>
                    </a:ext>
                  </a:extLst>
                </a:gridCol>
              </a:tblGrid>
              <a:tr h="200852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Automation Level 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387399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The computer offers no assistance, human must do it all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251449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The computer offers a complete set of action alternatives, and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21014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Narrows the selection down to a few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82142"/>
                  </a:ext>
                </a:extLst>
              </a:tr>
              <a:tr h="220256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Suggests one, and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115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Executes one suggestion if the human approves, or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77866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Allows the human a restricted time to veto before automatic execution, or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02418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Executes automatically, then necessarily informs human, or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656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Informs human after execution only if human asks, or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663401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Informs human after execution if it, the computer, decides to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644637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The computer decides everything and acts autonomously, ignoring the human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287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human + machine autonomy levels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735C87-4C59-40F7-ACC7-D0DA1B088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96" y="2196783"/>
            <a:ext cx="8972009" cy="36337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82B8C9DD-5DB2-45DB-B181-6DAD99F9E79C}"/>
              </a:ext>
            </a:extLst>
          </p:cNvPr>
          <p:cNvGrpSpPr>
            <a:grpSpLocks noChangeAspect="1"/>
          </p:cNvGrpSpPr>
          <p:nvPr/>
        </p:nvGrpSpPr>
        <p:grpSpPr bwMode="auto">
          <a:xfrm rot="2877078">
            <a:off x="2291174" y="5147565"/>
            <a:ext cx="380364" cy="470642"/>
            <a:chOff x="5561" y="464"/>
            <a:chExt cx="316" cy="391"/>
          </a:xfrm>
          <a:solidFill>
            <a:schemeClr val="tx1"/>
          </a:solidFill>
        </p:grpSpPr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E89B5BD2-EC64-43CA-9A9A-9CE2A4CD2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64"/>
              <a:ext cx="316" cy="391"/>
            </a:xfrm>
            <a:custGeom>
              <a:avLst/>
              <a:gdLst>
                <a:gd name="T0" fmla="*/ 184 w 214"/>
                <a:gd name="T1" fmla="*/ 264 h 264"/>
                <a:gd name="T2" fmla="*/ 76 w 214"/>
                <a:gd name="T3" fmla="*/ 264 h 264"/>
                <a:gd name="T4" fmla="*/ 71 w 214"/>
                <a:gd name="T5" fmla="*/ 261 h 264"/>
                <a:gd name="T6" fmla="*/ 6 w 214"/>
                <a:gd name="T7" fmla="*/ 157 h 264"/>
                <a:gd name="T8" fmla="*/ 8 w 214"/>
                <a:gd name="T9" fmla="*/ 131 h 264"/>
                <a:gd name="T10" fmla="*/ 36 w 214"/>
                <a:gd name="T11" fmla="*/ 130 h 264"/>
                <a:gd name="T12" fmla="*/ 58 w 214"/>
                <a:gd name="T13" fmla="*/ 149 h 264"/>
                <a:gd name="T14" fmla="*/ 58 w 214"/>
                <a:gd name="T15" fmla="*/ 24 h 264"/>
                <a:gd name="T16" fmla="*/ 82 w 214"/>
                <a:gd name="T17" fmla="*/ 0 h 264"/>
                <a:gd name="T18" fmla="*/ 106 w 214"/>
                <a:gd name="T19" fmla="*/ 24 h 264"/>
                <a:gd name="T20" fmla="*/ 106 w 214"/>
                <a:gd name="T21" fmla="*/ 72 h 264"/>
                <a:gd name="T22" fmla="*/ 124 w 214"/>
                <a:gd name="T23" fmla="*/ 72 h 264"/>
                <a:gd name="T24" fmla="*/ 141 w 214"/>
                <a:gd name="T25" fmla="*/ 84 h 264"/>
                <a:gd name="T26" fmla="*/ 160 w 214"/>
                <a:gd name="T27" fmla="*/ 84 h 264"/>
                <a:gd name="T28" fmla="*/ 177 w 214"/>
                <a:gd name="T29" fmla="*/ 96 h 264"/>
                <a:gd name="T30" fmla="*/ 190 w 214"/>
                <a:gd name="T31" fmla="*/ 96 h 264"/>
                <a:gd name="T32" fmla="*/ 214 w 214"/>
                <a:gd name="T33" fmla="*/ 120 h 264"/>
                <a:gd name="T34" fmla="*/ 214 w 214"/>
                <a:gd name="T35" fmla="*/ 157 h 264"/>
                <a:gd name="T36" fmla="*/ 209 w 214"/>
                <a:gd name="T37" fmla="*/ 192 h 264"/>
                <a:gd name="T38" fmla="*/ 190 w 214"/>
                <a:gd name="T39" fmla="*/ 259 h 264"/>
                <a:gd name="T40" fmla="*/ 184 w 214"/>
                <a:gd name="T41" fmla="*/ 264 h 264"/>
                <a:gd name="T42" fmla="*/ 79 w 214"/>
                <a:gd name="T43" fmla="*/ 252 h 264"/>
                <a:gd name="T44" fmla="*/ 180 w 214"/>
                <a:gd name="T45" fmla="*/ 252 h 264"/>
                <a:gd name="T46" fmla="*/ 198 w 214"/>
                <a:gd name="T47" fmla="*/ 188 h 264"/>
                <a:gd name="T48" fmla="*/ 202 w 214"/>
                <a:gd name="T49" fmla="*/ 157 h 264"/>
                <a:gd name="T50" fmla="*/ 202 w 214"/>
                <a:gd name="T51" fmla="*/ 120 h 264"/>
                <a:gd name="T52" fmla="*/ 190 w 214"/>
                <a:gd name="T53" fmla="*/ 108 h 264"/>
                <a:gd name="T54" fmla="*/ 172 w 214"/>
                <a:gd name="T55" fmla="*/ 108 h 264"/>
                <a:gd name="T56" fmla="*/ 166 w 214"/>
                <a:gd name="T57" fmla="*/ 102 h 264"/>
                <a:gd name="T58" fmla="*/ 160 w 214"/>
                <a:gd name="T59" fmla="*/ 96 h 264"/>
                <a:gd name="T60" fmla="*/ 136 w 214"/>
                <a:gd name="T61" fmla="*/ 96 h 264"/>
                <a:gd name="T62" fmla="*/ 130 w 214"/>
                <a:gd name="T63" fmla="*/ 90 h 264"/>
                <a:gd name="T64" fmla="*/ 124 w 214"/>
                <a:gd name="T65" fmla="*/ 84 h 264"/>
                <a:gd name="T66" fmla="*/ 100 w 214"/>
                <a:gd name="T67" fmla="*/ 84 h 264"/>
                <a:gd name="T68" fmla="*/ 94 w 214"/>
                <a:gd name="T69" fmla="*/ 78 h 264"/>
                <a:gd name="T70" fmla="*/ 94 w 214"/>
                <a:gd name="T71" fmla="*/ 24 h 264"/>
                <a:gd name="T72" fmla="*/ 82 w 214"/>
                <a:gd name="T73" fmla="*/ 12 h 264"/>
                <a:gd name="T74" fmla="*/ 70 w 214"/>
                <a:gd name="T75" fmla="*/ 24 h 264"/>
                <a:gd name="T76" fmla="*/ 70 w 214"/>
                <a:gd name="T77" fmla="*/ 162 h 264"/>
                <a:gd name="T78" fmla="*/ 67 w 214"/>
                <a:gd name="T79" fmla="*/ 167 h 264"/>
                <a:gd name="T80" fmla="*/ 60 w 214"/>
                <a:gd name="T81" fmla="*/ 166 h 264"/>
                <a:gd name="T82" fmla="*/ 28 w 214"/>
                <a:gd name="T83" fmla="*/ 139 h 264"/>
                <a:gd name="T84" fmla="*/ 17 w 214"/>
                <a:gd name="T85" fmla="*/ 140 h 264"/>
                <a:gd name="T86" fmla="*/ 16 w 214"/>
                <a:gd name="T87" fmla="*/ 150 h 264"/>
                <a:gd name="T88" fmla="*/ 16 w 214"/>
                <a:gd name="T89" fmla="*/ 151 h 264"/>
                <a:gd name="T90" fmla="*/ 79 w 214"/>
                <a:gd name="T91" fmla="*/ 25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4" h="264">
                  <a:moveTo>
                    <a:pt x="184" y="264"/>
                  </a:moveTo>
                  <a:cubicBezTo>
                    <a:pt x="76" y="264"/>
                    <a:pt x="76" y="264"/>
                    <a:pt x="76" y="264"/>
                  </a:cubicBezTo>
                  <a:cubicBezTo>
                    <a:pt x="74" y="264"/>
                    <a:pt x="72" y="263"/>
                    <a:pt x="71" y="261"/>
                  </a:cubicBezTo>
                  <a:cubicBezTo>
                    <a:pt x="54" y="238"/>
                    <a:pt x="9" y="162"/>
                    <a:pt x="6" y="157"/>
                  </a:cubicBezTo>
                  <a:cubicBezTo>
                    <a:pt x="0" y="149"/>
                    <a:pt x="1" y="138"/>
                    <a:pt x="8" y="131"/>
                  </a:cubicBezTo>
                  <a:cubicBezTo>
                    <a:pt x="16" y="124"/>
                    <a:pt x="28" y="123"/>
                    <a:pt x="36" y="130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1"/>
                    <a:pt x="69" y="0"/>
                    <a:pt x="82" y="0"/>
                  </a:cubicBezTo>
                  <a:cubicBezTo>
                    <a:pt x="95" y="0"/>
                    <a:pt x="106" y="11"/>
                    <a:pt x="106" y="24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32" y="72"/>
                    <a:pt x="139" y="77"/>
                    <a:pt x="141" y="84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8" y="84"/>
                    <a:pt x="175" y="89"/>
                    <a:pt x="177" y="96"/>
                  </a:cubicBezTo>
                  <a:cubicBezTo>
                    <a:pt x="190" y="96"/>
                    <a:pt x="190" y="96"/>
                    <a:pt x="190" y="96"/>
                  </a:cubicBezTo>
                  <a:cubicBezTo>
                    <a:pt x="203" y="96"/>
                    <a:pt x="214" y="107"/>
                    <a:pt x="214" y="120"/>
                  </a:cubicBezTo>
                  <a:cubicBezTo>
                    <a:pt x="214" y="157"/>
                    <a:pt x="214" y="157"/>
                    <a:pt x="214" y="157"/>
                  </a:cubicBezTo>
                  <a:cubicBezTo>
                    <a:pt x="214" y="169"/>
                    <a:pt x="212" y="180"/>
                    <a:pt x="209" y="192"/>
                  </a:cubicBezTo>
                  <a:cubicBezTo>
                    <a:pt x="190" y="259"/>
                    <a:pt x="190" y="259"/>
                    <a:pt x="190" y="259"/>
                  </a:cubicBezTo>
                  <a:cubicBezTo>
                    <a:pt x="189" y="262"/>
                    <a:pt x="187" y="264"/>
                    <a:pt x="184" y="264"/>
                  </a:cubicBezTo>
                  <a:close/>
                  <a:moveTo>
                    <a:pt x="79" y="252"/>
                  </a:moveTo>
                  <a:cubicBezTo>
                    <a:pt x="180" y="252"/>
                    <a:pt x="180" y="252"/>
                    <a:pt x="180" y="252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201" y="178"/>
                    <a:pt x="202" y="168"/>
                    <a:pt x="202" y="157"/>
                  </a:cubicBezTo>
                  <a:cubicBezTo>
                    <a:pt x="202" y="120"/>
                    <a:pt x="202" y="120"/>
                    <a:pt x="202" y="120"/>
                  </a:cubicBezTo>
                  <a:cubicBezTo>
                    <a:pt x="202" y="113"/>
                    <a:pt x="197" y="108"/>
                    <a:pt x="190" y="108"/>
                  </a:cubicBezTo>
                  <a:cubicBezTo>
                    <a:pt x="172" y="108"/>
                    <a:pt x="172" y="108"/>
                    <a:pt x="172" y="108"/>
                  </a:cubicBezTo>
                  <a:cubicBezTo>
                    <a:pt x="169" y="108"/>
                    <a:pt x="166" y="105"/>
                    <a:pt x="166" y="102"/>
                  </a:cubicBezTo>
                  <a:cubicBezTo>
                    <a:pt x="166" y="99"/>
                    <a:pt x="163" y="96"/>
                    <a:pt x="160" y="96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3" y="96"/>
                    <a:pt x="130" y="93"/>
                    <a:pt x="130" y="90"/>
                  </a:cubicBezTo>
                  <a:cubicBezTo>
                    <a:pt x="130" y="87"/>
                    <a:pt x="127" y="84"/>
                    <a:pt x="124" y="84"/>
                  </a:cubicBezTo>
                  <a:cubicBezTo>
                    <a:pt x="100" y="84"/>
                    <a:pt x="100" y="84"/>
                    <a:pt x="100" y="84"/>
                  </a:cubicBezTo>
                  <a:cubicBezTo>
                    <a:pt x="97" y="84"/>
                    <a:pt x="94" y="81"/>
                    <a:pt x="94" y="78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17"/>
                    <a:pt x="89" y="12"/>
                    <a:pt x="82" y="12"/>
                  </a:cubicBezTo>
                  <a:cubicBezTo>
                    <a:pt x="75" y="12"/>
                    <a:pt x="70" y="17"/>
                    <a:pt x="70" y="24"/>
                  </a:cubicBezTo>
                  <a:cubicBezTo>
                    <a:pt x="70" y="162"/>
                    <a:pt x="70" y="162"/>
                    <a:pt x="70" y="162"/>
                  </a:cubicBezTo>
                  <a:cubicBezTo>
                    <a:pt x="70" y="164"/>
                    <a:pt x="69" y="166"/>
                    <a:pt x="67" y="167"/>
                  </a:cubicBezTo>
                  <a:cubicBezTo>
                    <a:pt x="64" y="168"/>
                    <a:pt x="62" y="168"/>
                    <a:pt x="60" y="166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6"/>
                    <a:pt x="20" y="136"/>
                    <a:pt x="17" y="140"/>
                  </a:cubicBezTo>
                  <a:cubicBezTo>
                    <a:pt x="14" y="142"/>
                    <a:pt x="14" y="147"/>
                    <a:pt x="16" y="150"/>
                  </a:cubicBezTo>
                  <a:cubicBezTo>
                    <a:pt x="16" y="150"/>
                    <a:pt x="16" y="151"/>
                    <a:pt x="16" y="151"/>
                  </a:cubicBezTo>
                  <a:cubicBezTo>
                    <a:pt x="17" y="152"/>
                    <a:pt x="60" y="226"/>
                    <a:pt x="7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1EAAF7A5-4198-4015-9C72-414602C8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597"/>
              <a:ext cx="18" cy="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8DE3E3F6-0224-4C27-BC70-B3CDB5E19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" y="571"/>
              <a:ext cx="18" cy="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BB6A21C-31D1-409C-B673-7F7A89CFC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" y="615"/>
              <a:ext cx="18" cy="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Freeform 151">
            <a:extLst>
              <a:ext uri="{FF2B5EF4-FFF2-40B4-BE49-F238E27FC236}">
                <a16:creationId xmlns:a16="http://schemas.microsoft.com/office/drawing/2014/main" id="{ADD08786-76BC-4722-A83E-7B620F1B7FD3}"/>
              </a:ext>
            </a:extLst>
          </p:cNvPr>
          <p:cNvSpPr>
            <a:spLocks noEditPoints="1"/>
          </p:cNvSpPr>
          <p:nvPr/>
        </p:nvSpPr>
        <p:spPr bwMode="auto">
          <a:xfrm>
            <a:off x="11448930" y="5681720"/>
            <a:ext cx="185749" cy="177844"/>
          </a:xfrm>
          <a:custGeom>
            <a:avLst/>
            <a:gdLst>
              <a:gd name="T0" fmla="*/ 151 w 191"/>
              <a:gd name="T1" fmla="*/ 181 h 182"/>
              <a:gd name="T2" fmla="*/ 148 w 191"/>
              <a:gd name="T3" fmla="*/ 181 h 182"/>
              <a:gd name="T4" fmla="*/ 95 w 191"/>
              <a:gd name="T5" fmla="*/ 153 h 182"/>
              <a:gd name="T6" fmla="*/ 43 w 191"/>
              <a:gd name="T7" fmla="*/ 181 h 182"/>
              <a:gd name="T8" fmla="*/ 37 w 191"/>
              <a:gd name="T9" fmla="*/ 180 h 182"/>
              <a:gd name="T10" fmla="*/ 34 w 191"/>
              <a:gd name="T11" fmla="*/ 174 h 182"/>
              <a:gd name="T12" fmla="*/ 44 w 191"/>
              <a:gd name="T13" fmla="*/ 116 h 182"/>
              <a:gd name="T14" fmla="*/ 2 w 191"/>
              <a:gd name="T15" fmla="*/ 75 h 182"/>
              <a:gd name="T16" fmla="*/ 0 w 191"/>
              <a:gd name="T17" fmla="*/ 69 h 182"/>
              <a:gd name="T18" fmla="*/ 5 w 191"/>
              <a:gd name="T19" fmla="*/ 65 h 182"/>
              <a:gd name="T20" fmla="*/ 64 w 191"/>
              <a:gd name="T21" fmla="*/ 56 h 182"/>
              <a:gd name="T22" fmla="*/ 90 w 191"/>
              <a:gd name="T23" fmla="*/ 3 h 182"/>
              <a:gd name="T24" fmla="*/ 95 w 191"/>
              <a:gd name="T25" fmla="*/ 0 h 182"/>
              <a:gd name="T26" fmla="*/ 95 w 191"/>
              <a:gd name="T27" fmla="*/ 0 h 182"/>
              <a:gd name="T28" fmla="*/ 101 w 191"/>
              <a:gd name="T29" fmla="*/ 3 h 182"/>
              <a:gd name="T30" fmla="*/ 127 w 191"/>
              <a:gd name="T31" fmla="*/ 56 h 182"/>
              <a:gd name="T32" fmla="*/ 186 w 191"/>
              <a:gd name="T33" fmla="*/ 65 h 182"/>
              <a:gd name="T34" fmla="*/ 191 w 191"/>
              <a:gd name="T35" fmla="*/ 69 h 182"/>
              <a:gd name="T36" fmla="*/ 189 w 191"/>
              <a:gd name="T37" fmla="*/ 75 h 182"/>
              <a:gd name="T38" fmla="*/ 147 w 191"/>
              <a:gd name="T39" fmla="*/ 116 h 182"/>
              <a:gd name="T40" fmla="*/ 157 w 191"/>
              <a:gd name="T41" fmla="*/ 174 h 182"/>
              <a:gd name="T42" fmla="*/ 154 w 191"/>
              <a:gd name="T43" fmla="*/ 180 h 182"/>
              <a:gd name="T44" fmla="*/ 151 w 191"/>
              <a:gd name="T45" fmla="*/ 181 h 182"/>
              <a:gd name="T46" fmla="*/ 95 w 191"/>
              <a:gd name="T47" fmla="*/ 140 h 182"/>
              <a:gd name="T48" fmla="*/ 98 w 191"/>
              <a:gd name="T49" fmla="*/ 141 h 182"/>
              <a:gd name="T50" fmla="*/ 143 w 191"/>
              <a:gd name="T51" fmla="*/ 164 h 182"/>
              <a:gd name="T52" fmla="*/ 134 w 191"/>
              <a:gd name="T53" fmla="*/ 115 h 182"/>
              <a:gd name="T54" fmla="*/ 136 w 191"/>
              <a:gd name="T55" fmla="*/ 110 h 182"/>
              <a:gd name="T56" fmla="*/ 172 w 191"/>
              <a:gd name="T57" fmla="*/ 75 h 182"/>
              <a:gd name="T58" fmla="*/ 122 w 191"/>
              <a:gd name="T59" fmla="*/ 68 h 182"/>
              <a:gd name="T60" fmla="*/ 118 w 191"/>
              <a:gd name="T61" fmla="*/ 64 h 182"/>
              <a:gd name="T62" fmla="*/ 95 w 191"/>
              <a:gd name="T63" fmla="*/ 20 h 182"/>
              <a:gd name="T64" fmla="*/ 73 w 191"/>
              <a:gd name="T65" fmla="*/ 64 h 182"/>
              <a:gd name="T66" fmla="*/ 69 w 191"/>
              <a:gd name="T67" fmla="*/ 68 h 182"/>
              <a:gd name="T68" fmla="*/ 19 w 191"/>
              <a:gd name="T69" fmla="*/ 75 h 182"/>
              <a:gd name="T70" fmla="*/ 55 w 191"/>
              <a:gd name="T71" fmla="*/ 110 h 182"/>
              <a:gd name="T72" fmla="*/ 57 w 191"/>
              <a:gd name="T73" fmla="*/ 115 h 182"/>
              <a:gd name="T74" fmla="*/ 48 w 191"/>
              <a:gd name="T75" fmla="*/ 164 h 182"/>
              <a:gd name="T76" fmla="*/ 93 w 191"/>
              <a:gd name="T77" fmla="*/ 141 h 182"/>
              <a:gd name="T78" fmla="*/ 95 w 191"/>
              <a:gd name="T79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1" h="182">
                <a:moveTo>
                  <a:pt x="151" y="181"/>
                </a:moveTo>
                <a:cubicBezTo>
                  <a:pt x="150" y="181"/>
                  <a:pt x="149" y="181"/>
                  <a:pt x="148" y="181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1" y="182"/>
                  <a:pt x="38" y="181"/>
                  <a:pt x="37" y="180"/>
                </a:cubicBezTo>
                <a:cubicBezTo>
                  <a:pt x="35" y="179"/>
                  <a:pt x="34" y="176"/>
                  <a:pt x="34" y="174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3"/>
                  <a:pt x="0" y="71"/>
                  <a:pt x="0" y="69"/>
                </a:cubicBezTo>
                <a:cubicBezTo>
                  <a:pt x="1" y="67"/>
                  <a:pt x="3" y="65"/>
                  <a:pt x="5" y="65"/>
                </a:cubicBezTo>
                <a:cubicBezTo>
                  <a:pt x="64" y="56"/>
                  <a:pt x="64" y="56"/>
                  <a:pt x="64" y="56"/>
                </a:cubicBezTo>
                <a:cubicBezTo>
                  <a:pt x="90" y="3"/>
                  <a:pt x="90" y="3"/>
                  <a:pt x="90" y="3"/>
                </a:cubicBezTo>
                <a:cubicBezTo>
                  <a:pt x="91" y="1"/>
                  <a:pt x="93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8" y="0"/>
                  <a:pt x="100" y="1"/>
                  <a:pt x="101" y="3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88" y="65"/>
                  <a:pt x="190" y="67"/>
                  <a:pt x="191" y="69"/>
                </a:cubicBezTo>
                <a:cubicBezTo>
                  <a:pt x="191" y="71"/>
                  <a:pt x="191" y="73"/>
                  <a:pt x="189" y="75"/>
                </a:cubicBezTo>
                <a:cubicBezTo>
                  <a:pt x="147" y="116"/>
                  <a:pt x="147" y="116"/>
                  <a:pt x="147" y="116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57" y="176"/>
                  <a:pt x="156" y="179"/>
                  <a:pt x="154" y="180"/>
                </a:cubicBezTo>
                <a:cubicBezTo>
                  <a:pt x="153" y="181"/>
                  <a:pt x="152" y="181"/>
                  <a:pt x="151" y="181"/>
                </a:cubicBezTo>
                <a:close/>
                <a:moveTo>
                  <a:pt x="95" y="140"/>
                </a:moveTo>
                <a:cubicBezTo>
                  <a:pt x="96" y="140"/>
                  <a:pt x="97" y="141"/>
                  <a:pt x="98" y="141"/>
                </a:cubicBezTo>
                <a:cubicBezTo>
                  <a:pt x="143" y="164"/>
                  <a:pt x="143" y="164"/>
                  <a:pt x="143" y="164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34" y="113"/>
                  <a:pt x="135" y="111"/>
                  <a:pt x="136" y="110"/>
                </a:cubicBezTo>
                <a:cubicBezTo>
                  <a:pt x="172" y="75"/>
                  <a:pt x="172" y="75"/>
                  <a:pt x="172" y="75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0" y="67"/>
                  <a:pt x="119" y="66"/>
                  <a:pt x="118" y="64"/>
                </a:cubicBezTo>
                <a:cubicBezTo>
                  <a:pt x="95" y="20"/>
                  <a:pt x="95" y="20"/>
                  <a:pt x="95" y="20"/>
                </a:cubicBezTo>
                <a:cubicBezTo>
                  <a:pt x="73" y="64"/>
                  <a:pt x="73" y="64"/>
                  <a:pt x="73" y="64"/>
                </a:cubicBezTo>
                <a:cubicBezTo>
                  <a:pt x="72" y="66"/>
                  <a:pt x="71" y="67"/>
                  <a:pt x="69" y="68"/>
                </a:cubicBezTo>
                <a:cubicBezTo>
                  <a:pt x="19" y="75"/>
                  <a:pt x="19" y="75"/>
                  <a:pt x="19" y="75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6" y="111"/>
                  <a:pt x="57" y="113"/>
                  <a:pt x="57" y="115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4" y="141"/>
                  <a:pt x="94" y="140"/>
                  <a:pt x="95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1A8A-CF24-46D4-B6CE-6980029F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scenarios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6088B-3164-4C7A-8669-C004EA7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92F3-86A7-4525-A8D8-523E275F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D74AD61-14E3-45F6-9010-FA72ADA58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72270"/>
              </p:ext>
            </p:extLst>
          </p:nvPr>
        </p:nvGraphicFramePr>
        <p:xfrm>
          <a:off x="581192" y="1952624"/>
          <a:ext cx="11029617" cy="321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2657958193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2986970935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2080547145"/>
                    </a:ext>
                  </a:extLst>
                </a:gridCol>
              </a:tblGrid>
              <a:tr h="1104685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Scenario 1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Scenario 2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Scenario 3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354581"/>
                  </a:ext>
                </a:extLst>
              </a:tr>
              <a:tr h="2110309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All human workers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(Level 1)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All AI workers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(Levels 2-10)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Human in the Loop 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(Levels 2-7)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5885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0D1FDA9F-7FA3-475B-9C2E-F1C27CF481AB}"/>
              </a:ext>
            </a:extLst>
          </p:cNvPr>
          <p:cNvGrpSpPr/>
          <p:nvPr/>
        </p:nvGrpSpPr>
        <p:grpSpPr>
          <a:xfrm>
            <a:off x="798009" y="3474841"/>
            <a:ext cx="2649449" cy="1012222"/>
            <a:chOff x="277891" y="4526824"/>
            <a:chExt cx="2649449" cy="1012222"/>
          </a:xfrm>
        </p:grpSpPr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10CEF535-8443-43AF-810F-812FB05D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38069" y="4526824"/>
              <a:ext cx="363561" cy="363561"/>
            </a:xfrm>
            <a:prstGeom prst="rect">
              <a:avLst/>
            </a:prstGeom>
          </p:spPr>
        </p:pic>
        <p:pic>
          <p:nvPicPr>
            <p:cNvPr id="38" name="Graphic 37" descr="Speech">
              <a:extLst>
                <a:ext uri="{FF2B5EF4-FFF2-40B4-BE49-F238E27FC236}">
                  <a16:creationId xmlns:a16="http://schemas.microsoft.com/office/drawing/2014/main" id="{738E82E4-B161-42D5-B6D3-AB9A87FA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77891" y="4834158"/>
              <a:ext cx="411481" cy="411481"/>
            </a:xfrm>
            <a:prstGeom prst="rect">
              <a:avLst/>
            </a:prstGeom>
          </p:spPr>
        </p:pic>
        <p:pic>
          <p:nvPicPr>
            <p:cNvPr id="39" name="Graphic 38" descr="Badge Question Mark">
              <a:extLst>
                <a:ext uri="{FF2B5EF4-FFF2-40B4-BE49-F238E27FC236}">
                  <a16:creationId xmlns:a16="http://schemas.microsoft.com/office/drawing/2014/main" id="{AE493180-03EE-4541-9EE0-346FBBAB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12943" y="4833899"/>
              <a:ext cx="404412" cy="404412"/>
            </a:xfrm>
            <a:prstGeom prst="rect">
              <a:avLst/>
            </a:prstGeom>
          </p:spPr>
        </p:pic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6E543942-2D2F-48EA-AF52-66E74DC810D4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rot="5400000" flipH="1" flipV="1">
              <a:off x="1397183" y="4511307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49C2265E-74C2-4487-B6AC-9324A7ED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42706" y="5175485"/>
              <a:ext cx="363561" cy="363561"/>
            </a:xfrm>
            <a:prstGeom prst="rect">
              <a:avLst/>
            </a:prstGeom>
          </p:spPr>
        </p:pic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FAB0E95-4BD3-4B15-8404-610347ADFA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603" y="5115151"/>
              <a:ext cx="231355" cy="49233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 descr="Document">
              <a:extLst>
                <a:ext uri="{FF2B5EF4-FFF2-40B4-BE49-F238E27FC236}">
                  <a16:creationId xmlns:a16="http://schemas.microsoft.com/office/drawing/2014/main" id="{8EE653A1-4759-4540-AEBA-87B052B8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15859" y="4912608"/>
              <a:ext cx="411481" cy="411481"/>
            </a:xfrm>
            <a:prstGeom prst="rect">
              <a:avLst/>
            </a:prstGeom>
          </p:spPr>
        </p:pic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BA4BBC8B-F57F-4F6B-8A74-ACA52A52B431}"/>
                </a:ext>
              </a:extLst>
            </p:cNvPr>
            <p:cNvCxnSpPr>
              <a:cxnSpLocks/>
              <a:stCxn id="37" idx="3"/>
              <a:endCxn id="43" idx="0"/>
            </p:cNvCxnSpPr>
            <p:nvPr/>
          </p:nvCxnSpPr>
          <p:spPr>
            <a:xfrm>
              <a:off x="2101630" y="4708605"/>
              <a:ext cx="619970" cy="2040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D7D21D7-871C-40D1-866C-745A43390E46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2114471" y="5324089"/>
              <a:ext cx="607129" cy="14042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3CC6010-3C2F-4220-911E-626DC1A3D693}"/>
                </a:ext>
              </a:extLst>
            </p:cNvPr>
            <p:cNvCxnSpPr/>
            <p:nvPr/>
          </p:nvCxnSpPr>
          <p:spPr>
            <a:xfrm>
              <a:off x="699936" y="5009253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2ECA67A-6A02-47D0-A496-1B53CD54BE09}"/>
              </a:ext>
            </a:extLst>
          </p:cNvPr>
          <p:cNvGrpSpPr/>
          <p:nvPr/>
        </p:nvGrpSpPr>
        <p:grpSpPr>
          <a:xfrm>
            <a:off x="4605232" y="3838402"/>
            <a:ext cx="2689277" cy="462822"/>
            <a:chOff x="4605232" y="3838402"/>
            <a:chExt cx="2689277" cy="462822"/>
          </a:xfrm>
        </p:grpSpPr>
        <p:pic>
          <p:nvPicPr>
            <p:cNvPr id="48" name="Graphic 47" descr="Computer">
              <a:extLst>
                <a:ext uri="{FF2B5EF4-FFF2-40B4-BE49-F238E27FC236}">
                  <a16:creationId xmlns:a16="http://schemas.microsoft.com/office/drawing/2014/main" id="{A470B05F-5868-4B14-A83B-640D206B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26589" y="3860827"/>
              <a:ext cx="411481" cy="411481"/>
            </a:xfrm>
            <a:prstGeom prst="rect">
              <a:avLst/>
            </a:prstGeom>
          </p:spPr>
        </p:pic>
        <p:pic>
          <p:nvPicPr>
            <p:cNvPr id="49" name="Graphic 48" descr="Speech">
              <a:extLst>
                <a:ext uri="{FF2B5EF4-FFF2-40B4-BE49-F238E27FC236}">
                  <a16:creationId xmlns:a16="http://schemas.microsoft.com/office/drawing/2014/main" id="{1505B837-92C1-49AF-A697-A0826C35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05232" y="3889743"/>
              <a:ext cx="411481" cy="411481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D0060C-35A7-47D1-8B73-7250F842DEEA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11" y="4058065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phic 50" descr="Badge Question Mark">
              <a:extLst>
                <a:ext uri="{FF2B5EF4-FFF2-40B4-BE49-F238E27FC236}">
                  <a16:creationId xmlns:a16="http://schemas.microsoft.com/office/drawing/2014/main" id="{D9001D39-E3AC-425D-8E7D-91069D376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375218" y="3855859"/>
              <a:ext cx="404412" cy="404412"/>
            </a:xfrm>
            <a:prstGeom prst="rect">
              <a:avLst/>
            </a:prstGeom>
          </p:spPr>
        </p:pic>
        <p:pic>
          <p:nvPicPr>
            <p:cNvPr id="52" name="Graphic 51" descr="Document">
              <a:extLst>
                <a:ext uri="{FF2B5EF4-FFF2-40B4-BE49-F238E27FC236}">
                  <a16:creationId xmlns:a16="http://schemas.microsoft.com/office/drawing/2014/main" id="{EEF6EB17-0E5B-4E92-8392-D24DBAB1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883028" y="3838402"/>
              <a:ext cx="411481" cy="411481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2EBE23-D901-44B7-BDE3-0080D3809D1D}"/>
                </a:ext>
              </a:extLst>
            </p:cNvPr>
            <p:cNvCxnSpPr/>
            <p:nvPr/>
          </p:nvCxnSpPr>
          <p:spPr>
            <a:xfrm>
              <a:off x="5779632" y="4052971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C30A70-2B13-4D26-BEBF-26CFCD5A28B6}"/>
                </a:ext>
              </a:extLst>
            </p:cNvPr>
            <p:cNvCxnSpPr/>
            <p:nvPr/>
          </p:nvCxnSpPr>
          <p:spPr>
            <a:xfrm>
              <a:off x="6606202" y="4058424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ABAE075-73CE-4EA9-B32A-95563C1E424A}"/>
              </a:ext>
            </a:extLst>
          </p:cNvPr>
          <p:cNvGrpSpPr/>
          <p:nvPr/>
        </p:nvGrpSpPr>
        <p:grpSpPr>
          <a:xfrm>
            <a:off x="8223627" y="3495463"/>
            <a:ext cx="2712192" cy="1200040"/>
            <a:chOff x="396068" y="7647792"/>
            <a:chExt cx="2712192" cy="1200040"/>
          </a:xfrm>
        </p:grpSpPr>
        <p:pic>
          <p:nvPicPr>
            <p:cNvPr id="66" name="Graphic 65" descr="Speech">
              <a:extLst>
                <a:ext uri="{FF2B5EF4-FFF2-40B4-BE49-F238E27FC236}">
                  <a16:creationId xmlns:a16="http://schemas.microsoft.com/office/drawing/2014/main" id="{FC86D4D9-982C-4EBD-8076-CECB0523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96068" y="8084085"/>
              <a:ext cx="411481" cy="41148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42E9DEB-7E6F-4114-8AC4-32FE87DC06D3}"/>
                </a:ext>
              </a:extLst>
            </p:cNvPr>
            <p:cNvCxnSpPr/>
            <p:nvPr/>
          </p:nvCxnSpPr>
          <p:spPr>
            <a:xfrm>
              <a:off x="807550" y="8236068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Graphic 67" descr="Badge Question Mark">
              <a:extLst>
                <a:ext uri="{FF2B5EF4-FFF2-40B4-BE49-F238E27FC236}">
                  <a16:creationId xmlns:a16="http://schemas.microsoft.com/office/drawing/2014/main" id="{0E418031-9D97-42DF-9883-A4B81BAB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42703" y="8053373"/>
              <a:ext cx="404412" cy="404412"/>
            </a:xfrm>
            <a:prstGeom prst="rect">
              <a:avLst/>
            </a:prstGeom>
          </p:spPr>
        </p:pic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91BF3FDC-835F-4E5D-A42D-5D1CBB7E9E0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29254" y="7659668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Computer">
              <a:extLst>
                <a:ext uri="{FF2B5EF4-FFF2-40B4-BE49-F238E27FC236}">
                  <a16:creationId xmlns:a16="http://schemas.microsoft.com/office/drawing/2014/main" id="{5D5ACA0A-D3E6-4C7B-A3E8-A3D0FDD7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893574" y="7647792"/>
              <a:ext cx="411481" cy="411481"/>
            </a:xfrm>
            <a:prstGeom prst="rect">
              <a:avLst/>
            </a:prstGeom>
          </p:spPr>
        </p:pic>
        <p:pic>
          <p:nvPicPr>
            <p:cNvPr id="71" name="Graphic 70" descr="User">
              <a:extLst>
                <a:ext uri="{FF2B5EF4-FFF2-40B4-BE49-F238E27FC236}">
                  <a16:creationId xmlns:a16="http://schemas.microsoft.com/office/drawing/2014/main" id="{63621AE5-56A4-43C1-B388-5E9EB430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927740" y="8484271"/>
              <a:ext cx="363561" cy="363561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CED2ED-3693-4D89-9694-C85B0FB9991D}"/>
                </a:ext>
              </a:extLst>
            </p:cNvPr>
            <p:cNvCxnSpPr>
              <a:cxnSpLocks/>
            </p:cNvCxnSpPr>
            <p:nvPr/>
          </p:nvCxnSpPr>
          <p:spPr>
            <a:xfrm>
              <a:off x="2109522" y="8069324"/>
              <a:ext cx="2" cy="397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Graphic 72" descr="Document">
              <a:extLst>
                <a:ext uri="{FF2B5EF4-FFF2-40B4-BE49-F238E27FC236}">
                  <a16:creationId xmlns:a16="http://schemas.microsoft.com/office/drawing/2014/main" id="{180D61E1-C7F2-4CDA-BD08-B8E1BCF7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96779" y="8008074"/>
              <a:ext cx="411481" cy="411481"/>
            </a:xfrm>
            <a:prstGeom prst="rect">
              <a:avLst/>
            </a:prstGeom>
          </p:spPr>
        </p:pic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29A24063-5BA2-42CD-B57D-A2798A731D6F}"/>
                </a:ext>
              </a:extLst>
            </p:cNvPr>
            <p:cNvCxnSpPr>
              <a:cxnSpLocks/>
              <a:stCxn id="70" idx="3"/>
              <a:endCxn id="73" idx="0"/>
            </p:cNvCxnSpPr>
            <p:nvPr/>
          </p:nvCxnSpPr>
          <p:spPr>
            <a:xfrm>
              <a:off x="2305055" y="7853533"/>
              <a:ext cx="597465" cy="15454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9455895D-269B-48A7-8D1F-AEBEA6E60BFF}"/>
                </a:ext>
              </a:extLst>
            </p:cNvPr>
            <p:cNvCxnSpPr>
              <a:cxnSpLocks/>
              <a:stCxn id="71" idx="3"/>
              <a:endCxn id="73" idx="2"/>
            </p:cNvCxnSpPr>
            <p:nvPr/>
          </p:nvCxnSpPr>
          <p:spPr>
            <a:xfrm flipV="1">
              <a:off x="2291301" y="8419555"/>
              <a:ext cx="611219" cy="24649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6402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98f25fe-8783-4a57-afcd-882e42d094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A50F4A37199449FE08B0E4D848E94" ma:contentTypeVersion="13" ma:contentTypeDescription="Create a new document." ma:contentTypeScope="" ma:versionID="4d477e446af57fd86cebf9a9e2e4ebd1">
  <xsd:schema xmlns:xsd="http://www.w3.org/2001/XMLSchema" xmlns:xs="http://www.w3.org/2001/XMLSchema" xmlns:p="http://schemas.microsoft.com/office/2006/metadata/properties" xmlns:ns3="7e62451f-aab1-469f-b3b6-bdef37e03535" xmlns:ns4="798f25fe-8783-4a57-afcd-882e42d094ce" targetNamespace="http://schemas.microsoft.com/office/2006/metadata/properties" ma:root="true" ma:fieldsID="fa5afed34482c255c43f3b16fadab967" ns3:_="" ns4:_="">
    <xsd:import namespace="7e62451f-aab1-469f-b3b6-bdef37e03535"/>
    <xsd:import namespace="798f25fe-8783-4a57-afcd-882e42d094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2451f-aab1-469f-b3b6-bdef37e035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f25fe-8783-4a57-afcd-882e42d09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798f25fe-8783-4a57-afcd-882e42d094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e62451f-aab1-469f-b3b6-bdef37e0353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1FE04C-34FC-49B2-A9EC-4C9C32863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2451f-aab1-469f-b3b6-bdef37e03535"/>
    <ds:schemaRef ds:uri="798f25fe-8783-4a57-afcd-882e42d094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</TotalTime>
  <Words>808</Words>
  <Application>Microsoft Office PowerPoint</Application>
  <PresentationFormat>Widescreen</PresentationFormat>
  <Paragraphs>192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Franklin Gothic Book</vt:lpstr>
      <vt:lpstr>Franklin Gothic Demi</vt:lpstr>
      <vt:lpstr>Graphik</vt:lpstr>
      <vt:lpstr>Graphik Black</vt:lpstr>
      <vt:lpstr>Wingdings</vt:lpstr>
      <vt:lpstr>Wingdings 2</vt:lpstr>
      <vt:lpstr>DividendVTI</vt:lpstr>
      <vt:lpstr>Modeling hybrid human-artificial intelligence cooperation: a call center customer service Case study</vt:lpstr>
      <vt:lpstr>agenda</vt:lpstr>
      <vt:lpstr>Introduction</vt:lpstr>
      <vt:lpstr>False Dichotomy </vt:lpstr>
      <vt:lpstr>Organic human-ai cooperation</vt:lpstr>
      <vt:lpstr>Human in the loop Hybrid</vt:lpstr>
      <vt:lpstr>Background/Prior Work Sheridan and Verplank’s 10 Levels of Automation</vt:lpstr>
      <vt:lpstr>Method: human + machine autonomy levels</vt:lpstr>
      <vt:lpstr>The 3 scenarios</vt:lpstr>
      <vt:lpstr>PowerPoint Presentation</vt:lpstr>
      <vt:lpstr>Method: human + machine as digital twins</vt:lpstr>
      <vt:lpstr>call center Processing</vt:lpstr>
      <vt:lpstr>PowerPoint Presentation</vt:lpstr>
      <vt:lpstr>PowerPoint Presentation</vt:lpstr>
      <vt:lpstr>PowerPoint Presentation</vt:lpstr>
      <vt:lpstr>40 experiments </vt:lpstr>
      <vt:lpstr>Challenges</vt:lpstr>
      <vt:lpstr>Conclusion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hybrid human-artificial intelligence cooperation: a call center customer service Case study</dc:title>
  <dc:creator>Kahn, Laura</dc:creator>
  <cp:lastModifiedBy>Zapata, Lila M.</cp:lastModifiedBy>
  <cp:revision>84</cp:revision>
  <dcterms:created xsi:type="dcterms:W3CDTF">2020-11-11T16:44:09Z</dcterms:created>
  <dcterms:modified xsi:type="dcterms:W3CDTF">2020-12-11T14:30:58Z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0x010100ABEA50F4A37199449FE08B0E4D848E94</vt:lpwstr>
  </property>
</Properties>
</file>