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90" d="100"/>
          <a:sy n="90" d="100"/>
        </p:scale>
        <p:origin x="-32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328C-7C3C-441C-B3EA-6ECA7F394601}" type="datetimeFigureOut">
              <a:rPr lang="es-MX" smtClean="0"/>
              <a:t>03/06/18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E05B-8846-4884-B415-F47C14331BA0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114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328C-7C3C-441C-B3EA-6ECA7F394601}" type="datetimeFigureOut">
              <a:rPr lang="es-MX" smtClean="0"/>
              <a:t>03/06/18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E05B-8846-4884-B415-F47C14331BA0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839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328C-7C3C-441C-B3EA-6ECA7F394601}" type="datetimeFigureOut">
              <a:rPr lang="es-MX" smtClean="0"/>
              <a:t>03/06/18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E05B-8846-4884-B415-F47C14331BA0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112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328C-7C3C-441C-B3EA-6ECA7F394601}" type="datetimeFigureOut">
              <a:rPr lang="es-MX" smtClean="0"/>
              <a:t>03/06/18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E05B-8846-4884-B415-F47C14331BA0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237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328C-7C3C-441C-B3EA-6ECA7F394601}" type="datetimeFigureOut">
              <a:rPr lang="es-MX" smtClean="0"/>
              <a:t>03/06/18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E05B-8846-4884-B415-F47C14331BA0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817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328C-7C3C-441C-B3EA-6ECA7F394601}" type="datetimeFigureOut">
              <a:rPr lang="es-MX" smtClean="0"/>
              <a:t>03/06/18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E05B-8846-4884-B415-F47C14331BA0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221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328C-7C3C-441C-B3EA-6ECA7F394601}" type="datetimeFigureOut">
              <a:rPr lang="es-MX" smtClean="0"/>
              <a:t>03/06/18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E05B-8846-4884-B415-F47C14331BA0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228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328C-7C3C-441C-B3EA-6ECA7F394601}" type="datetimeFigureOut">
              <a:rPr lang="es-MX" smtClean="0"/>
              <a:t>03/06/18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E05B-8846-4884-B415-F47C14331BA0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964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328C-7C3C-441C-B3EA-6ECA7F394601}" type="datetimeFigureOut">
              <a:rPr lang="es-MX" smtClean="0"/>
              <a:t>03/06/18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E05B-8846-4884-B415-F47C14331BA0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36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328C-7C3C-441C-B3EA-6ECA7F394601}" type="datetimeFigureOut">
              <a:rPr lang="es-MX" smtClean="0"/>
              <a:t>03/06/18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E05B-8846-4884-B415-F47C14331BA0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346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328C-7C3C-441C-B3EA-6ECA7F394601}" type="datetimeFigureOut">
              <a:rPr lang="es-MX" smtClean="0"/>
              <a:t>03/06/18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E05B-8846-4884-B415-F47C14331BA0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673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7328C-7C3C-441C-B3EA-6ECA7F394601}" type="datetimeFigureOut">
              <a:rPr lang="es-MX" smtClean="0"/>
              <a:t>03/06/18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4E05B-8846-4884-B415-F47C14331BA0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610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Boozers</a:t>
            </a:r>
            <a:r>
              <a:rPr lang="es-MX" dirty="0" smtClean="0"/>
              <a:t> SOS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Reto Transporte</a:t>
            </a:r>
          </a:p>
          <a:p>
            <a:r>
              <a:rPr lang="es-MX" dirty="0" smtClean="0"/>
              <a:t>[Avance: 50%]</a:t>
            </a:r>
            <a:endParaRPr lang="es-MX" dirty="0"/>
          </a:p>
        </p:txBody>
      </p:sp>
      <p:grpSp>
        <p:nvGrpSpPr>
          <p:cNvPr id="10" name="Grupo 9"/>
          <p:cNvGrpSpPr/>
          <p:nvPr/>
        </p:nvGrpSpPr>
        <p:grpSpPr>
          <a:xfrm>
            <a:off x="0" y="1"/>
            <a:ext cx="12192000" cy="1374644"/>
            <a:chOff x="0" y="1"/>
            <a:chExt cx="12192000" cy="1374644"/>
          </a:xfrm>
        </p:grpSpPr>
        <p:grpSp>
          <p:nvGrpSpPr>
            <p:cNvPr id="7" name="Grupo 6"/>
            <p:cNvGrpSpPr/>
            <p:nvPr/>
          </p:nvGrpSpPr>
          <p:grpSpPr>
            <a:xfrm>
              <a:off x="0" y="1"/>
              <a:ext cx="12192000" cy="1374644"/>
              <a:chOff x="0" y="1"/>
              <a:chExt cx="12192000" cy="1374644"/>
            </a:xfrm>
          </p:grpSpPr>
          <p:sp>
            <p:nvSpPr>
              <p:cNvPr id="4" name="Rectángulo 3"/>
              <p:cNvSpPr/>
              <p:nvPr/>
            </p:nvSpPr>
            <p:spPr>
              <a:xfrm>
                <a:off x="0" y="1"/>
                <a:ext cx="12192000" cy="57001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" name="Rectángulo 4"/>
              <p:cNvSpPr/>
              <p:nvPr/>
            </p:nvSpPr>
            <p:spPr>
              <a:xfrm>
                <a:off x="0" y="402315"/>
                <a:ext cx="12192000" cy="57001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" name="Rectángulo 5"/>
              <p:cNvSpPr/>
              <p:nvPr/>
            </p:nvSpPr>
            <p:spPr>
              <a:xfrm>
                <a:off x="0" y="804629"/>
                <a:ext cx="12192000" cy="5700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0847" y="89850"/>
              <a:ext cx="1678117" cy="1080000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970" r="40248"/>
            <a:stretch/>
          </p:blipFill>
          <p:spPr>
            <a:xfrm>
              <a:off x="177209" y="147322"/>
              <a:ext cx="1169582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313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83259"/>
          </a:xfrm>
        </p:spPr>
        <p:txBody>
          <a:bodyPr>
            <a:normAutofit/>
          </a:bodyPr>
          <a:lstStyle/>
          <a:p>
            <a:r>
              <a:rPr lang="es-MX" dirty="0" smtClean="0"/>
              <a:t>Herramientas: R y API de Google </a:t>
            </a:r>
            <a:r>
              <a:rPr lang="es-MX" dirty="0" err="1" smtClean="0"/>
              <a:t>Maps</a:t>
            </a:r>
            <a:endParaRPr lang="es-MX" dirty="0" smtClean="0"/>
          </a:p>
          <a:p>
            <a:r>
              <a:rPr lang="es-MX" dirty="0" smtClean="0"/>
              <a:t>Fuentes de Información: Grupo Modelo y Secretariado Ejecutivo del Sistema Nacional de Seguridad Pública (SESNSP).</a:t>
            </a:r>
          </a:p>
          <a:p>
            <a:r>
              <a:rPr lang="es-MX" dirty="0" smtClean="0"/>
              <a:t>Transformación de Variables: Tarifa, Coordenadas y Fecha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0" y="6002131"/>
            <a:ext cx="12192000" cy="855869"/>
            <a:chOff x="0" y="6002131"/>
            <a:chExt cx="12192000" cy="855869"/>
          </a:xfrm>
        </p:grpSpPr>
        <p:grpSp>
          <p:nvGrpSpPr>
            <p:cNvPr id="11" name="Grupo 10"/>
            <p:cNvGrpSpPr/>
            <p:nvPr/>
          </p:nvGrpSpPr>
          <p:grpSpPr>
            <a:xfrm flipV="1">
              <a:off x="0" y="6002131"/>
              <a:ext cx="12192000" cy="855869"/>
              <a:chOff x="0" y="1"/>
              <a:chExt cx="12192000" cy="855869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0" y="1"/>
                <a:ext cx="12192000" cy="3600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0" y="247939"/>
                <a:ext cx="12192000" cy="36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0" y="495870"/>
                <a:ext cx="12192000" cy="36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2983" y="6061779"/>
              <a:ext cx="1118745" cy="720000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970" r="40248"/>
            <a:stretch/>
          </p:blipFill>
          <p:spPr>
            <a:xfrm>
              <a:off x="58479" y="6083735"/>
              <a:ext cx="779721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126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Insights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091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 smtClean="0"/>
              <a:t>En promedio existen 8.6 empresas transportistas por ruta, en donde destacan las rutas con la clave “800” que están por encima de 30.</a:t>
            </a:r>
          </a:p>
          <a:p>
            <a:pPr algn="just"/>
            <a:r>
              <a:rPr lang="es-MX" dirty="0" smtClean="0"/>
              <a:t>Las principales empresas proveedoras son “Tortuga” (15.4%), “Agua” (15.4%) y “</a:t>
            </a:r>
            <a:r>
              <a:rPr lang="es-MX" dirty="0" err="1" smtClean="0"/>
              <a:t>Artois</a:t>
            </a:r>
            <a:r>
              <a:rPr lang="es-MX" dirty="0" smtClean="0"/>
              <a:t>” (10.4%) que acumulan el 41.2% de los servicios.</a:t>
            </a:r>
          </a:p>
          <a:p>
            <a:pPr algn="just"/>
            <a:r>
              <a:rPr lang="es-MX" dirty="0" smtClean="0"/>
              <a:t>El 50% de los recursos se destinaron a contratar empresas transportistas con flota del tipo Z2, y otro 25.9% en ZF.</a:t>
            </a:r>
          </a:p>
          <a:p>
            <a:pPr algn="just"/>
            <a:r>
              <a:rPr lang="es-MX" dirty="0" smtClean="0"/>
              <a:t>En promedio, cada viaje cuesta  $37,634.41 pesos, las empresas más caras son </a:t>
            </a:r>
            <a:r>
              <a:rPr lang="es-MX" dirty="0" err="1" smtClean="0"/>
              <a:t>Border</a:t>
            </a:r>
            <a:r>
              <a:rPr lang="es-MX" dirty="0" smtClean="0"/>
              <a:t> ($151,340), </a:t>
            </a:r>
            <a:r>
              <a:rPr lang="es-MX" dirty="0" err="1" smtClean="0"/>
              <a:t>Hoegaarden</a:t>
            </a:r>
            <a:r>
              <a:rPr lang="es-MX" dirty="0" smtClean="0"/>
              <a:t> ($134,431) y Cristal ($108,057), y las más baratas son Sin Alcohol ($2,650), Tortuga ($6,585) y Día de los Muertos ($7,937).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0" y="6002131"/>
            <a:ext cx="12192000" cy="855869"/>
            <a:chOff x="0" y="6002131"/>
            <a:chExt cx="12192000" cy="855869"/>
          </a:xfrm>
        </p:grpSpPr>
        <p:grpSp>
          <p:nvGrpSpPr>
            <p:cNvPr id="5" name="Grupo 4"/>
            <p:cNvGrpSpPr/>
            <p:nvPr/>
          </p:nvGrpSpPr>
          <p:grpSpPr>
            <a:xfrm flipV="1">
              <a:off x="0" y="6002131"/>
              <a:ext cx="12192000" cy="855869"/>
              <a:chOff x="0" y="1"/>
              <a:chExt cx="12192000" cy="855869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0" y="1"/>
                <a:ext cx="12192000" cy="3600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0" y="247939"/>
                <a:ext cx="12192000" cy="36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0" y="495870"/>
                <a:ext cx="12192000" cy="36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2983" y="6061779"/>
              <a:ext cx="1118745" cy="720000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970" r="40248"/>
            <a:stretch/>
          </p:blipFill>
          <p:spPr>
            <a:xfrm>
              <a:off x="58479" y="6083735"/>
              <a:ext cx="779721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755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Estrategia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36869"/>
            <a:ext cx="10515600" cy="4519520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En 2017, las carreteras con más incidentes de robo eran Puebla (1,506) y Tlaxcala (1,460) que acumulaban el 65.2% de los delitos, seguidos de Guerrero (423), Oaxaca (325), Veracruz (270) y Chiapas (223), así que el problema se centra en la región oriente y sur.</a:t>
            </a:r>
          </a:p>
          <a:p>
            <a:pPr algn="just"/>
            <a:r>
              <a:rPr lang="es-MX" dirty="0" smtClean="0"/>
              <a:t>Dichas regiones concuerdan con la “zona del </a:t>
            </a:r>
            <a:r>
              <a:rPr lang="es-MX" dirty="0" err="1" smtClean="0"/>
              <a:t>huachicol</a:t>
            </a:r>
            <a:r>
              <a:rPr lang="es-MX" dirty="0" smtClean="0"/>
              <a:t>”, donde se acumula la mayor parte de tomas clandestinas para el robo de hidrocarburos.</a:t>
            </a:r>
          </a:p>
          <a:p>
            <a:pPr algn="just"/>
            <a:r>
              <a:rPr lang="es-MX" dirty="0" smtClean="0"/>
              <a:t>En estos estados, el robo a camiones de carga representó el 64.8%, lo que podría ser un posible </a:t>
            </a:r>
            <a:r>
              <a:rPr lang="es-MX" i="1" dirty="0" smtClean="0"/>
              <a:t>modus operandi </a:t>
            </a:r>
            <a:r>
              <a:rPr lang="es-MX" dirty="0" smtClean="0"/>
              <a:t>para transportar hidrocarburos robados mediante la facha de camiones de carga.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0" y="6002131"/>
            <a:ext cx="12192000" cy="855869"/>
            <a:chOff x="0" y="6002131"/>
            <a:chExt cx="12192000" cy="855869"/>
          </a:xfrm>
        </p:grpSpPr>
        <p:grpSp>
          <p:nvGrpSpPr>
            <p:cNvPr id="5" name="Grupo 4"/>
            <p:cNvGrpSpPr/>
            <p:nvPr/>
          </p:nvGrpSpPr>
          <p:grpSpPr>
            <a:xfrm flipV="1">
              <a:off x="0" y="6002131"/>
              <a:ext cx="12192000" cy="855869"/>
              <a:chOff x="0" y="1"/>
              <a:chExt cx="12192000" cy="855869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0" y="1"/>
                <a:ext cx="12192000" cy="3600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0" y="247939"/>
                <a:ext cx="12192000" cy="36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0" y="495870"/>
                <a:ext cx="12192000" cy="36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2983" y="6061779"/>
              <a:ext cx="1118745" cy="720000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970" r="40248"/>
            <a:stretch/>
          </p:blipFill>
          <p:spPr>
            <a:xfrm>
              <a:off x="58479" y="6083735"/>
              <a:ext cx="779721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7173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323</Words>
  <Application>Microsoft Macintosh PowerPoint</Application>
  <PresentationFormat>Personalizado</PresentationFormat>
  <Paragraphs>16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Boozers SOS</vt:lpstr>
      <vt:lpstr>Método</vt:lpstr>
      <vt:lpstr>Insights</vt:lpstr>
      <vt:lpstr>Estrategia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[NOMBRE DE EQUIPO]</dc:title>
  <dc:creator>José Angel Ramírez</dc:creator>
  <cp:lastModifiedBy>Eduardo Ib</cp:lastModifiedBy>
  <cp:revision>14</cp:revision>
  <dcterms:created xsi:type="dcterms:W3CDTF">2018-06-03T12:57:45Z</dcterms:created>
  <dcterms:modified xsi:type="dcterms:W3CDTF">2018-06-03T15:34:53Z</dcterms:modified>
</cp:coreProperties>
</file>