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8" r:id="rId6"/>
    <p:sldId id="259" r:id="rId7"/>
    <p:sldId id="562" r:id="rId8"/>
    <p:sldId id="261" r:id="rId9"/>
    <p:sldId id="260" r:id="rId10"/>
    <p:sldId id="5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DAE63-F9BA-32DA-7EB2-62B50CB0FE73}" v="23" dt="2021-12-07T02:14:40.005"/>
    <p1510:client id="{6CE3D9F0-5926-0B45-88D4-4FA22B0281D6}" v="329" dt="2021-12-07T04:13:28.111"/>
    <p1510:client id="{B68C77BE-A1CF-3A35-187E-8E0B84E4BC7F}" v="525" dt="2021-12-06T23:43:58.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9"/>
    <p:restoredTop sz="94637"/>
  </p:normalViewPr>
  <p:slideViewPr>
    <p:cSldViewPr snapToGrid="0">
      <p:cViewPr varScale="1">
        <p:scale>
          <a:sx n="103" d="100"/>
          <a:sy n="103"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216343-E968-8749-99B8-D8BBF00C910E}"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6528CF8-B39F-1647-B880-29A98111F73A}">
      <dgm:prSet phldrT="[Text]"/>
      <dgm:spPr/>
      <dgm:t>
        <a:bodyPr/>
        <a:lstStyle/>
        <a:p>
          <a:r>
            <a:rPr lang="en-US" dirty="0"/>
            <a:t>Preprocessing</a:t>
          </a:r>
        </a:p>
      </dgm:t>
    </dgm:pt>
    <dgm:pt modelId="{C02518B4-9FF1-DE4F-926C-663035B2500C}" type="parTrans" cxnId="{57B9C8F6-AD6E-0B42-8FF2-15A05EF7ACF5}">
      <dgm:prSet/>
      <dgm:spPr/>
      <dgm:t>
        <a:bodyPr/>
        <a:lstStyle/>
        <a:p>
          <a:endParaRPr lang="en-US"/>
        </a:p>
      </dgm:t>
    </dgm:pt>
    <dgm:pt modelId="{3969427D-D716-9A48-BE2D-056149D2EB8E}" type="sibTrans" cxnId="{57B9C8F6-AD6E-0B42-8FF2-15A05EF7ACF5}">
      <dgm:prSet/>
      <dgm:spPr/>
      <dgm:t>
        <a:bodyPr/>
        <a:lstStyle/>
        <a:p>
          <a:endParaRPr lang="en-US"/>
        </a:p>
      </dgm:t>
    </dgm:pt>
    <dgm:pt modelId="{D664320B-371D-CD4B-938D-47F054B887A4}">
      <dgm:prSet phldrT="[Text]"/>
      <dgm:spPr/>
      <dgm:t>
        <a:bodyPr/>
        <a:lstStyle/>
        <a:p>
          <a:r>
            <a:rPr lang="en-US" dirty="0"/>
            <a:t>Impute Missing Value</a:t>
          </a:r>
        </a:p>
      </dgm:t>
    </dgm:pt>
    <dgm:pt modelId="{9E2560D2-3F0C-2347-9FEF-7AFFE7DD8793}" type="parTrans" cxnId="{BB155C82-A548-EA4C-901F-0D30FE15CA18}">
      <dgm:prSet/>
      <dgm:spPr/>
      <dgm:t>
        <a:bodyPr/>
        <a:lstStyle/>
        <a:p>
          <a:endParaRPr lang="en-US"/>
        </a:p>
      </dgm:t>
    </dgm:pt>
    <dgm:pt modelId="{AA07D7C2-9908-1048-961F-BE0A44550CD5}" type="sibTrans" cxnId="{BB155C82-A548-EA4C-901F-0D30FE15CA18}">
      <dgm:prSet/>
      <dgm:spPr/>
      <dgm:t>
        <a:bodyPr/>
        <a:lstStyle/>
        <a:p>
          <a:endParaRPr lang="en-US"/>
        </a:p>
      </dgm:t>
    </dgm:pt>
    <dgm:pt modelId="{3EBFDC7C-88A1-8D47-8106-2FBCA54FDC78}">
      <dgm:prSet phldrT="[Text]"/>
      <dgm:spPr/>
      <dgm:t>
        <a:bodyPr/>
        <a:lstStyle/>
        <a:p>
          <a:r>
            <a:rPr lang="en-US" dirty="0"/>
            <a:t>Modeling</a:t>
          </a:r>
        </a:p>
      </dgm:t>
    </dgm:pt>
    <dgm:pt modelId="{1B396570-D8B0-FF49-9CF9-BBE80157BFD0}" type="parTrans" cxnId="{A47EB5F6-E9C1-6F40-89D1-3E0994D2B45F}">
      <dgm:prSet/>
      <dgm:spPr/>
      <dgm:t>
        <a:bodyPr/>
        <a:lstStyle/>
        <a:p>
          <a:endParaRPr lang="en-US"/>
        </a:p>
      </dgm:t>
    </dgm:pt>
    <dgm:pt modelId="{5C906312-7207-6548-A9C3-5FE34509B0ED}" type="sibTrans" cxnId="{A47EB5F6-E9C1-6F40-89D1-3E0994D2B45F}">
      <dgm:prSet/>
      <dgm:spPr/>
      <dgm:t>
        <a:bodyPr/>
        <a:lstStyle/>
        <a:p>
          <a:endParaRPr lang="en-US"/>
        </a:p>
      </dgm:t>
    </dgm:pt>
    <dgm:pt modelId="{E7D5E792-2E82-8A4E-8B6A-C7E9BA33251C}">
      <dgm:prSet phldrT="[Text]"/>
      <dgm:spPr/>
      <dgm:t>
        <a:bodyPr/>
        <a:lstStyle/>
        <a:p>
          <a:r>
            <a:rPr lang="en-US" dirty="0"/>
            <a:t>GAN with Sequential Layer</a:t>
          </a:r>
        </a:p>
      </dgm:t>
    </dgm:pt>
    <dgm:pt modelId="{369F60D8-FCEF-D848-AA7F-576F24C7A112}" type="parTrans" cxnId="{56EFCB2A-14C5-BC42-8A53-C24AB67ED8E3}">
      <dgm:prSet/>
      <dgm:spPr/>
      <dgm:t>
        <a:bodyPr/>
        <a:lstStyle/>
        <a:p>
          <a:endParaRPr lang="en-US"/>
        </a:p>
      </dgm:t>
    </dgm:pt>
    <dgm:pt modelId="{07A45D6C-AE20-424B-853F-D5E1DFE4A7F2}" type="sibTrans" cxnId="{56EFCB2A-14C5-BC42-8A53-C24AB67ED8E3}">
      <dgm:prSet/>
      <dgm:spPr/>
      <dgm:t>
        <a:bodyPr/>
        <a:lstStyle/>
        <a:p>
          <a:endParaRPr lang="en-US"/>
        </a:p>
      </dgm:t>
    </dgm:pt>
    <dgm:pt modelId="{00762C2D-E3D2-6543-B178-270C110286D4}">
      <dgm:prSet phldrT="[Text]"/>
      <dgm:spPr/>
      <dgm:t>
        <a:bodyPr/>
        <a:lstStyle/>
        <a:p>
          <a:r>
            <a:rPr lang="en-US" dirty="0"/>
            <a:t>Postprocessing</a:t>
          </a:r>
        </a:p>
      </dgm:t>
    </dgm:pt>
    <dgm:pt modelId="{D9047F57-8AF6-2C4D-9B11-234C70A62C00}" type="parTrans" cxnId="{64BD1A74-6DFF-C648-976D-1409A0EB4E2F}">
      <dgm:prSet/>
      <dgm:spPr/>
      <dgm:t>
        <a:bodyPr/>
        <a:lstStyle/>
        <a:p>
          <a:endParaRPr lang="en-US"/>
        </a:p>
      </dgm:t>
    </dgm:pt>
    <dgm:pt modelId="{D4761E00-36C2-324C-AB80-89298551F1DE}" type="sibTrans" cxnId="{64BD1A74-6DFF-C648-976D-1409A0EB4E2F}">
      <dgm:prSet/>
      <dgm:spPr/>
      <dgm:t>
        <a:bodyPr/>
        <a:lstStyle/>
        <a:p>
          <a:endParaRPr lang="en-US"/>
        </a:p>
      </dgm:t>
    </dgm:pt>
    <dgm:pt modelId="{53056AEC-3761-BE4C-8047-98C785337B76}">
      <dgm:prSet phldrT="[Text]"/>
      <dgm:spPr/>
      <dgm:t>
        <a:bodyPr/>
        <a:lstStyle/>
        <a:p>
          <a:r>
            <a:rPr lang="en-US" dirty="0"/>
            <a:t>Minmax Scaler</a:t>
          </a:r>
        </a:p>
      </dgm:t>
    </dgm:pt>
    <dgm:pt modelId="{2B9C309C-EBB2-C140-BA73-10F34BF21C2A}" type="parTrans" cxnId="{E3E6BA47-1FFB-CB4E-964E-BDB496D2A225}">
      <dgm:prSet/>
      <dgm:spPr/>
      <dgm:t>
        <a:bodyPr/>
        <a:lstStyle/>
        <a:p>
          <a:endParaRPr lang="en-US"/>
        </a:p>
      </dgm:t>
    </dgm:pt>
    <dgm:pt modelId="{F2FE6659-BE34-B249-AC32-E72C962487A7}" type="sibTrans" cxnId="{E3E6BA47-1FFB-CB4E-964E-BDB496D2A225}">
      <dgm:prSet/>
      <dgm:spPr/>
      <dgm:t>
        <a:bodyPr/>
        <a:lstStyle/>
        <a:p>
          <a:endParaRPr lang="en-US"/>
        </a:p>
      </dgm:t>
    </dgm:pt>
    <dgm:pt modelId="{BAD0888F-A6E1-0C4A-895D-E672711F7578}">
      <dgm:prSet phldrT="[Text]"/>
      <dgm:spPr/>
      <dgm:t>
        <a:bodyPr/>
        <a:lstStyle/>
        <a:p>
          <a:r>
            <a:rPr lang="en-US" dirty="0"/>
            <a:t>Rolling Window Sequencing</a:t>
          </a:r>
        </a:p>
      </dgm:t>
    </dgm:pt>
    <dgm:pt modelId="{31BD25CE-41F1-2043-85EE-126C7DF62003}" type="parTrans" cxnId="{DB0B998E-DFBE-6246-90AF-E13BCEBA89C5}">
      <dgm:prSet/>
      <dgm:spPr/>
      <dgm:t>
        <a:bodyPr/>
        <a:lstStyle/>
        <a:p>
          <a:endParaRPr lang="en-US"/>
        </a:p>
      </dgm:t>
    </dgm:pt>
    <dgm:pt modelId="{BC152F47-1EB8-FB4A-B717-818991E393A6}" type="sibTrans" cxnId="{DB0B998E-DFBE-6246-90AF-E13BCEBA89C5}">
      <dgm:prSet/>
      <dgm:spPr/>
      <dgm:t>
        <a:bodyPr/>
        <a:lstStyle/>
        <a:p>
          <a:endParaRPr lang="en-US"/>
        </a:p>
      </dgm:t>
    </dgm:pt>
    <dgm:pt modelId="{254CDBE9-DDE7-ED4D-A1C7-70D7C20E401C}">
      <dgm:prSet phldrT="[Text]"/>
      <dgm:spPr/>
      <dgm:t>
        <a:bodyPr/>
        <a:lstStyle/>
        <a:p>
          <a:r>
            <a:rPr lang="en-US" dirty="0"/>
            <a:t>Error Calculation based on Reconstruction Error &amp; Critic Score</a:t>
          </a:r>
        </a:p>
      </dgm:t>
    </dgm:pt>
    <dgm:pt modelId="{155BCE82-D757-E143-9487-AC75EFCEE11A}" type="parTrans" cxnId="{DC5F42DE-DBB0-EF46-B27D-886D36A3E4C8}">
      <dgm:prSet/>
      <dgm:spPr/>
      <dgm:t>
        <a:bodyPr/>
        <a:lstStyle/>
        <a:p>
          <a:endParaRPr lang="en-US"/>
        </a:p>
      </dgm:t>
    </dgm:pt>
    <dgm:pt modelId="{B8B03ADD-CA0A-1447-B1CF-3C933910E5FE}" type="sibTrans" cxnId="{DC5F42DE-DBB0-EF46-B27D-886D36A3E4C8}">
      <dgm:prSet/>
      <dgm:spPr/>
      <dgm:t>
        <a:bodyPr/>
        <a:lstStyle/>
        <a:p>
          <a:endParaRPr lang="en-US"/>
        </a:p>
      </dgm:t>
    </dgm:pt>
    <dgm:pt modelId="{AD57DF53-5F4E-4F4C-92EB-A0B7B31D9D07}">
      <dgm:prSet phldrT="[Text]"/>
      <dgm:spPr/>
      <dgm:t>
        <a:bodyPr/>
        <a:lstStyle/>
        <a:p>
          <a:r>
            <a:rPr lang="en-US" dirty="0"/>
            <a:t>Window Reconstruction</a:t>
          </a:r>
        </a:p>
        <a:p>
          <a:r>
            <a:rPr lang="en-US" dirty="0"/>
            <a:t>Visual Interrogation</a:t>
          </a:r>
        </a:p>
        <a:p>
          <a:r>
            <a:rPr lang="en-US" dirty="0"/>
            <a:t>Model metrics</a:t>
          </a:r>
        </a:p>
      </dgm:t>
    </dgm:pt>
    <dgm:pt modelId="{2FE347FC-3903-3B4E-868B-31E230E0F90F}" type="parTrans" cxnId="{A339F889-0CB1-9B4A-B2A5-FC549335B86E}">
      <dgm:prSet/>
      <dgm:spPr/>
      <dgm:t>
        <a:bodyPr/>
        <a:lstStyle/>
        <a:p>
          <a:endParaRPr lang="en-US"/>
        </a:p>
      </dgm:t>
    </dgm:pt>
    <dgm:pt modelId="{69C37517-395C-8E47-8BBA-066853F3CB88}" type="sibTrans" cxnId="{A339F889-0CB1-9B4A-B2A5-FC549335B86E}">
      <dgm:prSet/>
      <dgm:spPr/>
      <dgm:t>
        <a:bodyPr/>
        <a:lstStyle/>
        <a:p>
          <a:endParaRPr lang="en-US"/>
        </a:p>
      </dgm:t>
    </dgm:pt>
    <dgm:pt modelId="{660A7614-8939-B24D-9D19-A82D5CB81460}" type="pres">
      <dgm:prSet presAssocID="{E9216343-E968-8749-99B8-D8BBF00C910E}" presName="linear" presStyleCnt="0">
        <dgm:presLayoutVars>
          <dgm:dir/>
          <dgm:animLvl val="lvl"/>
          <dgm:resizeHandles val="exact"/>
        </dgm:presLayoutVars>
      </dgm:prSet>
      <dgm:spPr/>
    </dgm:pt>
    <dgm:pt modelId="{DA105652-9865-704F-9B90-9A16D8B00DDE}" type="pres">
      <dgm:prSet presAssocID="{C6528CF8-B39F-1647-B880-29A98111F73A}" presName="parentLin" presStyleCnt="0"/>
      <dgm:spPr/>
    </dgm:pt>
    <dgm:pt modelId="{2925ADB8-7ADA-E24E-849F-3DCDC901C2DC}" type="pres">
      <dgm:prSet presAssocID="{C6528CF8-B39F-1647-B880-29A98111F73A}" presName="parentLeftMargin" presStyleLbl="node1" presStyleIdx="0" presStyleCnt="3"/>
      <dgm:spPr/>
    </dgm:pt>
    <dgm:pt modelId="{A3026DF9-18AE-8444-9F28-96A83D2F366D}" type="pres">
      <dgm:prSet presAssocID="{C6528CF8-B39F-1647-B880-29A98111F73A}" presName="parentText" presStyleLbl="node1" presStyleIdx="0" presStyleCnt="3">
        <dgm:presLayoutVars>
          <dgm:chMax val="0"/>
          <dgm:bulletEnabled val="1"/>
        </dgm:presLayoutVars>
      </dgm:prSet>
      <dgm:spPr/>
    </dgm:pt>
    <dgm:pt modelId="{0804BC0F-6BCE-AE4C-9EA9-A9930C5629A6}" type="pres">
      <dgm:prSet presAssocID="{C6528CF8-B39F-1647-B880-29A98111F73A}" presName="negativeSpace" presStyleCnt="0"/>
      <dgm:spPr/>
    </dgm:pt>
    <dgm:pt modelId="{E8AABD3E-BA9B-E346-A0E1-242F2C8BC482}" type="pres">
      <dgm:prSet presAssocID="{C6528CF8-B39F-1647-B880-29A98111F73A}" presName="childText" presStyleLbl="conFgAcc1" presStyleIdx="0" presStyleCnt="3">
        <dgm:presLayoutVars>
          <dgm:bulletEnabled val="1"/>
        </dgm:presLayoutVars>
      </dgm:prSet>
      <dgm:spPr/>
    </dgm:pt>
    <dgm:pt modelId="{A2D523B4-BEC4-D148-A8A6-5D0814B36D06}" type="pres">
      <dgm:prSet presAssocID="{3969427D-D716-9A48-BE2D-056149D2EB8E}" presName="spaceBetweenRectangles" presStyleCnt="0"/>
      <dgm:spPr/>
    </dgm:pt>
    <dgm:pt modelId="{69FA6F22-2D4E-2540-B4CD-FF10A2275881}" type="pres">
      <dgm:prSet presAssocID="{3EBFDC7C-88A1-8D47-8106-2FBCA54FDC78}" presName="parentLin" presStyleCnt="0"/>
      <dgm:spPr/>
    </dgm:pt>
    <dgm:pt modelId="{4F36BBB3-49AC-6A4F-9A26-086A2E8D1910}" type="pres">
      <dgm:prSet presAssocID="{3EBFDC7C-88A1-8D47-8106-2FBCA54FDC78}" presName="parentLeftMargin" presStyleLbl="node1" presStyleIdx="0" presStyleCnt="3"/>
      <dgm:spPr/>
    </dgm:pt>
    <dgm:pt modelId="{4A2A7D3F-3880-704D-9CA9-4806834C6BBA}" type="pres">
      <dgm:prSet presAssocID="{3EBFDC7C-88A1-8D47-8106-2FBCA54FDC78}" presName="parentText" presStyleLbl="node1" presStyleIdx="1" presStyleCnt="3">
        <dgm:presLayoutVars>
          <dgm:chMax val="0"/>
          <dgm:bulletEnabled val="1"/>
        </dgm:presLayoutVars>
      </dgm:prSet>
      <dgm:spPr/>
    </dgm:pt>
    <dgm:pt modelId="{278674DD-AB91-5145-B88E-16280395CA61}" type="pres">
      <dgm:prSet presAssocID="{3EBFDC7C-88A1-8D47-8106-2FBCA54FDC78}" presName="negativeSpace" presStyleCnt="0"/>
      <dgm:spPr/>
    </dgm:pt>
    <dgm:pt modelId="{8B1A3D09-1416-D14D-88DA-AC3E266D1AB4}" type="pres">
      <dgm:prSet presAssocID="{3EBFDC7C-88A1-8D47-8106-2FBCA54FDC78}" presName="childText" presStyleLbl="conFgAcc1" presStyleIdx="1" presStyleCnt="3">
        <dgm:presLayoutVars>
          <dgm:bulletEnabled val="1"/>
        </dgm:presLayoutVars>
      </dgm:prSet>
      <dgm:spPr/>
    </dgm:pt>
    <dgm:pt modelId="{636C0C65-6F67-1F4E-873C-E0C0DE7EF506}" type="pres">
      <dgm:prSet presAssocID="{5C906312-7207-6548-A9C3-5FE34509B0ED}" presName="spaceBetweenRectangles" presStyleCnt="0"/>
      <dgm:spPr/>
    </dgm:pt>
    <dgm:pt modelId="{17A1FF32-7865-BA4A-AA92-16546DE5AED7}" type="pres">
      <dgm:prSet presAssocID="{00762C2D-E3D2-6543-B178-270C110286D4}" presName="parentLin" presStyleCnt="0"/>
      <dgm:spPr/>
    </dgm:pt>
    <dgm:pt modelId="{C07AFC27-7646-D24A-A22F-A0D1CD041BA6}" type="pres">
      <dgm:prSet presAssocID="{00762C2D-E3D2-6543-B178-270C110286D4}" presName="parentLeftMargin" presStyleLbl="node1" presStyleIdx="1" presStyleCnt="3"/>
      <dgm:spPr/>
    </dgm:pt>
    <dgm:pt modelId="{4E2B3BED-C835-6848-96E3-1BC53E9118F0}" type="pres">
      <dgm:prSet presAssocID="{00762C2D-E3D2-6543-B178-270C110286D4}" presName="parentText" presStyleLbl="node1" presStyleIdx="2" presStyleCnt="3">
        <dgm:presLayoutVars>
          <dgm:chMax val="0"/>
          <dgm:bulletEnabled val="1"/>
        </dgm:presLayoutVars>
      </dgm:prSet>
      <dgm:spPr/>
    </dgm:pt>
    <dgm:pt modelId="{F13CD9D6-FA9E-FE49-BA89-BF1E5A17B1DF}" type="pres">
      <dgm:prSet presAssocID="{00762C2D-E3D2-6543-B178-270C110286D4}" presName="negativeSpace" presStyleCnt="0"/>
      <dgm:spPr/>
    </dgm:pt>
    <dgm:pt modelId="{24392B4C-0BF9-374F-A3A8-DF6F3C7B1BD7}" type="pres">
      <dgm:prSet presAssocID="{00762C2D-E3D2-6543-B178-270C110286D4}" presName="childText" presStyleLbl="conFgAcc1" presStyleIdx="2" presStyleCnt="3">
        <dgm:presLayoutVars>
          <dgm:bulletEnabled val="1"/>
        </dgm:presLayoutVars>
      </dgm:prSet>
      <dgm:spPr/>
    </dgm:pt>
  </dgm:ptLst>
  <dgm:cxnLst>
    <dgm:cxn modelId="{CC45F022-54B4-224D-AA7D-022C738D93C9}" type="presOf" srcId="{E7D5E792-2E82-8A4E-8B6A-C7E9BA33251C}" destId="{8B1A3D09-1416-D14D-88DA-AC3E266D1AB4}" srcOrd="0" destOrd="0" presId="urn:microsoft.com/office/officeart/2005/8/layout/list1"/>
    <dgm:cxn modelId="{56EFCB2A-14C5-BC42-8A53-C24AB67ED8E3}" srcId="{3EBFDC7C-88A1-8D47-8106-2FBCA54FDC78}" destId="{E7D5E792-2E82-8A4E-8B6A-C7E9BA33251C}" srcOrd="0" destOrd="0" parTransId="{369F60D8-FCEF-D848-AA7F-576F24C7A112}" sibTransId="{07A45D6C-AE20-424B-853F-D5E1DFE4A7F2}"/>
    <dgm:cxn modelId="{5CA98C37-BECE-DC4C-82FC-75C08BFDEF8D}" type="presOf" srcId="{3EBFDC7C-88A1-8D47-8106-2FBCA54FDC78}" destId="{4F36BBB3-49AC-6A4F-9A26-086A2E8D1910}" srcOrd="0" destOrd="0" presId="urn:microsoft.com/office/officeart/2005/8/layout/list1"/>
    <dgm:cxn modelId="{E71B7C3B-85CD-6C4C-A726-348825D670DF}" type="presOf" srcId="{E9216343-E968-8749-99B8-D8BBF00C910E}" destId="{660A7614-8939-B24D-9D19-A82D5CB81460}" srcOrd="0" destOrd="0" presId="urn:microsoft.com/office/officeart/2005/8/layout/list1"/>
    <dgm:cxn modelId="{E3E6BA47-1FFB-CB4E-964E-BDB496D2A225}" srcId="{C6528CF8-B39F-1647-B880-29A98111F73A}" destId="{53056AEC-3761-BE4C-8047-98C785337B76}" srcOrd="1" destOrd="0" parTransId="{2B9C309C-EBB2-C140-BA73-10F34BF21C2A}" sibTransId="{F2FE6659-BE34-B249-AC32-E72C962487A7}"/>
    <dgm:cxn modelId="{9808C24A-471F-454E-B961-1A644029AD1C}" type="presOf" srcId="{53056AEC-3761-BE4C-8047-98C785337B76}" destId="{E8AABD3E-BA9B-E346-A0E1-242F2C8BC482}" srcOrd="0" destOrd="1" presId="urn:microsoft.com/office/officeart/2005/8/layout/list1"/>
    <dgm:cxn modelId="{DAD5F871-8561-E242-B256-CE83A802FAF4}" type="presOf" srcId="{00762C2D-E3D2-6543-B178-270C110286D4}" destId="{4E2B3BED-C835-6848-96E3-1BC53E9118F0}" srcOrd="1" destOrd="0" presId="urn:microsoft.com/office/officeart/2005/8/layout/list1"/>
    <dgm:cxn modelId="{D8235172-1918-0A4C-BBA4-BD63517DFC2C}" type="presOf" srcId="{D664320B-371D-CD4B-938D-47F054B887A4}" destId="{E8AABD3E-BA9B-E346-A0E1-242F2C8BC482}" srcOrd="0" destOrd="0" presId="urn:microsoft.com/office/officeart/2005/8/layout/list1"/>
    <dgm:cxn modelId="{CA383C73-11A0-D846-A347-E74C713363BD}" type="presOf" srcId="{BAD0888F-A6E1-0C4A-895D-E672711F7578}" destId="{E8AABD3E-BA9B-E346-A0E1-242F2C8BC482}" srcOrd="0" destOrd="2" presId="urn:microsoft.com/office/officeart/2005/8/layout/list1"/>
    <dgm:cxn modelId="{64BD1A74-6DFF-C648-976D-1409A0EB4E2F}" srcId="{E9216343-E968-8749-99B8-D8BBF00C910E}" destId="{00762C2D-E3D2-6543-B178-270C110286D4}" srcOrd="2" destOrd="0" parTransId="{D9047F57-8AF6-2C4D-9B11-234C70A62C00}" sibTransId="{D4761E00-36C2-324C-AB80-89298551F1DE}"/>
    <dgm:cxn modelId="{C7B06074-F9E9-9343-822E-7CEF2D3B7D12}" type="presOf" srcId="{3EBFDC7C-88A1-8D47-8106-2FBCA54FDC78}" destId="{4A2A7D3F-3880-704D-9CA9-4806834C6BBA}" srcOrd="1" destOrd="0" presId="urn:microsoft.com/office/officeart/2005/8/layout/list1"/>
    <dgm:cxn modelId="{BB155C82-A548-EA4C-901F-0D30FE15CA18}" srcId="{C6528CF8-B39F-1647-B880-29A98111F73A}" destId="{D664320B-371D-CD4B-938D-47F054B887A4}" srcOrd="0" destOrd="0" parTransId="{9E2560D2-3F0C-2347-9FEF-7AFFE7DD8793}" sibTransId="{AA07D7C2-9908-1048-961F-BE0A44550CD5}"/>
    <dgm:cxn modelId="{A339F889-0CB1-9B4A-B2A5-FC549335B86E}" srcId="{00762C2D-E3D2-6543-B178-270C110286D4}" destId="{AD57DF53-5F4E-4F4C-92EB-A0B7B31D9D07}" srcOrd="0" destOrd="0" parTransId="{2FE347FC-3903-3B4E-868B-31E230E0F90F}" sibTransId="{69C37517-395C-8E47-8BBA-066853F3CB88}"/>
    <dgm:cxn modelId="{7BD5D18D-35F8-7E40-85D4-491005E94882}" type="presOf" srcId="{254CDBE9-DDE7-ED4D-A1C7-70D7C20E401C}" destId="{8B1A3D09-1416-D14D-88DA-AC3E266D1AB4}" srcOrd="0" destOrd="1" presId="urn:microsoft.com/office/officeart/2005/8/layout/list1"/>
    <dgm:cxn modelId="{DB0B998E-DFBE-6246-90AF-E13BCEBA89C5}" srcId="{C6528CF8-B39F-1647-B880-29A98111F73A}" destId="{BAD0888F-A6E1-0C4A-895D-E672711F7578}" srcOrd="2" destOrd="0" parTransId="{31BD25CE-41F1-2043-85EE-126C7DF62003}" sibTransId="{BC152F47-1EB8-FB4A-B717-818991E393A6}"/>
    <dgm:cxn modelId="{78EBBD90-A06B-4346-898A-862AC12EA465}" type="presOf" srcId="{C6528CF8-B39F-1647-B880-29A98111F73A}" destId="{2925ADB8-7ADA-E24E-849F-3DCDC901C2DC}" srcOrd="0" destOrd="0" presId="urn:microsoft.com/office/officeart/2005/8/layout/list1"/>
    <dgm:cxn modelId="{2BE75DB8-9727-8648-A510-A28029FA5555}" type="presOf" srcId="{00762C2D-E3D2-6543-B178-270C110286D4}" destId="{C07AFC27-7646-D24A-A22F-A0D1CD041BA6}" srcOrd="0" destOrd="0" presId="urn:microsoft.com/office/officeart/2005/8/layout/list1"/>
    <dgm:cxn modelId="{DC5F42DE-DBB0-EF46-B27D-886D36A3E4C8}" srcId="{3EBFDC7C-88A1-8D47-8106-2FBCA54FDC78}" destId="{254CDBE9-DDE7-ED4D-A1C7-70D7C20E401C}" srcOrd="1" destOrd="0" parTransId="{155BCE82-D757-E143-9487-AC75EFCEE11A}" sibTransId="{B8B03ADD-CA0A-1447-B1CF-3C933910E5FE}"/>
    <dgm:cxn modelId="{83375FE4-4075-3342-A1D0-CEEAA05595F5}" type="presOf" srcId="{AD57DF53-5F4E-4F4C-92EB-A0B7B31D9D07}" destId="{24392B4C-0BF9-374F-A3A8-DF6F3C7B1BD7}" srcOrd="0" destOrd="0" presId="urn:microsoft.com/office/officeart/2005/8/layout/list1"/>
    <dgm:cxn modelId="{A47EB5F6-E9C1-6F40-89D1-3E0994D2B45F}" srcId="{E9216343-E968-8749-99B8-D8BBF00C910E}" destId="{3EBFDC7C-88A1-8D47-8106-2FBCA54FDC78}" srcOrd="1" destOrd="0" parTransId="{1B396570-D8B0-FF49-9CF9-BBE80157BFD0}" sibTransId="{5C906312-7207-6548-A9C3-5FE34509B0ED}"/>
    <dgm:cxn modelId="{57B9C8F6-AD6E-0B42-8FF2-15A05EF7ACF5}" srcId="{E9216343-E968-8749-99B8-D8BBF00C910E}" destId="{C6528CF8-B39F-1647-B880-29A98111F73A}" srcOrd="0" destOrd="0" parTransId="{C02518B4-9FF1-DE4F-926C-663035B2500C}" sibTransId="{3969427D-D716-9A48-BE2D-056149D2EB8E}"/>
    <dgm:cxn modelId="{223E04FA-6F2B-B344-88F9-39FBD524DCBE}" type="presOf" srcId="{C6528CF8-B39F-1647-B880-29A98111F73A}" destId="{A3026DF9-18AE-8444-9F28-96A83D2F366D}" srcOrd="1" destOrd="0" presId="urn:microsoft.com/office/officeart/2005/8/layout/list1"/>
    <dgm:cxn modelId="{432195C8-B5ED-174D-B202-28CAC01EDA63}" type="presParOf" srcId="{660A7614-8939-B24D-9D19-A82D5CB81460}" destId="{DA105652-9865-704F-9B90-9A16D8B00DDE}" srcOrd="0" destOrd="0" presId="urn:microsoft.com/office/officeart/2005/8/layout/list1"/>
    <dgm:cxn modelId="{BA6B1197-F456-8242-A64E-2DF1DED6D5FA}" type="presParOf" srcId="{DA105652-9865-704F-9B90-9A16D8B00DDE}" destId="{2925ADB8-7ADA-E24E-849F-3DCDC901C2DC}" srcOrd="0" destOrd="0" presId="urn:microsoft.com/office/officeart/2005/8/layout/list1"/>
    <dgm:cxn modelId="{52EAB7B5-285C-024E-AAB3-896EEE27607F}" type="presParOf" srcId="{DA105652-9865-704F-9B90-9A16D8B00DDE}" destId="{A3026DF9-18AE-8444-9F28-96A83D2F366D}" srcOrd="1" destOrd="0" presId="urn:microsoft.com/office/officeart/2005/8/layout/list1"/>
    <dgm:cxn modelId="{19386F53-97EB-4E47-A736-DB5B9F9469E0}" type="presParOf" srcId="{660A7614-8939-B24D-9D19-A82D5CB81460}" destId="{0804BC0F-6BCE-AE4C-9EA9-A9930C5629A6}" srcOrd="1" destOrd="0" presId="urn:microsoft.com/office/officeart/2005/8/layout/list1"/>
    <dgm:cxn modelId="{5A8CBA7C-2A21-544D-AE26-8EA863BE5101}" type="presParOf" srcId="{660A7614-8939-B24D-9D19-A82D5CB81460}" destId="{E8AABD3E-BA9B-E346-A0E1-242F2C8BC482}" srcOrd="2" destOrd="0" presId="urn:microsoft.com/office/officeart/2005/8/layout/list1"/>
    <dgm:cxn modelId="{9B389E2A-0CEF-DC45-8BA0-C96F5E6B2EE4}" type="presParOf" srcId="{660A7614-8939-B24D-9D19-A82D5CB81460}" destId="{A2D523B4-BEC4-D148-A8A6-5D0814B36D06}" srcOrd="3" destOrd="0" presId="urn:microsoft.com/office/officeart/2005/8/layout/list1"/>
    <dgm:cxn modelId="{A6C86714-E1A2-D349-BDCE-411CBDF42902}" type="presParOf" srcId="{660A7614-8939-B24D-9D19-A82D5CB81460}" destId="{69FA6F22-2D4E-2540-B4CD-FF10A2275881}" srcOrd="4" destOrd="0" presId="urn:microsoft.com/office/officeart/2005/8/layout/list1"/>
    <dgm:cxn modelId="{0B3A1032-2EB2-514E-9EA6-96FF3A0E2055}" type="presParOf" srcId="{69FA6F22-2D4E-2540-B4CD-FF10A2275881}" destId="{4F36BBB3-49AC-6A4F-9A26-086A2E8D1910}" srcOrd="0" destOrd="0" presId="urn:microsoft.com/office/officeart/2005/8/layout/list1"/>
    <dgm:cxn modelId="{2C06D2CF-4327-9748-B4B6-0FFEDDAED21F}" type="presParOf" srcId="{69FA6F22-2D4E-2540-B4CD-FF10A2275881}" destId="{4A2A7D3F-3880-704D-9CA9-4806834C6BBA}" srcOrd="1" destOrd="0" presId="urn:microsoft.com/office/officeart/2005/8/layout/list1"/>
    <dgm:cxn modelId="{2E40B727-9E37-C840-BD45-7F800E5630FC}" type="presParOf" srcId="{660A7614-8939-B24D-9D19-A82D5CB81460}" destId="{278674DD-AB91-5145-B88E-16280395CA61}" srcOrd="5" destOrd="0" presId="urn:microsoft.com/office/officeart/2005/8/layout/list1"/>
    <dgm:cxn modelId="{007FA7AA-E775-0D4E-BFD2-500EDDDB74BA}" type="presParOf" srcId="{660A7614-8939-B24D-9D19-A82D5CB81460}" destId="{8B1A3D09-1416-D14D-88DA-AC3E266D1AB4}" srcOrd="6" destOrd="0" presId="urn:microsoft.com/office/officeart/2005/8/layout/list1"/>
    <dgm:cxn modelId="{F3F0D798-9C66-C840-A84D-408C81580E63}" type="presParOf" srcId="{660A7614-8939-B24D-9D19-A82D5CB81460}" destId="{636C0C65-6F67-1F4E-873C-E0C0DE7EF506}" srcOrd="7" destOrd="0" presId="urn:microsoft.com/office/officeart/2005/8/layout/list1"/>
    <dgm:cxn modelId="{EEE0FFE7-B348-B547-B0E4-50524978871C}" type="presParOf" srcId="{660A7614-8939-B24D-9D19-A82D5CB81460}" destId="{17A1FF32-7865-BA4A-AA92-16546DE5AED7}" srcOrd="8" destOrd="0" presId="urn:microsoft.com/office/officeart/2005/8/layout/list1"/>
    <dgm:cxn modelId="{BBD5E159-24D8-8C41-B0E6-AE16FD96ADCD}" type="presParOf" srcId="{17A1FF32-7865-BA4A-AA92-16546DE5AED7}" destId="{C07AFC27-7646-D24A-A22F-A0D1CD041BA6}" srcOrd="0" destOrd="0" presId="urn:microsoft.com/office/officeart/2005/8/layout/list1"/>
    <dgm:cxn modelId="{3BEA472C-410D-C042-A588-58BB2C87F500}" type="presParOf" srcId="{17A1FF32-7865-BA4A-AA92-16546DE5AED7}" destId="{4E2B3BED-C835-6848-96E3-1BC53E9118F0}" srcOrd="1" destOrd="0" presId="urn:microsoft.com/office/officeart/2005/8/layout/list1"/>
    <dgm:cxn modelId="{D20F3DFD-F66B-444D-B3DF-E04DDCC4E902}" type="presParOf" srcId="{660A7614-8939-B24D-9D19-A82D5CB81460}" destId="{F13CD9D6-FA9E-FE49-BA89-BF1E5A17B1DF}" srcOrd="9" destOrd="0" presId="urn:microsoft.com/office/officeart/2005/8/layout/list1"/>
    <dgm:cxn modelId="{E3342457-4C20-E240-8A07-DD7F7EB59323}" type="presParOf" srcId="{660A7614-8939-B24D-9D19-A82D5CB81460}" destId="{24392B4C-0BF9-374F-A3A8-DF6F3C7B1BD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BD3E-BA9B-E346-A0E1-242F2C8BC482}">
      <dsp:nvSpPr>
        <dsp:cNvPr id="0" name=""/>
        <dsp:cNvSpPr/>
      </dsp:nvSpPr>
      <dsp:spPr>
        <a:xfrm>
          <a:off x="0" y="461496"/>
          <a:ext cx="6367912" cy="166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58216" rIns="49422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Impute Missing Value</a:t>
          </a:r>
        </a:p>
        <a:p>
          <a:pPr marL="228600" lvl="1" indent="-228600" algn="l" defTabSz="977900">
            <a:lnSpc>
              <a:spcPct val="90000"/>
            </a:lnSpc>
            <a:spcBef>
              <a:spcPct val="0"/>
            </a:spcBef>
            <a:spcAft>
              <a:spcPct val="15000"/>
            </a:spcAft>
            <a:buChar char="•"/>
          </a:pPr>
          <a:r>
            <a:rPr lang="en-US" sz="2200" kern="1200" dirty="0"/>
            <a:t>Minmax Scaler</a:t>
          </a:r>
        </a:p>
        <a:p>
          <a:pPr marL="228600" lvl="1" indent="-228600" algn="l" defTabSz="977900">
            <a:lnSpc>
              <a:spcPct val="90000"/>
            </a:lnSpc>
            <a:spcBef>
              <a:spcPct val="0"/>
            </a:spcBef>
            <a:spcAft>
              <a:spcPct val="15000"/>
            </a:spcAft>
            <a:buChar char="•"/>
          </a:pPr>
          <a:r>
            <a:rPr lang="en-US" sz="2200" kern="1200" dirty="0"/>
            <a:t>Rolling Window Sequencing</a:t>
          </a:r>
        </a:p>
      </dsp:txBody>
      <dsp:txXfrm>
        <a:off x="0" y="461496"/>
        <a:ext cx="6367912" cy="1663200"/>
      </dsp:txXfrm>
    </dsp:sp>
    <dsp:sp modelId="{A3026DF9-18AE-8444-9F28-96A83D2F366D}">
      <dsp:nvSpPr>
        <dsp:cNvPr id="0" name=""/>
        <dsp:cNvSpPr/>
      </dsp:nvSpPr>
      <dsp:spPr>
        <a:xfrm>
          <a:off x="318395" y="136776"/>
          <a:ext cx="4457539"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77900">
            <a:lnSpc>
              <a:spcPct val="90000"/>
            </a:lnSpc>
            <a:spcBef>
              <a:spcPct val="0"/>
            </a:spcBef>
            <a:spcAft>
              <a:spcPct val="35000"/>
            </a:spcAft>
            <a:buNone/>
          </a:pPr>
          <a:r>
            <a:rPr lang="en-US" sz="2200" kern="1200" dirty="0"/>
            <a:t>Preprocessing</a:t>
          </a:r>
        </a:p>
      </dsp:txBody>
      <dsp:txXfrm>
        <a:off x="350098" y="168479"/>
        <a:ext cx="4394133" cy="586034"/>
      </dsp:txXfrm>
    </dsp:sp>
    <dsp:sp modelId="{8B1A3D09-1416-D14D-88DA-AC3E266D1AB4}">
      <dsp:nvSpPr>
        <dsp:cNvPr id="0" name=""/>
        <dsp:cNvSpPr/>
      </dsp:nvSpPr>
      <dsp:spPr>
        <a:xfrm>
          <a:off x="0" y="2568216"/>
          <a:ext cx="6367912" cy="15939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58216" rIns="49422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GAN with Sequential Layer</a:t>
          </a:r>
        </a:p>
        <a:p>
          <a:pPr marL="228600" lvl="1" indent="-228600" algn="l" defTabSz="977900">
            <a:lnSpc>
              <a:spcPct val="90000"/>
            </a:lnSpc>
            <a:spcBef>
              <a:spcPct val="0"/>
            </a:spcBef>
            <a:spcAft>
              <a:spcPct val="15000"/>
            </a:spcAft>
            <a:buChar char="•"/>
          </a:pPr>
          <a:r>
            <a:rPr lang="en-US" sz="2200" kern="1200" dirty="0"/>
            <a:t>Error Calculation based on Reconstruction Error &amp; Critic Score</a:t>
          </a:r>
        </a:p>
      </dsp:txBody>
      <dsp:txXfrm>
        <a:off x="0" y="2568216"/>
        <a:ext cx="6367912" cy="1593900"/>
      </dsp:txXfrm>
    </dsp:sp>
    <dsp:sp modelId="{4A2A7D3F-3880-704D-9CA9-4806834C6BBA}">
      <dsp:nvSpPr>
        <dsp:cNvPr id="0" name=""/>
        <dsp:cNvSpPr/>
      </dsp:nvSpPr>
      <dsp:spPr>
        <a:xfrm>
          <a:off x="318395" y="2243496"/>
          <a:ext cx="4457539" cy="649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77900">
            <a:lnSpc>
              <a:spcPct val="90000"/>
            </a:lnSpc>
            <a:spcBef>
              <a:spcPct val="0"/>
            </a:spcBef>
            <a:spcAft>
              <a:spcPct val="35000"/>
            </a:spcAft>
            <a:buNone/>
          </a:pPr>
          <a:r>
            <a:rPr lang="en-US" sz="2200" kern="1200" dirty="0"/>
            <a:t>Modeling</a:t>
          </a:r>
        </a:p>
      </dsp:txBody>
      <dsp:txXfrm>
        <a:off x="350098" y="2275199"/>
        <a:ext cx="4394133" cy="586034"/>
      </dsp:txXfrm>
    </dsp:sp>
    <dsp:sp modelId="{24392B4C-0BF9-374F-A3A8-DF6F3C7B1BD7}">
      <dsp:nvSpPr>
        <dsp:cNvPr id="0" name=""/>
        <dsp:cNvSpPr/>
      </dsp:nvSpPr>
      <dsp:spPr>
        <a:xfrm>
          <a:off x="0" y="4605636"/>
          <a:ext cx="6367912" cy="1663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58216" rIns="49422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Window Reconstruction</a:t>
          </a:r>
        </a:p>
        <a:p>
          <a:pPr marL="228600" lvl="1" indent="-228600" algn="l" defTabSz="977900">
            <a:lnSpc>
              <a:spcPct val="90000"/>
            </a:lnSpc>
            <a:spcBef>
              <a:spcPct val="0"/>
            </a:spcBef>
            <a:spcAft>
              <a:spcPct val="15000"/>
            </a:spcAft>
            <a:buChar char="•"/>
          </a:pPr>
          <a:r>
            <a:rPr lang="en-US" sz="2200" kern="1200" dirty="0"/>
            <a:t>Visual Interrogation</a:t>
          </a:r>
        </a:p>
        <a:p>
          <a:pPr marL="228600" lvl="1" indent="-228600" algn="l" defTabSz="977900">
            <a:lnSpc>
              <a:spcPct val="90000"/>
            </a:lnSpc>
            <a:spcBef>
              <a:spcPct val="0"/>
            </a:spcBef>
            <a:spcAft>
              <a:spcPct val="15000"/>
            </a:spcAft>
            <a:buChar char="•"/>
          </a:pPr>
          <a:r>
            <a:rPr lang="en-US" sz="2200" kern="1200" dirty="0"/>
            <a:t>Model metrics</a:t>
          </a:r>
        </a:p>
      </dsp:txBody>
      <dsp:txXfrm>
        <a:off x="0" y="4605636"/>
        <a:ext cx="6367912" cy="1663200"/>
      </dsp:txXfrm>
    </dsp:sp>
    <dsp:sp modelId="{4E2B3BED-C835-6848-96E3-1BC53E9118F0}">
      <dsp:nvSpPr>
        <dsp:cNvPr id="0" name=""/>
        <dsp:cNvSpPr/>
      </dsp:nvSpPr>
      <dsp:spPr>
        <a:xfrm>
          <a:off x="318395" y="4280916"/>
          <a:ext cx="4457539" cy="6494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77900">
            <a:lnSpc>
              <a:spcPct val="90000"/>
            </a:lnSpc>
            <a:spcBef>
              <a:spcPct val="0"/>
            </a:spcBef>
            <a:spcAft>
              <a:spcPct val="35000"/>
            </a:spcAft>
            <a:buNone/>
          </a:pPr>
          <a:r>
            <a:rPr lang="en-US" sz="2200" kern="1200" dirty="0"/>
            <a:t>Postprocessing</a:t>
          </a:r>
        </a:p>
      </dsp:txBody>
      <dsp:txXfrm>
        <a:off x="350098" y="4312619"/>
        <a:ext cx="4394133"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19E8C-D2F3-F942-96C9-3012BB5BDC7F}" type="datetimeFigureOut">
              <a:rPr lang="en-US" smtClean="0"/>
              <a:t>12/10/21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BA6EC-BB9D-6843-B742-450559606280}" type="slidenum">
              <a:rPr lang="en-US" smtClean="0"/>
              <a:t>‹#›</a:t>
            </a:fld>
            <a:endParaRPr lang="en-US"/>
          </a:p>
        </p:txBody>
      </p:sp>
    </p:spTree>
    <p:extLst>
      <p:ext uri="{BB962C8B-B14F-4D97-AF65-F5344CB8AC3E}">
        <p14:creationId xmlns:p14="http://schemas.microsoft.com/office/powerpoint/2010/main" val="146368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s.google.com/machine-learning/glossary#cross-entrop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b="0" i="0" dirty="0">
                <a:solidFill>
                  <a:srgbClr val="202124"/>
                </a:solidFill>
                <a:effectLst/>
                <a:latin typeface="Roboto" panose="02000000000000000000" pitchFamily="2" charset="0"/>
              </a:rPr>
              <a:t>Then we looked at the unsupervised learning techniques – where we labels are not required, and we can train the algorithm of normal datasets which are relatively easily available.  </a:t>
            </a:r>
          </a:p>
          <a:p>
            <a:pPr marL="0" indent="0" algn="just">
              <a:buFont typeface="Arial" panose="020B0604020202020204" pitchFamily="34" charset="0"/>
              <a:buNone/>
            </a:pPr>
            <a:endParaRPr lang="en-US" b="0" i="0" dirty="0">
              <a:solidFill>
                <a:srgbClr val="202124"/>
              </a:solidFill>
              <a:effectLst/>
              <a:latin typeface="Roboto" panose="02000000000000000000" pitchFamily="2" charset="0"/>
            </a:endParaRPr>
          </a:p>
          <a:p>
            <a:pPr marL="171450" indent="-171450" algn="just">
              <a:buFont typeface="Arial" panose="020B0604020202020204" pitchFamily="34" charset="0"/>
              <a:buChar char="•"/>
            </a:pPr>
            <a:r>
              <a:rPr lang="en-US" b="0" i="0" dirty="0">
                <a:solidFill>
                  <a:srgbClr val="202124"/>
                </a:solidFill>
                <a:effectLst/>
                <a:latin typeface="Roboto" panose="02000000000000000000" pitchFamily="2" charset="0"/>
              </a:rPr>
              <a:t>OCSVN is a very widely used framework and there are a lot of research papers around the use of OSVMS in fault classification of industrial </a:t>
            </a:r>
            <a:r>
              <a:rPr lang="en-US" b="0" i="0" dirty="0" err="1">
                <a:solidFill>
                  <a:srgbClr val="202124"/>
                </a:solidFill>
                <a:effectLst/>
                <a:latin typeface="Roboto" panose="02000000000000000000" pitchFamily="2" charset="0"/>
              </a:rPr>
              <a:t>equipments</a:t>
            </a:r>
            <a:endParaRPr lang="en-US" b="0" i="0" dirty="0">
              <a:solidFill>
                <a:srgbClr val="202124"/>
              </a:solidFill>
              <a:effectLst/>
              <a:latin typeface="Roboto" panose="02000000000000000000" pitchFamily="2" charset="0"/>
            </a:endParaRPr>
          </a:p>
          <a:p>
            <a:pPr marL="171450" indent="-171450" algn="just">
              <a:buFont typeface="Arial" panose="020B0604020202020204" pitchFamily="34" charset="0"/>
              <a:buChar char="•"/>
            </a:pPr>
            <a:r>
              <a:rPr lang="en-US" b="0" i="0" dirty="0">
                <a:solidFill>
                  <a:srgbClr val="202124"/>
                </a:solidFill>
                <a:effectLst/>
                <a:latin typeface="Roboto" panose="02000000000000000000" pitchFamily="2" charset="0"/>
              </a:rPr>
              <a:t>We focused our benchmarking on Deep generative models because of it huge adoption and success in data generation</a:t>
            </a:r>
          </a:p>
          <a:p>
            <a:pPr marL="171450" indent="-171450" algn="just">
              <a:buFont typeface="Arial" panose="020B0604020202020204" pitchFamily="34" charset="0"/>
              <a:buChar char="•"/>
            </a:pPr>
            <a:endParaRPr lang="en-US" b="0" i="0" dirty="0">
              <a:solidFill>
                <a:srgbClr val="202124"/>
              </a:solidFill>
              <a:effectLst/>
              <a:latin typeface="Roboto" panose="02000000000000000000" pitchFamily="2" charset="0"/>
            </a:endParaRPr>
          </a:p>
          <a:p>
            <a:pPr marL="171450" indent="-171450" algn="just">
              <a:buFont typeface="Arial" panose="020B0604020202020204" pitchFamily="34" charset="0"/>
              <a:buChar char="•"/>
            </a:pPr>
            <a:r>
              <a:rPr lang="en-US" b="0" i="0" dirty="0">
                <a:solidFill>
                  <a:srgbClr val="202124"/>
                </a:solidFill>
                <a:effectLst/>
                <a:latin typeface="Roboto" panose="02000000000000000000" pitchFamily="2" charset="0"/>
              </a:rPr>
              <a:t>First generative model which we looked at is GAN, known for realistic fake image generation.</a:t>
            </a:r>
          </a:p>
          <a:p>
            <a:pPr marL="171450" indent="-171450" algn="just">
              <a:buFont typeface="Arial" panose="020B0604020202020204" pitchFamily="34" charset="0"/>
              <a:buChar char="•"/>
            </a:pPr>
            <a:r>
              <a:rPr lang="en-US" b="0" i="0" dirty="0">
                <a:solidFill>
                  <a:srgbClr val="202124"/>
                </a:solidFill>
                <a:effectLst/>
                <a:latin typeface="Roboto" panose="02000000000000000000" pitchFamily="2" charset="0"/>
              </a:rPr>
              <a:t>GANs achieve this level of realism by pairing a generator, which learns to produce the target output, with a discriminator, which learns to distinguish true data from the output of the generator. The generator tries to fool the discriminator, and the discriminator tries to keep from being fooled</a:t>
            </a:r>
          </a:p>
          <a:p>
            <a:pPr marL="171450" indent="-171450" algn="just">
              <a:buFont typeface="Arial" panose="020B0604020202020204" pitchFamily="34" charset="0"/>
              <a:buChar char="•"/>
            </a:pPr>
            <a:endParaRPr lang="en-US" b="0" i="0" dirty="0">
              <a:solidFill>
                <a:srgbClr val="202124"/>
              </a:solidFill>
              <a:effectLst/>
              <a:latin typeface="Roboto" panose="02000000000000000000" pitchFamily="2" charset="0"/>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D(x) is the discriminator's estimate of the probability that real data instance x is real. D(G(z)) is the discriminator's estimate of the probability that a fake instance is </a:t>
            </a:r>
            <a:r>
              <a:rPr lang="en-US" sz="1200" b="0" i="0" u="none" strike="noStrike" kern="1200" dirty="0" err="1">
                <a:solidFill>
                  <a:schemeClr val="tx1"/>
                </a:solidFill>
                <a:effectLst/>
                <a:latin typeface="+mn-lt"/>
                <a:ea typeface="+mn-ea"/>
                <a:cs typeface="+mn-cs"/>
              </a:rPr>
              <a:t>real.</a:t>
            </a:r>
            <a:r>
              <a:rPr lang="en-US" b="0" i="0" dirty="0" err="1">
                <a:solidFill>
                  <a:srgbClr val="202124"/>
                </a:solidFill>
                <a:effectLst/>
                <a:latin typeface="Roboto" panose="02000000000000000000" pitchFamily="2" charset="0"/>
              </a:rPr>
              <a:t>The</a:t>
            </a:r>
            <a:r>
              <a:rPr lang="en-US" b="0" i="0" dirty="0">
                <a:solidFill>
                  <a:srgbClr val="202124"/>
                </a:solidFill>
                <a:effectLst/>
                <a:latin typeface="Roboto" panose="02000000000000000000" pitchFamily="2" charset="0"/>
              </a:rPr>
              <a:t> formula derives from the </a:t>
            </a:r>
            <a:r>
              <a:rPr lang="en-US" b="0" i="0" dirty="0">
                <a:solidFill>
                  <a:srgbClr val="202124"/>
                </a:solidFill>
                <a:effectLst/>
                <a:latin typeface="Roboto" panose="02000000000000000000" pitchFamily="2" charset="0"/>
                <a:hlinkClick r:id="rId3"/>
              </a:rPr>
              <a:t>cross-entropy</a:t>
            </a:r>
            <a:r>
              <a:rPr lang="en-US" b="0" i="0" dirty="0">
                <a:solidFill>
                  <a:srgbClr val="202124"/>
                </a:solidFill>
                <a:effectLst/>
                <a:latin typeface="Roboto" panose="02000000000000000000" pitchFamily="2" charset="0"/>
              </a:rPr>
              <a:t> between the real and generated distributions.</a:t>
            </a:r>
            <a:r>
              <a:rPr lang="en-US" sz="1200" b="0" i="0" u="none" strike="noStrike" kern="1200" dirty="0">
                <a:solidFill>
                  <a:schemeClr val="tx1"/>
                </a:solidFill>
                <a:effectLst/>
                <a:latin typeface="+mn-lt"/>
                <a:ea typeface="+mn-ea"/>
                <a:cs typeface="+mn-cs"/>
              </a:rPr>
              <a:t> The original GAN paper notes that the above minimax loss function can cause the GAN to get stuck in the early stages of GAN training when the discriminator's job is very easy</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02124"/>
                </a:solidFill>
                <a:effectLst/>
                <a:latin typeface="Roboto" panose="02000000000000000000" pitchFamily="2" charset="0"/>
              </a:rPr>
              <a:t>We used a modified version of GAN with a </a:t>
            </a:r>
            <a:r>
              <a:rPr lang="en-US" sz="1200" b="1" i="0" u="none" strike="noStrike" kern="1200" dirty="0">
                <a:solidFill>
                  <a:schemeClr val="tx1"/>
                </a:solidFill>
                <a:effectLst/>
                <a:latin typeface="+mn-lt"/>
                <a:ea typeface="+mn-ea"/>
                <a:cs typeface="+mn-cs"/>
              </a:rPr>
              <a:t>Wasserstein Loss function</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Training a GAN on normal samples, makes the generator learn the manifold </a:t>
            </a:r>
            <a:r>
              <a:rPr lang="en-US" i="1" dirty="0"/>
              <a:t>X </a:t>
            </a:r>
            <a:r>
              <a:rPr lang="en-US" dirty="0"/>
              <a:t>of normal sample , when an anomalous sample is presented, the generator generates non-anomalous sample there by increasing the reconstruction error</a:t>
            </a:r>
            <a:endParaRPr lang="en-US" b="0" i="0" dirty="0">
              <a:solidFill>
                <a:srgbClr val="202124"/>
              </a:solidFill>
              <a:effectLst/>
              <a:latin typeface="Roboto" panose="02000000000000000000" pitchFamily="2" charset="0"/>
            </a:endParaRPr>
          </a:p>
          <a:p>
            <a:pPr marL="171450" indent="-171450" algn="l">
              <a:buFont typeface="Arial" panose="020B0604020202020204" pitchFamily="34" charset="0"/>
              <a:buChar char="•"/>
            </a:pPr>
            <a:endParaRPr lang="en-US" b="0" i="0" dirty="0">
              <a:solidFill>
                <a:srgbClr val="202124"/>
              </a:solidFill>
              <a:effectLst/>
              <a:latin typeface="Roboto" panose="02000000000000000000" pitchFamily="2" charset="0"/>
            </a:endParaRPr>
          </a:p>
          <a:p>
            <a:pPr marL="171450" indent="-171450" algn="l">
              <a:buFont typeface="Arial" panose="020B0604020202020204" pitchFamily="34" charset="0"/>
              <a:buChar char="•"/>
            </a:pPr>
            <a:endParaRPr lang="en-US" b="0" i="0" dirty="0">
              <a:solidFill>
                <a:srgbClr val="202124"/>
              </a:solidFill>
              <a:effectLst/>
              <a:latin typeface="Roboto" panose="02000000000000000000" pitchFamily="2" charset="0"/>
            </a:endParaRPr>
          </a:p>
          <a:p>
            <a:pPr marL="285750" indent="-285750" algn="just">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BF4144DD-0FF9-46BA-8E8D-C8412D77507A}" type="slidenum">
              <a:rPr lang="en-US" smtClean="0"/>
              <a:t>4</a:t>
            </a:fld>
            <a:endParaRPr lang="en-US" dirty="0"/>
          </a:p>
        </p:txBody>
      </p:sp>
    </p:spTree>
    <p:extLst>
      <p:ext uri="{BB962C8B-B14F-4D97-AF65-F5344CB8AC3E}">
        <p14:creationId xmlns:p14="http://schemas.microsoft.com/office/powerpoint/2010/main" val="2538729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C202-700D-497C-B6DF-B2C882D69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A8B9FD-51FA-48AC-8B54-C2A23B25B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D1748E-CC8A-4AFC-8381-45613405E21E}"/>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5" name="Footer Placeholder 4">
            <a:extLst>
              <a:ext uri="{FF2B5EF4-FFF2-40B4-BE49-F238E27FC236}">
                <a16:creationId xmlns:a16="http://schemas.microsoft.com/office/drawing/2014/main" id="{D9E2A963-32F4-4055-A646-09492A0FA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2D67B-9BEB-46DA-9B1C-9CE289F1C47A}"/>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95719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C8C2-780B-4FE9-B8A5-71D61C3211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0BA4F0-A784-4435-835B-350C21AA5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D9AD2-387A-4344-ABE5-7350F9CEFD32}"/>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5" name="Footer Placeholder 4">
            <a:extLst>
              <a:ext uri="{FF2B5EF4-FFF2-40B4-BE49-F238E27FC236}">
                <a16:creationId xmlns:a16="http://schemas.microsoft.com/office/drawing/2014/main" id="{A2148273-82AE-45D0-A7EF-8484D5F34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FBCDB-3DF4-4C15-A889-384E4492A741}"/>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279840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8E1B0D-975E-4C5A-9608-DFBB2C69C0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05DB01-FF11-4BD6-8C5C-7A0308A5F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DA9A3-D6A7-4113-8B90-9BFB162EFAA9}"/>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5" name="Footer Placeholder 4">
            <a:extLst>
              <a:ext uri="{FF2B5EF4-FFF2-40B4-BE49-F238E27FC236}">
                <a16:creationId xmlns:a16="http://schemas.microsoft.com/office/drawing/2014/main" id="{03A594DD-7096-4103-B852-2112DE592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F38DB-4C3E-4D44-9C6C-5E063145F4D1}"/>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2672664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FDC9-03EC-4780-AB22-9216CFC2ED0A}"/>
              </a:ext>
            </a:extLst>
          </p:cNvPr>
          <p:cNvSpPr>
            <a:spLocks noGrp="1"/>
          </p:cNvSpPr>
          <p:nvPr>
            <p:ph type="title" hasCustomPrompt="1"/>
          </p:nvPr>
        </p:nvSpPr>
        <p:spPr>
          <a:xfrm>
            <a:off x="593661" y="364687"/>
            <a:ext cx="11002363" cy="332143"/>
          </a:xfrm>
          <a:prstGeom prst="rect">
            <a:avLst/>
          </a:prstGeom>
        </p:spPr>
        <p:txBody>
          <a:bodyPr/>
          <a:lstStyle/>
          <a:p>
            <a:r>
              <a:rPr lang="en-US"/>
              <a:t>Slide title goes here</a:t>
            </a:r>
          </a:p>
        </p:txBody>
      </p:sp>
      <p:sp>
        <p:nvSpPr>
          <p:cNvPr id="6" name="Text Placeholder 5">
            <a:extLst>
              <a:ext uri="{FF2B5EF4-FFF2-40B4-BE49-F238E27FC236}">
                <a16:creationId xmlns:a16="http://schemas.microsoft.com/office/drawing/2014/main" id="{82BA0DE0-4B25-43B8-8E6F-74C3405808D9}"/>
              </a:ext>
              <a:ext uri="{C183D7F6-B498-43B3-948B-1728B52AA6E4}">
                <adec:decorative xmlns:adec="http://schemas.microsoft.com/office/drawing/2017/decorative" val="0"/>
              </a:ext>
            </a:extLst>
          </p:cNvPr>
          <p:cNvSpPr>
            <a:spLocks noGrp="1"/>
          </p:cNvSpPr>
          <p:nvPr>
            <p:ph type="body" sz="quarter" idx="12" hasCustomPrompt="1"/>
          </p:nvPr>
        </p:nvSpPr>
        <p:spPr>
          <a:xfrm>
            <a:off x="593661" y="723900"/>
            <a:ext cx="11003027" cy="307777"/>
          </a:xfrm>
          <a:prstGeom prst="rect">
            <a:avLst/>
          </a:prstGeom>
        </p:spPr>
        <p:txBody>
          <a:bodyPr vert="horz" wrap="square" lIns="0" tIns="45720" rIns="0" bIns="45720" rtlCol="0">
            <a:spAutoFit/>
          </a:bodyPr>
          <a:lstStyle>
            <a:lvl1pPr>
              <a:defRPr lang="en-US" sz="1500" b="0" dirty="0">
                <a:solidFill>
                  <a:schemeClr val="bg2"/>
                </a:solidFill>
                <a:latin typeface="Avenir Next World Demi" panose="020B0703020202020204" pitchFamily="34" charset="0"/>
                <a:cs typeface="Avenir Next World Demi" panose="020B0703020202020204" pitchFamily="34" charset="0"/>
              </a:defRPr>
            </a:lvl1pPr>
          </a:lstStyle>
          <a:p>
            <a:pPr lvl="0"/>
            <a:r>
              <a:rPr lang="en-US"/>
              <a:t>Subtitle goes here</a:t>
            </a:r>
          </a:p>
        </p:txBody>
      </p:sp>
      <p:sp>
        <p:nvSpPr>
          <p:cNvPr id="3" name="Footer Placeholder 2">
            <a:extLst>
              <a:ext uri="{FF2B5EF4-FFF2-40B4-BE49-F238E27FC236}">
                <a16:creationId xmlns:a16="http://schemas.microsoft.com/office/drawing/2014/main" id="{2985F74B-6A97-4B13-B2AD-5ABEF4717BD4}"/>
              </a:ext>
              <a:ext uri="{C183D7F6-B498-43B3-948B-1728B52AA6E4}">
                <adec:decorative xmlns:adec="http://schemas.microsoft.com/office/drawing/2017/decorative" val="1"/>
              </a:ext>
            </a:extLst>
          </p:cNvPr>
          <p:cNvSpPr>
            <a:spLocks noGrp="1"/>
          </p:cNvSpPr>
          <p:nvPr>
            <p:ph type="ftr" sz="quarter" idx="10"/>
          </p:nvPr>
        </p:nvSpPr>
        <p:spPr/>
        <p:txBody>
          <a:bodyPr/>
          <a:lstStyle/>
          <a:p>
            <a:r>
              <a:rPr lang="en-US" dirty="0"/>
              <a:t>Presentation Title (Edit on Slide Master)   |   Month ##, 2021   |   Confidential, for Internal Use Only</a:t>
            </a:r>
          </a:p>
        </p:txBody>
      </p:sp>
      <p:sp>
        <p:nvSpPr>
          <p:cNvPr id="7" name="Text Placeholder 5">
            <a:extLst>
              <a:ext uri="{FF2B5EF4-FFF2-40B4-BE49-F238E27FC236}">
                <a16:creationId xmlns:a16="http://schemas.microsoft.com/office/drawing/2014/main" id="{BC66FB32-FD41-4B94-94D3-5FFF730D9895}"/>
              </a:ext>
              <a:ext uri="{C183D7F6-B498-43B3-948B-1728B52AA6E4}">
                <adec:decorative xmlns:adec="http://schemas.microsoft.com/office/drawing/2017/decorative" val="1"/>
              </a:ext>
            </a:extLst>
          </p:cNvPr>
          <p:cNvSpPr>
            <a:spLocks noGrp="1"/>
          </p:cNvSpPr>
          <p:nvPr>
            <p:ph type="body" sz="quarter" idx="13" hasCustomPrompt="1"/>
          </p:nvPr>
        </p:nvSpPr>
        <p:spPr>
          <a:xfrm>
            <a:off x="593990" y="6147229"/>
            <a:ext cx="9140031" cy="103875"/>
          </a:xfrm>
          <a:prstGeom prst="rect">
            <a:avLst/>
          </a:prstGeom>
        </p:spPr>
        <p:txBody>
          <a:bodyPr vert="horz" wrap="square" lIns="0" tIns="0" rIns="0" bIns="0" rtlCol="0" anchor="b">
            <a:spAutoFit/>
          </a:bodyPr>
          <a:lstStyle>
            <a:lvl1pPr>
              <a:defRPr lang="en-US" sz="750" b="0" dirty="0">
                <a:solidFill>
                  <a:srgbClr val="767676"/>
                </a:solidFill>
              </a:defRPr>
            </a:lvl1pPr>
          </a:lstStyle>
          <a:p>
            <a:pPr lvl="0"/>
            <a:r>
              <a:rPr lang="en-US"/>
              <a:t>Source goes here</a:t>
            </a:r>
          </a:p>
        </p:txBody>
      </p:sp>
      <p:sp>
        <p:nvSpPr>
          <p:cNvPr id="4" name="Slide Number Placeholder 3">
            <a:extLst>
              <a:ext uri="{FF2B5EF4-FFF2-40B4-BE49-F238E27FC236}">
                <a16:creationId xmlns:a16="http://schemas.microsoft.com/office/drawing/2014/main" id="{58013E39-A678-4E9B-92AB-F73802BF52CF}"/>
              </a:ext>
              <a:ext uri="{C183D7F6-B498-43B3-948B-1728B52AA6E4}">
                <adec:decorative xmlns:adec="http://schemas.microsoft.com/office/drawing/2017/decorative" val="1"/>
              </a:ext>
            </a:extLst>
          </p:cNvPr>
          <p:cNvSpPr>
            <a:spLocks noGrp="1"/>
          </p:cNvSpPr>
          <p:nvPr>
            <p:ph type="sldNum" sz="quarter" idx="11"/>
          </p:nvPr>
        </p:nvSpPr>
        <p:spPr/>
        <p:txBody>
          <a:bodyPr/>
          <a:lstStyle/>
          <a:p>
            <a:fld id="{CD0300D1-3F1C-4290-A0D1-7CD19DBD9909}" type="slidenum">
              <a:rPr lang="en-US" smtClean="0"/>
              <a:pPr/>
              <a:t>‹#›</a:t>
            </a:fld>
            <a:endParaRPr lang="en-US" dirty="0"/>
          </a:p>
        </p:txBody>
      </p:sp>
    </p:spTree>
    <p:extLst>
      <p:ext uri="{BB962C8B-B14F-4D97-AF65-F5344CB8AC3E}">
        <p14:creationId xmlns:p14="http://schemas.microsoft.com/office/powerpoint/2010/main" val="336572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4F1A-AB25-48DE-953C-E1CF9DFB1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1FC6A-C2B9-4339-BEA5-8AA1D3EE1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45509-36E9-4492-8FCE-47D2F43A525F}"/>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5" name="Footer Placeholder 4">
            <a:extLst>
              <a:ext uri="{FF2B5EF4-FFF2-40B4-BE49-F238E27FC236}">
                <a16:creationId xmlns:a16="http://schemas.microsoft.com/office/drawing/2014/main" id="{068C5EDD-B365-42B1-8E0E-C7CCA8FA6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1A597-C9D9-45AF-85C0-3453861C4DD6}"/>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79233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A081-9BB5-4735-B4FE-1B111E3DD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0A37C5-AED0-41FE-817A-23DD92E52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882DF0-88B2-41EC-8926-BC34C18EEC1F}"/>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5" name="Footer Placeholder 4">
            <a:extLst>
              <a:ext uri="{FF2B5EF4-FFF2-40B4-BE49-F238E27FC236}">
                <a16:creationId xmlns:a16="http://schemas.microsoft.com/office/drawing/2014/main" id="{D5891E82-8FDD-4F29-8FFD-733934845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D87D6-B87C-4BA8-B0E1-29368E3595B6}"/>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65168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F095-8D30-4174-B052-263F1A2A8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4A727C-87C8-4B11-BDC0-B00E3565BA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910C41-E981-4126-B8A4-7CCE00D7E4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2F7EF-45E6-4598-8F4B-5460620ACA09}"/>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6" name="Footer Placeholder 5">
            <a:extLst>
              <a:ext uri="{FF2B5EF4-FFF2-40B4-BE49-F238E27FC236}">
                <a16:creationId xmlns:a16="http://schemas.microsoft.com/office/drawing/2014/main" id="{E1204099-222B-4C2B-BBD4-0FC6FFD747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5B966-0B8F-45BD-BABA-D79E9F00306C}"/>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40183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65BD-35BB-47D6-B927-EA797BF9D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E38F0-DFC4-495B-8129-A431D3028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CF15F-DFC6-4362-B67A-A3539BEB93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A6679-6791-4860-8186-204132C94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C31CB4-4A63-4339-8352-4AA7846A95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6E4AA2-9452-4CC6-BAB0-42372F8E9B81}"/>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8" name="Footer Placeholder 7">
            <a:extLst>
              <a:ext uri="{FF2B5EF4-FFF2-40B4-BE49-F238E27FC236}">
                <a16:creationId xmlns:a16="http://schemas.microsoft.com/office/drawing/2014/main" id="{5A4DFAA3-6901-4238-A242-1E76D130CC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6674FB-76DE-429D-9CA5-FE2E7A158C5A}"/>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3409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BD3B-B19D-4EF7-8904-3CB8785B7D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9CE72F-3940-4302-B4F2-EC39E227EFFD}"/>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4" name="Footer Placeholder 3">
            <a:extLst>
              <a:ext uri="{FF2B5EF4-FFF2-40B4-BE49-F238E27FC236}">
                <a16:creationId xmlns:a16="http://schemas.microsoft.com/office/drawing/2014/main" id="{132FBD78-81F1-4539-A7C7-BB738D5612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EA74C-B90E-4688-9474-CE7DA524FEAF}"/>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291581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38850F-54B3-4059-B107-F6467D045C07}"/>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3" name="Footer Placeholder 2">
            <a:extLst>
              <a:ext uri="{FF2B5EF4-FFF2-40B4-BE49-F238E27FC236}">
                <a16:creationId xmlns:a16="http://schemas.microsoft.com/office/drawing/2014/main" id="{C6716E4F-335D-4539-B5D0-A26BC186ED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BCEB5B-C8CC-4483-BCCC-AAC233346ADE}"/>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369858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135F-B88A-49C3-BD26-41110EDD6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278C0C-AA1A-4084-B43A-70E999180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7A093F-1327-49FB-9D23-AFF37316A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04956-AD30-4803-A6C2-CC4964D4EA58}"/>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6" name="Footer Placeholder 5">
            <a:extLst>
              <a:ext uri="{FF2B5EF4-FFF2-40B4-BE49-F238E27FC236}">
                <a16:creationId xmlns:a16="http://schemas.microsoft.com/office/drawing/2014/main" id="{2D2746AE-DA9F-4857-A6D5-32A4144220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1DDA6-F5B2-43C4-8749-B8F5E8728BA5}"/>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420856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67A8-A49B-4BF7-8B87-46575CB26F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480314-92B0-4C22-81F5-1CC1C50139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2B7C75-2511-40FE-BCE3-371EA69DA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E1367-E621-4568-B8F4-8DEA620347DC}"/>
              </a:ext>
            </a:extLst>
          </p:cNvPr>
          <p:cNvSpPr>
            <a:spLocks noGrp="1"/>
          </p:cNvSpPr>
          <p:nvPr>
            <p:ph type="dt" sz="half" idx="10"/>
          </p:nvPr>
        </p:nvSpPr>
        <p:spPr/>
        <p:txBody>
          <a:bodyPr/>
          <a:lstStyle/>
          <a:p>
            <a:fld id="{326E649C-54B5-4A44-94F9-BF6EAADD4E3D}" type="datetimeFigureOut">
              <a:rPr lang="en-US" smtClean="0"/>
              <a:t>12/10/21</a:t>
            </a:fld>
            <a:endParaRPr lang="en-US"/>
          </a:p>
        </p:txBody>
      </p:sp>
      <p:sp>
        <p:nvSpPr>
          <p:cNvPr id="6" name="Footer Placeholder 5">
            <a:extLst>
              <a:ext uri="{FF2B5EF4-FFF2-40B4-BE49-F238E27FC236}">
                <a16:creationId xmlns:a16="http://schemas.microsoft.com/office/drawing/2014/main" id="{9576DD5E-5865-41E8-8CB8-0867E6D36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F4881-EAC2-4036-9A2C-A4997DD8FBA6}"/>
              </a:ext>
            </a:extLst>
          </p:cNvPr>
          <p:cNvSpPr>
            <a:spLocks noGrp="1"/>
          </p:cNvSpPr>
          <p:nvPr>
            <p:ph type="sldNum" sz="quarter" idx="12"/>
          </p:nvPr>
        </p:nvSpPr>
        <p:spPr/>
        <p:txBody>
          <a:bodyPr/>
          <a:lstStyle/>
          <a:p>
            <a:fld id="{95790027-4048-4CC7-BF66-DA7DFE135735}" type="slidenum">
              <a:rPr lang="en-US" smtClean="0"/>
              <a:t>‹#›</a:t>
            </a:fld>
            <a:endParaRPr lang="en-US"/>
          </a:p>
        </p:txBody>
      </p:sp>
    </p:spTree>
    <p:extLst>
      <p:ext uri="{BB962C8B-B14F-4D97-AF65-F5344CB8AC3E}">
        <p14:creationId xmlns:p14="http://schemas.microsoft.com/office/powerpoint/2010/main" val="356158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25DF6F-95DB-47C7-B71F-D42B10F987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2F39E5-5584-4747-A123-8E6C4C46D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DC668-47C4-49E4-BC87-CC0FA51C5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E649C-54B5-4A44-94F9-BF6EAADD4E3D}" type="datetimeFigureOut">
              <a:rPr lang="en-US" smtClean="0"/>
              <a:t>12/10/21</a:t>
            </a:fld>
            <a:endParaRPr lang="en-US"/>
          </a:p>
        </p:txBody>
      </p:sp>
      <p:sp>
        <p:nvSpPr>
          <p:cNvPr id="5" name="Footer Placeholder 4">
            <a:extLst>
              <a:ext uri="{FF2B5EF4-FFF2-40B4-BE49-F238E27FC236}">
                <a16:creationId xmlns:a16="http://schemas.microsoft.com/office/drawing/2014/main" id="{E436DA48-CD74-4AC2-8A32-9C9D09282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4C328-8DA6-4BDD-B3C1-A46410EC9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90027-4048-4CC7-BF66-DA7DFE135735}" type="slidenum">
              <a:rPr lang="en-US" smtClean="0"/>
              <a:t>‹#›</a:t>
            </a:fld>
            <a:endParaRPr lang="en-US"/>
          </a:p>
        </p:txBody>
      </p:sp>
    </p:spTree>
    <p:extLst>
      <p:ext uri="{BB962C8B-B14F-4D97-AF65-F5344CB8AC3E}">
        <p14:creationId xmlns:p14="http://schemas.microsoft.com/office/powerpoint/2010/main" val="3403347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E6419A-5B14-49D9-9E2D-6B881E99F9C2}"/>
              </a:ext>
            </a:extLst>
          </p:cNvPr>
          <p:cNvSpPr>
            <a:spLocks noGrp="1"/>
          </p:cNvSpPr>
          <p:nvPr>
            <p:ph type="ctrTitle"/>
          </p:nvPr>
        </p:nvSpPr>
        <p:spPr>
          <a:xfrm>
            <a:off x="804672" y="962246"/>
            <a:ext cx="6437700" cy="2611967"/>
          </a:xfrm>
        </p:spPr>
        <p:txBody>
          <a:bodyPr anchor="b">
            <a:normAutofit/>
          </a:bodyPr>
          <a:lstStyle/>
          <a:p>
            <a:pPr algn="l"/>
            <a:r>
              <a:rPr lang="en-US" sz="5400"/>
              <a:t>Online Change Point Detection in Sensor Signal</a:t>
            </a:r>
          </a:p>
        </p:txBody>
      </p:sp>
      <p:sp>
        <p:nvSpPr>
          <p:cNvPr id="3" name="Subtitle 2">
            <a:extLst>
              <a:ext uri="{FF2B5EF4-FFF2-40B4-BE49-F238E27FC236}">
                <a16:creationId xmlns:a16="http://schemas.microsoft.com/office/drawing/2014/main" id="{7EEE9103-2FF5-466D-8894-1CBC72FFB4A2}"/>
              </a:ext>
            </a:extLst>
          </p:cNvPr>
          <p:cNvSpPr>
            <a:spLocks noGrp="1"/>
          </p:cNvSpPr>
          <p:nvPr>
            <p:ph type="subTitle" idx="1"/>
          </p:nvPr>
        </p:nvSpPr>
        <p:spPr>
          <a:xfrm>
            <a:off x="804672" y="3719618"/>
            <a:ext cx="4167376" cy="1155525"/>
          </a:xfrm>
        </p:spPr>
        <p:txBody>
          <a:bodyPr anchor="t">
            <a:normAutofit/>
          </a:bodyPr>
          <a:lstStyle/>
          <a:p>
            <a:pPr algn="l"/>
            <a:r>
              <a:rPr lang="en-US" sz="2000"/>
              <a:t>Binesh Kumar</a:t>
            </a:r>
          </a:p>
        </p:txBody>
      </p:sp>
    </p:spTree>
    <p:extLst>
      <p:ext uri="{BB962C8B-B14F-4D97-AF65-F5344CB8AC3E}">
        <p14:creationId xmlns:p14="http://schemas.microsoft.com/office/powerpoint/2010/main" val="34449757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0927-30C9-450A-9029-15E62ECBDB2F}"/>
              </a:ext>
            </a:extLst>
          </p:cNvPr>
          <p:cNvSpPr>
            <a:spLocks noGrp="1"/>
          </p:cNvSpPr>
          <p:nvPr>
            <p:ph type="title"/>
          </p:nvPr>
        </p:nvSpPr>
        <p:spPr>
          <a:xfrm>
            <a:off x="189661" y="87452"/>
            <a:ext cx="10515600" cy="593585"/>
          </a:xfrm>
        </p:spPr>
        <p:txBody>
          <a:bodyPr>
            <a:normAutofit fontScale="90000"/>
          </a:bodyPr>
          <a:lstStyle/>
          <a:p>
            <a:r>
              <a:rPr lang="en-US"/>
              <a:t>Approach</a:t>
            </a:r>
          </a:p>
        </p:txBody>
      </p:sp>
      <p:sp>
        <p:nvSpPr>
          <p:cNvPr id="3" name="Content Placeholder 2">
            <a:extLst>
              <a:ext uri="{FF2B5EF4-FFF2-40B4-BE49-F238E27FC236}">
                <a16:creationId xmlns:a16="http://schemas.microsoft.com/office/drawing/2014/main" id="{D8DBE6B5-0323-464D-891C-EC18C546A934}"/>
              </a:ext>
            </a:extLst>
          </p:cNvPr>
          <p:cNvSpPr>
            <a:spLocks noGrp="1"/>
          </p:cNvSpPr>
          <p:nvPr>
            <p:ph idx="1"/>
          </p:nvPr>
        </p:nvSpPr>
        <p:spPr>
          <a:xfrm>
            <a:off x="383015" y="903169"/>
            <a:ext cx="11770046" cy="1695016"/>
          </a:xfrm>
        </p:spPr>
        <p:txBody>
          <a:bodyPr vert="horz" lIns="91440" tIns="45720" rIns="91440" bIns="45720" rtlCol="0" anchor="t">
            <a:normAutofit/>
          </a:bodyPr>
          <a:lstStyle/>
          <a:p>
            <a:r>
              <a:rPr lang="en-US" sz="1600" dirty="0"/>
              <a:t>Change point detection (CPD) aims to locate abrupt property changes in time series data, I used TadGAN, </a:t>
            </a:r>
            <a:r>
              <a:rPr lang="en-US" sz="1600" dirty="0">
                <a:ea typeface="+mn-lt"/>
                <a:cs typeface="+mn-lt"/>
              </a:rPr>
              <a:t>an unsupervised anomaly detection approach built on Generative Adversarial Networks (GANs). </a:t>
            </a:r>
            <a:endParaRPr lang="en-US" sz="1600" dirty="0">
              <a:latin typeface="Calibri"/>
              <a:cs typeface="Calibri"/>
            </a:endParaRPr>
          </a:p>
          <a:p>
            <a:r>
              <a:rPr lang="en-US" sz="1600" dirty="0">
                <a:ea typeface="+mn-lt"/>
                <a:cs typeface="+mn-lt"/>
              </a:rPr>
              <a:t>To capture the temporal correlations of time series distributions, TadGAN uses LSTM Recurrent Neural Networks as base models for Generators and Critics. TadGAN is trained with cycle consistency loss to allow for effective time-series data reconstruction. </a:t>
            </a:r>
            <a:endParaRPr lang="en-US" sz="1600" dirty="0">
              <a:solidFill>
                <a:srgbClr val="000000"/>
              </a:solidFill>
              <a:latin typeface="Calibri" panose="020F0502020204030204"/>
              <a:cs typeface="Calibri" panose="020F0502020204030204"/>
            </a:endParaRPr>
          </a:p>
          <a:p>
            <a:endParaRPr lang="en-US" sz="1100" dirty="0">
              <a:solidFill>
                <a:srgbClr val="333333"/>
              </a:solidFill>
              <a:latin typeface="Arial"/>
              <a:cs typeface="Arial"/>
            </a:endParaRPr>
          </a:p>
        </p:txBody>
      </p:sp>
      <p:sp>
        <p:nvSpPr>
          <p:cNvPr id="5" name="Title 1">
            <a:extLst>
              <a:ext uri="{FF2B5EF4-FFF2-40B4-BE49-F238E27FC236}">
                <a16:creationId xmlns:a16="http://schemas.microsoft.com/office/drawing/2014/main" id="{1922A612-58F4-4F1E-8188-05E863609C87}"/>
              </a:ext>
            </a:extLst>
          </p:cNvPr>
          <p:cNvSpPr txBox="1">
            <a:spLocks/>
          </p:cNvSpPr>
          <p:nvPr/>
        </p:nvSpPr>
        <p:spPr>
          <a:xfrm>
            <a:off x="189661" y="2835415"/>
            <a:ext cx="10515600" cy="59358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Deliverable</a:t>
            </a:r>
          </a:p>
        </p:txBody>
      </p:sp>
      <p:sp>
        <p:nvSpPr>
          <p:cNvPr id="6" name="Content Placeholder 2">
            <a:extLst>
              <a:ext uri="{FF2B5EF4-FFF2-40B4-BE49-F238E27FC236}">
                <a16:creationId xmlns:a16="http://schemas.microsoft.com/office/drawing/2014/main" id="{2FBC492D-6BAB-489A-BFE6-330485911525}"/>
              </a:ext>
            </a:extLst>
          </p:cNvPr>
          <p:cNvSpPr txBox="1">
            <a:spLocks/>
          </p:cNvSpPr>
          <p:nvPr/>
        </p:nvSpPr>
        <p:spPr>
          <a:xfrm>
            <a:off x="421954" y="3666230"/>
            <a:ext cx="11770046" cy="9381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Implementation of CPD using  TadGAN in Python </a:t>
            </a:r>
          </a:p>
          <a:p>
            <a:r>
              <a:rPr lang="en-US" sz="1600" dirty="0"/>
              <a:t>Online implementation  using Simulated dataset &amp; toy sensor reading</a:t>
            </a:r>
          </a:p>
        </p:txBody>
      </p:sp>
    </p:spTree>
    <p:extLst>
      <p:ext uri="{BB962C8B-B14F-4D97-AF65-F5344CB8AC3E}">
        <p14:creationId xmlns:p14="http://schemas.microsoft.com/office/powerpoint/2010/main" val="344258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2B0927-30C9-450A-9029-15E62ECBDB2F}"/>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Evaluation Methodology</a:t>
            </a:r>
          </a:p>
        </p:txBody>
      </p:sp>
      <p:sp>
        <p:nvSpPr>
          <p:cNvPr id="3" name="Content Placeholder 2">
            <a:extLst>
              <a:ext uri="{FF2B5EF4-FFF2-40B4-BE49-F238E27FC236}">
                <a16:creationId xmlns:a16="http://schemas.microsoft.com/office/drawing/2014/main" id="{D8DBE6B5-0323-464D-891C-EC18C546A934}"/>
              </a:ext>
            </a:extLst>
          </p:cNvPr>
          <p:cNvSpPr>
            <a:spLocks noGrp="1"/>
          </p:cNvSpPr>
          <p:nvPr>
            <p:ph idx="1"/>
          </p:nvPr>
        </p:nvSpPr>
        <p:spPr>
          <a:xfrm>
            <a:off x="6255578" y="655975"/>
            <a:ext cx="5261049" cy="5546047"/>
          </a:xfrm>
        </p:spPr>
        <p:txBody>
          <a:bodyPr anchor="ctr">
            <a:normAutofit/>
          </a:bodyPr>
          <a:lstStyle/>
          <a:p>
            <a:r>
              <a:rPr lang="en-US" sz="2000"/>
              <a:t>Working demo of the algorithm with greater than 75% accuracy and should be able to detect changes in signal amplitude ( &gt;2%)</a:t>
            </a:r>
          </a:p>
          <a:p>
            <a:r>
              <a:rPr lang="en-US" sz="2000"/>
              <a:t>Measure and report the noise tolerance </a:t>
            </a:r>
          </a:p>
        </p:txBody>
      </p:sp>
    </p:spTree>
    <p:extLst>
      <p:ext uri="{BB962C8B-B14F-4D97-AF65-F5344CB8AC3E}">
        <p14:creationId xmlns:p14="http://schemas.microsoft.com/office/powerpoint/2010/main" val="219801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7E305B-331B-5240-B7A2-0B23D0C212B7}"/>
              </a:ext>
            </a:extLst>
          </p:cNvPr>
          <p:cNvSpPr>
            <a:spLocks noGrp="1"/>
          </p:cNvSpPr>
          <p:nvPr>
            <p:ph type="title"/>
          </p:nvPr>
        </p:nvSpPr>
        <p:spPr>
          <a:xfrm>
            <a:off x="593661" y="368169"/>
            <a:ext cx="11002363" cy="332143"/>
          </a:xfrm>
        </p:spPr>
        <p:txBody>
          <a:bodyPr>
            <a:normAutofit fontScale="90000"/>
          </a:bodyPr>
          <a:lstStyle/>
          <a:p>
            <a:r>
              <a:rPr lang="en-US" dirty="0"/>
              <a:t>Deep Generative Approaches</a:t>
            </a:r>
          </a:p>
        </p:txBody>
      </p:sp>
      <p:sp>
        <p:nvSpPr>
          <p:cNvPr id="7" name="Text Placeholder 6">
            <a:extLst>
              <a:ext uri="{FF2B5EF4-FFF2-40B4-BE49-F238E27FC236}">
                <a16:creationId xmlns:a16="http://schemas.microsoft.com/office/drawing/2014/main" id="{77B1F8BE-12A2-0A42-93D4-77BB0C846E2D}"/>
              </a:ext>
            </a:extLst>
          </p:cNvPr>
          <p:cNvSpPr>
            <a:spLocks noGrp="1"/>
          </p:cNvSpPr>
          <p:nvPr>
            <p:ph type="body" sz="quarter" idx="12"/>
          </p:nvPr>
        </p:nvSpPr>
        <p:spPr>
          <a:xfrm>
            <a:off x="657489" y="700311"/>
            <a:ext cx="11003027" cy="307777"/>
          </a:xfrm>
        </p:spPr>
        <p:txBody>
          <a:bodyPr/>
          <a:lstStyle/>
          <a:p>
            <a:r>
              <a:rPr lang="en-US" dirty="0">
                <a:solidFill>
                  <a:srgbClr val="00B050"/>
                </a:solidFill>
              </a:rPr>
              <a:t>Unsupervised Learning</a:t>
            </a:r>
          </a:p>
        </p:txBody>
      </p:sp>
      <p:sp>
        <p:nvSpPr>
          <p:cNvPr id="5" name="Slide Number Placeholder 4">
            <a:extLst>
              <a:ext uri="{FF2B5EF4-FFF2-40B4-BE49-F238E27FC236}">
                <a16:creationId xmlns:a16="http://schemas.microsoft.com/office/drawing/2014/main" id="{4ACBE01F-A0ED-5942-802F-77BC216BF25D}"/>
              </a:ext>
            </a:extLst>
          </p:cNvPr>
          <p:cNvSpPr>
            <a:spLocks noGrp="1"/>
          </p:cNvSpPr>
          <p:nvPr>
            <p:ph type="sldNum" sz="quarter" idx="11"/>
          </p:nvPr>
        </p:nvSpPr>
        <p:spPr/>
        <p:txBody>
          <a:bodyPr/>
          <a:lstStyle/>
          <a:p>
            <a:fld id="{CD0300D1-3F1C-4290-A0D1-7CD19DBD9909}" type="slidenum">
              <a:rPr lang="en-US" smtClean="0"/>
              <a:pPr/>
              <a:t>4</a:t>
            </a:fld>
            <a:endParaRPr lang="en-US" dirty="0"/>
          </a:p>
        </p:txBody>
      </p:sp>
      <p:sp>
        <p:nvSpPr>
          <p:cNvPr id="9" name="Footer Placeholder 4">
            <a:extLst>
              <a:ext uri="{FF2B5EF4-FFF2-40B4-BE49-F238E27FC236}">
                <a16:creationId xmlns:a16="http://schemas.microsoft.com/office/drawing/2014/main" id="{1138CE2C-3155-5541-A0AB-74F6C6D7A3F0}"/>
              </a:ext>
              <a:ext uri="{C183D7F6-B498-43B3-948B-1728B52AA6E4}">
                <adec:decorative xmlns:adec="http://schemas.microsoft.com/office/drawing/2017/decorative" val="1"/>
              </a:ext>
            </a:extLst>
          </p:cNvPr>
          <p:cNvSpPr txBox="1">
            <a:spLocks/>
          </p:cNvSpPr>
          <p:nvPr/>
        </p:nvSpPr>
        <p:spPr>
          <a:xfrm>
            <a:off x="778536" y="6388511"/>
            <a:ext cx="8770938" cy="128177"/>
          </a:xfrm>
          <a:prstGeom prst="rect">
            <a:avLst/>
          </a:prstGeom>
        </p:spPr>
        <p:txBody>
          <a:bodyPr vert="horz" wrap="square" lIns="0" tIns="0" rIns="0" bIns="0" rtlCol="0" anchor="b">
            <a:spAutoFit/>
          </a:bodyPr>
          <a:lstStyle>
            <a:defPPr>
              <a:defRPr lang="en-US"/>
            </a:defPPr>
            <a:lvl1pPr marL="0" algn="l" defTabSz="457200" rtl="0" eaLnBrk="1" latinLnBrk="0" hangingPunct="1">
              <a:defRPr lang="en-US"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33"/>
              <a:t>MAIN Conference | Fault Detection in Medical Devices |  November2021   |   Confidential, for Internal Use Only</a:t>
            </a:r>
            <a:endParaRPr lang="en-US" sz="833" dirty="0"/>
          </a:p>
        </p:txBody>
      </p:sp>
      <p:sp>
        <p:nvSpPr>
          <p:cNvPr id="10" name="Rectangle 9">
            <a:extLst>
              <a:ext uri="{FF2B5EF4-FFF2-40B4-BE49-F238E27FC236}">
                <a16:creationId xmlns:a16="http://schemas.microsoft.com/office/drawing/2014/main" id="{EB5C820A-2F03-9B4F-8294-518328F85A1A}"/>
              </a:ext>
            </a:extLst>
          </p:cNvPr>
          <p:cNvSpPr/>
          <p:nvPr/>
        </p:nvSpPr>
        <p:spPr>
          <a:xfrm>
            <a:off x="593661" y="1159185"/>
            <a:ext cx="11262698" cy="1015663"/>
          </a:xfrm>
          <a:prstGeom prst="rect">
            <a:avLst/>
          </a:prstGeom>
          <a:solidFill>
            <a:schemeClr val="bg1">
              <a:lumMod val="95000"/>
            </a:schemeClr>
          </a:solidFill>
        </p:spPr>
        <p:txBody>
          <a:bodyPr wrap="square">
            <a:spAutoFit/>
          </a:bodyPr>
          <a:lstStyle/>
          <a:p>
            <a:pPr marL="238115" indent="-238115">
              <a:buFont typeface="Arial" panose="020B0604020202020204" pitchFamily="34" charset="0"/>
              <a:buChar char="•"/>
            </a:pPr>
            <a:r>
              <a:rPr lang="en-US" sz="1500" dirty="0"/>
              <a:t>Unsupervised approaches requires only non-faulty data, since their operating principle is the detection of occurrences that deviate from normal</a:t>
            </a:r>
          </a:p>
          <a:p>
            <a:pPr marL="238115" indent="-238115">
              <a:buFont typeface="Arial" panose="020B0604020202020204" pitchFamily="34" charset="0"/>
              <a:buChar char="•"/>
            </a:pPr>
            <a:r>
              <a:rPr lang="en-US" sz="1500" dirty="0"/>
              <a:t>One-class support vector machine is a commonly used fault detection method among connected IOT equipment</a:t>
            </a:r>
          </a:p>
          <a:p>
            <a:pPr marL="238115" indent="-238115">
              <a:buFont typeface="Arial" panose="020B0604020202020204" pitchFamily="34" charset="0"/>
              <a:buChar char="•"/>
            </a:pPr>
            <a:r>
              <a:rPr lang="en-US" sz="1500" dirty="0"/>
              <a:t>Our study focused on Deep generative models for unsupervised fault detection</a:t>
            </a:r>
          </a:p>
        </p:txBody>
      </p:sp>
      <p:grpSp>
        <p:nvGrpSpPr>
          <p:cNvPr id="3" name="Group 2">
            <a:extLst>
              <a:ext uri="{FF2B5EF4-FFF2-40B4-BE49-F238E27FC236}">
                <a16:creationId xmlns:a16="http://schemas.microsoft.com/office/drawing/2014/main" id="{F0AC380F-BDFB-3644-A6C6-A89632728FDB}"/>
              </a:ext>
            </a:extLst>
          </p:cNvPr>
          <p:cNvGrpSpPr/>
          <p:nvPr/>
        </p:nvGrpSpPr>
        <p:grpSpPr>
          <a:xfrm>
            <a:off x="657489" y="2913535"/>
            <a:ext cx="7116725" cy="2460433"/>
            <a:chOff x="788987" y="3781249"/>
            <a:chExt cx="8540070" cy="2952520"/>
          </a:xfrm>
        </p:grpSpPr>
        <p:sp>
          <p:nvSpPr>
            <p:cNvPr id="2" name="Rectangle 1">
              <a:extLst>
                <a:ext uri="{FF2B5EF4-FFF2-40B4-BE49-F238E27FC236}">
                  <a16:creationId xmlns:a16="http://schemas.microsoft.com/office/drawing/2014/main" id="{0BB60B95-DDEC-C745-BF25-D9BCF5FBE47F}"/>
                </a:ext>
              </a:extLst>
            </p:cNvPr>
            <p:cNvSpPr/>
            <p:nvPr/>
          </p:nvSpPr>
          <p:spPr>
            <a:xfrm>
              <a:off x="788987" y="4129979"/>
              <a:ext cx="8540070" cy="2603790"/>
            </a:xfrm>
            <a:prstGeom prst="rect">
              <a:avLst/>
            </a:prstGeom>
            <a:solidFill>
              <a:schemeClr val="bg1">
                <a:lumMod val="95000"/>
              </a:schemeClr>
            </a:solidFill>
          </p:spPr>
          <p:txBody>
            <a:bodyPr wrap="square">
              <a:spAutoFit/>
            </a:bodyPr>
            <a:lstStyle/>
            <a:p>
              <a:pPr marL="238115" indent="-238115" algn="just">
                <a:buFont typeface="Arial" panose="020B0604020202020204" pitchFamily="34" charset="0"/>
                <a:buChar char="•"/>
              </a:pPr>
              <a:r>
                <a:rPr lang="en-US" sz="1500" dirty="0"/>
                <a:t>GANs are a framework for the estimation of generative models via an adversarial process in which two models, a discriminator D and a generator G, are trained simultaneously</a:t>
              </a:r>
            </a:p>
            <a:p>
              <a:pPr marL="238115" indent="-238115" algn="just">
                <a:buFont typeface="Arial" panose="020B0604020202020204" pitchFamily="34" charset="0"/>
                <a:buChar char="•"/>
              </a:pPr>
              <a:r>
                <a:rPr lang="en-US" sz="1500" dirty="0"/>
                <a:t>The generator G aim is to capture the data distribution, while the discriminator D estimates the probability that a sample came from the training data rather than G</a:t>
              </a:r>
            </a:p>
            <a:p>
              <a:pPr marL="238115" indent="-238115" algn="just">
                <a:buFont typeface="Arial" panose="020B0604020202020204" pitchFamily="34" charset="0"/>
                <a:buChar char="•"/>
              </a:pPr>
              <a:r>
                <a:rPr lang="en-US" sz="1500" dirty="0"/>
                <a:t>Training a GAN on normal samples, makes the generator learn the manifold </a:t>
              </a:r>
              <a:r>
                <a:rPr lang="en-US" sz="1500" i="1" dirty="0"/>
                <a:t>X </a:t>
              </a:r>
              <a:r>
                <a:rPr lang="en-US" sz="1500" dirty="0"/>
                <a:t>of normal sample , when an anomalous sample is presented, the generator generates non-anomalous sample there by increasing the reconstruction error</a:t>
              </a:r>
            </a:p>
            <a:p>
              <a:pPr marL="238115" indent="-238115" algn="just">
                <a:buFont typeface="Arial" panose="020B0604020202020204" pitchFamily="34" charset="0"/>
                <a:buChar char="•"/>
              </a:pPr>
              <a:endParaRPr lang="en-US" sz="1500" dirty="0"/>
            </a:p>
          </p:txBody>
        </p:sp>
        <p:sp>
          <p:nvSpPr>
            <p:cNvPr id="17" name="Rectangle 16">
              <a:extLst>
                <a:ext uri="{FF2B5EF4-FFF2-40B4-BE49-F238E27FC236}">
                  <a16:creationId xmlns:a16="http://schemas.microsoft.com/office/drawing/2014/main" id="{909D6A17-1EE7-4F4B-8456-CDC650664714}"/>
                </a:ext>
              </a:extLst>
            </p:cNvPr>
            <p:cNvSpPr/>
            <p:nvPr/>
          </p:nvSpPr>
          <p:spPr>
            <a:xfrm>
              <a:off x="788987" y="3781249"/>
              <a:ext cx="1965099" cy="3314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114300" rIns="114300" bIns="114300" rtlCol="0" anchor="ctr"/>
            <a:lstStyle/>
            <a:p>
              <a:r>
                <a:rPr lang="en-US" sz="1167" b="1" dirty="0">
                  <a:solidFill>
                    <a:schemeClr val="bg1"/>
                  </a:solidFill>
                </a:rPr>
                <a:t>GANs for Anomaly</a:t>
              </a:r>
            </a:p>
          </p:txBody>
        </p:sp>
      </p:grpSp>
      <p:pic>
        <p:nvPicPr>
          <p:cNvPr id="15" name="Picture 14" descr="Text&#10;&#10;Description automatically generated">
            <a:extLst>
              <a:ext uri="{FF2B5EF4-FFF2-40B4-BE49-F238E27FC236}">
                <a16:creationId xmlns:a16="http://schemas.microsoft.com/office/drawing/2014/main" id="{D858AA4D-6C29-614A-B45D-D1D8B1B99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2376" y="4728758"/>
            <a:ext cx="3608140" cy="857138"/>
          </a:xfrm>
          <a:prstGeom prst="rect">
            <a:avLst/>
          </a:prstGeom>
        </p:spPr>
      </p:pic>
      <p:pic>
        <p:nvPicPr>
          <p:cNvPr id="20" name="Picture 19" descr="A picture containing text, clock, watch&#10;&#10;Description automatically generated">
            <a:extLst>
              <a:ext uri="{FF2B5EF4-FFF2-40B4-BE49-F238E27FC236}">
                <a16:creationId xmlns:a16="http://schemas.microsoft.com/office/drawing/2014/main" id="{1362E3B3-6B80-0C4F-84F9-8471AAF86B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375" y="3204144"/>
            <a:ext cx="3803983" cy="1322158"/>
          </a:xfrm>
          <a:prstGeom prst="rect">
            <a:avLst/>
          </a:prstGeom>
        </p:spPr>
      </p:pic>
    </p:spTree>
    <p:extLst>
      <p:ext uri="{BB962C8B-B14F-4D97-AF65-F5344CB8AC3E}">
        <p14:creationId xmlns:p14="http://schemas.microsoft.com/office/powerpoint/2010/main" val="249998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5" presetClass="entr" presetSubtype="10"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childTnLst>
                          </p:cTn>
                        </p:par>
                        <p:par>
                          <p:cTn id="11" fill="hold">
                            <p:stCondLst>
                              <p:cond delay="500"/>
                            </p:stCondLst>
                            <p:childTnLst>
                              <p:par>
                                <p:cTn id="12" presetID="5" presetClass="entr" presetSubtype="1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heckerboard(across)">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8302-F2D7-4199-91DC-F3B625088CB0}"/>
              </a:ext>
            </a:extLst>
          </p:cNvPr>
          <p:cNvSpPr>
            <a:spLocks noGrp="1"/>
          </p:cNvSpPr>
          <p:nvPr>
            <p:ph type="title"/>
          </p:nvPr>
        </p:nvSpPr>
        <p:spPr>
          <a:xfrm>
            <a:off x="359229" y="161925"/>
            <a:ext cx="10515600" cy="744992"/>
          </a:xfrm>
        </p:spPr>
        <p:txBody>
          <a:bodyPr/>
          <a:lstStyle/>
          <a:p>
            <a:r>
              <a:rPr lang="en-US" dirty="0">
                <a:cs typeface="Calibri Light"/>
              </a:rPr>
              <a:t>TadGAN</a:t>
            </a:r>
          </a:p>
        </p:txBody>
      </p:sp>
      <p:pic>
        <p:nvPicPr>
          <p:cNvPr id="4" name="Picture 4" descr="Chart, line chart&#10;&#10;Description automatically generated">
            <a:extLst>
              <a:ext uri="{FF2B5EF4-FFF2-40B4-BE49-F238E27FC236}">
                <a16:creationId xmlns:a16="http://schemas.microsoft.com/office/drawing/2014/main" id="{6590712D-2880-4279-A67E-622EEF99725D}"/>
              </a:ext>
            </a:extLst>
          </p:cNvPr>
          <p:cNvPicPr>
            <a:picLocks noGrp="1" noChangeAspect="1"/>
          </p:cNvPicPr>
          <p:nvPr>
            <p:ph idx="1"/>
          </p:nvPr>
        </p:nvPicPr>
        <p:blipFill rotWithShape="1">
          <a:blip r:embed="rId2"/>
          <a:srcRect t="19331" r="-126" b="372"/>
          <a:stretch/>
        </p:blipFill>
        <p:spPr>
          <a:xfrm>
            <a:off x="991343" y="2443610"/>
            <a:ext cx="9251371" cy="25083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915B5526-2D37-449F-A450-DE5BFF24D5B7}"/>
              </a:ext>
            </a:extLst>
          </p:cNvPr>
          <p:cNvSpPr txBox="1"/>
          <p:nvPr/>
        </p:nvSpPr>
        <p:spPr>
          <a:xfrm>
            <a:off x="656253" y="5701004"/>
            <a:ext cx="10280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Assumption is that anomalies will be lost when they are mapped to low dimensional space</a:t>
            </a:r>
          </a:p>
        </p:txBody>
      </p:sp>
      <p:sp>
        <p:nvSpPr>
          <p:cNvPr id="3" name="TextBox 2">
            <a:extLst>
              <a:ext uri="{FF2B5EF4-FFF2-40B4-BE49-F238E27FC236}">
                <a16:creationId xmlns:a16="http://schemas.microsoft.com/office/drawing/2014/main" id="{C288D373-184E-D544-8F09-415E1472321D}"/>
              </a:ext>
            </a:extLst>
          </p:cNvPr>
          <p:cNvSpPr txBox="1"/>
          <p:nvPr/>
        </p:nvSpPr>
        <p:spPr>
          <a:xfrm>
            <a:off x="494270" y="1309816"/>
            <a:ext cx="10280822" cy="646331"/>
          </a:xfrm>
          <a:prstGeom prst="rect">
            <a:avLst/>
          </a:prstGeom>
          <a:noFill/>
        </p:spPr>
        <p:txBody>
          <a:bodyPr wrap="square" rtlCol="0">
            <a:spAutoFit/>
          </a:bodyPr>
          <a:lstStyle/>
          <a:p>
            <a:r>
              <a:rPr lang="en-US" dirty="0"/>
              <a:t>Reconstruction based methods learn a model to capture the latent structure of the given time series data and reconstructs the data using their  latent representations </a:t>
            </a:r>
          </a:p>
        </p:txBody>
      </p:sp>
      <p:sp>
        <p:nvSpPr>
          <p:cNvPr id="6" name="TextBox 5">
            <a:extLst>
              <a:ext uri="{FF2B5EF4-FFF2-40B4-BE49-F238E27FC236}">
                <a16:creationId xmlns:a16="http://schemas.microsoft.com/office/drawing/2014/main" id="{08018386-0F89-6E44-831C-F0E36B023427}"/>
              </a:ext>
            </a:extLst>
          </p:cNvPr>
          <p:cNvSpPr txBox="1"/>
          <p:nvPr/>
        </p:nvSpPr>
        <p:spPr>
          <a:xfrm>
            <a:off x="130629" y="6488668"/>
            <a:ext cx="3470988" cy="369332"/>
          </a:xfrm>
          <a:prstGeom prst="rect">
            <a:avLst/>
          </a:prstGeom>
          <a:noFill/>
        </p:spPr>
        <p:txBody>
          <a:bodyPr wrap="square" rtlCol="0">
            <a:spAutoFit/>
          </a:bodyPr>
          <a:lstStyle/>
          <a:p>
            <a:r>
              <a:rPr lang="en-US" dirty="0"/>
              <a:t>Source: TadGAN, MIT Orion</a:t>
            </a:r>
          </a:p>
        </p:txBody>
      </p:sp>
    </p:spTree>
    <p:extLst>
      <p:ext uri="{BB962C8B-B14F-4D97-AF65-F5344CB8AC3E}">
        <p14:creationId xmlns:p14="http://schemas.microsoft.com/office/powerpoint/2010/main" val="157484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16CE71A-40D2-43B0-95DC-708C1073BC6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TadGAN Pipeline</a:t>
            </a:r>
          </a:p>
        </p:txBody>
      </p:sp>
      <p:graphicFrame>
        <p:nvGraphicFramePr>
          <p:cNvPr id="9" name="Diagram 8">
            <a:extLst>
              <a:ext uri="{FF2B5EF4-FFF2-40B4-BE49-F238E27FC236}">
                <a16:creationId xmlns:a16="http://schemas.microsoft.com/office/drawing/2014/main" id="{2E3ADC93-1C17-0143-B0B1-5F27D8385FE2}"/>
              </a:ext>
            </a:extLst>
          </p:cNvPr>
          <p:cNvGraphicFramePr/>
          <p:nvPr>
            <p:extLst>
              <p:ext uri="{D42A27DB-BD31-4B8C-83A1-F6EECF244321}">
                <p14:modId xmlns:p14="http://schemas.microsoft.com/office/powerpoint/2010/main" val="3918730165"/>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149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0C3-459C-7F43-BB30-641B187AF259}"/>
              </a:ext>
            </a:extLst>
          </p:cNvPr>
          <p:cNvSpPr>
            <a:spLocks noGrp="1"/>
          </p:cNvSpPr>
          <p:nvPr>
            <p:ph type="title"/>
          </p:nvPr>
        </p:nvSpPr>
        <p:spPr>
          <a:xfrm>
            <a:off x="838200" y="365125"/>
            <a:ext cx="10515600" cy="562527"/>
          </a:xfrm>
        </p:spPr>
        <p:txBody>
          <a:bodyPr>
            <a:normAutofit fontScale="90000"/>
          </a:bodyPr>
          <a:lstStyle/>
          <a:p>
            <a:r>
              <a:rPr lang="en-US" dirty="0"/>
              <a:t>Detector</a:t>
            </a:r>
          </a:p>
        </p:txBody>
      </p:sp>
      <p:pic>
        <p:nvPicPr>
          <p:cNvPr id="4" name="Picture 3">
            <a:extLst>
              <a:ext uri="{FF2B5EF4-FFF2-40B4-BE49-F238E27FC236}">
                <a16:creationId xmlns:a16="http://schemas.microsoft.com/office/drawing/2014/main" id="{568AFB7E-D4E9-BA40-A375-767BCA729385}"/>
              </a:ext>
            </a:extLst>
          </p:cNvPr>
          <p:cNvPicPr>
            <a:picLocks noChangeAspect="1"/>
          </p:cNvPicPr>
          <p:nvPr/>
        </p:nvPicPr>
        <p:blipFill>
          <a:blip r:embed="rId2"/>
          <a:stretch>
            <a:fillRect/>
          </a:stretch>
        </p:blipFill>
        <p:spPr>
          <a:xfrm>
            <a:off x="838200" y="1709806"/>
            <a:ext cx="10337800" cy="1257300"/>
          </a:xfrm>
          <a:prstGeom prst="rect">
            <a:avLst/>
          </a:prstGeom>
        </p:spPr>
      </p:pic>
      <p:pic>
        <p:nvPicPr>
          <p:cNvPr id="5" name="Picture 4">
            <a:extLst>
              <a:ext uri="{FF2B5EF4-FFF2-40B4-BE49-F238E27FC236}">
                <a16:creationId xmlns:a16="http://schemas.microsoft.com/office/drawing/2014/main" id="{976883F0-B1CA-764F-A151-06EE35238ED4}"/>
              </a:ext>
            </a:extLst>
          </p:cNvPr>
          <p:cNvPicPr>
            <a:picLocks noChangeAspect="1"/>
          </p:cNvPicPr>
          <p:nvPr/>
        </p:nvPicPr>
        <p:blipFill>
          <a:blip r:embed="rId3"/>
          <a:stretch>
            <a:fillRect/>
          </a:stretch>
        </p:blipFill>
        <p:spPr>
          <a:xfrm>
            <a:off x="838200" y="3749260"/>
            <a:ext cx="5372100" cy="1320800"/>
          </a:xfrm>
          <a:prstGeom prst="rect">
            <a:avLst/>
          </a:prstGeom>
        </p:spPr>
      </p:pic>
      <p:sp>
        <p:nvSpPr>
          <p:cNvPr id="8" name="TextBox 7">
            <a:extLst>
              <a:ext uri="{FF2B5EF4-FFF2-40B4-BE49-F238E27FC236}">
                <a16:creationId xmlns:a16="http://schemas.microsoft.com/office/drawing/2014/main" id="{AC4308BC-63CA-9349-9BC3-C2306C5666EF}"/>
              </a:ext>
            </a:extLst>
          </p:cNvPr>
          <p:cNvSpPr txBox="1"/>
          <p:nvPr/>
        </p:nvSpPr>
        <p:spPr>
          <a:xfrm>
            <a:off x="838200" y="1340474"/>
            <a:ext cx="1722783" cy="369332"/>
          </a:xfrm>
          <a:prstGeom prst="rect">
            <a:avLst/>
          </a:prstGeom>
          <a:noFill/>
        </p:spPr>
        <p:txBody>
          <a:bodyPr wrap="square" rtlCol="0">
            <a:spAutoFit/>
          </a:bodyPr>
          <a:lstStyle/>
          <a:p>
            <a:r>
              <a:rPr lang="en-US" dirty="0"/>
              <a:t>Accuracy</a:t>
            </a:r>
          </a:p>
        </p:txBody>
      </p:sp>
      <p:sp>
        <p:nvSpPr>
          <p:cNvPr id="9" name="TextBox 8">
            <a:extLst>
              <a:ext uri="{FF2B5EF4-FFF2-40B4-BE49-F238E27FC236}">
                <a16:creationId xmlns:a16="http://schemas.microsoft.com/office/drawing/2014/main" id="{49E4E9CD-F08A-524D-9FDE-BC26EBD799EB}"/>
              </a:ext>
            </a:extLst>
          </p:cNvPr>
          <p:cNvSpPr txBox="1"/>
          <p:nvPr/>
        </p:nvSpPr>
        <p:spPr>
          <a:xfrm>
            <a:off x="838199" y="3379928"/>
            <a:ext cx="2395331" cy="369332"/>
          </a:xfrm>
          <a:prstGeom prst="rect">
            <a:avLst/>
          </a:prstGeom>
          <a:noFill/>
        </p:spPr>
        <p:txBody>
          <a:bodyPr wrap="square" rtlCol="0">
            <a:spAutoFit/>
          </a:bodyPr>
          <a:lstStyle/>
          <a:p>
            <a:r>
              <a:rPr lang="en-US" dirty="0"/>
              <a:t>Confusion Matrix</a:t>
            </a:r>
          </a:p>
        </p:txBody>
      </p:sp>
    </p:spTree>
    <p:extLst>
      <p:ext uri="{BB962C8B-B14F-4D97-AF65-F5344CB8AC3E}">
        <p14:creationId xmlns:p14="http://schemas.microsoft.com/office/powerpoint/2010/main" val="2115854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F7439F4C38694885BB1A58FE5CC6E4" ma:contentTypeVersion="14" ma:contentTypeDescription="Create a new document." ma:contentTypeScope="" ma:versionID="25e05f0eae89e5d15c06f85c504d42f0">
  <xsd:schema xmlns:xsd="http://www.w3.org/2001/XMLSchema" xmlns:xs="http://www.w3.org/2001/XMLSchema" xmlns:p="http://schemas.microsoft.com/office/2006/metadata/properties" xmlns:ns3="aab5354c-7f1c-423a-bd14-a26e131b8ee9" xmlns:ns4="83813ff8-800f-4ffe-92fa-69ccdf575e2e" targetNamespace="http://schemas.microsoft.com/office/2006/metadata/properties" ma:root="true" ma:fieldsID="d62f11296db00fefde76f0363013fe80" ns3:_="" ns4:_="">
    <xsd:import namespace="aab5354c-7f1c-423a-bd14-a26e131b8ee9"/>
    <xsd:import namespace="83813ff8-800f-4ffe-92fa-69ccdf575e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b5354c-7f1c-423a-bd14-a26e131b8e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813ff8-800f-4ffe-92fa-69ccdf575e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BDAC4E-84FE-4D9D-A43F-FEA4D757E340}">
  <ds:schemaRefs>
    <ds:schemaRef ds:uri="http://schemas.microsoft.com/sharepoint/v3/contenttype/forms"/>
  </ds:schemaRefs>
</ds:datastoreItem>
</file>

<file path=customXml/itemProps2.xml><?xml version="1.0" encoding="utf-8"?>
<ds:datastoreItem xmlns:ds="http://schemas.openxmlformats.org/officeDocument/2006/customXml" ds:itemID="{CC90D95B-7E7D-452C-8CB0-991A3F97914B}">
  <ds:schemaRefs>
    <ds:schemaRef ds:uri="http://purl.org/dc/terms/"/>
    <ds:schemaRef ds:uri="83813ff8-800f-4ffe-92fa-69ccdf575e2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aab5354c-7f1c-423a-bd14-a26e131b8ee9"/>
    <ds:schemaRef ds:uri="http://purl.org/dc/dcmitype/"/>
  </ds:schemaRefs>
</ds:datastoreItem>
</file>

<file path=customXml/itemProps3.xml><?xml version="1.0" encoding="utf-8"?>
<ds:datastoreItem xmlns:ds="http://schemas.openxmlformats.org/officeDocument/2006/customXml" ds:itemID="{F5C69048-AC6C-4372-9ED9-B174D1B88F9B}">
  <ds:schemaRefs>
    <ds:schemaRef ds:uri="83813ff8-800f-4ffe-92fa-69ccdf575e2e"/>
    <ds:schemaRef ds:uri="aab5354c-7f1c-423a-bd14-a26e131b8e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661</Words>
  <Application>Microsoft Macintosh PowerPoint</Application>
  <PresentationFormat>Widescreen</PresentationFormat>
  <Paragraphs>55</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World Demi</vt:lpstr>
      <vt:lpstr>Calibri</vt:lpstr>
      <vt:lpstr>Calibri Light</vt:lpstr>
      <vt:lpstr>Roboto</vt:lpstr>
      <vt:lpstr>Office Theme</vt:lpstr>
      <vt:lpstr>Online Change Point Detection in Sensor Signal</vt:lpstr>
      <vt:lpstr>Approach</vt:lpstr>
      <vt:lpstr>Evaluation Methodology</vt:lpstr>
      <vt:lpstr>Deep Generative Approaches</vt:lpstr>
      <vt:lpstr>TadGAN</vt:lpstr>
      <vt:lpstr>TadGAN Pipeline</vt:lpstr>
      <vt:lpstr>Detector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Change Point Detection in Sesor Signal</dc:title>
  <dc:creator>Kumar, Binesh</dc:creator>
  <cp:lastModifiedBy>Binesh Kumar</cp:lastModifiedBy>
  <cp:revision>13</cp:revision>
  <dcterms:created xsi:type="dcterms:W3CDTF">2021-11-12T19:59:54Z</dcterms:created>
  <dcterms:modified xsi:type="dcterms:W3CDTF">2021-12-10T21:40:08Z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0x0101001AF7439F4C38694885BB1A58FE5CC6E4</vt:lpwstr>
  </property>
</Properties>
</file>