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75" r:id="rId2"/>
    <p:sldId id="268" r:id="rId3"/>
    <p:sldId id="272" r:id="rId4"/>
    <p:sldId id="276" r:id="rId5"/>
    <p:sldId id="277" r:id="rId6"/>
    <p:sldId id="285" r:id="rId7"/>
    <p:sldId id="301" r:id="rId8"/>
    <p:sldId id="278" r:id="rId9"/>
    <p:sldId id="279" r:id="rId10"/>
    <p:sldId id="280" r:id="rId11"/>
    <p:sldId id="282" r:id="rId12"/>
    <p:sldId id="281" r:id="rId13"/>
    <p:sldId id="287" r:id="rId14"/>
    <p:sldId id="283" r:id="rId15"/>
    <p:sldId id="284" r:id="rId16"/>
    <p:sldId id="286" r:id="rId17"/>
    <p:sldId id="302" r:id="rId18"/>
    <p:sldId id="303" r:id="rId19"/>
    <p:sldId id="294" r:id="rId20"/>
    <p:sldId id="295" r:id="rId21"/>
    <p:sldId id="296" r:id="rId22"/>
    <p:sldId id="293" r:id="rId23"/>
    <p:sldId id="297" r:id="rId24"/>
    <p:sldId id="298"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533354-C786-4FC9-8B8B-0DFDC75C4162}">
          <p14:sldIdLst>
            <p14:sldId id="275"/>
            <p14:sldId id="268"/>
            <p14:sldId id="272"/>
            <p14:sldId id="276"/>
            <p14:sldId id="277"/>
            <p14:sldId id="285"/>
            <p14:sldId id="301"/>
            <p14:sldId id="278"/>
            <p14:sldId id="279"/>
            <p14:sldId id="280"/>
            <p14:sldId id="282"/>
            <p14:sldId id="281"/>
            <p14:sldId id="287"/>
            <p14:sldId id="283"/>
            <p14:sldId id="284"/>
            <p14:sldId id="286"/>
            <p14:sldId id="302"/>
            <p14:sldId id="303"/>
            <p14:sldId id="294"/>
            <p14:sldId id="295"/>
            <p14:sldId id="296"/>
            <p14:sldId id="293"/>
            <p14:sldId id="297"/>
            <p14:sldId id="298"/>
            <p14:sldId id="299"/>
          </p14:sldIdLst>
        </p14:section>
      </p14:sectionLst>
    </p:ext>
    <p:ext uri="{EFAFB233-063F-42B5-8137-9DF3F51BA10A}">
      <p15:sldGuideLst xmlns:p15="http://schemas.microsoft.com/office/powerpoint/2012/main">
        <p15:guide id="1" orient="horz" pos="2208" userDrawn="1">
          <p15:clr>
            <a:srgbClr val="A4A3A4"/>
          </p15:clr>
        </p15:guide>
        <p15:guide id="2" pos="32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6334"/>
    <a:srgbClr val="C26314"/>
    <a:srgbClr val="C65110"/>
    <a:srgbClr val="BA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37" autoAdjust="0"/>
    <p:restoredTop sz="46859" autoAdjust="0"/>
  </p:normalViewPr>
  <p:slideViewPr>
    <p:cSldViewPr>
      <p:cViewPr varScale="1">
        <p:scale>
          <a:sx n="74" d="100"/>
          <a:sy n="74" d="100"/>
        </p:scale>
        <p:origin x="280" y="52"/>
      </p:cViewPr>
      <p:guideLst>
        <p:guide orient="horz" pos="2208"/>
        <p:guide pos="3288"/>
      </p:guideLst>
    </p:cSldViewPr>
  </p:slideViewPr>
  <p:outlineViewPr>
    <p:cViewPr>
      <p:scale>
        <a:sx n="33" d="100"/>
        <a:sy n="33" d="100"/>
      </p:scale>
      <p:origin x="0" y="-6370"/>
    </p:cViewPr>
  </p:outlineViewPr>
  <p:notesTextViewPr>
    <p:cViewPr>
      <p:scale>
        <a:sx n="150" d="100"/>
        <a:sy n="150" d="100"/>
      </p:scale>
      <p:origin x="0" y="0"/>
    </p:cViewPr>
  </p:notesTextViewPr>
  <p:notesViewPr>
    <p:cSldViewPr showGuides="1">
      <p:cViewPr varScale="1">
        <p:scale>
          <a:sx n="122" d="100"/>
          <a:sy n="122" d="100"/>
        </p:scale>
        <p:origin x="4180" y="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view3D>
      <c:rotX val="30"/>
      <c:rotY val="11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Years</c:v>
                </c:pt>
              </c:strCache>
            </c:strRef>
          </c:tx>
          <c:dPt>
            <c:idx val="0"/>
            <c:bubble3D val="0"/>
            <c:spPr>
              <a:solidFill>
                <a:schemeClr val="accent1">
                  <a:shade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2BFF-44A1-BD38-A387DBD6389F}"/>
              </c:ext>
            </c:extLst>
          </c:dPt>
          <c:dPt>
            <c:idx val="1"/>
            <c:bubble3D val="0"/>
            <c:spPr>
              <a:solidFill>
                <a:schemeClr val="accent1">
                  <a:shade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2BFF-44A1-BD38-A387DBD6389F}"/>
              </c:ext>
            </c:extLst>
          </c:dPt>
          <c:dPt>
            <c:idx val="2"/>
            <c:bubble3D val="0"/>
            <c:spPr>
              <a:solidFill>
                <a:schemeClr val="accent1">
                  <a:tint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2BFF-44A1-BD38-A387DBD6389F}"/>
              </c:ext>
            </c:extLst>
          </c:dPt>
          <c:dPt>
            <c:idx val="3"/>
            <c:bubble3D val="0"/>
            <c:spPr>
              <a:solidFill>
                <a:schemeClr val="accent1">
                  <a:tint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2BFF-44A1-BD38-A387DBD6389F}"/>
              </c:ext>
            </c:extLst>
          </c:dPt>
          <c:dLbls>
            <c:dLbl>
              <c:idx val="0"/>
              <c:layout>
                <c:manualLayout>
                  <c:x val="9.0067348340004752E-2"/>
                  <c:y val="-8.1705899080133121E-2"/>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spc="0" baseline="0">
                      <a:solidFill>
                        <a:srgbClr val="00206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309494347843388"/>
                      <c:h val="0.19192715693923268"/>
                    </c:manualLayout>
                  </c15:layout>
                </c:ext>
                <c:ext xmlns:c16="http://schemas.microsoft.com/office/drawing/2014/chart" uri="{C3380CC4-5D6E-409C-BE32-E72D297353CC}">
                  <c16:uniqueId val="{00000003-2BFF-44A1-BD38-A387DBD6389F}"/>
                </c:ext>
              </c:extLst>
            </c:dLbl>
            <c:dLbl>
              <c:idx val="1"/>
              <c:layout>
                <c:manualLayout>
                  <c:x val="-6.896877559825243E-2"/>
                  <c:y val="-4.902353944807987E-2"/>
                </c:manualLayout>
              </c:layout>
              <c:spPr>
                <a:noFill/>
                <a:ln>
                  <a:noFill/>
                </a:ln>
                <a:effectLst/>
              </c:spPr>
              <c:txPr>
                <a:bodyPr rot="0" spcFirstLastPara="1" vertOverflow="ellipsis" vert="horz" wrap="square" lIns="38100" tIns="19050" rIns="38100" bIns="19050" anchor="ctr" anchorCtr="1">
                  <a:spAutoFit/>
                </a:bodyPr>
                <a:lstStyle/>
                <a:p>
                  <a:pPr>
                    <a:defRPr sz="2000" b="1" i="0" u="none" strike="noStrike" kern="1200" spc="0" baseline="0">
                      <a:solidFill>
                        <a:srgbClr val="00206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2BFF-44A1-BD38-A387DBD6389F}"/>
                </c:ext>
              </c:extLst>
            </c:dLbl>
            <c:dLbl>
              <c:idx val="2"/>
              <c:layout>
                <c:manualLayout>
                  <c:x val="-0.15344182521710473"/>
                  <c:y val="2.5873427483119476E-2"/>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spc="0" baseline="0">
                      <a:solidFill>
                        <a:srgbClr val="00206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7015434062327859"/>
                      <c:h val="0.208908473523643"/>
                    </c:manualLayout>
                  </c15:layout>
                </c:ext>
                <c:ext xmlns:c16="http://schemas.microsoft.com/office/drawing/2014/chart" uri="{C3380CC4-5D6E-409C-BE32-E72D297353CC}">
                  <c16:uniqueId val="{00000005-2BFF-44A1-BD38-A387DBD6389F}"/>
                </c:ext>
              </c:extLst>
            </c:dLbl>
            <c:dLbl>
              <c:idx val="3"/>
              <c:layout>
                <c:manualLayout>
                  <c:x val="-6.0886711882650031E-4"/>
                  <c:y val="-0.36903831084526789"/>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spc="0" baseline="0">
                      <a:solidFill>
                        <a:srgbClr val="002060"/>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302098769752822"/>
                      <c:h val="0.25793201297172291"/>
                    </c:manualLayout>
                  </c15:layout>
                </c:ext>
                <c:ext xmlns:c16="http://schemas.microsoft.com/office/drawing/2014/chart" uri="{C3380CC4-5D6E-409C-BE32-E72D297353CC}">
                  <c16:uniqueId val="{00000002-2BFF-44A1-BD38-A387DBD6389F}"/>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rgbClr val="002060"/>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rgbClr val="7030A0"/>
                  </a:solidFill>
                  <a:round/>
                </a:ln>
                <a:effectLst/>
              </c:spPr>
            </c:leaderLines>
            <c:extLst>
              <c:ext xmlns:c15="http://schemas.microsoft.com/office/drawing/2012/chart" uri="{CE6537A1-D6FC-4f65-9D91-7224C49458BB}"/>
            </c:extLst>
          </c:dLbls>
          <c:cat>
            <c:strRef>
              <c:f>Sheet1!$A$2:$A$5</c:f>
              <c:strCache>
                <c:ptCount val="4"/>
                <c:pt idx="0">
                  <c:v>Desktop Support</c:v>
                </c:pt>
                <c:pt idx="1">
                  <c:v>Webmaster</c:v>
                </c:pt>
                <c:pt idx="2">
                  <c:v>Systems Administrator/Engineer</c:v>
                </c:pt>
                <c:pt idx="3">
                  <c:v>Lead Systems Support for .Net Team ~ 40</c:v>
                </c:pt>
              </c:strCache>
            </c:strRef>
          </c:cat>
          <c:val>
            <c:numRef>
              <c:f>Sheet1!$B$2:$B$5</c:f>
              <c:numCache>
                <c:formatCode>General</c:formatCode>
                <c:ptCount val="4"/>
                <c:pt idx="0">
                  <c:v>6</c:v>
                </c:pt>
                <c:pt idx="1">
                  <c:v>3</c:v>
                </c:pt>
                <c:pt idx="2">
                  <c:v>13</c:v>
                </c:pt>
                <c:pt idx="3">
                  <c:v>2</c:v>
                </c:pt>
              </c:numCache>
            </c:numRef>
          </c:val>
          <c:extLst>
            <c:ext xmlns:c16="http://schemas.microsoft.com/office/drawing/2014/chart" uri="{C3380CC4-5D6E-409C-BE32-E72D297353CC}">
              <c16:uniqueId val="{00000000-2BFF-44A1-BD38-A387DBD6389F}"/>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3B37F8-FAF2-42CA-BD65-767419E996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712190-5DB3-49C7-8DE1-C0A031197B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8D1AD5-078E-4F1D-B381-936CD3402A10}" type="datetimeFigureOut">
              <a:rPr lang="en-US" smtClean="0"/>
              <a:t>9/24/2019</a:t>
            </a:fld>
            <a:endParaRPr lang="en-US"/>
          </a:p>
        </p:txBody>
      </p:sp>
      <p:sp>
        <p:nvSpPr>
          <p:cNvPr id="4" name="Footer Placeholder 3">
            <a:extLst>
              <a:ext uri="{FF2B5EF4-FFF2-40B4-BE49-F238E27FC236}">
                <a16:creationId xmlns:a16="http://schemas.microsoft.com/office/drawing/2014/main" id="{CC9D12EE-C1DD-4016-8BDF-578FB5173C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CD88EF1-BF96-4B25-90A3-AADC206ACD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2CD5D-63DF-4566-8B6D-3AC1ACAAB19B}"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32989A-4EBE-4CAF-8163-95C553EF1D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AB4C8F-F252-4D9A-9D51-237DDFAC847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25B85-7F41-41A8-8103-6AD12A022891}" type="datetimeFigureOut">
              <a:rPr lang="en-US" smtClean="0"/>
              <a:t>9/24/2019</a:t>
            </a:fld>
            <a:endParaRPr lang="en-US"/>
          </a:p>
        </p:txBody>
      </p:sp>
      <p:sp>
        <p:nvSpPr>
          <p:cNvPr id="4" name="Slide Image Placeholder 3">
            <a:extLst>
              <a:ext uri="{FF2B5EF4-FFF2-40B4-BE49-F238E27FC236}">
                <a16:creationId xmlns:a16="http://schemas.microsoft.com/office/drawing/2014/main" id="{CF19D482-927B-44B8-8FEC-F8613C6FC7C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D2D99874-1B18-47CC-8E42-820DC3D8A67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21A359F-FFDF-49C9-A148-AD84D17CEFA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AAFBCF89-E89B-4AA0-A923-02190EF8623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1E13F-148F-46C7-831D-A6A5368DC26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Welcome to PowerShell Saturday.</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name of this session is Crossing the Divide: A System Administrator’s Path to DevOps.</a:t>
            </a:r>
          </a:p>
          <a:p>
            <a:pPr rtl="0"/>
            <a:endParaRPr lang="en-US" b="0" dirty="0">
              <a:effectLst/>
            </a:endParaRPr>
          </a:p>
          <a:p>
            <a:pPr rtl="0"/>
            <a:r>
              <a:rPr lang="en-US" sz="1200" b="0" i="0" u="none" strike="noStrike" kern="1200" dirty="0">
                <a:solidFill>
                  <a:schemeClr val="tx1"/>
                </a:solidFill>
                <a:effectLst/>
                <a:latin typeface="+mn-lt"/>
                <a:ea typeface="+mn-ea"/>
                <a:cs typeface="+mn-cs"/>
              </a:rPr>
              <a:t>I am Dave Carroll and I’ve been a systems administrator for over twenty years. This is my story.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this session, we will examine the decades-old philosophical and cultural differences between operations and development. We will identify</a:t>
            </a:r>
            <a:r>
              <a:rPr lang="en-US" sz="1200" b="0" i="0" u="none" strike="noStrike" kern="1200" baseline="0" dirty="0">
                <a:solidFill>
                  <a:schemeClr val="tx1"/>
                </a:solidFill>
                <a:effectLst/>
                <a:latin typeface="+mn-lt"/>
                <a:ea typeface="+mn-ea"/>
                <a:cs typeface="+mn-cs"/>
              </a:rPr>
              <a:t> the DevOps guiding principles and </a:t>
            </a:r>
            <a:r>
              <a:rPr lang="en-US" sz="1200" b="0" i="0" u="none" strike="noStrike" kern="1200" dirty="0">
                <a:solidFill>
                  <a:schemeClr val="tx1"/>
                </a:solidFill>
                <a:effectLst/>
                <a:latin typeface="+mn-lt"/>
                <a:ea typeface="+mn-ea"/>
                <a:cs typeface="+mn-cs"/>
              </a:rPr>
              <a:t>will also examine the primary </a:t>
            </a:r>
            <a:r>
              <a:rPr lang="en-US" sz="1200" b="0" i="0" u="none" strike="noStrike" kern="1200" baseline="0" dirty="0">
                <a:solidFill>
                  <a:schemeClr val="tx1"/>
                </a:solidFill>
                <a:effectLst/>
                <a:latin typeface="+mn-lt"/>
                <a:ea typeface="+mn-ea"/>
                <a:cs typeface="+mn-cs"/>
              </a:rPr>
              <a:t>DevOps culture assessment framework and another organizational assessment methodology.</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Throughout this session, we will briefly discuss </a:t>
            </a:r>
            <a:r>
              <a:rPr lang="en-US" sz="1200" b="0" i="0" u="none" strike="noStrike" kern="1200" dirty="0">
                <a:solidFill>
                  <a:schemeClr val="tx1"/>
                </a:solidFill>
                <a:effectLst/>
                <a:latin typeface="+mn-lt"/>
                <a:ea typeface="+mn-ea"/>
                <a:cs typeface="+mn-cs"/>
              </a:rPr>
              <a:t>some of the essential hard</a:t>
            </a:r>
            <a:r>
              <a:rPr lang="en-US" sz="1200" b="0" i="0" u="none" strike="noStrike" kern="1200" baseline="0" dirty="0">
                <a:solidFill>
                  <a:schemeClr val="tx1"/>
                </a:solidFill>
                <a:effectLst/>
                <a:latin typeface="+mn-lt"/>
                <a:ea typeface="+mn-ea"/>
                <a:cs typeface="+mn-cs"/>
              </a:rPr>
              <a:t> skills, </a:t>
            </a:r>
            <a:r>
              <a:rPr lang="en-US" sz="1200" b="0" i="0" u="none" strike="noStrike" kern="1200" dirty="0">
                <a:solidFill>
                  <a:schemeClr val="tx1"/>
                </a:solidFill>
                <a:effectLst/>
                <a:latin typeface="+mn-lt"/>
                <a:ea typeface="+mn-ea"/>
                <a:cs typeface="+mn-cs"/>
              </a:rPr>
              <a:t>soft skills, and tools</a:t>
            </a:r>
            <a:r>
              <a:rPr lang="en-US" sz="1200" b="0" i="0" u="none" strike="noStrike" kern="1200" baseline="0" dirty="0">
                <a:solidFill>
                  <a:schemeClr val="tx1"/>
                </a:solidFill>
                <a:effectLst/>
                <a:latin typeface="+mn-lt"/>
                <a:ea typeface="+mn-ea"/>
                <a:cs typeface="+mn-cs"/>
              </a:rPr>
              <a:t> that you will use on your own DevOps journey.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Thank you for attending PowerShell Saturday and thank you for choosing to spend the next forty to fifty minutes with me.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26957B4B-8C49-4D7F-84E7-541F68CF3668}" type="slidenum">
              <a:rPr lang="en-US" smtClean="0"/>
              <a:t>1</a:t>
            </a:fld>
            <a:endParaRPr lang="en-US"/>
          </a:p>
        </p:txBody>
      </p:sp>
    </p:spTree>
    <p:extLst>
      <p:ext uri="{BB962C8B-B14F-4D97-AF65-F5344CB8AC3E}">
        <p14:creationId xmlns:p14="http://schemas.microsoft.com/office/powerpoint/2010/main" val="3422273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goal of automation is continuous delivery.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End-to-end automation is usually</a:t>
            </a:r>
            <a:r>
              <a:rPr lang="en-US" sz="1200" b="0" i="0" u="none" strike="noStrike" kern="1200" baseline="0" dirty="0">
                <a:solidFill>
                  <a:schemeClr val="tx1"/>
                </a:solidFill>
                <a:effectLst/>
                <a:latin typeface="+mn-lt"/>
                <a:ea typeface="+mn-ea"/>
                <a:cs typeface="+mn-cs"/>
              </a:rPr>
              <a:t> triggered via source control commits, which use </a:t>
            </a:r>
            <a:r>
              <a:rPr lang="en-US" sz="1200" b="0" i="0" u="none" strike="noStrike" kern="1200" dirty="0">
                <a:solidFill>
                  <a:schemeClr val="tx1"/>
                </a:solidFill>
                <a:effectLst/>
                <a:latin typeface="+mn-lt"/>
                <a:ea typeface="+mn-ea"/>
                <a:cs typeface="+mn-cs"/>
              </a:rPr>
              <a:t>scripting languages and configuration management tools </a:t>
            </a:r>
            <a:r>
              <a:rPr lang="en-US" sz="1200" b="0" i="0" u="none" strike="noStrike" kern="1200" baseline="0" dirty="0">
                <a:solidFill>
                  <a:schemeClr val="tx1"/>
                </a:solidFill>
                <a:effectLst/>
                <a:latin typeface="+mn-lt"/>
                <a:ea typeface="+mn-ea"/>
                <a:cs typeface="+mn-cs"/>
              </a:rPr>
              <a:t>that tests code and pushes it </a:t>
            </a:r>
            <a:r>
              <a:rPr lang="en-US" sz="1200" b="0" i="0" u="none" strike="noStrike" kern="1200" dirty="0">
                <a:solidFill>
                  <a:schemeClr val="tx1"/>
                </a:solidFill>
                <a:effectLst/>
                <a:latin typeface="+mn-lt"/>
                <a:ea typeface="+mn-ea"/>
                <a:cs typeface="+mn-cs"/>
              </a:rPr>
              <a:t>through the deployment pipeline. Eventually, the</a:t>
            </a:r>
            <a:r>
              <a:rPr lang="en-US" sz="1200" b="0" i="0" u="none" strike="noStrike" kern="1200" baseline="0" dirty="0">
                <a:solidFill>
                  <a:schemeClr val="tx1"/>
                </a:solidFill>
                <a:effectLst/>
                <a:latin typeface="+mn-lt"/>
                <a:ea typeface="+mn-ea"/>
                <a:cs typeface="+mn-cs"/>
              </a:rPr>
              <a:t> application or artifacts are </a:t>
            </a:r>
            <a:r>
              <a:rPr lang="en-US" sz="1200" b="0" i="0" u="none" strike="noStrike" kern="1200" dirty="0">
                <a:solidFill>
                  <a:schemeClr val="tx1"/>
                </a:solidFill>
                <a:effectLst/>
                <a:latin typeface="+mn-lt"/>
                <a:ea typeface="+mn-ea"/>
                <a:cs typeface="+mn-cs"/>
              </a:rPr>
              <a:t>delivered and/or deployed to production assuming all the tests have passed. Ideally, this includes standing up a pristine testing environment</a:t>
            </a:r>
            <a:r>
              <a:rPr lang="en-US" sz="1200" b="0" i="0" u="none" strike="noStrike" kern="1200" baseline="0" dirty="0">
                <a:solidFill>
                  <a:schemeClr val="tx1"/>
                </a:solidFill>
                <a:effectLst/>
                <a:latin typeface="+mn-lt"/>
                <a:ea typeface="+mn-ea"/>
                <a:cs typeface="+mn-cs"/>
              </a:rPr>
              <a:t> in which to deploy the code to test.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There are a tremendous amount of tools that can help with automation,</a:t>
            </a:r>
            <a:r>
              <a:rPr lang="en-US" sz="1200" b="0" i="0" u="none" strike="noStrike" kern="1200" baseline="0" dirty="0">
                <a:solidFill>
                  <a:schemeClr val="tx1"/>
                </a:solidFill>
                <a:effectLst/>
                <a:latin typeface="+mn-lt"/>
                <a:ea typeface="+mn-ea"/>
                <a:cs typeface="+mn-cs"/>
              </a:rPr>
              <a:t> and it seems like more are added every day.</a:t>
            </a:r>
            <a:endParaRPr lang="en-US" b="0" dirty="0">
              <a:effectLst/>
            </a:endParaRPr>
          </a:p>
        </p:txBody>
      </p:sp>
      <p:sp>
        <p:nvSpPr>
          <p:cNvPr id="4" name="Slide Number Placeholder 3"/>
          <p:cNvSpPr>
            <a:spLocks noGrp="1"/>
          </p:cNvSpPr>
          <p:nvPr>
            <p:ph type="sldNum" sz="quarter" idx="5"/>
          </p:nvPr>
        </p:nvSpPr>
        <p:spPr/>
        <p:txBody>
          <a:bodyPr/>
          <a:lstStyle/>
          <a:p>
            <a:fld id="{3871E13F-148F-46C7-831D-A6A5368DC26E}" type="slidenum">
              <a:rPr lang="en-US" smtClean="0"/>
              <a:t>10</a:t>
            </a:fld>
            <a:endParaRPr lang="en-US"/>
          </a:p>
        </p:txBody>
      </p:sp>
    </p:spTree>
    <p:extLst>
      <p:ext uri="{BB962C8B-B14F-4D97-AF65-F5344CB8AC3E}">
        <p14:creationId xmlns:p14="http://schemas.microsoft.com/office/powerpoint/2010/main" val="3654325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Let’s</a:t>
            </a:r>
            <a:r>
              <a:rPr lang="en-US" baseline="0" dirty="0"/>
              <a:t> talk source control.</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Where do you currently store your PowerShell scripts?</a:t>
            </a:r>
          </a:p>
          <a:p>
            <a:pPr marL="171450" indent="-171450">
              <a:buFont typeface="Arial" panose="020B0604020202020204" pitchFamily="34" charset="0"/>
              <a:buChar char="•"/>
            </a:pPr>
            <a:r>
              <a:rPr lang="en-US" baseline="0" dirty="0"/>
              <a:t>Do they have filenames with v2, v3, or timestamps in them?</a:t>
            </a:r>
          </a:p>
          <a:p>
            <a:pPr marL="171450" indent="-171450">
              <a:buFont typeface="Arial" panose="020B0604020202020204" pitchFamily="34" charset="0"/>
              <a:buChar char="•"/>
            </a:pPr>
            <a:r>
              <a:rPr lang="en-US" baseline="0" dirty="0"/>
              <a:t>Can you easily revert to previous versions?</a:t>
            </a:r>
          </a:p>
          <a:p>
            <a:pPr marL="171450" indent="-171450">
              <a:buFont typeface="Arial" panose="020B0604020202020204" pitchFamily="34" charset="0"/>
              <a:buChar char="•"/>
            </a:pPr>
            <a:r>
              <a:rPr lang="en-US" baseline="0" dirty="0"/>
              <a:t>How do you handle multiple team members updating complex scripts?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You need source control. I wished I had seen the multiple benefits of it sooner.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are several source control</a:t>
            </a:r>
            <a:r>
              <a:rPr lang="en-US" baseline="0" dirty="0"/>
              <a:t> types, with the 3 most widely used being git, subversion (or </a:t>
            </a:r>
            <a:r>
              <a:rPr lang="en-US" baseline="0" dirty="0" err="1"/>
              <a:t>svn</a:t>
            </a:r>
            <a:r>
              <a:rPr lang="en-US" baseline="0" dirty="0"/>
              <a:t>), and mercurial.</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I’ve worked in shops that have used git, which uses decentralized repositories, and subversion, which is centralized.</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I’ve been using git myself since March of last year. I don’t know why it took me so long to get on the bandwagon. A few developers tried their best to get me onboard when I worked at UCSB.</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Though git is decentralized, there are many cloud or self hosted web-based services that shares git repositories with code maintainers. Others can fork a repo, creating their own copy of the repo, create a feature branch in which they will add their own code to the repo, and then create a pull request upstream for the repo’s owner to either merge or reject.</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11</a:t>
            </a:fld>
            <a:endParaRPr lang="en-US"/>
          </a:p>
        </p:txBody>
      </p:sp>
    </p:spTree>
    <p:extLst>
      <p:ext uri="{BB962C8B-B14F-4D97-AF65-F5344CB8AC3E}">
        <p14:creationId xmlns:p14="http://schemas.microsoft.com/office/powerpoint/2010/main" val="1542067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going to</a:t>
            </a:r>
            <a:r>
              <a:rPr lang="en-US" baseline="0" dirty="0"/>
              <a:t> spend a lot of time on scripting languages. We all should know about the big players, like PowerShell (duh) and Python, Go, and Ruby.</a:t>
            </a:r>
          </a:p>
          <a:p>
            <a:endParaRPr lang="en-US" baseline="0" dirty="0"/>
          </a:p>
          <a:p>
            <a:r>
              <a:rPr lang="en-US" baseline="0" dirty="0"/>
              <a:t>In DevOps though, you should really be proficient in at least two of these.</a:t>
            </a:r>
          </a:p>
          <a:p>
            <a:endParaRPr lang="en-US" baseline="0" dirty="0"/>
          </a:p>
          <a:p>
            <a:r>
              <a:rPr lang="en-US" dirty="0"/>
              <a:t>Though not</a:t>
            </a:r>
            <a:r>
              <a:rPr lang="en-US" baseline="0" dirty="0"/>
              <a:t> </a:t>
            </a:r>
            <a:r>
              <a:rPr lang="en-US" dirty="0"/>
              <a:t>scripting</a:t>
            </a:r>
            <a:r>
              <a:rPr lang="en-US" baseline="0" dirty="0"/>
              <a:t> languages, I want to mention a few file types. Most of you have seen XML and JSON. We have PowerShell cmdlets to Convert or Export/Import them.</a:t>
            </a:r>
          </a:p>
          <a:p>
            <a:endParaRPr lang="en-US" baseline="0" dirty="0"/>
          </a:p>
          <a:p>
            <a:r>
              <a:rPr lang="en-US" baseline="0" dirty="0"/>
              <a:t>YAML, or yet another markup language, is used a lot in the CI pipeline. We will talk more about this one a little later.</a:t>
            </a:r>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12</a:t>
            </a:fld>
            <a:endParaRPr lang="en-US"/>
          </a:p>
        </p:txBody>
      </p:sp>
    </p:spTree>
    <p:extLst>
      <p:ext uri="{BB962C8B-B14F-4D97-AF65-F5344CB8AC3E}">
        <p14:creationId xmlns:p14="http://schemas.microsoft.com/office/powerpoint/2010/main" val="3235406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Just-in-Time</a:t>
            </a:r>
            <a:r>
              <a:rPr lang="en-US" baseline="0" dirty="0"/>
              <a:t> Infrastructure, or Agile Infrastructure</a:t>
            </a:r>
          </a:p>
          <a:p>
            <a:endParaRPr lang="en-US" baseline="0" dirty="0"/>
          </a:p>
          <a:p>
            <a:r>
              <a:rPr lang="en-US" baseline="0" dirty="0"/>
              <a:t>Describes tightly integrated infrastructure – networks, servers, storage, and security – that can be easily scaled up or scaled down.</a:t>
            </a:r>
          </a:p>
          <a:p>
            <a:endParaRPr lang="en-US" baseline="0" dirty="0"/>
          </a:p>
          <a:p>
            <a:r>
              <a:rPr lang="en-US" baseline="0" dirty="0"/>
              <a:t>This essentially is the cloud slider that allows you to increase or decreases resources.</a:t>
            </a:r>
          </a:p>
          <a:p>
            <a:endParaRPr lang="en-US" baseline="0" dirty="0"/>
          </a:p>
          <a:p>
            <a:r>
              <a:rPr lang="en-US" baseline="0" dirty="0"/>
              <a:t>It starts with Infrastructure as Code (</a:t>
            </a:r>
            <a:r>
              <a:rPr lang="en-US" baseline="0" dirty="0" err="1"/>
              <a:t>IaC</a:t>
            </a:r>
            <a:r>
              <a:rPr lang="en-US" baseline="0" dirty="0"/>
              <a:t>), typically with cloud providers, though there are several private cloud solutions.</a:t>
            </a:r>
          </a:p>
          <a:p>
            <a:endParaRPr lang="en-US" baseline="0" dirty="0"/>
          </a:p>
          <a:p>
            <a:r>
              <a:rPr lang="en-US" baseline="0" dirty="0"/>
              <a:t>Lab environments could also be provisioned using either of these PowerShell modules.</a:t>
            </a:r>
          </a:p>
          <a:p>
            <a:endParaRPr lang="en-US" baseline="0" dirty="0"/>
          </a:p>
          <a:p>
            <a:r>
              <a:rPr lang="en-US" baseline="0" dirty="0"/>
              <a:t>Within your provider, you could further containers, such as Docker or Vagrant. Containers are specialized VM’s which come fully assembled and can be provisioned and discarded easily. Unless you provide access to external resources like a database or a volume, when the container is deprovisioned, everything contained within it would be removed as well.</a:t>
            </a:r>
          </a:p>
          <a:p>
            <a:endParaRPr lang="en-US" baseline="0" dirty="0"/>
          </a:p>
          <a:p>
            <a:r>
              <a:rPr lang="en-US" baseline="0" dirty="0"/>
              <a:t>To manage the container environment, you use orchestration engines such as the Kubernetes.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13</a:t>
            </a:fld>
            <a:endParaRPr lang="en-US"/>
          </a:p>
        </p:txBody>
      </p:sp>
    </p:spTree>
    <p:extLst>
      <p:ext uri="{BB962C8B-B14F-4D97-AF65-F5344CB8AC3E}">
        <p14:creationId xmlns:p14="http://schemas.microsoft.com/office/powerpoint/2010/main" val="139173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Now that</a:t>
            </a:r>
            <a:r>
              <a:rPr lang="en-US" sz="1200" b="0" i="0" u="none" strike="noStrike" kern="1200" baseline="0" dirty="0">
                <a:solidFill>
                  <a:schemeClr val="tx1"/>
                </a:solidFill>
                <a:effectLst/>
                <a:latin typeface="+mn-lt"/>
                <a:ea typeface="+mn-ea"/>
                <a:cs typeface="+mn-cs"/>
              </a:rPr>
              <a:t> you have can easily provision and deprovision your required infrastructure, you need some tool that allows you to configure these containers or full VMs.</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they</a:t>
            </a:r>
            <a:r>
              <a:rPr lang="en-US" sz="1200" b="0" i="0" u="none" strike="noStrike" kern="1200" baseline="0" dirty="0">
                <a:solidFill>
                  <a:schemeClr val="tx1"/>
                </a:solidFill>
                <a:effectLst/>
                <a:latin typeface="+mn-lt"/>
                <a:ea typeface="+mn-ea"/>
                <a:cs typeface="+mn-cs"/>
              </a:rPr>
              <a:t> are Windows based, you can use </a:t>
            </a:r>
            <a:r>
              <a:rPr lang="en-US" sz="1200" b="0" i="0" u="none" strike="noStrike" kern="1200" dirty="0">
                <a:solidFill>
                  <a:schemeClr val="tx1"/>
                </a:solidFill>
                <a:effectLst/>
                <a:latin typeface="+mn-lt"/>
                <a:ea typeface="+mn-ea"/>
                <a:cs typeface="+mn-cs"/>
              </a:rPr>
              <a:t>PowerShell Desired State Configuration (DSC) to enforce a specific</a:t>
            </a:r>
            <a:r>
              <a:rPr lang="en-US" sz="1200" b="0" i="0" u="none" strike="noStrike" kern="1200" baseline="0" dirty="0">
                <a:solidFill>
                  <a:schemeClr val="tx1"/>
                </a:solidFill>
                <a:effectLst/>
                <a:latin typeface="+mn-lt"/>
                <a:ea typeface="+mn-ea"/>
                <a:cs typeface="+mn-cs"/>
              </a:rPr>
              <a:t> configuration.</a:t>
            </a:r>
            <a:endParaRPr lang="en-US" b="0" dirty="0">
              <a:effectLst/>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also use Puppet, which is a Ruby</a:t>
            </a:r>
            <a:r>
              <a:rPr lang="en-US" sz="1200" b="0" i="0" u="none" strike="noStrike" kern="1200" baseline="0" dirty="0">
                <a:solidFill>
                  <a:schemeClr val="tx1"/>
                </a:solidFill>
                <a:effectLst/>
                <a:latin typeface="+mn-lt"/>
                <a:ea typeface="+mn-ea"/>
                <a:cs typeface="+mn-cs"/>
              </a:rPr>
              <a:t> based.</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also</a:t>
            </a:r>
            <a:r>
              <a:rPr lang="en-US" sz="1200" b="0" i="0" u="none" strike="noStrike" kern="1200" baseline="0" dirty="0">
                <a:solidFill>
                  <a:schemeClr val="tx1"/>
                </a:solidFill>
                <a:effectLst/>
                <a:latin typeface="+mn-lt"/>
                <a:ea typeface="+mn-ea"/>
                <a:cs typeface="+mn-cs"/>
              </a:rPr>
              <a:t> use </a:t>
            </a:r>
            <a:r>
              <a:rPr lang="en-US" sz="1200" b="0" i="0" u="none" strike="noStrike" kern="1200" dirty="0">
                <a:solidFill>
                  <a:schemeClr val="tx1"/>
                </a:solidFill>
                <a:effectLst/>
                <a:latin typeface="+mn-lt"/>
                <a:ea typeface="+mn-ea"/>
                <a:cs typeface="+mn-cs"/>
              </a:rPr>
              <a:t>Chef, Ansible, or Terraform.</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14</a:t>
            </a:fld>
            <a:endParaRPr lang="en-US"/>
          </a:p>
        </p:txBody>
      </p:sp>
    </p:spTree>
    <p:extLst>
      <p:ext uri="{BB962C8B-B14F-4D97-AF65-F5344CB8AC3E}">
        <p14:creationId xmlns:p14="http://schemas.microsoft.com/office/powerpoint/2010/main" val="265048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order to ensure quality, code must be tested.</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Typically, you would have unit tests which test specific pieces of code, such as a function. The type of tests could be </a:t>
            </a:r>
            <a:r>
              <a:rPr lang="en-US" dirty="0"/>
              <a:t>white or black box, depending on how you write your tests.</a:t>
            </a: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would then have integration tests which validate that the components interface with each other correctly. This requires white and black box testing.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System tests validate functionality of all the components. It also includes performance, usability, security, and scalability tests. It’s entirely black box testing since you are testing the functional requirements.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Lastly, you have user acceptance testing which gets the application in front of actual users. Sometimes this can be handled by a separate test environment, or it could be handled by rolling out to a subset of users based on feature flags or other audience selection methods.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the PowerShell world Pester and </a:t>
            </a:r>
            <a:r>
              <a:rPr lang="en-US" sz="1200" b="0" i="0" u="none" strike="noStrike" kern="1200" dirty="0" err="1">
                <a:solidFill>
                  <a:schemeClr val="tx1"/>
                </a:solidFill>
                <a:effectLst/>
                <a:latin typeface="+mn-lt"/>
                <a:ea typeface="+mn-ea"/>
                <a:cs typeface="+mn-cs"/>
              </a:rPr>
              <a:t>PSScriptAnalyzer</a:t>
            </a:r>
            <a:r>
              <a:rPr lang="en-US" sz="1200" b="0" i="0" u="none" strike="noStrike" kern="1200" dirty="0">
                <a:solidFill>
                  <a:schemeClr val="tx1"/>
                </a:solidFill>
                <a:effectLst/>
                <a:latin typeface="+mn-lt"/>
                <a:ea typeface="+mn-ea"/>
                <a:cs typeface="+mn-cs"/>
              </a:rPr>
              <a:t> are the two primary methods for testing.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Pester tests can be written for unit, integration, and system testing. You can even test module metadata and the help files.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err="1">
                <a:solidFill>
                  <a:schemeClr val="tx1"/>
                </a:solidFill>
                <a:effectLst/>
                <a:latin typeface="+mn-lt"/>
                <a:ea typeface="+mn-ea"/>
                <a:cs typeface="+mn-cs"/>
              </a:rPr>
              <a:t>PSScriptAnalyzer</a:t>
            </a:r>
            <a:r>
              <a:rPr lang="en-US" sz="1200" b="0" i="0" u="none" strike="noStrike" kern="1200" dirty="0">
                <a:solidFill>
                  <a:schemeClr val="tx1"/>
                </a:solidFill>
                <a:effectLst/>
                <a:latin typeface="+mn-lt"/>
                <a:ea typeface="+mn-ea"/>
                <a:cs typeface="+mn-cs"/>
              </a:rPr>
              <a:t> can ensure you are using best practices for your PowerShell code.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Programs (or scripts) like </a:t>
            </a:r>
            <a:r>
              <a:rPr lang="en-US" sz="1200" b="0" i="0" u="none" strike="noStrike" kern="1200" dirty="0" err="1">
                <a:solidFill>
                  <a:schemeClr val="tx1"/>
                </a:solidFill>
                <a:effectLst/>
                <a:latin typeface="+mn-lt"/>
                <a:ea typeface="+mn-ea"/>
                <a:cs typeface="+mn-cs"/>
              </a:rPr>
              <a:t>PSScriptAnalyzer</a:t>
            </a:r>
            <a:r>
              <a:rPr lang="en-US" sz="1200" b="0" i="0" u="none" strike="noStrike" kern="1200" dirty="0">
                <a:solidFill>
                  <a:schemeClr val="tx1"/>
                </a:solidFill>
                <a:effectLst/>
                <a:latin typeface="+mn-lt"/>
                <a:ea typeface="+mn-ea"/>
                <a:cs typeface="+mn-cs"/>
              </a:rPr>
              <a:t> that check code for consistency are called linters and the process of checking code is called linting.</a:t>
            </a:r>
            <a:endParaRPr lang="en-US" b="0" dirty="0">
              <a:effectLst/>
            </a:endParaRPr>
          </a:p>
        </p:txBody>
      </p:sp>
      <p:sp>
        <p:nvSpPr>
          <p:cNvPr id="4" name="Slide Number Placeholder 3"/>
          <p:cNvSpPr>
            <a:spLocks noGrp="1"/>
          </p:cNvSpPr>
          <p:nvPr>
            <p:ph type="sldNum" sz="quarter" idx="5"/>
          </p:nvPr>
        </p:nvSpPr>
        <p:spPr/>
        <p:txBody>
          <a:bodyPr/>
          <a:lstStyle/>
          <a:p>
            <a:fld id="{3871E13F-148F-46C7-831D-A6A5368DC26E}" type="slidenum">
              <a:rPr lang="en-US" smtClean="0"/>
              <a:t>15</a:t>
            </a:fld>
            <a:endParaRPr lang="en-US"/>
          </a:p>
        </p:txBody>
      </p:sp>
    </p:spTree>
    <p:extLst>
      <p:ext uri="{BB962C8B-B14F-4D97-AF65-F5344CB8AC3E}">
        <p14:creationId xmlns:p14="http://schemas.microsoft.com/office/powerpoint/2010/main" val="4078209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Continuous integration involves checking in code and having it validated through testing.</a:t>
            </a:r>
          </a:p>
          <a:p>
            <a:pPr rtl="0"/>
            <a:endParaRPr lang="en-US" b="0" dirty="0">
              <a:effectLst/>
            </a:endParaRPr>
          </a:p>
          <a:p>
            <a:pPr rtl="0"/>
            <a:r>
              <a:rPr lang="en-US" sz="1200" b="0" i="0" u="none" strike="noStrike" kern="1200" dirty="0">
                <a:solidFill>
                  <a:schemeClr val="tx1"/>
                </a:solidFill>
                <a:effectLst/>
                <a:latin typeface="+mn-lt"/>
                <a:ea typeface="+mn-ea"/>
                <a:cs typeface="+mn-cs"/>
              </a:rPr>
              <a:t>Continuous delivery takes this code and saves the executables or scripts, called releases, to a central location.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Continuous deployment takes the releases and pushes them into test or production environments.</a:t>
            </a:r>
            <a:endParaRPr lang="en-US" b="0" dirty="0">
              <a:effectLst/>
            </a:endParaRPr>
          </a:p>
          <a:p>
            <a:pPr rtl="0"/>
            <a:endParaRPr lang="en-US" b="0" dirty="0">
              <a:effectLst/>
            </a:endParaRPr>
          </a:p>
          <a:p>
            <a:pPr rtl="0"/>
            <a:r>
              <a:rPr lang="en-US" b="0" dirty="0">
                <a:effectLst/>
              </a:rPr>
              <a:t>There are several CI/CD products available.</a:t>
            </a:r>
          </a:p>
          <a:p>
            <a:pPr rtl="0"/>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Jenkins</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Azure DevOps</a:t>
            </a:r>
            <a:endParaRPr lang="en-US" b="0" dirty="0">
              <a:effectLst/>
            </a:endParaRPr>
          </a:p>
          <a:p>
            <a:pPr marL="171450" indent="-171450" rtl="0">
              <a:buFont typeface="Arial" panose="020B0604020202020204" pitchFamily="34" charset="0"/>
              <a:buChar char="•"/>
            </a:pPr>
            <a:r>
              <a:rPr lang="en-US" sz="1200" b="0" i="0" u="none" strike="noStrike" kern="1200" dirty="0" err="1">
                <a:solidFill>
                  <a:schemeClr val="tx1"/>
                </a:solidFill>
                <a:effectLst/>
                <a:latin typeface="+mn-lt"/>
                <a:ea typeface="+mn-ea"/>
                <a:cs typeface="+mn-cs"/>
              </a:rPr>
              <a:t>TravisCI</a:t>
            </a:r>
            <a:endParaRPr lang="en-US" sz="1200" b="0" i="0" u="none" strike="noStrike" kern="1200" dirty="0">
              <a:solidFill>
                <a:schemeClr val="tx1"/>
              </a:solidFill>
              <a:effectLst/>
              <a:latin typeface="+mn-lt"/>
              <a:ea typeface="+mn-ea"/>
              <a:cs typeface="+mn-cs"/>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TeamCity</a:t>
            </a:r>
            <a:endParaRPr lang="en-US" b="0" dirty="0">
              <a:effectLst/>
            </a:endParaRPr>
          </a:p>
          <a:p>
            <a:pPr marL="171450" indent="-171450" rtl="0">
              <a:buFont typeface="Arial" panose="020B0604020202020204" pitchFamily="34" charset="0"/>
              <a:buChar char="•"/>
            </a:pPr>
            <a:r>
              <a:rPr lang="en-US" sz="1200" b="0" i="0" u="none" strike="noStrike" kern="1200" dirty="0" err="1">
                <a:solidFill>
                  <a:schemeClr val="tx1"/>
                </a:solidFill>
                <a:effectLst/>
                <a:latin typeface="+mn-lt"/>
                <a:ea typeface="+mn-ea"/>
                <a:cs typeface="+mn-cs"/>
              </a:rPr>
              <a:t>AppVeyor</a:t>
            </a:r>
            <a:endParaRPr lang="en-US" sz="1200" b="0" i="0" u="none" strike="noStrike" kern="1200" dirty="0">
              <a:solidFill>
                <a:schemeClr val="tx1"/>
              </a:solidFill>
              <a:effectLst/>
              <a:latin typeface="+mn-lt"/>
              <a:ea typeface="+mn-ea"/>
              <a:cs typeface="+mn-cs"/>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GitHub Actions (still in beta)</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AWS </a:t>
            </a:r>
            <a:r>
              <a:rPr lang="en-US" sz="1200" b="0" i="0" u="none" strike="noStrike" kern="1200" dirty="0" err="1">
                <a:solidFill>
                  <a:schemeClr val="tx1"/>
                </a:solidFill>
                <a:effectLst/>
                <a:latin typeface="+mn-lt"/>
                <a:ea typeface="+mn-ea"/>
                <a:cs typeface="+mn-cs"/>
              </a:rPr>
              <a:t>CodeBuild</a:t>
            </a:r>
            <a:r>
              <a:rPr lang="en-US" sz="1200" b="0" i="0" u="none" strike="noStrike" kern="1200" dirty="0">
                <a:solidFill>
                  <a:schemeClr val="tx1"/>
                </a:solidFill>
                <a:effectLst/>
                <a:latin typeface="+mn-lt"/>
                <a:ea typeface="+mn-ea"/>
                <a:cs typeface="+mn-cs"/>
              </a:rPr>
              <a:t> and AWS </a:t>
            </a:r>
            <a:r>
              <a:rPr lang="en-US" sz="1200" b="0" i="0" u="none" strike="noStrike" kern="1200" dirty="0" err="1">
                <a:solidFill>
                  <a:schemeClr val="tx1"/>
                </a:solidFill>
                <a:effectLst/>
                <a:latin typeface="+mn-lt"/>
                <a:ea typeface="+mn-ea"/>
                <a:cs typeface="+mn-cs"/>
              </a:rPr>
              <a:t>CodePipeline</a:t>
            </a:r>
            <a:endParaRPr lang="en-US" sz="1200" b="0" i="0" u="none" strike="noStrike" kern="1200" dirty="0">
              <a:solidFill>
                <a:schemeClr val="tx1"/>
              </a:solidFill>
              <a:effectLst/>
              <a:latin typeface="+mn-lt"/>
              <a:ea typeface="+mn-ea"/>
              <a:cs typeface="+mn-cs"/>
            </a:endParaRP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a:buFont typeface="Arial" panose="020B0604020202020204" pitchFamily="34" charset="0"/>
              <a:buNone/>
            </a:pPr>
            <a:r>
              <a:rPr lang="en-US" sz="1200" b="0" i="0" u="none" strike="noStrike" kern="1200" dirty="0">
                <a:solidFill>
                  <a:schemeClr val="tx1"/>
                </a:solidFill>
                <a:effectLst/>
                <a:latin typeface="+mn-lt"/>
                <a:ea typeface="+mn-ea"/>
                <a:cs typeface="+mn-cs"/>
              </a:rPr>
              <a:t>A fully automated CI/CD pipeline is the goal. It provides the fastest way from code to release to deployment.</a:t>
            </a:r>
          </a:p>
        </p:txBody>
      </p:sp>
      <p:sp>
        <p:nvSpPr>
          <p:cNvPr id="4" name="Slide Number Placeholder 3"/>
          <p:cNvSpPr>
            <a:spLocks noGrp="1"/>
          </p:cNvSpPr>
          <p:nvPr>
            <p:ph type="sldNum" sz="quarter" idx="5"/>
          </p:nvPr>
        </p:nvSpPr>
        <p:spPr/>
        <p:txBody>
          <a:bodyPr/>
          <a:lstStyle/>
          <a:p>
            <a:fld id="{3871E13F-148F-46C7-831D-A6A5368DC26E}" type="slidenum">
              <a:rPr lang="en-US" smtClean="0"/>
              <a:t>16</a:t>
            </a:fld>
            <a:endParaRPr lang="en-US"/>
          </a:p>
        </p:txBody>
      </p:sp>
    </p:spTree>
    <p:extLst>
      <p:ext uri="{BB962C8B-B14F-4D97-AF65-F5344CB8AC3E}">
        <p14:creationId xmlns:p14="http://schemas.microsoft.com/office/powerpoint/2010/main" val="3334347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CALMS assessment component of Lean comes largely from the Toyota Production System, created by Taiichi Ohno.</a:t>
            </a:r>
          </a:p>
        </p:txBody>
      </p:sp>
      <p:sp>
        <p:nvSpPr>
          <p:cNvPr id="4" name="Slide Number Placeholder 3"/>
          <p:cNvSpPr>
            <a:spLocks noGrp="1"/>
          </p:cNvSpPr>
          <p:nvPr>
            <p:ph type="sldNum" sz="quarter" idx="5"/>
          </p:nvPr>
        </p:nvSpPr>
        <p:spPr/>
        <p:txBody>
          <a:bodyPr/>
          <a:lstStyle/>
          <a:p>
            <a:fld id="{3871E13F-148F-46C7-831D-A6A5368DC26E}" type="slidenum">
              <a:rPr lang="en-US" smtClean="0"/>
              <a:t>17</a:t>
            </a:fld>
            <a:endParaRPr lang="en-US"/>
          </a:p>
        </p:txBody>
      </p:sp>
    </p:spTree>
    <p:extLst>
      <p:ext uri="{BB962C8B-B14F-4D97-AF65-F5344CB8AC3E}">
        <p14:creationId xmlns:p14="http://schemas.microsoft.com/office/powerpoint/2010/main" val="954645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Measure all the things!</a:t>
            </a:r>
            <a:endParaRPr lang="en-US" b="0" dirty="0">
              <a:effectLst/>
            </a:endParaRPr>
          </a:p>
          <a:p>
            <a:pPr rtl="0"/>
            <a:r>
              <a:rPr lang="en-US" sz="1200" b="0" i="0" u="none" strike="noStrike" kern="1200" dirty="0">
                <a:solidFill>
                  <a:schemeClr val="tx1"/>
                </a:solidFill>
                <a:effectLst/>
                <a:latin typeface="+mn-lt"/>
                <a:ea typeface="+mn-ea"/>
                <a:cs typeface="+mn-cs"/>
              </a:rPr>
              <a:t>Build</a:t>
            </a:r>
            <a:r>
              <a:rPr lang="en-US" sz="1200" b="0" i="0" u="none" strike="noStrike" kern="1200" baseline="0" dirty="0">
                <a:solidFill>
                  <a:schemeClr val="tx1"/>
                </a:solidFill>
                <a:effectLst/>
                <a:latin typeface="+mn-lt"/>
                <a:ea typeface="+mn-ea"/>
                <a:cs typeface="+mn-cs"/>
              </a:rPr>
              <a:t> v</a:t>
            </a:r>
            <a:r>
              <a:rPr lang="en-US" sz="1200" b="0" i="0" u="none" strike="noStrike" kern="1200" dirty="0">
                <a:solidFill>
                  <a:schemeClr val="tx1"/>
                </a:solidFill>
                <a:effectLst/>
                <a:latin typeface="+mn-lt"/>
                <a:ea typeface="+mn-ea"/>
                <a:cs typeface="+mn-cs"/>
              </a:rPr>
              <a:t>isibility into systems.</a:t>
            </a:r>
            <a:endParaRPr lang="en-US" b="0" dirty="0">
              <a:effectLst/>
            </a:endParaRPr>
          </a:p>
          <a:p>
            <a:endParaRPr lang="en-US" dirty="0"/>
          </a:p>
          <a:p>
            <a:r>
              <a:rPr lang="en-US" dirty="0"/>
              <a:t>Application Performance Monitoring (APM), otherwise called tracing.</a:t>
            </a:r>
          </a:p>
          <a:p>
            <a:endParaRPr lang="en-US" dirty="0"/>
          </a:p>
          <a:p>
            <a:r>
              <a:rPr lang="en-US" dirty="0"/>
              <a:t>Log analytics and management.</a:t>
            </a:r>
          </a:p>
          <a:p>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18</a:t>
            </a:fld>
            <a:endParaRPr lang="en-US"/>
          </a:p>
        </p:txBody>
      </p:sp>
    </p:spTree>
    <p:extLst>
      <p:ext uri="{BB962C8B-B14F-4D97-AF65-F5344CB8AC3E}">
        <p14:creationId xmlns:p14="http://schemas.microsoft.com/office/powerpoint/2010/main" val="2861460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final part of the CALMS framework is Sharing.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Share your knowledge. Share your journey.</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don’t have to be foremost authority on a topic. There will always be someone that knows less that you, and someone that knows more than you. Always.</a:t>
            </a:r>
          </a:p>
          <a:p>
            <a:pPr rtl="0"/>
            <a:endParaRPr lang="en-US" b="0" dirty="0">
              <a:effectLst/>
            </a:endParaRPr>
          </a:p>
          <a:p>
            <a:pPr rtl="0"/>
            <a:r>
              <a:rPr lang="en-US" sz="1200" b="0" i="0" u="none" strike="noStrike" kern="1200" dirty="0">
                <a:solidFill>
                  <a:schemeClr val="tx1"/>
                </a:solidFill>
                <a:effectLst/>
                <a:latin typeface="+mn-lt"/>
                <a:ea typeface="+mn-ea"/>
                <a:cs typeface="+mn-cs"/>
              </a:rPr>
              <a:t>One of the downfalls that easily happens to us all is being too busy to document completely.</a:t>
            </a:r>
          </a:p>
          <a:p>
            <a:pPr rtl="0"/>
            <a:endParaRPr lang="en-US" b="0" dirty="0">
              <a:effectLst/>
            </a:endParaRPr>
          </a:p>
          <a:p>
            <a:pPr rtl="0"/>
            <a:r>
              <a:rPr lang="en-US" sz="1200" b="0" i="0" u="none" strike="noStrike" kern="1200" dirty="0">
                <a:solidFill>
                  <a:schemeClr val="tx1"/>
                </a:solidFill>
                <a:effectLst/>
                <a:latin typeface="+mn-lt"/>
                <a:ea typeface="+mn-ea"/>
                <a:cs typeface="+mn-cs"/>
              </a:rPr>
              <a:t>Markdown is a relatively simple way to create documentation using text-based indicators for headings, emphasis, tables, hyperlinks, and other text formatting. There are several flavors for markdown, but they are largely interchangeable. For instance, </a:t>
            </a:r>
            <a:r>
              <a:rPr lang="en-US" sz="1200" b="0" i="0" u="none" strike="noStrike" kern="1200" dirty="0" err="1">
                <a:solidFill>
                  <a:schemeClr val="tx1"/>
                </a:solidFill>
                <a:effectLst/>
                <a:latin typeface="+mn-lt"/>
                <a:ea typeface="+mn-ea"/>
                <a:cs typeface="+mn-cs"/>
              </a:rPr>
              <a:t>Leanpub</a:t>
            </a:r>
            <a:r>
              <a:rPr lang="en-US" sz="1200" b="0" i="0" u="none" strike="noStrike" kern="1200" dirty="0">
                <a:solidFill>
                  <a:schemeClr val="tx1"/>
                </a:solidFill>
                <a:effectLst/>
                <a:latin typeface="+mn-lt"/>
                <a:ea typeface="+mn-ea"/>
                <a:cs typeface="+mn-cs"/>
              </a:rPr>
              <a:t> uses their own implementation and GitHub has their own.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use the PowerShell </a:t>
            </a:r>
            <a:r>
              <a:rPr lang="en-US" sz="1200" b="0" i="0" u="none" strike="noStrike" kern="1200" dirty="0" err="1">
                <a:solidFill>
                  <a:schemeClr val="tx1"/>
                </a:solidFill>
                <a:effectLst/>
                <a:latin typeface="+mn-lt"/>
                <a:ea typeface="+mn-ea"/>
                <a:cs typeface="+mn-cs"/>
              </a:rPr>
              <a:t>platyPS</a:t>
            </a:r>
            <a:r>
              <a:rPr lang="en-US" sz="1200" b="0" i="0" u="none" strike="noStrike" kern="1200" dirty="0">
                <a:solidFill>
                  <a:schemeClr val="tx1"/>
                </a:solidFill>
                <a:effectLst/>
                <a:latin typeface="+mn-lt"/>
                <a:ea typeface="+mn-ea"/>
                <a:cs typeface="+mn-cs"/>
              </a:rPr>
              <a:t> module to turn markdown into an external help file for a module.</a:t>
            </a:r>
          </a:p>
          <a:p>
            <a:pPr rtl="0"/>
            <a:endParaRPr lang="en-US" b="0" dirty="0">
              <a:effectLst/>
            </a:endParaRPr>
          </a:p>
          <a:p>
            <a:pPr rtl="0"/>
            <a:r>
              <a:rPr lang="en-US" b="0" dirty="0">
                <a:effectLst/>
              </a:rPr>
              <a:t>Simply having documentation is not enough. You must be able to find the documentation when you are looking for it.</a:t>
            </a:r>
          </a:p>
          <a:p>
            <a:pPr rtl="0"/>
            <a:endParaRPr lang="en-US" b="0" dirty="0">
              <a:effectLst/>
            </a:endParaRPr>
          </a:p>
          <a:p>
            <a:pPr rtl="0"/>
            <a:r>
              <a:rPr lang="en-US" b="0" dirty="0">
                <a:effectLst/>
              </a:rPr>
              <a:t>In the middle of outage, you shouldn’t be desperately hunting documentation on troubleshooting or even design documents. And when you do find it, how can you be sure that it is the latest?</a:t>
            </a:r>
          </a:p>
          <a:p>
            <a:pPr rtl="0"/>
            <a:endParaRPr lang="en-US" b="0" dirty="0">
              <a:effectLst/>
            </a:endParaRPr>
          </a:p>
          <a:p>
            <a:pPr rtl="0"/>
            <a:r>
              <a:rPr lang="en-US" b="0" dirty="0">
                <a:effectLst/>
              </a:rPr>
              <a:t>In my last job, I created a repo in our internal GitLab instance for documentation. Everyone could see the latest and greatest. And they could see what I changed.</a:t>
            </a:r>
          </a:p>
          <a:p>
            <a:pPr rtl="0"/>
            <a:endParaRPr lang="en-US" b="0" dirty="0">
              <a:effectLst/>
            </a:endParaRPr>
          </a:p>
          <a:p>
            <a:pPr rtl="0"/>
            <a:r>
              <a:rPr lang="en-US" b="0" dirty="0">
                <a:effectLst/>
              </a:rPr>
              <a:t>Use something centralized with proper versioning. Whether it’s GitLab, GitHub, wikis, or </a:t>
            </a:r>
            <a:r>
              <a:rPr lang="en-US" b="0" dirty="0" err="1">
                <a:effectLst/>
              </a:rPr>
              <a:t>Sharepoint</a:t>
            </a:r>
            <a:r>
              <a:rPr lang="en-US" b="0" dirty="0">
                <a:effectLst/>
              </a:rPr>
              <a:t>, pick something and begin using it. And please don’t upload Word docs with filenames that have timestamps or versioning. If you want to use Word, use the built-in version tracking. Please.</a:t>
            </a:r>
          </a:p>
          <a:p>
            <a:pPr rtl="0"/>
            <a:endParaRPr lang="en-US" b="0" dirty="0">
              <a:effectLst/>
            </a:endParaRPr>
          </a:p>
          <a:p>
            <a:pPr rtl="0"/>
            <a:r>
              <a:rPr lang="en-US" b="0" dirty="0">
                <a:effectLst/>
              </a:rPr>
              <a:t>Another way to share is through presentations. That’s one of the reasons you are here today.</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You can also blog your adventures in PowerShell or your own journey to DevOps. Your approach to a topic may provide someone else with the aha! moment.</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Lastly, by attending meetups or ignites or birds-of-a-feather mini-sessions, you can help each other overcome issues or learn something new.</a:t>
            </a:r>
            <a:endParaRPr lang="en-US" b="0" dirty="0">
              <a:effectLst/>
            </a:endParaRPr>
          </a:p>
        </p:txBody>
      </p:sp>
      <p:sp>
        <p:nvSpPr>
          <p:cNvPr id="4" name="Slide Number Placeholder 3"/>
          <p:cNvSpPr>
            <a:spLocks noGrp="1"/>
          </p:cNvSpPr>
          <p:nvPr>
            <p:ph type="sldNum" sz="quarter" idx="5"/>
          </p:nvPr>
        </p:nvSpPr>
        <p:spPr/>
        <p:txBody>
          <a:bodyPr/>
          <a:lstStyle/>
          <a:p>
            <a:fld id="{3871E13F-148F-46C7-831D-A6A5368DC26E}" type="slidenum">
              <a:rPr lang="en-US" smtClean="0"/>
              <a:t>19</a:t>
            </a:fld>
            <a:endParaRPr lang="en-US"/>
          </a:p>
        </p:txBody>
      </p:sp>
    </p:spTree>
    <p:extLst>
      <p:ext uri="{BB962C8B-B14F-4D97-AF65-F5344CB8AC3E}">
        <p14:creationId xmlns:p14="http://schemas.microsoft.com/office/powerpoint/2010/main" val="344592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Before we begin, I want to say that PowerShell Saturday couldn’t happen without people like you.</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And it couldn’t happen without sponsors such as System Frontier, Chocolatey, </a:t>
            </a:r>
            <a:r>
              <a:rPr lang="en-US" sz="1200" b="0" i="0" u="none" strike="noStrike" kern="1200" dirty="0" err="1">
                <a:solidFill>
                  <a:schemeClr val="tx1"/>
                </a:solidFill>
                <a:effectLst/>
                <a:latin typeface="+mn-lt"/>
                <a:ea typeface="+mn-ea"/>
                <a:cs typeface="+mn-cs"/>
              </a:rPr>
              <a:t>TEKSystems</a:t>
            </a:r>
            <a:r>
              <a:rPr lang="en-US" sz="1200" b="0" i="0" u="none" strike="noStrike" kern="1200" dirty="0">
                <a:solidFill>
                  <a:schemeClr val="tx1"/>
                </a:solidFill>
                <a:effectLst/>
                <a:latin typeface="+mn-lt"/>
                <a:ea typeface="+mn-ea"/>
                <a:cs typeface="+mn-cs"/>
              </a:rPr>
              <a:t>, Pluralsight, and </a:t>
            </a:r>
            <a:r>
              <a:rPr lang="en-US" sz="1200" b="0" i="0" u="none" strike="noStrike" kern="1200" dirty="0" err="1">
                <a:solidFill>
                  <a:schemeClr val="tx1"/>
                </a:solidFill>
                <a:effectLst/>
                <a:latin typeface="+mn-lt"/>
                <a:ea typeface="+mn-ea"/>
                <a:cs typeface="+mn-cs"/>
              </a:rPr>
              <a:t>ScriptRunner</a:t>
            </a:r>
            <a:r>
              <a:rPr lang="en-US" sz="1200" b="0" i="0" u="none" strike="noStrike" kern="1200" dirty="0">
                <a:solidFill>
                  <a:schemeClr val="tx1"/>
                </a:solidFill>
                <a:effectLst/>
                <a:latin typeface="+mn-lt"/>
                <a:ea typeface="+mn-ea"/>
                <a:cs typeface="+mn-cs"/>
              </a:rPr>
              <a:t>. They are leaders in the industry, and they want to make your technical lives easier by helping you to work smarter and be smarter.</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Please</a:t>
            </a:r>
            <a:r>
              <a:rPr lang="en-US" sz="1200" b="0" i="0" u="none" strike="noStrike" kern="1200" baseline="0" dirty="0">
                <a:solidFill>
                  <a:schemeClr val="tx1"/>
                </a:solidFill>
                <a:effectLst/>
                <a:latin typeface="+mn-lt"/>
                <a:ea typeface="+mn-ea"/>
                <a:cs typeface="+mn-cs"/>
              </a:rPr>
              <a:t> check out their booths when you have some time.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26957B4B-8C49-4D7F-84E7-541F68CF3668}" type="slidenum">
              <a:rPr lang="en-US" smtClean="0"/>
              <a:t>2</a:t>
            </a:fld>
            <a:endParaRPr lang="en-US"/>
          </a:p>
        </p:txBody>
      </p:sp>
    </p:spTree>
    <p:extLst>
      <p:ext uri="{BB962C8B-B14F-4D97-AF65-F5344CB8AC3E}">
        <p14:creationId xmlns:p14="http://schemas.microsoft.com/office/powerpoint/2010/main" val="3994679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Dr. Ron </a:t>
            </a:r>
            <a:r>
              <a:rPr lang="en-US" sz="1200" b="0" i="0" u="none" strike="noStrike" kern="1200" dirty="0" err="1">
                <a:solidFill>
                  <a:schemeClr val="tx1"/>
                </a:solidFill>
                <a:effectLst/>
                <a:latin typeface="+mn-lt"/>
                <a:ea typeface="+mn-ea"/>
                <a:cs typeface="+mn-cs"/>
              </a:rPr>
              <a:t>Westrum</a:t>
            </a:r>
            <a:r>
              <a:rPr lang="en-US" sz="1200" b="0" i="0" u="none" strike="noStrike" kern="1200" dirty="0">
                <a:solidFill>
                  <a:schemeClr val="tx1"/>
                </a:solidFill>
                <a:effectLst/>
                <a:latin typeface="+mn-lt"/>
                <a:ea typeface="+mn-ea"/>
                <a:cs typeface="+mn-cs"/>
              </a:rPr>
              <a:t>, a renowned sociologist, published the paper, “A Typology of </a:t>
            </a:r>
            <a:r>
              <a:rPr lang="en-US" sz="1200" b="0" i="0" u="none" strike="noStrike" kern="1200" dirty="0" err="1">
                <a:solidFill>
                  <a:schemeClr val="tx1"/>
                </a:solidFill>
                <a:effectLst/>
                <a:latin typeface="+mn-lt"/>
                <a:ea typeface="+mn-ea"/>
                <a:cs typeface="+mn-cs"/>
              </a:rPr>
              <a:t>Organisational</a:t>
            </a:r>
            <a:r>
              <a:rPr lang="en-US" sz="1200" b="0" i="0" u="none" strike="noStrike" kern="1200" dirty="0">
                <a:solidFill>
                  <a:schemeClr val="tx1"/>
                </a:solidFill>
                <a:effectLst/>
                <a:latin typeface="+mn-lt"/>
                <a:ea typeface="+mn-ea"/>
                <a:cs typeface="+mn-cs"/>
              </a:rPr>
              <a:t> Cultures” in 2004. In it, he states “…[an organizational] culture is the organization’s pattern of response to the problems and opportunities it encounters”.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Three Cultures Model is separated into the following types:</a:t>
            </a:r>
            <a:endParaRPr lang="en-US" b="0" dirty="0">
              <a:effectLst/>
            </a:endParaRP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Pathological - Power-oriented</a:t>
            </a:r>
          </a:p>
          <a:p>
            <a:pPr rtl="0" fontAlgn="base"/>
            <a:r>
              <a:rPr lang="en-US" sz="1200" b="0" i="0" u="none" strike="noStrike" kern="1200" dirty="0">
                <a:solidFill>
                  <a:schemeClr val="tx1"/>
                </a:solidFill>
                <a:effectLst/>
                <a:latin typeface="+mn-lt"/>
                <a:ea typeface="+mn-ea"/>
                <a:cs typeface="+mn-cs"/>
              </a:rPr>
              <a:t>Bureaucratic - Rule-oriented</a:t>
            </a:r>
          </a:p>
          <a:p>
            <a:pPr rtl="0" fontAlgn="base"/>
            <a:r>
              <a:rPr lang="en-US" sz="1200" b="0" i="0" u="none" strike="noStrike" kern="1200" dirty="0">
                <a:solidFill>
                  <a:schemeClr val="tx1"/>
                </a:solidFill>
                <a:effectLst/>
                <a:latin typeface="+mn-lt"/>
                <a:ea typeface="+mn-ea"/>
                <a:cs typeface="+mn-cs"/>
              </a:rPr>
              <a:t>Generative - Performance-oriented</a:t>
            </a:r>
          </a:p>
          <a:p>
            <a:endParaRPr lang="en-US" dirty="0"/>
          </a:p>
          <a:p>
            <a:r>
              <a:rPr lang="en-US" dirty="0"/>
              <a:t>The Generative type aligns itself with a DevOps culture.</a:t>
            </a:r>
          </a:p>
        </p:txBody>
      </p:sp>
      <p:sp>
        <p:nvSpPr>
          <p:cNvPr id="4" name="Slide Number Placeholder 3"/>
          <p:cNvSpPr>
            <a:spLocks noGrp="1"/>
          </p:cNvSpPr>
          <p:nvPr>
            <p:ph type="sldNum" sz="quarter" idx="5"/>
          </p:nvPr>
        </p:nvSpPr>
        <p:spPr/>
        <p:txBody>
          <a:bodyPr/>
          <a:lstStyle/>
          <a:p>
            <a:fld id="{3871E13F-148F-46C7-831D-A6A5368DC26E}" type="slidenum">
              <a:rPr lang="en-US" smtClean="0"/>
              <a:t>20</a:t>
            </a:fld>
            <a:endParaRPr lang="en-US"/>
          </a:p>
        </p:txBody>
      </p:sp>
    </p:spTree>
    <p:extLst>
      <p:ext uri="{BB962C8B-B14F-4D97-AF65-F5344CB8AC3E}">
        <p14:creationId xmlns:p14="http://schemas.microsoft.com/office/powerpoint/2010/main" val="2641667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DevOps Research and Assessment</a:t>
            </a:r>
            <a:r>
              <a:rPr lang="en-US" baseline="0" dirty="0"/>
              <a:t> produces a yearly </a:t>
            </a:r>
            <a:r>
              <a:rPr lang="en-US" sz="1200" b="0" i="0" u="none" strike="noStrike" kern="1200" dirty="0">
                <a:solidFill>
                  <a:schemeClr val="tx1"/>
                </a:solidFill>
                <a:effectLst/>
                <a:latin typeface="+mn-lt"/>
                <a:ea typeface="+mn-ea"/>
                <a:cs typeface="+mn-cs"/>
              </a:rPr>
              <a:t>“State of DevOps” Report</a:t>
            </a:r>
            <a:r>
              <a:rPr lang="en-US" sz="1200" b="0" i="0" u="none" strike="noStrike" kern="1200" baseline="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3871E13F-148F-46C7-831D-A6A5368DC26E}" type="slidenum">
              <a:rPr lang="en-US" smtClean="0"/>
              <a:t>21</a:t>
            </a:fld>
            <a:endParaRPr lang="en-US"/>
          </a:p>
        </p:txBody>
      </p:sp>
    </p:spTree>
    <p:extLst>
      <p:ext uri="{BB962C8B-B14F-4D97-AF65-F5344CB8AC3E}">
        <p14:creationId xmlns:p14="http://schemas.microsoft.com/office/powerpoint/2010/main" val="2243370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Metrics as defined by DORA,</a:t>
            </a:r>
            <a:r>
              <a:rPr lang="en-US" baseline="0" dirty="0"/>
              <a:t> DevOps Research and Assessment</a:t>
            </a:r>
          </a:p>
          <a:p>
            <a:endParaRPr lang="en-US"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Lead time for changes,</a:t>
            </a:r>
            <a:r>
              <a:rPr lang="en-US" sz="1200" b="0" i="0" kern="1200" baseline="0" dirty="0">
                <a:solidFill>
                  <a:schemeClr val="tx1"/>
                </a:solidFill>
                <a:effectLst/>
                <a:latin typeface="+mn-lt"/>
                <a:ea typeface="+mn-ea"/>
                <a:cs typeface="+mn-cs"/>
              </a:rPr>
              <a:t> f</a:t>
            </a:r>
            <a:r>
              <a:rPr lang="en-US" sz="1200" b="0" i="0" kern="1200" dirty="0">
                <a:solidFill>
                  <a:schemeClr val="tx1"/>
                </a:solidFill>
                <a:effectLst/>
                <a:latin typeface="+mn-lt"/>
                <a:ea typeface="+mn-ea"/>
                <a:cs typeface="+mn-cs"/>
              </a:rPr>
              <a:t>rom commit</a:t>
            </a:r>
            <a:r>
              <a:rPr lang="en-US" sz="1200" b="0" i="0" kern="1200" baseline="0" dirty="0">
                <a:solidFill>
                  <a:schemeClr val="tx1"/>
                </a:solidFill>
                <a:effectLst/>
                <a:latin typeface="+mn-lt"/>
                <a:ea typeface="+mn-ea"/>
                <a:cs typeface="+mn-cs"/>
              </a:rPr>
              <a:t> to deploy</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Deployment frequency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Time to restore service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Change failure rate</a:t>
            </a:r>
          </a:p>
        </p:txBody>
      </p:sp>
      <p:sp>
        <p:nvSpPr>
          <p:cNvPr id="4" name="Slide Number Placeholder 3"/>
          <p:cNvSpPr>
            <a:spLocks noGrp="1"/>
          </p:cNvSpPr>
          <p:nvPr>
            <p:ph type="sldNum" sz="quarter" idx="5"/>
          </p:nvPr>
        </p:nvSpPr>
        <p:spPr/>
        <p:txBody>
          <a:bodyPr/>
          <a:lstStyle/>
          <a:p>
            <a:fld id="{3871E13F-148F-46C7-831D-A6A5368DC26E}" type="slidenum">
              <a:rPr lang="en-US" smtClean="0"/>
              <a:t>22</a:t>
            </a:fld>
            <a:endParaRPr lang="en-US"/>
          </a:p>
        </p:txBody>
      </p:sp>
    </p:spTree>
    <p:extLst>
      <p:ext uri="{BB962C8B-B14F-4D97-AF65-F5344CB8AC3E}">
        <p14:creationId xmlns:p14="http://schemas.microsoft.com/office/powerpoint/2010/main" val="4073975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 skills are just as important as hard skills, perhaps even more so, and should be nourished and cultivated.</a:t>
            </a:r>
          </a:p>
          <a:p>
            <a:endParaRPr lang="en-US" dirty="0"/>
          </a:p>
          <a:p>
            <a:r>
              <a:rPr lang="en-US" dirty="0"/>
              <a:t>Collaboration can only come from effective communication which comes from listening and understanding each other.</a:t>
            </a:r>
          </a:p>
          <a:p>
            <a:endParaRPr lang="en-US" dirty="0"/>
          </a:p>
          <a:p>
            <a:r>
              <a:rPr lang="en-US" dirty="0"/>
              <a:t>Knowing that people are driven by emotions and needs, you must allow yourself and others to be human.</a:t>
            </a:r>
          </a:p>
          <a:p>
            <a:endParaRPr lang="en-US" dirty="0"/>
          </a:p>
          <a:p>
            <a:r>
              <a:rPr lang="en-US" dirty="0"/>
              <a:t>Be sincere and genuine when you offer to help others achieve their goals; remember the times when someone helped you. Lead others with integrity and humility by your side while praising and rewarding their accomplishments.</a:t>
            </a:r>
          </a:p>
          <a:p>
            <a:endParaRPr lang="en-US" dirty="0"/>
          </a:p>
          <a:p>
            <a:r>
              <a:rPr lang="en-US" dirty="0"/>
              <a:t>Share your experience and knowledge so others may be inspired and empowered to accomplish big things, too.</a:t>
            </a:r>
          </a:p>
          <a:p>
            <a:endParaRPr lang="en-US" dirty="0"/>
          </a:p>
          <a:p>
            <a:r>
              <a:rPr lang="en-US" dirty="0"/>
              <a:t>Watch Twitter for announcements on the PowerShell Conference book, volume 2 for my chapter on soft skills.</a:t>
            </a:r>
          </a:p>
        </p:txBody>
      </p:sp>
      <p:sp>
        <p:nvSpPr>
          <p:cNvPr id="4" name="Slide Number Placeholder 3"/>
          <p:cNvSpPr>
            <a:spLocks noGrp="1"/>
          </p:cNvSpPr>
          <p:nvPr>
            <p:ph type="sldNum" sz="quarter" idx="5"/>
          </p:nvPr>
        </p:nvSpPr>
        <p:spPr/>
        <p:txBody>
          <a:bodyPr/>
          <a:lstStyle/>
          <a:p>
            <a:fld id="{3871E13F-148F-46C7-831D-A6A5368DC26E}" type="slidenum">
              <a:rPr lang="en-US" smtClean="0"/>
              <a:t>23</a:t>
            </a:fld>
            <a:endParaRPr lang="en-US"/>
          </a:p>
        </p:txBody>
      </p:sp>
    </p:spTree>
    <p:extLst>
      <p:ext uri="{BB962C8B-B14F-4D97-AF65-F5344CB8AC3E}">
        <p14:creationId xmlns:p14="http://schemas.microsoft.com/office/powerpoint/2010/main" val="2749812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Crossing the divide</a:t>
            </a:r>
          </a:p>
          <a:p>
            <a:pPr marL="0" indent="0">
              <a:buFont typeface="Arial" panose="020B0604020202020204" pitchFamily="34" charset="0"/>
              <a:buNone/>
            </a:pPr>
            <a:endParaRPr lang="en-US" sz="1200" b="0" i="0" u="none" strike="noStrike" kern="1200" baseline="0" dirty="0">
              <a:solidFill>
                <a:schemeClr val="tx1"/>
              </a:solidFill>
              <a:effectLst/>
              <a:latin typeface="+mn-lt"/>
              <a:ea typeface="+mn-ea"/>
              <a:cs typeface="+mn-cs"/>
            </a:endParaRPr>
          </a:p>
          <a:p>
            <a:pPr marL="0" indent="0">
              <a:buFont typeface="Arial" panose="020B0604020202020204" pitchFamily="34" charset="0"/>
              <a:buNone/>
            </a:pPr>
            <a:r>
              <a:rPr lang="en-US" sz="1200" b="0" i="0" u="none" strike="noStrike" kern="1200" baseline="0" dirty="0">
                <a:solidFill>
                  <a:schemeClr val="tx1"/>
                </a:solidFill>
                <a:effectLst/>
                <a:latin typeface="+mn-lt"/>
                <a:ea typeface="+mn-ea"/>
                <a:cs typeface="+mn-cs"/>
              </a:rPr>
              <a:t>Most importantly, you need to adapt to the open - we’re all in this together, it’s everyone’s job - culture.</a:t>
            </a:r>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24</a:t>
            </a:fld>
            <a:endParaRPr lang="en-US"/>
          </a:p>
        </p:txBody>
      </p:sp>
    </p:spTree>
    <p:extLst>
      <p:ext uri="{BB962C8B-B14F-4D97-AF65-F5344CB8AC3E}">
        <p14:creationId xmlns:p14="http://schemas.microsoft.com/office/powerpoint/2010/main" val="415851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Before we can get to the really cool stuff, you should know where my career began and the course that it has taken over the last 24 years.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Since typing a balloon game written in C64 BASIC out of a magazine into my Commodore in the early 80’s, I knew that technology would be a significant part of my life.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 had the C64, then later an Apple </a:t>
            </a:r>
            <a:r>
              <a:rPr lang="en-US" sz="1200" b="0" i="0" u="none" strike="noStrike" kern="1200" dirty="0" err="1">
                <a:solidFill>
                  <a:schemeClr val="tx1"/>
                </a:solidFill>
                <a:effectLst/>
                <a:latin typeface="+mn-lt"/>
                <a:ea typeface="+mn-ea"/>
                <a:cs typeface="+mn-cs"/>
              </a:rPr>
              <a:t>IIc</a:t>
            </a:r>
            <a:r>
              <a:rPr lang="en-US" sz="1200" b="0" i="0" u="none" strike="noStrike" kern="1200" dirty="0">
                <a:solidFill>
                  <a:schemeClr val="tx1"/>
                </a:solidFill>
                <a:effectLst/>
                <a:latin typeface="+mn-lt"/>
                <a:ea typeface="+mn-ea"/>
                <a:cs typeface="+mn-cs"/>
              </a:rPr>
              <a:t>. I had an NEC Multispeed laptop in college where I was a computer lab assistant for a couple semesters. The transition from a small town to college didn’t go smoothly, and I dropped out after losing two scholarships.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 had several jobs in fast food until I got tired of the everyday stress and started looking for a job in computers.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My first real computer job was working at a small, Mom and Pop computer store. We repaired and sold PCs and peripherals. We installed networks and setup servers. During my time there, I got my A+ certification, downloaded drivers from vendor BBS’s, and a bunch of other things. It was also the first time that I saw software development firsthand. The owner, a retired telecom engineer, wrote an application for one of our customers in FoxPro.</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Since then, I’ve worked for an engineering firm, a community college, and a major university in Southern California. My last 2 years there, I lead a team of 3 system engineers that deployed developer applications to production. When I moved back to Tennessee, I worked for a national medical gas company, and now, a global bank.</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most of the positions, I wore multiple hats. If something needed to be done, I taught myself how to do it and then I did it. For instance, I wrote a homebrew identity management solution using Active Directory, PowerShell, Oracle SQL, and </a:t>
            </a:r>
            <a:r>
              <a:rPr lang="en-US" sz="1200" b="0" i="0" u="none" strike="noStrike" kern="1200" dirty="0" err="1">
                <a:solidFill>
                  <a:schemeClr val="tx1"/>
                </a:solidFill>
                <a:effectLst/>
                <a:latin typeface="+mn-lt"/>
                <a:ea typeface="+mn-ea"/>
                <a:cs typeface="+mn-cs"/>
              </a:rPr>
              <a:t>SunOne</a:t>
            </a:r>
            <a:r>
              <a:rPr lang="en-US" sz="1200" b="0" i="0" u="none" strike="noStrike" kern="1200" dirty="0">
                <a:solidFill>
                  <a:schemeClr val="tx1"/>
                </a:solidFill>
                <a:effectLst/>
                <a:latin typeface="+mn-lt"/>
                <a:ea typeface="+mn-ea"/>
                <a:cs typeface="+mn-cs"/>
              </a:rPr>
              <a:t> LDAP with a Linux/Apache/PHP web front end for students and support staff. I</a:t>
            </a:r>
            <a:r>
              <a:rPr lang="en-US" sz="1200" b="0" i="0" u="none" strike="noStrike" kern="1200" baseline="0" dirty="0">
                <a:solidFill>
                  <a:schemeClr val="tx1"/>
                </a:solidFill>
                <a:effectLst/>
                <a:latin typeface="+mn-lt"/>
                <a:ea typeface="+mn-ea"/>
                <a:cs typeface="+mn-cs"/>
              </a:rPr>
              <a:t> became a Jack-of-All-Trades, a widely skilled general technologist with a few deep skills.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over half of my career, I called myself a systems administrator or engineer. Beginning this year, I started calling myself a PowerShell Developer, because that’s what I am.</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How do you label yourself?</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With a show of hands:</a:t>
            </a:r>
            <a:endParaRPr lang="en-US" b="0" dirty="0">
              <a:effectLst/>
            </a:endParaRPr>
          </a:p>
          <a:p>
            <a:pPr rtl="0" fontAlgn="base"/>
            <a:r>
              <a:rPr lang="en-US" sz="1200" b="0" i="0" u="none" strike="noStrike" kern="1200" dirty="0">
                <a:solidFill>
                  <a:schemeClr val="tx1"/>
                </a:solidFill>
                <a:effectLst/>
                <a:latin typeface="+mn-lt"/>
                <a:ea typeface="+mn-ea"/>
                <a:cs typeface="+mn-cs"/>
              </a:rPr>
              <a:t>System Administrator or System Engineer</a:t>
            </a:r>
          </a:p>
          <a:p>
            <a:pPr rtl="0" fontAlgn="base"/>
            <a:r>
              <a:rPr lang="en-US" sz="1200" b="0" i="0" u="none" strike="noStrike" kern="1200" dirty="0">
                <a:solidFill>
                  <a:schemeClr val="tx1"/>
                </a:solidFill>
                <a:effectLst/>
                <a:latin typeface="+mn-lt"/>
                <a:ea typeface="+mn-ea"/>
                <a:cs typeface="+mn-cs"/>
              </a:rPr>
              <a:t>Application Developer</a:t>
            </a:r>
          </a:p>
          <a:p>
            <a:pPr rtl="0" fontAlgn="base"/>
            <a:r>
              <a:rPr lang="en-US" sz="1200" b="0" i="0" u="none" strike="noStrike" kern="1200" dirty="0">
                <a:solidFill>
                  <a:schemeClr val="tx1"/>
                </a:solidFill>
                <a:effectLst/>
                <a:latin typeface="+mn-lt"/>
                <a:ea typeface="+mn-ea"/>
                <a:cs typeface="+mn-cs"/>
              </a:rPr>
              <a:t>DevOps Engineer</a:t>
            </a:r>
          </a:p>
          <a:p>
            <a:endParaRPr lang="en-US" dirty="0">
              <a:latin typeface="Candara" panose="020E0502030303020204" pitchFamily="34" charset="0"/>
            </a:endParaRPr>
          </a:p>
        </p:txBody>
      </p:sp>
      <p:sp>
        <p:nvSpPr>
          <p:cNvPr id="4" name="Slide Number Placeholder 3"/>
          <p:cNvSpPr>
            <a:spLocks noGrp="1"/>
          </p:cNvSpPr>
          <p:nvPr>
            <p:ph type="sldNum" sz="quarter" idx="5"/>
          </p:nvPr>
        </p:nvSpPr>
        <p:spPr/>
        <p:txBody>
          <a:bodyPr/>
          <a:lstStyle/>
          <a:p>
            <a:fld id="{26957B4B-8C49-4D7F-84E7-541F68CF3668}" type="slidenum">
              <a:rPr lang="en-US" smtClean="0"/>
              <a:t>3</a:t>
            </a:fld>
            <a:endParaRPr lang="en-US"/>
          </a:p>
        </p:txBody>
      </p:sp>
    </p:spTree>
    <p:extLst>
      <p:ext uri="{BB962C8B-B14F-4D97-AF65-F5344CB8AC3E}">
        <p14:creationId xmlns:p14="http://schemas.microsoft.com/office/powerpoint/2010/main" val="1773057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what does a DevOps Engineer do day-to-day?</a:t>
            </a:r>
            <a:endParaRPr lang="en-US" b="0" dirty="0">
              <a:effectLst/>
            </a:endParaRPr>
          </a:p>
          <a:p>
            <a:pPr rtl="0"/>
            <a:r>
              <a:rPr lang="en-US" sz="1200" b="0" i="0" u="none" strike="noStrike" kern="1200" dirty="0">
                <a:solidFill>
                  <a:schemeClr val="tx1"/>
                </a:solidFill>
                <a:effectLst/>
                <a:latin typeface="+mn-lt"/>
                <a:ea typeface="+mn-ea"/>
                <a:cs typeface="+mn-cs"/>
              </a:rPr>
              <a:t>What does DevOps really mean?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the last question, for every 10 people you ask, you could get 12 or more different responses. It’s not because they don’t know the definition of DevOps, it’s because the definition is subjective. It means something different to virtually everyone.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One of Jeffrey </a:t>
            </a:r>
            <a:r>
              <a:rPr lang="en-US" sz="1200" b="0" i="0" u="none" strike="noStrike" kern="1200" dirty="0" err="1">
                <a:solidFill>
                  <a:schemeClr val="tx1"/>
                </a:solidFill>
                <a:effectLst/>
                <a:latin typeface="+mn-lt"/>
                <a:ea typeface="+mn-ea"/>
                <a:cs typeface="+mn-cs"/>
              </a:rPr>
              <a:t>Snover’s</a:t>
            </a:r>
            <a:r>
              <a:rPr lang="en-US" sz="1200" b="0" i="0" u="none" strike="noStrike" kern="1200" dirty="0">
                <a:solidFill>
                  <a:schemeClr val="tx1"/>
                </a:solidFill>
                <a:effectLst/>
                <a:latin typeface="+mn-lt"/>
                <a:ea typeface="+mn-ea"/>
                <a:cs typeface="+mn-cs"/>
              </a:rPr>
              <a:t> Twitter quotes that I like a lot is this:</a:t>
            </a:r>
            <a:endParaRPr lang="en-US" b="0" dirty="0">
              <a:effectLst/>
            </a:endParaRPr>
          </a:p>
          <a:p>
            <a:pPr lvl="1" rtl="0"/>
            <a:r>
              <a:rPr lang="en-US" sz="1200" b="0" i="0" u="none" strike="noStrike" kern="1200" dirty="0">
                <a:solidFill>
                  <a:schemeClr val="tx1"/>
                </a:solidFill>
                <a:effectLst/>
                <a:latin typeface="+mn-lt"/>
                <a:ea typeface="+mn-ea"/>
                <a:cs typeface="+mn-cs"/>
              </a:rPr>
              <a:t>“DevOps is really just:</a:t>
            </a:r>
            <a:endParaRPr lang="en-US" b="0" dirty="0">
              <a:effectLst/>
            </a:endParaRP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 work in small batches and</a:t>
            </a:r>
            <a:endParaRPr lang="en-US" b="0" dirty="0">
              <a:effectLst/>
            </a:endParaRPr>
          </a:p>
          <a:p>
            <a:pPr marL="628650" lvl="1"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don't be a jerk”</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DevOps is a framework, a set of practices and principles that focuses on the rapid release of applications into production and the care and feeding of them throughout their lifecycle. It’s about having all the necessary skills required to do this and the collaboration between team members and other teams.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“You build it, you run it” - Werner </a:t>
            </a:r>
            <a:r>
              <a:rPr lang="en-US" sz="1200" b="0" i="0" u="none" strike="noStrike" kern="1200" dirty="0" err="1">
                <a:solidFill>
                  <a:schemeClr val="tx1"/>
                </a:solidFill>
                <a:effectLst/>
                <a:latin typeface="+mn-lt"/>
                <a:ea typeface="+mn-ea"/>
                <a:cs typeface="+mn-cs"/>
              </a:rPr>
              <a:t>Vogels</a:t>
            </a:r>
            <a:r>
              <a:rPr lang="en-US" sz="1200" b="0" i="0" u="none" strike="noStrike" kern="1200" dirty="0">
                <a:solidFill>
                  <a:schemeClr val="tx1"/>
                </a:solidFill>
                <a:effectLst/>
                <a:latin typeface="+mn-lt"/>
                <a:ea typeface="+mn-ea"/>
                <a:cs typeface="+mn-cs"/>
              </a:rPr>
              <a:t>, Amazon CTO</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DevOps starts as a mindset which turns to habits which eventually forms a culture.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26957B4B-8C49-4D7F-84E7-541F68CF3668}" type="slidenum">
              <a:rPr lang="en-US" smtClean="0"/>
              <a:t>4</a:t>
            </a:fld>
            <a:endParaRPr lang="en-US"/>
          </a:p>
        </p:txBody>
      </p:sp>
    </p:spTree>
    <p:extLst>
      <p:ext uri="{BB962C8B-B14F-4D97-AF65-F5344CB8AC3E}">
        <p14:creationId xmlns:p14="http://schemas.microsoft.com/office/powerpoint/2010/main" val="3467687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 no idea what DevOps really was, and up until a couple years ago, I guess I didn’t care as it was not on my radar.</a:t>
            </a:r>
          </a:p>
          <a:p>
            <a:endParaRPr lang="en-US" dirty="0"/>
          </a:p>
          <a:p>
            <a:r>
              <a:rPr lang="en-US" dirty="0"/>
              <a:t>When I moved back</a:t>
            </a:r>
            <a:r>
              <a:rPr lang="en-US" baseline="0" dirty="0"/>
              <a:t> to Tennessee, a lot of open jobs mentioned DevOps, even more so last year when I needed to escape a toxic culture and find a new job. I made note of it, but at the time, I was sure that I wanted to focus on Active Directory, identity management, and, of course, PowerShell.</a:t>
            </a:r>
          </a:p>
          <a:p>
            <a:endParaRPr lang="en-US" dirty="0"/>
          </a:p>
          <a:p>
            <a:r>
              <a:rPr lang="en-US" dirty="0"/>
              <a:t>But when I started blogging on PowerShell and becoming active in the online community, I realized that DevOps was something that I needed to learn more about.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had the pleasure of attending</a:t>
            </a:r>
            <a:r>
              <a:rPr lang="en-US" baseline="0" dirty="0"/>
              <a:t> </a:t>
            </a:r>
            <a:r>
              <a:rPr lang="en-US" dirty="0"/>
              <a:t>a local DevOpsDays conference this year, and I was impressed. Not just with the technology, but with the openness and friendliness of the presenters and the attendees. I’m sure most everyone were introverts, but they were talking. And I found myself talking to others as well.</a:t>
            </a:r>
          </a:p>
          <a:p>
            <a:endParaRPr lang="en-US" dirty="0"/>
          </a:p>
          <a:p>
            <a:r>
              <a:rPr lang="en-US" dirty="0"/>
              <a:t>In the few months since</a:t>
            </a:r>
            <a:r>
              <a:rPr lang="en-US" baseline="0" dirty="0"/>
              <a:t> </a:t>
            </a:r>
            <a:r>
              <a:rPr lang="en-US" dirty="0"/>
              <a:t>the conference</a:t>
            </a:r>
            <a:r>
              <a:rPr lang="en-US" baseline="0" dirty="0"/>
              <a:t> that I learned that it was the 10</a:t>
            </a:r>
            <a:r>
              <a:rPr lang="en-US" baseline="30000" dirty="0"/>
              <a:t>th</a:t>
            </a:r>
            <a:r>
              <a:rPr lang="en-US" baseline="0" dirty="0"/>
              <a:t> anniversary for DevOpsDays.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 also learned that, in the 2008 Agile Conference in Toronto, Andrew Shafer held a “birds-of-a-feather” session called “Agile Infrastructure”. Only one person attended, Patrick </a:t>
            </a:r>
            <a:r>
              <a:rPr lang="en-US" baseline="0" dirty="0" err="1"/>
              <a:t>Debois</a:t>
            </a:r>
            <a:r>
              <a:rPr lang="en-US" baseline="0" dirty="0"/>
              <a:t>, a Belgium consultant. He was frustrated dealing with the walls of separation between dev and ops.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At the </a:t>
            </a:r>
            <a:r>
              <a:rPr lang="en-US" dirty="0"/>
              <a:t>O’Reilly Velocity Conference 2009,</a:t>
            </a:r>
            <a:r>
              <a:rPr lang="en-US" baseline="0" dirty="0"/>
              <a:t> </a:t>
            </a:r>
            <a:r>
              <a:rPr lang="en-US" dirty="0"/>
              <a:t>John </a:t>
            </a:r>
            <a:r>
              <a:rPr lang="en-US" dirty="0" err="1"/>
              <a:t>Allspaw</a:t>
            </a:r>
            <a:r>
              <a:rPr lang="en-US" dirty="0"/>
              <a:t> and Paul Hammond</a:t>
            </a:r>
            <a:r>
              <a:rPr lang="en-US" baseline="0" dirty="0"/>
              <a:t> gave their presentation called</a:t>
            </a:r>
            <a:r>
              <a:rPr lang="en-US" dirty="0"/>
              <a:t> “10+ Deploys per Day: Dev and Ops Cooperation at Flickr”. </a:t>
            </a:r>
            <a:r>
              <a:rPr lang="en-US" dirty="0" err="1"/>
              <a:t>Debois</a:t>
            </a:r>
            <a:r>
              <a:rPr lang="en-US" baseline="0" dirty="0"/>
              <a:t> streamed this and was inspired. He coined the term DevOps when he organized the first DevOpsDays in Ghent, Belgium in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telling is that several people across the globe were coming to the same conclusion – there had to be a better way. They may have met face-to-face, but the reality is that they shared ideas on social media (I think Twitter was the predominant service) and individual tech blogs. They gave each other confidence that the idea of developers and system administrators could work side-by-side to deploy faster and more resilient services.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don’t recall who suggested that I read The</a:t>
            </a:r>
            <a:r>
              <a:rPr lang="en-US" baseline="0" dirty="0"/>
              <a:t> Phoenix Project, but I’m glad I did. The ideas that it shared through a fictional narrative using the Socratic method helped change my mindset and was my turning point in understanding what a DevOps culture could achieve.</a:t>
            </a:r>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5</a:t>
            </a:fld>
            <a:endParaRPr lang="en-US"/>
          </a:p>
        </p:txBody>
      </p:sp>
    </p:spTree>
    <p:extLst>
      <p:ext uri="{BB962C8B-B14F-4D97-AF65-F5344CB8AC3E}">
        <p14:creationId xmlns:p14="http://schemas.microsoft.com/office/powerpoint/2010/main" val="2659732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How many times have you heard something</a:t>
            </a:r>
            <a:r>
              <a:rPr lang="en-US" baseline="0" dirty="0"/>
              <a:t> like these statements?</a:t>
            </a:r>
          </a:p>
          <a:p>
            <a:pPr rtl="0"/>
            <a:endParaRPr lang="en-US" dirty="0"/>
          </a:p>
          <a:p>
            <a:pPr marL="171450" indent="-171450" rtl="0">
              <a:buFont typeface="Arial" panose="020B0604020202020204" pitchFamily="34" charset="0"/>
              <a:buChar char="•"/>
            </a:pPr>
            <a:r>
              <a:rPr lang="en-US" dirty="0"/>
              <a:t>Developers just don't care about security.</a:t>
            </a:r>
          </a:p>
          <a:p>
            <a:pPr marL="171450" indent="-171450" rtl="0">
              <a:buFont typeface="Arial" panose="020B0604020202020204" pitchFamily="34" charset="0"/>
              <a:buChar char="•"/>
            </a:pPr>
            <a:r>
              <a:rPr lang="en-US" dirty="0"/>
              <a:t>The systems team is a roadblock. They were supposed to build that VM over a month ago.</a:t>
            </a:r>
          </a:p>
          <a:p>
            <a:pPr marL="171450" indent="-171450" rtl="0">
              <a:buFont typeface="Arial" panose="020B0604020202020204" pitchFamily="34" charset="0"/>
              <a:buChar char="•"/>
            </a:pPr>
            <a:r>
              <a:rPr lang="en-US" dirty="0"/>
              <a:t>We'll never get to zero downtime deployments. They must have lost their minds.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These</a:t>
            </a:r>
            <a:r>
              <a:rPr lang="en-US" sz="1200" b="0" i="0" u="none" strike="noStrike" kern="1200" baseline="0" dirty="0">
                <a:solidFill>
                  <a:schemeClr val="tx1"/>
                </a:solidFill>
                <a:effectLst/>
                <a:latin typeface="+mn-lt"/>
                <a:ea typeface="+mn-ea"/>
                <a:cs typeface="+mn-cs"/>
              </a:rPr>
              <a:t> statements often solicit visceral reactions from developers and system administrators.</a:t>
            </a: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the beginning</a:t>
            </a:r>
            <a:r>
              <a:rPr lang="en-US" sz="1200" b="0" i="0" u="none" strike="noStrike" kern="1200" baseline="0" dirty="0">
                <a:solidFill>
                  <a:schemeClr val="tx1"/>
                </a:solidFill>
                <a:effectLst/>
                <a:latin typeface="+mn-lt"/>
                <a:ea typeface="+mn-ea"/>
                <a:cs typeface="+mn-cs"/>
              </a:rPr>
              <a:t>, however, developers and sysadmins were basically the same person. Especially on early Unix systems, where you had to compile the programs you wanted to run or do without.</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The more operating systems and programming languages evolved, the more the duties between the two halves diverged until you have the Dev vs Ops, Us vs Them.</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And that has been the status quo for decades. Now, sometimes, the warring factions team up against auditors or security teams, but by-and-large, they were fully entrenched in their defense against the other.</a:t>
            </a:r>
            <a:endParaRPr lang="en-US" sz="1200" b="0" i="0" u="none" strike="noStrike" kern="1200" dirty="0">
              <a:solidFill>
                <a:schemeClr val="tx1"/>
              </a:solidFill>
              <a:effectLst/>
              <a:latin typeface="+mn-lt"/>
              <a:ea typeface="+mn-ea"/>
              <a:cs typeface="+mn-cs"/>
            </a:endParaRPr>
          </a:p>
          <a:p>
            <a:pPr rtl="0"/>
            <a:endParaRPr lang="en-US" b="0" dirty="0">
              <a:effectLst/>
            </a:endParaRPr>
          </a:p>
          <a:p>
            <a:pPr rtl="0"/>
            <a:r>
              <a:rPr lang="en-US" b="0" dirty="0">
                <a:effectLst/>
              </a:rPr>
              <a:t>The</a:t>
            </a:r>
            <a:r>
              <a:rPr lang="en-US" b="0" baseline="0" dirty="0">
                <a:effectLst/>
              </a:rPr>
              <a:t> daily work that each faction does is usually in a black box that the other faction cannot decode.</a:t>
            </a:r>
          </a:p>
          <a:p>
            <a:pPr rtl="0"/>
            <a:endParaRPr lang="en-US" b="0" baseline="0" dirty="0">
              <a:effectLst/>
            </a:endParaRPr>
          </a:p>
          <a:p>
            <a:pPr rtl="0"/>
            <a:r>
              <a:rPr lang="en-US" b="0" baseline="0" dirty="0">
                <a:effectLst/>
              </a:rPr>
              <a:t>When one team requests something from the other, they often refer to it as “throwing it over the wall”. Andrew Shafer called this barrier the “wall of confusion”.</a:t>
            </a:r>
          </a:p>
          <a:p>
            <a:pPr rtl="0"/>
            <a:endParaRPr lang="en-US" b="0" dirty="0">
              <a:effectLst/>
            </a:endParaRPr>
          </a:p>
          <a:p>
            <a:pPr rtl="0"/>
            <a:r>
              <a:rPr lang="en-US" sz="1200" b="0" i="0" u="none" strike="noStrike" kern="1200" dirty="0">
                <a:solidFill>
                  <a:schemeClr val="tx1"/>
                </a:solidFill>
                <a:effectLst/>
                <a:latin typeface="+mn-lt"/>
                <a:ea typeface="+mn-ea"/>
                <a:cs typeface="+mn-cs"/>
              </a:rPr>
              <a:t>The biggest challenge for me has been the shift in mindset. And for others and organizations, this</a:t>
            </a:r>
            <a:r>
              <a:rPr lang="en-US" sz="1200" b="0" i="0" u="none" strike="noStrike" kern="1200" baseline="0" dirty="0">
                <a:solidFill>
                  <a:schemeClr val="tx1"/>
                </a:solidFill>
                <a:effectLst/>
                <a:latin typeface="+mn-lt"/>
                <a:ea typeface="+mn-ea"/>
                <a:cs typeface="+mn-cs"/>
              </a:rPr>
              <a:t> is one of the most significant challenges to overcome on the path to DevOps.</a:t>
            </a:r>
            <a:endParaRPr lang="en-US" b="0" dirty="0">
              <a:effectLst/>
            </a:endParaRPr>
          </a:p>
          <a:p>
            <a:pPr rtl="0"/>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6</a:t>
            </a:fld>
            <a:endParaRPr lang="en-US"/>
          </a:p>
        </p:txBody>
      </p:sp>
    </p:spTree>
    <p:extLst>
      <p:ext uri="{BB962C8B-B14F-4D97-AF65-F5344CB8AC3E}">
        <p14:creationId xmlns:p14="http://schemas.microsoft.com/office/powerpoint/2010/main" val="597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Gene Kim, co-author of the Phoenix Project and other DevOps books, developed </a:t>
            </a:r>
            <a:r>
              <a:rPr lang="en-US" dirty="0"/>
              <a:t>The Three</a:t>
            </a:r>
            <a:r>
              <a:rPr lang="en-US" baseline="0" dirty="0"/>
              <a:t> Ways which he wanted to use as the guiding principles of DevOps.</a:t>
            </a:r>
          </a:p>
          <a:p>
            <a:endParaRPr lang="en-US" dirty="0"/>
          </a:p>
          <a:p>
            <a:r>
              <a:rPr lang="en-US" dirty="0"/>
              <a:t>Systems Thinking</a:t>
            </a:r>
          </a:p>
          <a:p>
            <a:r>
              <a:rPr lang="en-US" dirty="0"/>
              <a:t>Focus on the performance</a:t>
            </a:r>
            <a:r>
              <a:rPr lang="en-US" baseline="0" dirty="0"/>
              <a:t> for the entire system, not just individual components.</a:t>
            </a:r>
          </a:p>
          <a:p>
            <a:endParaRPr lang="en-US" baseline="0" dirty="0"/>
          </a:p>
          <a:p>
            <a:r>
              <a:rPr lang="en-US" dirty="0"/>
              <a:t>Amplify Feedback</a:t>
            </a:r>
            <a:r>
              <a:rPr lang="en-US" baseline="0" dirty="0"/>
              <a:t> Loops</a:t>
            </a:r>
          </a:p>
          <a:p>
            <a:r>
              <a:rPr lang="en-US" baseline="0" dirty="0"/>
              <a:t>In order to improve the performance of the process, the upstream components must provide feedback to downstream components. Right to left feedback loops are created.</a:t>
            </a:r>
          </a:p>
          <a:p>
            <a:endParaRPr lang="en-US" baseline="0" dirty="0"/>
          </a:p>
          <a:p>
            <a:r>
              <a:rPr lang="en-US" baseline="0" dirty="0"/>
              <a:t>Continual Experimentation and Learning</a:t>
            </a:r>
          </a:p>
          <a:p>
            <a:r>
              <a:rPr lang="en-US" baseline="0" dirty="0"/>
              <a:t>Fosters risk taking and learning from mistakes.</a:t>
            </a:r>
          </a:p>
          <a:p>
            <a:r>
              <a:rPr lang="en-US" baseline="0" dirty="0"/>
              <a:t>Repetition and practice are required for mastery.</a:t>
            </a:r>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7</a:t>
            </a:fld>
            <a:endParaRPr lang="en-US"/>
          </a:p>
        </p:txBody>
      </p:sp>
    </p:spTree>
    <p:extLst>
      <p:ext uri="{BB962C8B-B14F-4D97-AF65-F5344CB8AC3E}">
        <p14:creationId xmlns:p14="http://schemas.microsoft.com/office/powerpoint/2010/main" val="1933853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effectLst/>
                <a:latin typeface="+mn-lt"/>
                <a:ea typeface="+mn-ea"/>
                <a:cs typeface="+mn-cs"/>
              </a:rPr>
              <a:t>You can assess the DevOps culture of your organization by a couple different methods.</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The primary method is the CALMS framework.</a:t>
            </a:r>
          </a:p>
          <a:p>
            <a:pPr rtl="0"/>
            <a:endParaRPr lang="en-US" sz="1200" b="0" i="0" u="none" strike="noStrike" kern="1200" dirty="0">
              <a:solidFill>
                <a:schemeClr val="tx1"/>
              </a:solidFill>
              <a:effectLst/>
              <a:latin typeface="+mn-lt"/>
              <a:ea typeface="+mn-ea"/>
              <a:cs typeface="+mn-cs"/>
            </a:endParaRPr>
          </a:p>
          <a:p>
            <a:pPr rtl="0"/>
            <a:r>
              <a:rPr lang="en-US" sz="1200" b="1" i="0" u="none" strike="noStrike" kern="1200" dirty="0">
                <a:solidFill>
                  <a:schemeClr val="tx1"/>
                </a:solidFill>
                <a:effectLst/>
                <a:latin typeface="+mn-lt"/>
                <a:ea typeface="+mn-ea"/>
                <a:cs typeface="+mn-cs"/>
              </a:rPr>
              <a:t>Collaboration</a:t>
            </a:r>
          </a:p>
          <a:p>
            <a:pPr rtl="0"/>
            <a:r>
              <a:rPr lang="en-US" sz="1200" b="0" i="0" u="none" strike="noStrike" kern="1200" dirty="0">
                <a:solidFill>
                  <a:schemeClr val="tx1"/>
                </a:solidFill>
                <a:effectLst/>
                <a:latin typeface="+mn-lt"/>
                <a:ea typeface="+mn-ea"/>
                <a:cs typeface="+mn-cs"/>
              </a:rPr>
              <a:t>There is a culture of shared responsibility. Trust</a:t>
            </a:r>
            <a:r>
              <a:rPr lang="en-US" sz="1200" b="0" i="0" u="none" strike="noStrike" kern="1200" baseline="0" dirty="0">
                <a:solidFill>
                  <a:schemeClr val="tx1"/>
                </a:solidFill>
                <a:effectLst/>
                <a:latin typeface="+mn-lt"/>
                <a:ea typeface="+mn-ea"/>
                <a:cs typeface="+mn-cs"/>
              </a:rPr>
              <a:t> has to be regained. It’s not Us vs Them, it’s just Us.</a:t>
            </a:r>
            <a:endParaRPr lang="en-US" b="0" dirty="0">
              <a:effectLst/>
            </a:endParaRPr>
          </a:p>
          <a:p>
            <a:pPr rtl="0"/>
            <a:br>
              <a:rPr lang="en-US" b="0" dirty="0">
                <a:effectLst/>
              </a:rPr>
            </a:br>
            <a:r>
              <a:rPr lang="en-US" sz="1200" b="1" i="0" u="none" strike="noStrike" kern="1200" dirty="0">
                <a:solidFill>
                  <a:schemeClr val="tx1"/>
                </a:solidFill>
                <a:effectLst/>
                <a:latin typeface="+mn-lt"/>
                <a:ea typeface="+mn-ea"/>
                <a:cs typeface="+mn-cs"/>
              </a:rPr>
              <a:t>Automation</a:t>
            </a:r>
          </a:p>
          <a:p>
            <a:pPr rtl="0"/>
            <a:r>
              <a:rPr lang="en-US" sz="1200" b="0" i="0" u="none" strike="noStrike" kern="1200" dirty="0">
                <a:solidFill>
                  <a:schemeClr val="tx1"/>
                </a:solidFill>
                <a:effectLst/>
                <a:latin typeface="+mn-lt"/>
                <a:ea typeface="+mn-ea"/>
                <a:cs typeface="+mn-cs"/>
              </a:rPr>
              <a:t>Team members seek out ways to automate as many tasks as possible and must be comfortable with the idea of continuous delivery.</a:t>
            </a:r>
            <a:endParaRPr lang="en-US" b="0" dirty="0">
              <a:effectLst/>
            </a:endParaRPr>
          </a:p>
          <a:p>
            <a:pPr rtl="0"/>
            <a:br>
              <a:rPr lang="en-US" b="0" dirty="0">
                <a:effectLst/>
              </a:rPr>
            </a:br>
            <a:r>
              <a:rPr lang="en-US" sz="1200" b="1" i="0" u="none" strike="noStrike" kern="1200" dirty="0">
                <a:solidFill>
                  <a:schemeClr val="tx1"/>
                </a:solidFill>
                <a:effectLst/>
                <a:latin typeface="+mn-lt"/>
                <a:ea typeface="+mn-ea"/>
                <a:cs typeface="+mn-cs"/>
              </a:rPr>
              <a:t>Lean</a:t>
            </a:r>
          </a:p>
          <a:p>
            <a:pPr rtl="0"/>
            <a:r>
              <a:rPr lang="en-US" sz="1200" b="0" i="0" u="none" strike="noStrike" kern="1200" dirty="0">
                <a:solidFill>
                  <a:schemeClr val="tx1"/>
                </a:solidFill>
                <a:effectLst/>
                <a:latin typeface="+mn-lt"/>
                <a:ea typeface="+mn-ea"/>
                <a:cs typeface="+mn-cs"/>
              </a:rPr>
              <a:t>Team members can visualize work in progress (WIP), limit batch sizes and manage queue lengths.</a:t>
            </a:r>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Quick feedback is critical.</a:t>
            </a:r>
            <a:endParaRPr lang="en-US" b="0" dirty="0">
              <a:effectLst/>
            </a:endParaRPr>
          </a:p>
          <a:p>
            <a:pPr rtl="0"/>
            <a:br>
              <a:rPr lang="en-US" b="0" dirty="0">
                <a:effectLst/>
              </a:rPr>
            </a:br>
            <a:r>
              <a:rPr lang="en-US" sz="1200" b="1" i="0" u="none" strike="noStrike" kern="1200" dirty="0">
                <a:solidFill>
                  <a:schemeClr val="tx1"/>
                </a:solidFill>
                <a:effectLst/>
                <a:latin typeface="+mn-lt"/>
                <a:ea typeface="+mn-ea"/>
                <a:cs typeface="+mn-cs"/>
              </a:rPr>
              <a:t>Metrics</a:t>
            </a:r>
          </a:p>
          <a:p>
            <a:pPr rtl="0"/>
            <a:r>
              <a:rPr lang="en-US" sz="1200" b="0" i="0" u="none" strike="noStrike" kern="1200" dirty="0">
                <a:solidFill>
                  <a:schemeClr val="tx1"/>
                </a:solidFill>
                <a:effectLst/>
                <a:latin typeface="+mn-lt"/>
                <a:ea typeface="+mn-ea"/>
                <a:cs typeface="+mn-cs"/>
              </a:rPr>
              <a:t>Data is collected on everything and there are mechanisms in place that provide visibility into all systems.</a:t>
            </a:r>
            <a:endParaRPr lang="en-US" b="0" dirty="0">
              <a:effectLst/>
            </a:endParaRPr>
          </a:p>
          <a:p>
            <a:pPr rtl="0"/>
            <a:br>
              <a:rPr lang="en-US" b="0" dirty="0">
                <a:effectLst/>
              </a:rPr>
            </a:br>
            <a:r>
              <a:rPr lang="en-US" sz="1200" b="1" i="0" u="none" strike="noStrike" kern="1200" dirty="0">
                <a:solidFill>
                  <a:schemeClr val="tx1"/>
                </a:solidFill>
                <a:effectLst/>
                <a:latin typeface="+mn-lt"/>
                <a:ea typeface="+mn-ea"/>
                <a:cs typeface="+mn-cs"/>
              </a:rPr>
              <a:t>Sharing</a:t>
            </a:r>
          </a:p>
          <a:p>
            <a:pPr rtl="0"/>
            <a:r>
              <a:rPr lang="en-US" sz="1200" b="0" i="0" u="none" strike="noStrike" kern="1200" dirty="0">
                <a:solidFill>
                  <a:schemeClr val="tx1"/>
                </a:solidFill>
                <a:effectLst/>
                <a:latin typeface="+mn-lt"/>
                <a:ea typeface="+mn-ea"/>
                <a:cs typeface="+mn-cs"/>
              </a:rPr>
              <a:t>User-friendly communication channels that encourage ongoing communication between development and operations.</a:t>
            </a:r>
            <a:br>
              <a:rPr lang="en-US" dirty="0"/>
            </a:br>
            <a:endParaRPr lang="en-US" dirty="0"/>
          </a:p>
        </p:txBody>
      </p:sp>
      <p:sp>
        <p:nvSpPr>
          <p:cNvPr id="4" name="Slide Number Placeholder 3"/>
          <p:cNvSpPr>
            <a:spLocks noGrp="1"/>
          </p:cNvSpPr>
          <p:nvPr>
            <p:ph type="sldNum" sz="quarter" idx="5"/>
          </p:nvPr>
        </p:nvSpPr>
        <p:spPr/>
        <p:txBody>
          <a:bodyPr/>
          <a:lstStyle/>
          <a:p>
            <a:fld id="{3871E13F-148F-46C7-831D-A6A5368DC26E}" type="slidenum">
              <a:rPr lang="en-US" smtClean="0"/>
              <a:t>8</a:t>
            </a:fld>
            <a:endParaRPr lang="en-US"/>
          </a:p>
        </p:txBody>
      </p:sp>
    </p:spTree>
    <p:extLst>
      <p:ext uri="{BB962C8B-B14F-4D97-AF65-F5344CB8AC3E}">
        <p14:creationId xmlns:p14="http://schemas.microsoft.com/office/powerpoint/2010/main" val="1579297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C</a:t>
            </a:r>
            <a:r>
              <a:rPr lang="en-US" sz="1200" b="0" i="0" u="none" strike="noStrike" kern="1200" baseline="0" dirty="0">
                <a:solidFill>
                  <a:schemeClr val="tx1"/>
                </a:solidFill>
                <a:effectLst/>
                <a:latin typeface="+mn-lt"/>
                <a:ea typeface="+mn-ea"/>
                <a:cs typeface="+mn-cs"/>
              </a:rPr>
              <a:t>ollaboration begins with a small team focusing on a single goal. That goal is normally a product or application, but it could also be just a feature of either.</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Before DevOps, a project team would own the product until deployment where it’s handed off to the operations team which maintains it until they leave the company. Because, let’s face it, technical debt grows for a reason.</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With DevOps, the team owns the product from the start and maintains it during its complete lifecycle.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Speaking of a</a:t>
            </a:r>
            <a:r>
              <a:rPr lang="en-US" sz="1200" b="0" i="0" u="none" strike="noStrike" kern="1200" baseline="0" dirty="0">
                <a:solidFill>
                  <a:schemeClr val="tx1"/>
                </a:solidFill>
                <a:effectLst/>
                <a:latin typeface="+mn-lt"/>
                <a:ea typeface="+mn-ea"/>
                <a:cs typeface="+mn-cs"/>
              </a:rPr>
              <a:t> DevOps team, h</a:t>
            </a:r>
            <a:r>
              <a:rPr lang="en-US" sz="1200" b="0" i="0" u="none" strike="noStrike" kern="1200" dirty="0">
                <a:solidFill>
                  <a:schemeClr val="tx1"/>
                </a:solidFill>
                <a:effectLst/>
                <a:latin typeface="+mn-lt"/>
                <a:ea typeface="+mn-ea"/>
                <a:cs typeface="+mn-cs"/>
              </a:rPr>
              <a:t>ow</a:t>
            </a:r>
            <a:r>
              <a:rPr lang="en-US" sz="1200" b="0" i="0" u="none" strike="noStrike" kern="1200" baseline="0" dirty="0">
                <a:solidFill>
                  <a:schemeClr val="tx1"/>
                </a:solidFill>
                <a:effectLst/>
                <a:latin typeface="+mn-lt"/>
                <a:ea typeface="+mn-ea"/>
                <a:cs typeface="+mn-cs"/>
              </a:rPr>
              <a:t> big should that be?</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Jeff</a:t>
            </a:r>
            <a:r>
              <a:rPr lang="en-US" sz="1200" b="0" i="0" u="none" strike="noStrike" kern="1200" baseline="0" dirty="0">
                <a:solidFill>
                  <a:schemeClr val="tx1"/>
                </a:solidFill>
                <a:effectLst/>
                <a:latin typeface="+mn-lt"/>
                <a:ea typeface="+mn-ea"/>
                <a:cs typeface="+mn-cs"/>
              </a:rPr>
              <a:t> Bezos of Amazon instituted a “2 pizza rule” which states the optimum size for an individual team should be determined by how many people 2 pizzas can feed. Typically this is about 8.</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Ironically, I learned teamwork by working at a pizza place after college. Always put the customer first. And then working in the small IT teams when I first started in my career, the focus was also the end-user. We would work together, most of the time, to install or repair whatever was needed. One time, however, a team of 12 that included sysadmins and developers was split and the systems team (that I was on) started reporting to a different VP. That shows you how much a toxic manager can impact a team.</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Just</a:t>
            </a:r>
            <a:r>
              <a:rPr lang="en-US" sz="1200" b="0" i="0" u="none" strike="noStrike" kern="1200" baseline="0" dirty="0">
                <a:solidFill>
                  <a:schemeClr val="tx1"/>
                </a:solidFill>
                <a:effectLst/>
                <a:latin typeface="+mn-lt"/>
                <a:ea typeface="+mn-ea"/>
                <a:cs typeface="+mn-cs"/>
              </a:rPr>
              <a:t> remember, we are all in this together and we need to focus on the same goal.</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People &gt; Process &gt; Tools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The People must change first. Then the Process can change. </a:t>
            </a:r>
            <a:r>
              <a:rPr lang="en-US" sz="1200" b="0" i="0" u="none" strike="noStrike" kern="1200" dirty="0">
                <a:solidFill>
                  <a:schemeClr val="tx1"/>
                </a:solidFill>
                <a:effectLst/>
                <a:latin typeface="+mn-lt"/>
                <a:ea typeface="+mn-ea"/>
                <a:cs typeface="+mn-cs"/>
              </a:rPr>
              <a:t>The</a:t>
            </a:r>
            <a:r>
              <a:rPr lang="en-US" sz="1200" b="0" i="0" u="none" strike="noStrike" kern="1200" baseline="0" dirty="0">
                <a:solidFill>
                  <a:schemeClr val="tx1"/>
                </a:solidFill>
                <a:effectLst/>
                <a:latin typeface="+mn-lt"/>
                <a:ea typeface="+mn-ea"/>
                <a:cs typeface="+mn-cs"/>
              </a:rPr>
              <a:t> tools like AWS Beanstalk or whatever, will NOT make a team DevOps.</a:t>
            </a:r>
          </a:p>
        </p:txBody>
      </p:sp>
      <p:sp>
        <p:nvSpPr>
          <p:cNvPr id="4" name="Slide Number Placeholder 3"/>
          <p:cNvSpPr>
            <a:spLocks noGrp="1"/>
          </p:cNvSpPr>
          <p:nvPr>
            <p:ph type="sldNum" sz="quarter" idx="5"/>
          </p:nvPr>
        </p:nvSpPr>
        <p:spPr/>
        <p:txBody>
          <a:bodyPr/>
          <a:lstStyle/>
          <a:p>
            <a:fld id="{3871E13F-148F-46C7-831D-A6A5368DC26E}" type="slidenum">
              <a:rPr lang="en-US" smtClean="0"/>
              <a:t>9</a:t>
            </a:fld>
            <a:endParaRPr lang="en-US"/>
          </a:p>
        </p:txBody>
      </p:sp>
    </p:spTree>
    <p:extLst>
      <p:ext uri="{BB962C8B-B14F-4D97-AF65-F5344CB8AC3E}">
        <p14:creationId xmlns:p14="http://schemas.microsoft.com/office/powerpoint/2010/main" val="67047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69CC-849C-41E4-ABE8-6DC2DE376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6602C-4BA4-4DAE-B915-58E4DF946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1492DC-8461-4836-9E21-524DCC85E2F8}"/>
              </a:ext>
            </a:extLst>
          </p:cNvPr>
          <p:cNvSpPr>
            <a:spLocks noGrp="1"/>
          </p:cNvSpPr>
          <p:nvPr>
            <p:ph type="dt" sz="half" idx="10"/>
          </p:nvPr>
        </p:nvSpPr>
        <p:spPr/>
        <p:txBody>
          <a:bodyPr/>
          <a:lstStyle/>
          <a:p>
            <a:fld id="{A8B89F18-586E-4B97-8EEA-25E99A190A89}" type="datetimeFigureOut">
              <a:rPr lang="en-US" smtClean="0"/>
              <a:t>9/24/2019</a:t>
            </a:fld>
            <a:endParaRPr lang="en-US"/>
          </a:p>
        </p:txBody>
      </p:sp>
      <p:sp>
        <p:nvSpPr>
          <p:cNvPr id="5" name="Footer Placeholder 4">
            <a:extLst>
              <a:ext uri="{FF2B5EF4-FFF2-40B4-BE49-F238E27FC236}">
                <a16:creationId xmlns:a16="http://schemas.microsoft.com/office/drawing/2014/main" id="{054C7D34-A0FD-4074-B078-B3BA75038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A2DEB-DB21-407E-8413-111EE54232B8}"/>
              </a:ext>
            </a:extLst>
          </p:cNvPr>
          <p:cNvSpPr>
            <a:spLocks noGrp="1"/>
          </p:cNvSpPr>
          <p:nvPr>
            <p:ph type="sldNum" sz="quarter" idx="12"/>
          </p:nvPr>
        </p:nvSpPr>
        <p:spPr/>
        <p:txBody>
          <a:bodyPr/>
          <a:lstStyle/>
          <a:p>
            <a:fld id="{734DA83B-C71A-4208-9071-1761995F3B54}" type="slidenum">
              <a:rPr lang="en-US" smtClean="0"/>
              <a:t>‹#›</a:t>
            </a:fld>
            <a:endParaRPr lang="en-US"/>
          </a:p>
        </p:txBody>
      </p:sp>
      <p:sp>
        <p:nvSpPr>
          <p:cNvPr id="7" name="Rectangle 6">
            <a:extLst>
              <a:ext uri="{FF2B5EF4-FFF2-40B4-BE49-F238E27FC236}">
                <a16:creationId xmlns:a16="http://schemas.microsoft.com/office/drawing/2014/main" id="{9A60F4BD-D618-46FE-A21E-4D01A7E8252A}"/>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6A8E738-65A4-408A-B7B1-B63AB06DB398}"/>
              </a:ext>
            </a:extLst>
          </p:cNvPr>
          <p:cNvGrpSpPr/>
          <p:nvPr userDrawn="1"/>
        </p:nvGrpSpPr>
        <p:grpSpPr>
          <a:xfrm>
            <a:off x="2650114" y="2314574"/>
            <a:ext cx="6891772" cy="3800475"/>
            <a:chOff x="705301" y="2052365"/>
            <a:chExt cx="5603844" cy="3090246"/>
          </a:xfrm>
        </p:grpSpPr>
        <p:pic>
          <p:nvPicPr>
            <p:cNvPr id="9" name="Picture 8">
              <a:extLst>
                <a:ext uri="{FF2B5EF4-FFF2-40B4-BE49-F238E27FC236}">
                  <a16:creationId xmlns:a16="http://schemas.microsoft.com/office/drawing/2014/main" id="{3E917C65-B15F-44F1-B244-F15B84D4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2BB851EE-FA6A-48C5-BC65-7F259D86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Tree>
    <p:extLst>
      <p:ext uri="{BB962C8B-B14F-4D97-AF65-F5344CB8AC3E}">
        <p14:creationId xmlns:p14="http://schemas.microsoft.com/office/powerpoint/2010/main" val="36657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B23-F30D-4CC5-8411-7C44E06D5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A3A959-CC93-4F3C-8A3F-8E784D74F8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B013D-64E4-4C06-BFA8-F16F9F1D8335}"/>
              </a:ext>
            </a:extLst>
          </p:cNvPr>
          <p:cNvSpPr>
            <a:spLocks noGrp="1"/>
          </p:cNvSpPr>
          <p:nvPr>
            <p:ph type="dt" sz="half" idx="10"/>
          </p:nvPr>
        </p:nvSpPr>
        <p:spPr/>
        <p:txBody>
          <a:bodyPr/>
          <a:lstStyle/>
          <a:p>
            <a:fld id="{A8B89F18-586E-4B97-8EEA-25E99A190A89}" type="datetimeFigureOut">
              <a:rPr lang="en-US" smtClean="0"/>
              <a:t>9/24/2019</a:t>
            </a:fld>
            <a:endParaRPr lang="en-US"/>
          </a:p>
        </p:txBody>
      </p:sp>
      <p:sp>
        <p:nvSpPr>
          <p:cNvPr id="5" name="Footer Placeholder 4">
            <a:extLst>
              <a:ext uri="{FF2B5EF4-FFF2-40B4-BE49-F238E27FC236}">
                <a16:creationId xmlns:a16="http://schemas.microsoft.com/office/drawing/2014/main" id="{F3AA2ED4-C5D4-4EF7-9D54-03E2F4233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CB409-BD9C-4D48-8465-FF82F459094F}"/>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19F06454-F795-403D-9076-E42B98BD12A4}"/>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8A5B04B4-88E1-4325-AD07-B54AB6179D2A}"/>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223A44-F2B7-44CC-BDC7-16983D25995A}"/>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55462190-5DA2-476E-A460-8FD4B29BC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22152774-1778-4CAB-BF76-26F46FF7F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12" name="Rectangle 11">
            <a:extLst>
              <a:ext uri="{FF2B5EF4-FFF2-40B4-BE49-F238E27FC236}">
                <a16:creationId xmlns:a16="http://schemas.microsoft.com/office/drawing/2014/main" id="{0BF09251-DF59-4325-BCE0-EF87C30D0D65}"/>
              </a:ext>
            </a:extLst>
          </p:cNvPr>
          <p:cNvSpPr/>
          <p:nvPr userDrawn="1"/>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5145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57770-8BAD-4844-961C-A1622014A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9F6C07-159E-44FC-99AA-A00C2D1C8E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ECF2-A395-401A-81FE-39567DB2BBBB}"/>
              </a:ext>
            </a:extLst>
          </p:cNvPr>
          <p:cNvSpPr>
            <a:spLocks noGrp="1"/>
          </p:cNvSpPr>
          <p:nvPr>
            <p:ph type="dt" sz="half" idx="10"/>
          </p:nvPr>
        </p:nvSpPr>
        <p:spPr/>
        <p:txBody>
          <a:bodyPr/>
          <a:lstStyle/>
          <a:p>
            <a:fld id="{A8B89F18-586E-4B97-8EEA-25E99A190A89}" type="datetimeFigureOut">
              <a:rPr lang="en-US" smtClean="0"/>
              <a:t>9/24/2019</a:t>
            </a:fld>
            <a:endParaRPr lang="en-US"/>
          </a:p>
        </p:txBody>
      </p:sp>
      <p:sp>
        <p:nvSpPr>
          <p:cNvPr id="5" name="Footer Placeholder 4">
            <a:extLst>
              <a:ext uri="{FF2B5EF4-FFF2-40B4-BE49-F238E27FC236}">
                <a16:creationId xmlns:a16="http://schemas.microsoft.com/office/drawing/2014/main" id="{52B1C221-93CC-4CB3-8072-CF99F7316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4B178-2CD0-406F-8352-F427C7776CEB}"/>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7D800DB2-FCD1-4F4E-8982-9040BD5C83B1}"/>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777EE9BE-265B-403E-9148-E040253F2BED}"/>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9F59F1F-CE37-45C2-814D-969418F30935}"/>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E49F4CB4-5F23-4C71-9C19-48DBA8A4C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5755F92A-2289-459F-9399-87883D40D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12" name="Rectangle 11">
            <a:extLst>
              <a:ext uri="{FF2B5EF4-FFF2-40B4-BE49-F238E27FC236}">
                <a16:creationId xmlns:a16="http://schemas.microsoft.com/office/drawing/2014/main" id="{88750A31-0805-4C36-93C0-A43A14A9AADA}"/>
              </a:ext>
            </a:extLst>
          </p:cNvPr>
          <p:cNvSpPr/>
          <p:nvPr userDrawn="1"/>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1284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2522-E4AF-4110-82D8-00BB58DD34C8}"/>
              </a:ext>
            </a:extLst>
          </p:cNvPr>
          <p:cNvSpPr>
            <a:spLocks noGrp="1"/>
          </p:cNvSpPr>
          <p:nvPr>
            <p:ph type="title"/>
          </p:nvPr>
        </p:nvSpPr>
        <p:spPr>
          <a:xfrm>
            <a:off x="594732" y="685800"/>
            <a:ext cx="10759068" cy="660787"/>
          </a:xfrm>
        </p:spPr>
        <p:txBody>
          <a:bodyPr>
            <a:normAutofit/>
          </a:bodyPr>
          <a:lstStyle>
            <a:lvl1pPr>
              <a:defRPr sz="2800" b="1">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0CFAC4F-7C3C-40D0-9D30-C3A0A6558689}"/>
              </a:ext>
            </a:extLst>
          </p:cNvPr>
          <p:cNvSpPr>
            <a:spLocks noGrp="1"/>
          </p:cNvSpPr>
          <p:nvPr>
            <p:ph idx="1"/>
          </p:nvPr>
        </p:nvSpPr>
        <p:spPr>
          <a:xfrm>
            <a:off x="594732" y="1600199"/>
            <a:ext cx="10759068" cy="4147186"/>
          </a:xfrm>
        </p:spPr>
        <p:txBody>
          <a:bodyPr>
            <a:normAutofit/>
          </a:bodyPr>
          <a:lstStyle>
            <a:lvl1pPr>
              <a:defRPr sz="3200" b="1">
                <a:solidFill>
                  <a:srgbClr val="002060"/>
                </a:solidFill>
                <a:latin typeface="Segoe UI" panose="020B0502040204020203" pitchFamily="34" charset="0"/>
                <a:cs typeface="Segoe UI" panose="020B0502040204020203" pitchFamily="34" charset="0"/>
              </a:defRPr>
            </a:lvl1pPr>
            <a:lvl2pPr>
              <a:defRPr sz="2800" b="1">
                <a:solidFill>
                  <a:srgbClr val="002060"/>
                </a:solidFill>
                <a:latin typeface="Segoe UI" panose="020B0502040204020203" pitchFamily="34" charset="0"/>
                <a:cs typeface="Segoe UI" panose="020B0502040204020203" pitchFamily="34" charset="0"/>
              </a:defRPr>
            </a:lvl2pPr>
            <a:lvl3pPr>
              <a:defRPr sz="2400" b="1">
                <a:solidFill>
                  <a:srgbClr val="002060"/>
                </a:solidFill>
                <a:latin typeface="Segoe UI" panose="020B0502040204020203" pitchFamily="34" charset="0"/>
                <a:cs typeface="Segoe UI" panose="020B0502040204020203" pitchFamily="34" charset="0"/>
              </a:defRPr>
            </a:lvl3pPr>
            <a:lvl4pPr>
              <a:defRPr sz="2000" b="1">
                <a:solidFill>
                  <a:srgbClr val="002060"/>
                </a:solidFill>
                <a:latin typeface="Segoe UI" panose="020B0502040204020203" pitchFamily="34" charset="0"/>
                <a:cs typeface="Segoe UI" panose="020B0502040204020203" pitchFamily="34" charset="0"/>
              </a:defRPr>
            </a:lvl4pPr>
            <a:lvl5pPr>
              <a:defRPr sz="2000" b="1">
                <a:solidFill>
                  <a:srgbClr val="002060"/>
                </a:solidFill>
                <a:latin typeface="Segoe UI" panose="020B0502040204020203"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C4BD227-04A8-4603-B3B3-17A54A808CEC}"/>
              </a:ext>
            </a:extLst>
          </p:cNvPr>
          <p:cNvSpPr>
            <a:spLocks noGrp="1"/>
          </p:cNvSpPr>
          <p:nvPr>
            <p:ph type="dt" sz="half" idx="10"/>
          </p:nvPr>
        </p:nvSpPr>
        <p:spPr/>
        <p:txBody>
          <a:bodyPr/>
          <a:lstStyle/>
          <a:p>
            <a:fld id="{A8B89F18-586E-4B97-8EEA-25E99A190A89}" type="datetimeFigureOut">
              <a:rPr lang="en-US" smtClean="0"/>
              <a:t>9/24/2019</a:t>
            </a:fld>
            <a:endParaRPr lang="en-US"/>
          </a:p>
        </p:txBody>
      </p:sp>
      <p:sp>
        <p:nvSpPr>
          <p:cNvPr id="5" name="Footer Placeholder 4">
            <a:extLst>
              <a:ext uri="{FF2B5EF4-FFF2-40B4-BE49-F238E27FC236}">
                <a16:creationId xmlns:a16="http://schemas.microsoft.com/office/drawing/2014/main" id="{65B5252B-9A7B-455A-9C62-75D03789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0A3AC-E733-415D-9487-7BAF75BA2990}"/>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7" name="Group 16">
            <a:extLst>
              <a:ext uri="{FF2B5EF4-FFF2-40B4-BE49-F238E27FC236}">
                <a16:creationId xmlns:a16="http://schemas.microsoft.com/office/drawing/2014/main" id="{F1EA1FDA-A5E1-49F8-9CB7-D0B41296E005}"/>
              </a:ext>
            </a:extLst>
          </p:cNvPr>
          <p:cNvGrpSpPr/>
          <p:nvPr userDrawn="1"/>
        </p:nvGrpSpPr>
        <p:grpSpPr>
          <a:xfrm>
            <a:off x="0" y="5776566"/>
            <a:ext cx="12192001" cy="1081434"/>
            <a:chOff x="0" y="5776566"/>
            <a:chExt cx="12192001" cy="1081434"/>
          </a:xfrm>
        </p:grpSpPr>
        <p:sp>
          <p:nvSpPr>
            <p:cNvPr id="18" name="Rectangle 17">
              <a:extLst>
                <a:ext uri="{FF2B5EF4-FFF2-40B4-BE49-F238E27FC236}">
                  <a16:creationId xmlns:a16="http://schemas.microsoft.com/office/drawing/2014/main" id="{6F1D0881-B55D-4210-9F2F-2C428AACDA8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5EFD77D-7805-4576-9F40-A7E70B96B358}"/>
                </a:ext>
              </a:extLst>
            </p:cNvPr>
            <p:cNvGrpSpPr/>
            <p:nvPr/>
          </p:nvGrpSpPr>
          <p:grpSpPr>
            <a:xfrm>
              <a:off x="136116" y="5776566"/>
              <a:ext cx="1766413" cy="974090"/>
              <a:chOff x="705301" y="2052365"/>
              <a:chExt cx="5603844" cy="3090246"/>
            </a:xfrm>
          </p:grpSpPr>
          <p:pic>
            <p:nvPicPr>
              <p:cNvPr id="20" name="Picture 19">
                <a:extLst>
                  <a:ext uri="{FF2B5EF4-FFF2-40B4-BE49-F238E27FC236}">
                    <a16:creationId xmlns:a16="http://schemas.microsoft.com/office/drawing/2014/main" id="{CDBB4F94-A864-48D5-B145-2D484AE6E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21" name="Picture 20">
                <a:extLst>
                  <a:ext uri="{FF2B5EF4-FFF2-40B4-BE49-F238E27FC236}">
                    <a16:creationId xmlns:a16="http://schemas.microsoft.com/office/drawing/2014/main" id="{E4482EDC-4E6D-46C1-B948-D663712EC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13" name="Rectangle 12">
            <a:extLst>
              <a:ext uri="{FF2B5EF4-FFF2-40B4-BE49-F238E27FC236}">
                <a16:creationId xmlns:a16="http://schemas.microsoft.com/office/drawing/2014/main" id="{653054B0-E0B7-4CAE-BC2D-9F8C8DCD3E82}"/>
              </a:ext>
            </a:extLst>
          </p:cNvPr>
          <p:cNvSpPr/>
          <p:nvPr userDrawn="1"/>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6105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AB70-778D-4C38-AFFB-AA297DBCD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1E1E48-E90B-48CC-ADB4-7A4456D29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107637-4C97-4DFC-A029-AE50699E47EE}"/>
              </a:ext>
            </a:extLst>
          </p:cNvPr>
          <p:cNvSpPr>
            <a:spLocks noGrp="1"/>
          </p:cNvSpPr>
          <p:nvPr>
            <p:ph type="dt" sz="half" idx="10"/>
          </p:nvPr>
        </p:nvSpPr>
        <p:spPr>
          <a:xfrm>
            <a:off x="838200" y="6356350"/>
            <a:ext cx="2743200" cy="365125"/>
          </a:xfrm>
        </p:spPr>
        <p:txBody>
          <a:bodyPr/>
          <a:lstStyle/>
          <a:p>
            <a:fld id="{A8B89F18-586E-4B97-8EEA-25E99A190A89}" type="datetimeFigureOut">
              <a:rPr lang="en-US" smtClean="0"/>
              <a:t>9/24/2019</a:t>
            </a:fld>
            <a:endParaRPr lang="en-US"/>
          </a:p>
        </p:txBody>
      </p:sp>
      <p:sp>
        <p:nvSpPr>
          <p:cNvPr id="5" name="Footer Placeholder 4">
            <a:extLst>
              <a:ext uri="{FF2B5EF4-FFF2-40B4-BE49-F238E27FC236}">
                <a16:creationId xmlns:a16="http://schemas.microsoft.com/office/drawing/2014/main" id="{A0B2CF88-A562-4F05-BECB-EEE320A17897}"/>
              </a:ext>
            </a:extLst>
          </p:cNvPr>
          <p:cNvSpPr>
            <a:spLocks noGrp="1"/>
          </p:cNvSpPr>
          <p:nvPr>
            <p:ph type="ftr" sz="quarter" idx="11"/>
          </p:nvPr>
        </p:nvSpPr>
        <p:spPr>
          <a:xfrm>
            <a:off x="403860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07C4FAFF-3B0C-4ED6-B0D8-848974837405}"/>
              </a:ext>
            </a:extLst>
          </p:cNvPr>
          <p:cNvSpPr>
            <a:spLocks noGrp="1"/>
          </p:cNvSpPr>
          <p:nvPr>
            <p:ph type="sldNum" sz="quarter" idx="12"/>
          </p:nvPr>
        </p:nvSpPr>
        <p:spPr>
          <a:xfrm>
            <a:off x="8610600" y="6356350"/>
            <a:ext cx="2743200" cy="365125"/>
          </a:xfrm>
        </p:spPr>
        <p:txBody>
          <a:bodyPr/>
          <a:lstStyle/>
          <a:p>
            <a:fld id="{734DA83B-C71A-4208-9071-1761995F3B54}" type="slidenum">
              <a:rPr lang="en-US" smtClean="0"/>
              <a:t>‹#›</a:t>
            </a:fld>
            <a:endParaRPr lang="en-US"/>
          </a:p>
        </p:txBody>
      </p:sp>
      <p:sp>
        <p:nvSpPr>
          <p:cNvPr id="12" name="Rectangle 11">
            <a:extLst>
              <a:ext uri="{FF2B5EF4-FFF2-40B4-BE49-F238E27FC236}">
                <a16:creationId xmlns:a16="http://schemas.microsoft.com/office/drawing/2014/main" id="{27BC5258-447E-4367-9DE8-EE70BF66D945}"/>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98FF68E-82E2-473E-831A-1AB5C45D9B15}"/>
              </a:ext>
            </a:extLst>
          </p:cNvPr>
          <p:cNvGrpSpPr/>
          <p:nvPr userDrawn="1"/>
        </p:nvGrpSpPr>
        <p:grpSpPr>
          <a:xfrm>
            <a:off x="2650114" y="2314574"/>
            <a:ext cx="6891772" cy="3800475"/>
            <a:chOff x="705301" y="2052365"/>
            <a:chExt cx="5603844" cy="3090246"/>
          </a:xfrm>
        </p:grpSpPr>
        <p:pic>
          <p:nvPicPr>
            <p:cNvPr id="14" name="Picture 13">
              <a:extLst>
                <a:ext uri="{FF2B5EF4-FFF2-40B4-BE49-F238E27FC236}">
                  <a16:creationId xmlns:a16="http://schemas.microsoft.com/office/drawing/2014/main" id="{62C066DC-C313-4EE1-87F8-E03000A4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FD3C7616-A17C-40B7-83FA-E7BDDF866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16" name="Subtitle 2">
            <a:extLst>
              <a:ext uri="{FF2B5EF4-FFF2-40B4-BE49-F238E27FC236}">
                <a16:creationId xmlns:a16="http://schemas.microsoft.com/office/drawing/2014/main" id="{F1566320-9AD8-453A-80ED-5CDD2FCE8FAD}"/>
              </a:ext>
            </a:extLst>
          </p:cNvPr>
          <p:cNvSpPr>
            <a:spLocks noGrp="1"/>
          </p:cNvSpPr>
          <p:nvPr>
            <p:ph type="subTitle" idx="13"/>
          </p:nvPr>
        </p:nvSpPr>
        <p:spPr>
          <a:xfrm>
            <a:off x="1009649" y="1409700"/>
            <a:ext cx="10553699" cy="441146"/>
          </a:xfrm>
        </p:spPr>
        <p:txBody>
          <a:bodyPr/>
          <a:lstStyle/>
          <a:p>
            <a:pPr algn="l"/>
            <a:endParaRPr lang="en-US" dirty="0">
              <a:latin typeface="Candara" panose="020E0502030303020204" pitchFamily="34" charset="0"/>
            </a:endParaRPr>
          </a:p>
        </p:txBody>
      </p:sp>
      <p:sp>
        <p:nvSpPr>
          <p:cNvPr id="18" name="Rectangle 17">
            <a:extLst>
              <a:ext uri="{FF2B5EF4-FFF2-40B4-BE49-F238E27FC236}">
                <a16:creationId xmlns:a16="http://schemas.microsoft.com/office/drawing/2014/main" id="{62F7C445-A5EC-43C1-9C04-CB2F35316AE8}"/>
              </a:ext>
            </a:extLst>
          </p:cNvPr>
          <p:cNvSpPr/>
          <p:nvPr userDrawn="1"/>
        </p:nvSpPr>
        <p:spPr>
          <a:xfrm>
            <a:off x="9407580" y="6356350"/>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679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EB98-C781-4ECC-A85F-ADEB22CA8C27}"/>
              </a:ext>
            </a:extLst>
          </p:cNvPr>
          <p:cNvSpPr>
            <a:spLocks noGrp="1"/>
          </p:cNvSpPr>
          <p:nvPr>
            <p:ph type="title"/>
          </p:nvPr>
        </p:nvSpPr>
        <p:spPr/>
        <p:txBody>
          <a:bodyPr/>
          <a:lstStyle>
            <a:lvl1pPr>
              <a:defRPr b="1">
                <a:solidFill>
                  <a:srgbClr val="00206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D563F44-0817-4D47-989B-721D72F13B22}"/>
              </a:ext>
            </a:extLst>
          </p:cNvPr>
          <p:cNvSpPr>
            <a:spLocks noGrp="1"/>
          </p:cNvSpPr>
          <p:nvPr>
            <p:ph sz="half" idx="1"/>
          </p:nvPr>
        </p:nvSpPr>
        <p:spPr>
          <a:xfrm>
            <a:off x="838200" y="1825625"/>
            <a:ext cx="5181600" cy="4351338"/>
          </a:xfrm>
        </p:spPr>
        <p:txBody>
          <a:bodyPr/>
          <a:lstStyle>
            <a:lvl1pPr>
              <a:defRPr b="1">
                <a:solidFill>
                  <a:srgbClr val="002060"/>
                </a:solidFill>
                <a:latin typeface="Segoe UI" panose="020B0502040204020203" pitchFamily="34" charset="0"/>
                <a:cs typeface="Segoe UI" panose="020B0502040204020203" pitchFamily="34" charset="0"/>
              </a:defRPr>
            </a:lvl1pPr>
            <a:lvl2pPr>
              <a:defRPr b="1">
                <a:solidFill>
                  <a:srgbClr val="002060"/>
                </a:solidFill>
                <a:latin typeface="Segoe UI" panose="020B0502040204020203" pitchFamily="34" charset="0"/>
                <a:cs typeface="Segoe UI" panose="020B0502040204020203" pitchFamily="34" charset="0"/>
              </a:defRPr>
            </a:lvl2pPr>
            <a:lvl3pPr>
              <a:defRPr b="1">
                <a:solidFill>
                  <a:srgbClr val="002060"/>
                </a:solidFill>
                <a:latin typeface="Segoe UI" panose="020B0502040204020203" pitchFamily="34" charset="0"/>
                <a:cs typeface="Segoe UI" panose="020B0502040204020203" pitchFamily="34" charset="0"/>
              </a:defRPr>
            </a:lvl3pPr>
            <a:lvl4pPr>
              <a:defRPr b="1">
                <a:solidFill>
                  <a:srgbClr val="002060"/>
                </a:solidFill>
                <a:latin typeface="Segoe UI" panose="020B0502040204020203" pitchFamily="34" charset="0"/>
                <a:cs typeface="Segoe UI" panose="020B0502040204020203" pitchFamily="34" charset="0"/>
              </a:defRPr>
            </a:lvl4pPr>
            <a:lvl5pPr>
              <a:defRPr b="1">
                <a:solidFill>
                  <a:srgbClr val="002060"/>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A1D0E-578E-4031-BA4B-B614AE22ECBA}"/>
              </a:ext>
            </a:extLst>
          </p:cNvPr>
          <p:cNvSpPr>
            <a:spLocks noGrp="1"/>
          </p:cNvSpPr>
          <p:nvPr>
            <p:ph sz="half" idx="2"/>
          </p:nvPr>
        </p:nvSpPr>
        <p:spPr>
          <a:xfrm>
            <a:off x="6172200" y="1825625"/>
            <a:ext cx="5181600" cy="4351338"/>
          </a:xfrm>
        </p:spPr>
        <p:txBody>
          <a:bodyPr/>
          <a:lstStyle>
            <a:lvl1pPr>
              <a:defRPr b="1">
                <a:solidFill>
                  <a:srgbClr val="002060"/>
                </a:solidFill>
                <a:latin typeface="Segoe UI" panose="020B0502040204020203" pitchFamily="34" charset="0"/>
                <a:cs typeface="Segoe UI" panose="020B0502040204020203" pitchFamily="34" charset="0"/>
              </a:defRPr>
            </a:lvl1pPr>
            <a:lvl2pPr>
              <a:defRPr b="1">
                <a:solidFill>
                  <a:srgbClr val="002060"/>
                </a:solidFill>
                <a:latin typeface="Segoe UI" panose="020B0502040204020203" pitchFamily="34" charset="0"/>
                <a:cs typeface="Segoe UI" panose="020B0502040204020203" pitchFamily="34" charset="0"/>
              </a:defRPr>
            </a:lvl2pPr>
            <a:lvl3pPr>
              <a:defRPr b="1">
                <a:solidFill>
                  <a:srgbClr val="002060"/>
                </a:solidFill>
                <a:latin typeface="Segoe UI" panose="020B0502040204020203" pitchFamily="34" charset="0"/>
                <a:cs typeface="Segoe UI" panose="020B0502040204020203" pitchFamily="34" charset="0"/>
              </a:defRPr>
            </a:lvl3pPr>
            <a:lvl4pPr>
              <a:defRPr b="1">
                <a:solidFill>
                  <a:srgbClr val="002060"/>
                </a:solidFill>
                <a:latin typeface="Segoe UI" panose="020B0502040204020203" pitchFamily="34" charset="0"/>
                <a:cs typeface="Segoe UI" panose="020B0502040204020203" pitchFamily="34" charset="0"/>
              </a:defRPr>
            </a:lvl4pPr>
            <a:lvl5pPr>
              <a:defRPr b="1">
                <a:solidFill>
                  <a:srgbClr val="002060"/>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5F6AE-8C1E-4B79-B78C-3BB16F7B4C5F}"/>
              </a:ext>
            </a:extLst>
          </p:cNvPr>
          <p:cNvSpPr>
            <a:spLocks noGrp="1"/>
          </p:cNvSpPr>
          <p:nvPr>
            <p:ph type="dt" sz="half" idx="10"/>
          </p:nvPr>
        </p:nvSpPr>
        <p:spPr/>
        <p:txBody>
          <a:bodyPr/>
          <a:lstStyle>
            <a:lvl1pPr>
              <a:defRPr b="1">
                <a:latin typeface="Segoe UI" panose="020B0502040204020203" pitchFamily="34" charset="0"/>
                <a:cs typeface="Segoe UI" panose="020B0502040204020203" pitchFamily="34" charset="0"/>
              </a:defRPr>
            </a:lvl1pPr>
          </a:lstStyle>
          <a:p>
            <a:fld id="{A8B89F18-586E-4B97-8EEA-25E99A190A89}" type="datetimeFigureOut">
              <a:rPr lang="en-US" smtClean="0"/>
              <a:pPr/>
              <a:t>9/24/2019</a:t>
            </a:fld>
            <a:endParaRPr lang="en-US"/>
          </a:p>
        </p:txBody>
      </p:sp>
      <p:sp>
        <p:nvSpPr>
          <p:cNvPr id="6" name="Footer Placeholder 5">
            <a:extLst>
              <a:ext uri="{FF2B5EF4-FFF2-40B4-BE49-F238E27FC236}">
                <a16:creationId xmlns:a16="http://schemas.microsoft.com/office/drawing/2014/main" id="{35E300D3-FA5A-461B-A5C7-F45CE9584325}"/>
              </a:ext>
            </a:extLst>
          </p:cNvPr>
          <p:cNvSpPr>
            <a:spLocks noGrp="1"/>
          </p:cNvSpPr>
          <p:nvPr>
            <p:ph type="ftr" sz="quarter" idx="11"/>
          </p:nvPr>
        </p:nvSpPr>
        <p:spPr/>
        <p:txBody>
          <a:bodyPr/>
          <a:lstStyle>
            <a:lvl1pPr>
              <a:defRPr b="1">
                <a:latin typeface="Segoe UI" panose="020B0502040204020203" pitchFamily="34" charset="0"/>
                <a:cs typeface="Segoe UI" panose="020B0502040204020203" pitchFamily="34" charset="0"/>
              </a:defRPr>
            </a:lvl1pPr>
          </a:lstStyle>
          <a:p>
            <a:endParaRPr lang="en-US"/>
          </a:p>
        </p:txBody>
      </p:sp>
      <p:sp>
        <p:nvSpPr>
          <p:cNvPr id="7" name="Slide Number Placeholder 6">
            <a:extLst>
              <a:ext uri="{FF2B5EF4-FFF2-40B4-BE49-F238E27FC236}">
                <a16:creationId xmlns:a16="http://schemas.microsoft.com/office/drawing/2014/main" id="{28E9474D-8B5E-4F79-9B4A-48B297C6ED31}"/>
              </a:ext>
            </a:extLst>
          </p:cNvPr>
          <p:cNvSpPr>
            <a:spLocks noGrp="1"/>
          </p:cNvSpPr>
          <p:nvPr>
            <p:ph type="sldNum" sz="quarter" idx="12"/>
          </p:nvPr>
        </p:nvSpPr>
        <p:spPr/>
        <p:txBody>
          <a:bodyPr/>
          <a:lstStyle>
            <a:lvl1pPr>
              <a:defRPr b="1">
                <a:latin typeface="Segoe UI" panose="020B0502040204020203" pitchFamily="34" charset="0"/>
                <a:cs typeface="Segoe UI" panose="020B0502040204020203" pitchFamily="34" charset="0"/>
              </a:defRPr>
            </a:lvl1pPr>
          </a:lstStyle>
          <a:p>
            <a:fld id="{734DA83B-C71A-4208-9071-1761995F3B54}" type="slidenum">
              <a:rPr lang="en-US" smtClean="0"/>
              <a:pPr/>
              <a:t>‹#›</a:t>
            </a:fld>
            <a:endParaRPr lang="en-US"/>
          </a:p>
        </p:txBody>
      </p:sp>
      <p:grpSp>
        <p:nvGrpSpPr>
          <p:cNvPr id="8" name="Group 7">
            <a:extLst>
              <a:ext uri="{FF2B5EF4-FFF2-40B4-BE49-F238E27FC236}">
                <a16:creationId xmlns:a16="http://schemas.microsoft.com/office/drawing/2014/main" id="{B59B8E6D-D02E-4A54-A6B0-1965B397A6C5}"/>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98F744A-0CD9-4178-A01D-661C43A8E09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Segoe UI" panose="020B0502040204020203" pitchFamily="34" charset="0"/>
                <a:cs typeface="Segoe UI" panose="020B0502040204020203" pitchFamily="34" charset="0"/>
              </a:endParaRPr>
            </a:p>
          </p:txBody>
        </p:sp>
        <p:grpSp>
          <p:nvGrpSpPr>
            <p:cNvPr id="10" name="Group 9">
              <a:extLst>
                <a:ext uri="{FF2B5EF4-FFF2-40B4-BE49-F238E27FC236}">
                  <a16:creationId xmlns:a16="http://schemas.microsoft.com/office/drawing/2014/main" id="{AA9EBDEB-98EC-4755-8D29-2FBDBFA22EF9}"/>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36C1BC84-059B-4E4D-AA31-3A366D73E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B47D49E1-132D-46C0-B89B-913B94744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13" name="Rectangle 12">
            <a:extLst>
              <a:ext uri="{FF2B5EF4-FFF2-40B4-BE49-F238E27FC236}">
                <a16:creationId xmlns:a16="http://schemas.microsoft.com/office/drawing/2014/main" id="{F59EF0BB-E87D-48DE-9617-A05E06F8864E}"/>
              </a:ext>
            </a:extLst>
          </p:cNvPr>
          <p:cNvSpPr/>
          <p:nvPr userDrawn="1"/>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p>
        </p:txBody>
      </p:sp>
    </p:spTree>
    <p:extLst>
      <p:ext uri="{BB962C8B-B14F-4D97-AF65-F5344CB8AC3E}">
        <p14:creationId xmlns:p14="http://schemas.microsoft.com/office/powerpoint/2010/main" val="117470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92CE-B015-44DA-95CE-CBE302B5AFC7}"/>
              </a:ext>
            </a:extLst>
          </p:cNvPr>
          <p:cNvSpPr>
            <a:spLocks noGrp="1"/>
          </p:cNvSpPr>
          <p:nvPr>
            <p:ph type="title"/>
          </p:nvPr>
        </p:nvSpPr>
        <p:spPr>
          <a:xfrm>
            <a:off x="839788" y="365125"/>
            <a:ext cx="10515600" cy="1325563"/>
          </a:xfrm>
        </p:spPr>
        <p:txBody>
          <a:bodyPr/>
          <a:lstStyle>
            <a:lvl1pPr>
              <a:defRPr b="1">
                <a:solidFill>
                  <a:srgbClr val="002060"/>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8A67F506-A8DA-4C86-A544-3DE6F8A13695}"/>
              </a:ext>
            </a:extLst>
          </p:cNvPr>
          <p:cNvSpPr>
            <a:spLocks noGrp="1"/>
          </p:cNvSpPr>
          <p:nvPr>
            <p:ph type="body" idx="1"/>
          </p:nvPr>
        </p:nvSpPr>
        <p:spPr>
          <a:xfrm>
            <a:off x="839788" y="1681163"/>
            <a:ext cx="5157787" cy="823912"/>
          </a:xfrm>
        </p:spPr>
        <p:txBody>
          <a:bodyPr anchor="b"/>
          <a:lstStyle>
            <a:lvl1pPr marL="0" indent="0">
              <a:buNone/>
              <a:defRPr sz="2400" b="1">
                <a:solidFill>
                  <a:srgbClr val="00206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D6EA68-0452-4A44-83DE-98684E391253}"/>
              </a:ext>
            </a:extLst>
          </p:cNvPr>
          <p:cNvSpPr>
            <a:spLocks noGrp="1"/>
          </p:cNvSpPr>
          <p:nvPr>
            <p:ph sz="half" idx="2"/>
          </p:nvPr>
        </p:nvSpPr>
        <p:spPr>
          <a:xfrm>
            <a:off x="839788" y="2505075"/>
            <a:ext cx="5157787" cy="3684588"/>
          </a:xfrm>
        </p:spPr>
        <p:txBody>
          <a:bodyPr/>
          <a:lstStyle>
            <a:lvl1pPr>
              <a:defRPr b="1">
                <a:solidFill>
                  <a:srgbClr val="002060"/>
                </a:solidFill>
                <a:latin typeface="Segoe UI" panose="020B0502040204020203" pitchFamily="34" charset="0"/>
                <a:cs typeface="Segoe UI" panose="020B0502040204020203" pitchFamily="34" charset="0"/>
              </a:defRPr>
            </a:lvl1pPr>
            <a:lvl2pPr>
              <a:defRPr b="1">
                <a:solidFill>
                  <a:srgbClr val="002060"/>
                </a:solidFill>
                <a:latin typeface="Segoe UI" panose="020B0502040204020203" pitchFamily="34" charset="0"/>
                <a:cs typeface="Segoe UI" panose="020B0502040204020203" pitchFamily="34" charset="0"/>
              </a:defRPr>
            </a:lvl2pPr>
            <a:lvl3pPr>
              <a:defRPr b="1">
                <a:solidFill>
                  <a:srgbClr val="002060"/>
                </a:solidFill>
                <a:latin typeface="Segoe UI" panose="020B0502040204020203" pitchFamily="34" charset="0"/>
                <a:cs typeface="Segoe UI" panose="020B0502040204020203" pitchFamily="34" charset="0"/>
              </a:defRPr>
            </a:lvl3pPr>
            <a:lvl4pPr>
              <a:defRPr b="1">
                <a:solidFill>
                  <a:srgbClr val="002060"/>
                </a:solidFill>
                <a:latin typeface="Segoe UI" panose="020B0502040204020203" pitchFamily="34" charset="0"/>
                <a:cs typeface="Segoe UI" panose="020B0502040204020203" pitchFamily="34" charset="0"/>
              </a:defRPr>
            </a:lvl4pPr>
            <a:lvl5pPr>
              <a:defRPr b="1">
                <a:solidFill>
                  <a:srgbClr val="002060"/>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6B579-AEBB-4D9C-89B7-D82862A51A54}"/>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00206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C2B7B2-FAE5-4B76-B45C-95B38E3E455F}"/>
              </a:ext>
            </a:extLst>
          </p:cNvPr>
          <p:cNvSpPr>
            <a:spLocks noGrp="1"/>
          </p:cNvSpPr>
          <p:nvPr>
            <p:ph sz="quarter" idx="4"/>
          </p:nvPr>
        </p:nvSpPr>
        <p:spPr>
          <a:xfrm>
            <a:off x="6172200" y="2505075"/>
            <a:ext cx="5183188" cy="3684588"/>
          </a:xfrm>
        </p:spPr>
        <p:txBody>
          <a:bodyPr/>
          <a:lstStyle>
            <a:lvl1pPr>
              <a:defRPr b="1">
                <a:solidFill>
                  <a:srgbClr val="002060"/>
                </a:solidFill>
                <a:latin typeface="Segoe UI" panose="020B0502040204020203" pitchFamily="34" charset="0"/>
                <a:cs typeface="Segoe UI" panose="020B0502040204020203" pitchFamily="34" charset="0"/>
              </a:defRPr>
            </a:lvl1pPr>
            <a:lvl2pPr>
              <a:defRPr b="1">
                <a:solidFill>
                  <a:srgbClr val="002060"/>
                </a:solidFill>
                <a:latin typeface="Segoe UI" panose="020B0502040204020203" pitchFamily="34" charset="0"/>
                <a:cs typeface="Segoe UI" panose="020B0502040204020203" pitchFamily="34" charset="0"/>
              </a:defRPr>
            </a:lvl2pPr>
            <a:lvl3pPr>
              <a:defRPr b="1">
                <a:solidFill>
                  <a:srgbClr val="002060"/>
                </a:solidFill>
                <a:latin typeface="Segoe UI" panose="020B0502040204020203" pitchFamily="34" charset="0"/>
                <a:cs typeface="Segoe UI" panose="020B0502040204020203" pitchFamily="34" charset="0"/>
              </a:defRPr>
            </a:lvl3pPr>
            <a:lvl4pPr>
              <a:defRPr b="1">
                <a:solidFill>
                  <a:srgbClr val="002060"/>
                </a:solidFill>
                <a:latin typeface="Segoe UI" panose="020B0502040204020203" pitchFamily="34" charset="0"/>
                <a:cs typeface="Segoe UI" panose="020B0502040204020203" pitchFamily="34" charset="0"/>
              </a:defRPr>
            </a:lvl4pPr>
            <a:lvl5pPr>
              <a:defRPr b="1">
                <a:solidFill>
                  <a:srgbClr val="002060"/>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4455E2-850C-4232-A524-4B1569D73E80}"/>
              </a:ext>
            </a:extLst>
          </p:cNvPr>
          <p:cNvSpPr>
            <a:spLocks noGrp="1"/>
          </p:cNvSpPr>
          <p:nvPr>
            <p:ph type="dt" sz="half" idx="10"/>
          </p:nvPr>
        </p:nvSpPr>
        <p:spPr/>
        <p:txBody>
          <a:bodyPr/>
          <a:lstStyle>
            <a:lvl1pPr>
              <a:defRPr b="1">
                <a:latin typeface="Segoe UI" panose="020B0502040204020203" pitchFamily="34" charset="0"/>
                <a:cs typeface="Segoe UI" panose="020B0502040204020203" pitchFamily="34" charset="0"/>
              </a:defRPr>
            </a:lvl1pPr>
          </a:lstStyle>
          <a:p>
            <a:fld id="{A8B89F18-586E-4B97-8EEA-25E99A190A89}" type="datetimeFigureOut">
              <a:rPr lang="en-US" smtClean="0"/>
              <a:pPr/>
              <a:t>9/24/2019</a:t>
            </a:fld>
            <a:endParaRPr lang="en-US"/>
          </a:p>
        </p:txBody>
      </p:sp>
      <p:sp>
        <p:nvSpPr>
          <p:cNvPr id="8" name="Footer Placeholder 7">
            <a:extLst>
              <a:ext uri="{FF2B5EF4-FFF2-40B4-BE49-F238E27FC236}">
                <a16:creationId xmlns:a16="http://schemas.microsoft.com/office/drawing/2014/main" id="{64C9CEFA-AF40-4C9F-9699-79E0572C39DC}"/>
              </a:ext>
            </a:extLst>
          </p:cNvPr>
          <p:cNvSpPr>
            <a:spLocks noGrp="1"/>
          </p:cNvSpPr>
          <p:nvPr>
            <p:ph type="ftr" sz="quarter" idx="11"/>
          </p:nvPr>
        </p:nvSpPr>
        <p:spPr/>
        <p:txBody>
          <a:bodyPr/>
          <a:lstStyle>
            <a:lvl1pPr>
              <a:defRPr b="1">
                <a:latin typeface="Segoe UI" panose="020B0502040204020203" pitchFamily="34" charset="0"/>
                <a:cs typeface="Segoe UI" panose="020B0502040204020203" pitchFamily="34" charset="0"/>
              </a:defRPr>
            </a:lvl1pPr>
          </a:lstStyle>
          <a:p>
            <a:endParaRPr lang="en-US"/>
          </a:p>
        </p:txBody>
      </p:sp>
      <p:sp>
        <p:nvSpPr>
          <p:cNvPr id="9" name="Slide Number Placeholder 8">
            <a:extLst>
              <a:ext uri="{FF2B5EF4-FFF2-40B4-BE49-F238E27FC236}">
                <a16:creationId xmlns:a16="http://schemas.microsoft.com/office/drawing/2014/main" id="{5594AD01-BBEC-44DA-9E06-12EAC953441D}"/>
              </a:ext>
            </a:extLst>
          </p:cNvPr>
          <p:cNvSpPr>
            <a:spLocks noGrp="1"/>
          </p:cNvSpPr>
          <p:nvPr>
            <p:ph type="sldNum" sz="quarter" idx="12"/>
          </p:nvPr>
        </p:nvSpPr>
        <p:spPr/>
        <p:txBody>
          <a:bodyPr/>
          <a:lstStyle>
            <a:lvl1pPr>
              <a:defRPr b="1">
                <a:latin typeface="Segoe UI" panose="020B0502040204020203" pitchFamily="34" charset="0"/>
                <a:cs typeface="Segoe UI" panose="020B0502040204020203" pitchFamily="34" charset="0"/>
              </a:defRPr>
            </a:lvl1pPr>
          </a:lstStyle>
          <a:p>
            <a:fld id="{734DA83B-C71A-4208-9071-1761995F3B54}" type="slidenum">
              <a:rPr lang="en-US" smtClean="0"/>
              <a:pPr/>
              <a:t>‹#›</a:t>
            </a:fld>
            <a:endParaRPr lang="en-US"/>
          </a:p>
        </p:txBody>
      </p:sp>
      <p:grpSp>
        <p:nvGrpSpPr>
          <p:cNvPr id="10" name="Group 9">
            <a:extLst>
              <a:ext uri="{FF2B5EF4-FFF2-40B4-BE49-F238E27FC236}">
                <a16:creationId xmlns:a16="http://schemas.microsoft.com/office/drawing/2014/main" id="{623E0F42-2B37-4972-9BC2-B16A65FF631A}"/>
              </a:ext>
            </a:extLst>
          </p:cNvPr>
          <p:cNvGrpSpPr/>
          <p:nvPr userDrawn="1"/>
        </p:nvGrpSpPr>
        <p:grpSpPr>
          <a:xfrm>
            <a:off x="0" y="5776566"/>
            <a:ext cx="12192001" cy="1081434"/>
            <a:chOff x="0" y="5776566"/>
            <a:chExt cx="12192001" cy="1081434"/>
          </a:xfrm>
        </p:grpSpPr>
        <p:sp>
          <p:nvSpPr>
            <p:cNvPr id="11" name="Rectangle 10">
              <a:extLst>
                <a:ext uri="{FF2B5EF4-FFF2-40B4-BE49-F238E27FC236}">
                  <a16:creationId xmlns:a16="http://schemas.microsoft.com/office/drawing/2014/main" id="{A12B1617-DF0C-4EC1-A665-1BC2B2EBFB9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Segoe UI" panose="020B0502040204020203" pitchFamily="34" charset="0"/>
                <a:cs typeface="Segoe UI" panose="020B0502040204020203" pitchFamily="34" charset="0"/>
              </a:endParaRPr>
            </a:p>
          </p:txBody>
        </p:sp>
        <p:grpSp>
          <p:nvGrpSpPr>
            <p:cNvPr id="12" name="Group 11">
              <a:extLst>
                <a:ext uri="{FF2B5EF4-FFF2-40B4-BE49-F238E27FC236}">
                  <a16:creationId xmlns:a16="http://schemas.microsoft.com/office/drawing/2014/main" id="{4DA8F3E3-3343-4CFC-94EB-314B7C696D0A}"/>
                </a:ext>
              </a:extLst>
            </p:cNvPr>
            <p:cNvGrpSpPr/>
            <p:nvPr/>
          </p:nvGrpSpPr>
          <p:grpSpPr>
            <a:xfrm>
              <a:off x="136116" y="5776566"/>
              <a:ext cx="1766413" cy="974090"/>
              <a:chOff x="705301" y="2052365"/>
              <a:chExt cx="5603844" cy="3090246"/>
            </a:xfrm>
          </p:grpSpPr>
          <p:pic>
            <p:nvPicPr>
              <p:cNvPr id="13" name="Picture 12">
                <a:extLst>
                  <a:ext uri="{FF2B5EF4-FFF2-40B4-BE49-F238E27FC236}">
                    <a16:creationId xmlns:a16="http://schemas.microsoft.com/office/drawing/2014/main" id="{C117E61D-AC5F-4391-B1D4-7706FD966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4" name="Picture 13">
                <a:extLst>
                  <a:ext uri="{FF2B5EF4-FFF2-40B4-BE49-F238E27FC236}">
                    <a16:creationId xmlns:a16="http://schemas.microsoft.com/office/drawing/2014/main" id="{0B862DA2-B617-4735-A124-DF4CB0482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15" name="Rectangle 14">
            <a:extLst>
              <a:ext uri="{FF2B5EF4-FFF2-40B4-BE49-F238E27FC236}">
                <a16:creationId xmlns:a16="http://schemas.microsoft.com/office/drawing/2014/main" id="{36A9EAD0-BAA3-407B-B727-DD2B1E667D99}"/>
              </a:ext>
            </a:extLst>
          </p:cNvPr>
          <p:cNvSpPr/>
          <p:nvPr userDrawn="1"/>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p>
        </p:txBody>
      </p:sp>
    </p:spTree>
    <p:extLst>
      <p:ext uri="{BB962C8B-B14F-4D97-AF65-F5344CB8AC3E}">
        <p14:creationId xmlns:p14="http://schemas.microsoft.com/office/powerpoint/2010/main" val="325561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6BF-9800-4D30-B1CB-5CFB6DA7DB89}"/>
              </a:ext>
            </a:extLst>
          </p:cNvPr>
          <p:cNvSpPr>
            <a:spLocks noGrp="1"/>
          </p:cNvSpPr>
          <p:nvPr>
            <p:ph type="title"/>
          </p:nvPr>
        </p:nvSpPr>
        <p:spPr/>
        <p:txBody>
          <a:bodyPr/>
          <a:lstStyle>
            <a:lvl1pPr>
              <a:defRPr b="1">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738CC377-CE04-47B5-9E02-FE68E981A12C}"/>
              </a:ext>
            </a:extLst>
          </p:cNvPr>
          <p:cNvSpPr>
            <a:spLocks noGrp="1"/>
          </p:cNvSpPr>
          <p:nvPr>
            <p:ph type="dt" sz="half" idx="10"/>
          </p:nvPr>
        </p:nvSpPr>
        <p:spPr/>
        <p:txBody>
          <a:bodyPr/>
          <a:lstStyle/>
          <a:p>
            <a:fld id="{A8B89F18-586E-4B97-8EEA-25E99A190A89}" type="datetimeFigureOut">
              <a:rPr lang="en-US" smtClean="0"/>
              <a:t>9/24/2019</a:t>
            </a:fld>
            <a:endParaRPr lang="en-US"/>
          </a:p>
        </p:txBody>
      </p:sp>
      <p:sp>
        <p:nvSpPr>
          <p:cNvPr id="4" name="Footer Placeholder 3">
            <a:extLst>
              <a:ext uri="{FF2B5EF4-FFF2-40B4-BE49-F238E27FC236}">
                <a16:creationId xmlns:a16="http://schemas.microsoft.com/office/drawing/2014/main" id="{5033F141-3B64-4A16-96AE-4666D326F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CD43-7B66-4352-98E0-D14124E35A0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6" name="Group 5">
            <a:extLst>
              <a:ext uri="{FF2B5EF4-FFF2-40B4-BE49-F238E27FC236}">
                <a16:creationId xmlns:a16="http://schemas.microsoft.com/office/drawing/2014/main" id="{FF79D422-689D-4E55-B5EA-8E5A5255EDC1}"/>
              </a:ext>
            </a:extLst>
          </p:cNvPr>
          <p:cNvGrpSpPr/>
          <p:nvPr userDrawn="1"/>
        </p:nvGrpSpPr>
        <p:grpSpPr>
          <a:xfrm>
            <a:off x="0" y="5776566"/>
            <a:ext cx="12192001" cy="1081434"/>
            <a:chOff x="0" y="5776566"/>
            <a:chExt cx="12192001" cy="1081434"/>
          </a:xfrm>
        </p:grpSpPr>
        <p:sp>
          <p:nvSpPr>
            <p:cNvPr id="7" name="Rectangle 6">
              <a:extLst>
                <a:ext uri="{FF2B5EF4-FFF2-40B4-BE49-F238E27FC236}">
                  <a16:creationId xmlns:a16="http://schemas.microsoft.com/office/drawing/2014/main" id="{53966F15-8002-456C-9577-6D49FC7D1CB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DEB3100-8839-4966-97EC-7CC0A918F0A8}"/>
                </a:ext>
              </a:extLst>
            </p:cNvPr>
            <p:cNvGrpSpPr/>
            <p:nvPr/>
          </p:nvGrpSpPr>
          <p:grpSpPr>
            <a:xfrm>
              <a:off x="136116" y="5776566"/>
              <a:ext cx="1766413" cy="974090"/>
              <a:chOff x="705301" y="2052365"/>
              <a:chExt cx="5603844" cy="3090246"/>
            </a:xfrm>
          </p:grpSpPr>
          <p:pic>
            <p:nvPicPr>
              <p:cNvPr id="9" name="Picture 8">
                <a:extLst>
                  <a:ext uri="{FF2B5EF4-FFF2-40B4-BE49-F238E27FC236}">
                    <a16:creationId xmlns:a16="http://schemas.microsoft.com/office/drawing/2014/main" id="{A41E8894-14C0-4F7E-968F-C73F27DD8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EC439C5E-7129-4704-B381-0F3A86368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11" name="Rectangle 10">
            <a:extLst>
              <a:ext uri="{FF2B5EF4-FFF2-40B4-BE49-F238E27FC236}">
                <a16:creationId xmlns:a16="http://schemas.microsoft.com/office/drawing/2014/main" id="{AEFFAAE8-FF58-4D95-A47E-8B6C0EBB51BC}"/>
              </a:ext>
            </a:extLst>
          </p:cNvPr>
          <p:cNvSpPr/>
          <p:nvPr userDrawn="1"/>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1054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92E29-7716-48FC-8C08-1853C6D8DB0C}"/>
              </a:ext>
            </a:extLst>
          </p:cNvPr>
          <p:cNvSpPr>
            <a:spLocks noGrp="1"/>
          </p:cNvSpPr>
          <p:nvPr>
            <p:ph type="dt" sz="half" idx="10"/>
          </p:nvPr>
        </p:nvSpPr>
        <p:spPr/>
        <p:txBody>
          <a:bodyPr/>
          <a:lstStyle/>
          <a:p>
            <a:fld id="{A8B89F18-586E-4B97-8EEA-25E99A190A89}" type="datetimeFigureOut">
              <a:rPr lang="en-US" smtClean="0"/>
              <a:t>9/24/2019</a:t>
            </a:fld>
            <a:endParaRPr lang="en-US"/>
          </a:p>
        </p:txBody>
      </p:sp>
      <p:sp>
        <p:nvSpPr>
          <p:cNvPr id="3" name="Footer Placeholder 2">
            <a:extLst>
              <a:ext uri="{FF2B5EF4-FFF2-40B4-BE49-F238E27FC236}">
                <a16:creationId xmlns:a16="http://schemas.microsoft.com/office/drawing/2014/main" id="{B9D6D73A-B50C-4071-9E97-EAB1330EF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D7809-C288-43E4-A5F6-A3206DD2018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5" name="Group 4">
            <a:extLst>
              <a:ext uri="{FF2B5EF4-FFF2-40B4-BE49-F238E27FC236}">
                <a16:creationId xmlns:a16="http://schemas.microsoft.com/office/drawing/2014/main" id="{43CA8A79-A0DD-4B8A-9ADE-F846B2619FEE}"/>
              </a:ext>
            </a:extLst>
          </p:cNvPr>
          <p:cNvGrpSpPr/>
          <p:nvPr userDrawn="1"/>
        </p:nvGrpSpPr>
        <p:grpSpPr>
          <a:xfrm>
            <a:off x="0" y="5776566"/>
            <a:ext cx="12192001" cy="1081434"/>
            <a:chOff x="0" y="5776566"/>
            <a:chExt cx="12192001" cy="1081434"/>
          </a:xfrm>
        </p:grpSpPr>
        <p:sp>
          <p:nvSpPr>
            <p:cNvPr id="6" name="Rectangle 5">
              <a:extLst>
                <a:ext uri="{FF2B5EF4-FFF2-40B4-BE49-F238E27FC236}">
                  <a16:creationId xmlns:a16="http://schemas.microsoft.com/office/drawing/2014/main" id="{D867D514-198A-4178-A7AF-22CE24DC949B}"/>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B20ED1C-80FC-4415-8C15-A2399DB33F27}"/>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8D0BB832-B428-4EA3-9E0A-A3F87A175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023AED9E-4396-44BB-82AD-41C090D93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10" name="Rectangle 9">
            <a:extLst>
              <a:ext uri="{FF2B5EF4-FFF2-40B4-BE49-F238E27FC236}">
                <a16:creationId xmlns:a16="http://schemas.microsoft.com/office/drawing/2014/main" id="{CB98888D-2012-4277-B5CE-2703D5C0CB4E}"/>
              </a:ext>
            </a:extLst>
          </p:cNvPr>
          <p:cNvSpPr/>
          <p:nvPr userDrawn="1"/>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5194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E8D4-817F-48CD-B1EB-AFDB7E525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6FE33-F70F-41E7-A3C6-8632C4D29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21AB8-60D2-4AEC-ACF0-929DAEFA7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B93258-5737-4D9D-8337-D1C4983DEE4D}"/>
              </a:ext>
            </a:extLst>
          </p:cNvPr>
          <p:cNvSpPr>
            <a:spLocks noGrp="1"/>
          </p:cNvSpPr>
          <p:nvPr>
            <p:ph type="dt" sz="half" idx="10"/>
          </p:nvPr>
        </p:nvSpPr>
        <p:spPr/>
        <p:txBody>
          <a:bodyPr/>
          <a:lstStyle/>
          <a:p>
            <a:fld id="{A8B89F18-586E-4B97-8EEA-25E99A190A89}" type="datetimeFigureOut">
              <a:rPr lang="en-US" smtClean="0"/>
              <a:t>9/24/2019</a:t>
            </a:fld>
            <a:endParaRPr lang="en-US"/>
          </a:p>
        </p:txBody>
      </p:sp>
      <p:sp>
        <p:nvSpPr>
          <p:cNvPr id="6" name="Footer Placeholder 5">
            <a:extLst>
              <a:ext uri="{FF2B5EF4-FFF2-40B4-BE49-F238E27FC236}">
                <a16:creationId xmlns:a16="http://schemas.microsoft.com/office/drawing/2014/main" id="{453ED91D-1D4A-47B1-80CE-59BAA331B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96577-D9D0-4FEB-B1D2-85D387298194}"/>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3A98B59B-18D3-491E-A498-9A92A04B7F9A}"/>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0212025C-0679-4994-A16A-1E1F6E6109B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B5FA30-F5B3-4ECC-B5B6-164939C712B7}"/>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E0D2184D-8269-4A62-BD60-69B6EDBE8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EDC8774D-A03D-410F-90EB-F1D27AA7C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13" name="Rectangle 12">
            <a:extLst>
              <a:ext uri="{FF2B5EF4-FFF2-40B4-BE49-F238E27FC236}">
                <a16:creationId xmlns:a16="http://schemas.microsoft.com/office/drawing/2014/main" id="{EE76D85E-EF57-4A77-850F-179938079F0E}"/>
              </a:ext>
            </a:extLst>
          </p:cNvPr>
          <p:cNvSpPr/>
          <p:nvPr userDrawn="1"/>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888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0CD0-D887-4BC2-A1F5-275928164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DE5C1D-EA03-4237-886C-949CEE7AE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4C4E72B-5097-48C2-9CA5-9D1777F28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84D5C7-9D66-4C1E-A8BA-8FF532E5DBB7}"/>
              </a:ext>
            </a:extLst>
          </p:cNvPr>
          <p:cNvSpPr>
            <a:spLocks noGrp="1"/>
          </p:cNvSpPr>
          <p:nvPr>
            <p:ph type="dt" sz="half" idx="10"/>
          </p:nvPr>
        </p:nvSpPr>
        <p:spPr/>
        <p:txBody>
          <a:bodyPr/>
          <a:lstStyle/>
          <a:p>
            <a:fld id="{A8B89F18-586E-4B97-8EEA-25E99A190A89}" type="datetimeFigureOut">
              <a:rPr lang="en-US" smtClean="0"/>
              <a:t>9/24/2019</a:t>
            </a:fld>
            <a:endParaRPr lang="en-US"/>
          </a:p>
        </p:txBody>
      </p:sp>
      <p:sp>
        <p:nvSpPr>
          <p:cNvPr id="6" name="Footer Placeholder 5">
            <a:extLst>
              <a:ext uri="{FF2B5EF4-FFF2-40B4-BE49-F238E27FC236}">
                <a16:creationId xmlns:a16="http://schemas.microsoft.com/office/drawing/2014/main" id="{73F58843-4054-4BFE-B199-4C84BAA4F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156A9-14E7-4D12-9561-F9BD770B648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69C4504D-9DDC-487F-8038-5E2DCBEFB007}"/>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224382B-F502-455F-86E1-7B9398F0A9F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E1678F7-D339-4169-BCDF-F3135F40BBB0}"/>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29710856-EDD0-4DE8-9140-CEA037FFE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66D782CC-EE1D-4D92-B829-82F15B630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13" name="Rectangle 12">
            <a:extLst>
              <a:ext uri="{FF2B5EF4-FFF2-40B4-BE49-F238E27FC236}">
                <a16:creationId xmlns:a16="http://schemas.microsoft.com/office/drawing/2014/main" id="{50D28F96-C05B-458D-B325-AB8BABFE02EB}"/>
              </a:ext>
            </a:extLst>
          </p:cNvPr>
          <p:cNvSpPr/>
          <p:nvPr userDrawn="1"/>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379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D7DD8-4D23-454A-B933-0935B2DBF9DE}"/>
              </a:ext>
            </a:extLst>
          </p:cNvPr>
          <p:cNvSpPr>
            <a:spLocks noGrp="1"/>
          </p:cNvSpPr>
          <p:nvPr>
            <p:ph type="title"/>
          </p:nvPr>
        </p:nvSpPr>
        <p:spPr>
          <a:xfrm>
            <a:off x="838200" y="365125"/>
            <a:ext cx="10515600" cy="5492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BF16DFF-F004-431E-AFC4-618987C4E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41F69B-4654-462F-B497-900A8AE5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89F18-586E-4B97-8EEA-25E99A190A89}" type="datetimeFigureOut">
              <a:rPr lang="en-US" smtClean="0"/>
              <a:t>9/24/2019</a:t>
            </a:fld>
            <a:endParaRPr lang="en-US"/>
          </a:p>
        </p:txBody>
      </p:sp>
      <p:sp>
        <p:nvSpPr>
          <p:cNvPr id="5" name="Footer Placeholder 4">
            <a:extLst>
              <a:ext uri="{FF2B5EF4-FFF2-40B4-BE49-F238E27FC236}">
                <a16:creationId xmlns:a16="http://schemas.microsoft.com/office/drawing/2014/main" id="{75202C0D-9C7F-412A-857B-84E528E59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DB224E-E3E8-4709-954D-A1920237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A83B-C71A-4208-9071-1761995F3B54}" type="slidenum">
              <a:rPr lang="en-US" smtClean="0"/>
              <a:t>‹#›</a:t>
            </a:fld>
            <a:endParaRPr lang="en-US"/>
          </a:p>
        </p:txBody>
      </p:sp>
    </p:spTree>
    <p:extLst>
      <p:ext uri="{BB962C8B-B14F-4D97-AF65-F5344CB8AC3E}">
        <p14:creationId xmlns:p14="http://schemas.microsoft.com/office/powerpoint/2010/main" val="410220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8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BC37A6-A9E2-430F-B464-546F39511A47}"/>
              </a:ext>
            </a:extLst>
          </p:cNvPr>
          <p:cNvSpPr/>
          <p:nvPr/>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CD50E36-125B-4889-9742-7A02261A6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114" y="2295525"/>
            <a:ext cx="6891772" cy="3800475"/>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12DA39CA-79F5-4FF0-983B-DC4190F8F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8255" y="2597762"/>
            <a:ext cx="5515490" cy="3041523"/>
          </a:xfrm>
          <a:prstGeom prst="rect">
            <a:avLst/>
          </a:prstGeom>
          <a:effectLst>
            <a:outerShdw blurRad="50800" dist="38100" dir="2700000" algn="tl" rotWithShape="0">
              <a:schemeClr val="bg1">
                <a:alpha val="40000"/>
              </a:schemeClr>
            </a:outerShdw>
          </a:effectLst>
        </p:spPr>
      </p:pic>
      <p:sp>
        <p:nvSpPr>
          <p:cNvPr id="4" name="Identity">
            <a:extLst>
              <a:ext uri="{FF2B5EF4-FFF2-40B4-BE49-F238E27FC236}">
                <a16:creationId xmlns:a16="http://schemas.microsoft.com/office/drawing/2014/main" id="{BD7830C2-CE33-4B6D-BC1C-F937A8A4DA63}"/>
              </a:ext>
            </a:extLst>
          </p:cNvPr>
          <p:cNvSpPr/>
          <p:nvPr/>
        </p:nvSpPr>
        <p:spPr>
          <a:xfrm>
            <a:off x="228600" y="4876800"/>
            <a:ext cx="6096000" cy="1200329"/>
          </a:xfrm>
          <a:prstGeom prst="rect">
            <a:avLst/>
          </a:prstGeom>
        </p:spPr>
        <p:txBody>
          <a:bodyP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Dave Carroll</a:t>
            </a:r>
          </a:p>
          <a:p>
            <a:r>
              <a:rPr lang="en-US" b="1" dirty="0">
                <a:solidFill>
                  <a:schemeClr val="accent5">
                    <a:lumMod val="20000"/>
                    <a:lumOff val="80000"/>
                  </a:schemeClr>
                </a:solidFill>
                <a:latin typeface="Segoe UI" panose="020B0502040204020203" pitchFamily="34" charset="0"/>
                <a:cs typeface="Segoe UI" panose="020B0502040204020203" pitchFamily="34" charset="0"/>
              </a:rPr>
              <a:t>PowerShell Developer</a:t>
            </a:r>
          </a:p>
          <a:p>
            <a:r>
              <a:rPr lang="en-US" b="1" dirty="0">
                <a:solidFill>
                  <a:schemeClr val="accent5">
                    <a:lumMod val="20000"/>
                    <a:lumOff val="80000"/>
                  </a:schemeClr>
                </a:solidFill>
                <a:latin typeface="Segoe UI" panose="020B0502040204020203" pitchFamily="34" charset="0"/>
                <a:cs typeface="Segoe UI" panose="020B0502040204020203" pitchFamily="34" charset="0"/>
              </a:rPr>
              <a:t>Twitter:	@thedavecarroll</a:t>
            </a:r>
          </a:p>
          <a:p>
            <a:r>
              <a:rPr lang="en-US" b="1" dirty="0">
                <a:solidFill>
                  <a:schemeClr val="accent5">
                    <a:lumMod val="20000"/>
                    <a:lumOff val="80000"/>
                  </a:schemeClr>
                </a:solidFill>
                <a:latin typeface="Segoe UI" panose="020B0502040204020203" pitchFamily="34" charset="0"/>
                <a:cs typeface="Segoe UI" panose="020B0502040204020203" pitchFamily="34" charset="0"/>
              </a:rPr>
              <a:t>Blog: 	https://powershell.anovelidea.org</a:t>
            </a:r>
          </a:p>
        </p:txBody>
      </p:sp>
      <p:sp>
        <p:nvSpPr>
          <p:cNvPr id="3" name="Subtitle">
            <a:extLst>
              <a:ext uri="{FF2B5EF4-FFF2-40B4-BE49-F238E27FC236}">
                <a16:creationId xmlns:a16="http://schemas.microsoft.com/office/drawing/2014/main" id="{A3180490-B370-4519-A6A4-9CF3BB0C7A52}"/>
              </a:ext>
            </a:extLst>
          </p:cNvPr>
          <p:cNvSpPr>
            <a:spLocks noGrp="1"/>
          </p:cNvSpPr>
          <p:nvPr>
            <p:ph type="subTitle" idx="1"/>
          </p:nvPr>
        </p:nvSpPr>
        <p:spPr>
          <a:xfrm>
            <a:off x="1009649" y="1409700"/>
            <a:ext cx="10553699" cy="571602"/>
          </a:xfrm>
        </p:spPr>
        <p:txBody>
          <a:bodyPr>
            <a:normAutofit/>
          </a:bodyPr>
          <a:lstStyle/>
          <a:p>
            <a:pPr algn="l"/>
            <a:r>
              <a:rPr lang="en-US" sz="3200" b="1" dirty="0">
                <a:solidFill>
                  <a:srgbClr val="002060"/>
                </a:solidFill>
                <a:latin typeface="Segoe UI" panose="020B0502040204020203" pitchFamily="34" charset="0"/>
                <a:cs typeface="Segoe UI" panose="020B0502040204020203" pitchFamily="34" charset="0"/>
              </a:rPr>
              <a:t>A System Administrator's Path to DevOps</a:t>
            </a:r>
            <a:endParaRPr lang="en-US" sz="3200" dirty="0">
              <a:solidFill>
                <a:srgbClr val="002060"/>
              </a:solidFill>
              <a:latin typeface="Segoe UI" panose="020B0502040204020203" pitchFamily="34" charset="0"/>
              <a:cs typeface="Segoe UI" panose="020B0502040204020203" pitchFamily="34" charset="0"/>
            </a:endParaRPr>
          </a:p>
        </p:txBody>
      </p:sp>
      <p:sp>
        <p:nvSpPr>
          <p:cNvPr id="2" name="Title">
            <a:extLst>
              <a:ext uri="{FF2B5EF4-FFF2-40B4-BE49-F238E27FC236}">
                <a16:creationId xmlns:a16="http://schemas.microsoft.com/office/drawing/2014/main" id="{C794B1EF-931E-4417-B3C4-DC026D1A543B}"/>
              </a:ext>
            </a:extLst>
          </p:cNvPr>
          <p:cNvSpPr>
            <a:spLocks noGrp="1"/>
          </p:cNvSpPr>
          <p:nvPr>
            <p:ph type="ctrTitle"/>
          </p:nvPr>
        </p:nvSpPr>
        <p:spPr>
          <a:xfrm>
            <a:off x="1009650" y="295275"/>
            <a:ext cx="10553700" cy="1114425"/>
          </a:xfrm>
        </p:spPr>
        <p:txBody>
          <a:bodyPr>
            <a:normAutofit/>
          </a:bodyPr>
          <a:lstStyle/>
          <a:p>
            <a:pPr algn="l"/>
            <a:r>
              <a:rPr lang="en-US" b="1" dirty="0">
                <a:solidFill>
                  <a:srgbClr val="002060"/>
                </a:solidFill>
                <a:latin typeface="Segoe UI" panose="020B0502040204020203" pitchFamily="34" charset="0"/>
                <a:cs typeface="Segoe UI" panose="020B0502040204020203" pitchFamily="34" charset="0"/>
              </a:rPr>
              <a:t>Crossing the Divide:</a:t>
            </a:r>
            <a:endParaRPr lang="en-US" dirty="0">
              <a:solidFill>
                <a:srgbClr val="002060"/>
              </a:solidFill>
              <a:latin typeface="Segoe UI" panose="020B0502040204020203" pitchFamily="34" charset="0"/>
              <a:ea typeface="Arial Unicode MS" panose="020B0604020202020204" pitchFamily="34" charset="-128"/>
              <a:cs typeface="Segoe UI" panose="020B0502040204020203" pitchFamily="34" charset="0"/>
            </a:endParaRPr>
          </a:p>
        </p:txBody>
      </p:sp>
    </p:spTree>
    <p:extLst>
      <p:ext uri="{BB962C8B-B14F-4D97-AF65-F5344CB8AC3E}">
        <p14:creationId xmlns:p14="http://schemas.microsoft.com/office/powerpoint/2010/main" val="327633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peline">
            <a:extLst>
              <a:ext uri="{FF2B5EF4-FFF2-40B4-BE49-F238E27FC236}">
                <a16:creationId xmlns:a16="http://schemas.microsoft.com/office/drawing/2014/main" id="{5A185FD0-6F72-452F-8B02-CF584603CF62}"/>
              </a:ext>
            </a:extLst>
          </p:cNvPr>
          <p:cNvSpPr txBox="1">
            <a:spLocks/>
          </p:cNvSpPr>
          <p:nvPr/>
        </p:nvSpPr>
        <p:spPr>
          <a:xfrm>
            <a:off x="609600" y="4419599"/>
            <a:ext cx="10759068" cy="533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CI/CD Pipeline</a:t>
            </a:r>
          </a:p>
        </p:txBody>
      </p:sp>
      <p:sp>
        <p:nvSpPr>
          <p:cNvPr id="6" name="Testing">
            <a:extLst>
              <a:ext uri="{FF2B5EF4-FFF2-40B4-BE49-F238E27FC236}">
                <a16:creationId xmlns:a16="http://schemas.microsoft.com/office/drawing/2014/main" id="{BFD44A62-8D60-414F-A37E-81E9A29C75ED}"/>
              </a:ext>
            </a:extLst>
          </p:cNvPr>
          <p:cNvSpPr txBox="1">
            <a:spLocks/>
          </p:cNvSpPr>
          <p:nvPr/>
        </p:nvSpPr>
        <p:spPr>
          <a:xfrm>
            <a:off x="609600" y="3855719"/>
            <a:ext cx="10759068" cy="533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Testing</a:t>
            </a:r>
          </a:p>
        </p:txBody>
      </p:sp>
      <p:sp>
        <p:nvSpPr>
          <p:cNvPr id="5" name="Config">
            <a:extLst>
              <a:ext uri="{FF2B5EF4-FFF2-40B4-BE49-F238E27FC236}">
                <a16:creationId xmlns:a16="http://schemas.microsoft.com/office/drawing/2014/main" id="{0F195F06-4D79-462F-B49E-1E6D4FEB6040}"/>
              </a:ext>
            </a:extLst>
          </p:cNvPr>
          <p:cNvSpPr txBox="1">
            <a:spLocks/>
          </p:cNvSpPr>
          <p:nvPr/>
        </p:nvSpPr>
        <p:spPr>
          <a:xfrm>
            <a:off x="609600" y="3291839"/>
            <a:ext cx="10759068" cy="533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Configuration Management</a:t>
            </a:r>
          </a:p>
        </p:txBody>
      </p:sp>
      <p:sp>
        <p:nvSpPr>
          <p:cNvPr id="8" name="JiTI">
            <a:extLst>
              <a:ext uri="{FF2B5EF4-FFF2-40B4-BE49-F238E27FC236}">
                <a16:creationId xmlns:a16="http://schemas.microsoft.com/office/drawing/2014/main" id="{9C1F23B7-DB4F-4B7C-B4A8-E03FD922AE93}"/>
              </a:ext>
            </a:extLst>
          </p:cNvPr>
          <p:cNvSpPr txBox="1">
            <a:spLocks/>
          </p:cNvSpPr>
          <p:nvPr/>
        </p:nvSpPr>
        <p:spPr>
          <a:xfrm>
            <a:off x="609600" y="2727959"/>
            <a:ext cx="10759068" cy="533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Just-in-Time Infrastructure, aka Agile Infrastructure</a:t>
            </a:r>
          </a:p>
        </p:txBody>
      </p:sp>
      <p:sp>
        <p:nvSpPr>
          <p:cNvPr id="4" name="Scripting">
            <a:extLst>
              <a:ext uri="{FF2B5EF4-FFF2-40B4-BE49-F238E27FC236}">
                <a16:creationId xmlns:a16="http://schemas.microsoft.com/office/drawing/2014/main" id="{ECDFFFB2-9AB6-4D54-B5CA-9ADDAACDDDD5}"/>
              </a:ext>
            </a:extLst>
          </p:cNvPr>
          <p:cNvSpPr txBox="1">
            <a:spLocks/>
          </p:cNvSpPr>
          <p:nvPr/>
        </p:nvSpPr>
        <p:spPr>
          <a:xfrm>
            <a:off x="609600" y="2164079"/>
            <a:ext cx="10759068" cy="533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Scripting Languages</a:t>
            </a:r>
          </a:p>
        </p:txBody>
      </p:sp>
      <p:sp>
        <p:nvSpPr>
          <p:cNvPr id="3" name="SCM">
            <a:extLst>
              <a:ext uri="{FF2B5EF4-FFF2-40B4-BE49-F238E27FC236}">
                <a16:creationId xmlns:a16="http://schemas.microsoft.com/office/drawing/2014/main" id="{798EE88F-FA8F-4B36-8918-D96F0B47711E}"/>
              </a:ext>
            </a:extLst>
          </p:cNvPr>
          <p:cNvSpPr>
            <a:spLocks noGrp="1"/>
          </p:cNvSpPr>
          <p:nvPr>
            <p:ph idx="1"/>
          </p:nvPr>
        </p:nvSpPr>
        <p:spPr>
          <a:xfrm>
            <a:off x="609600" y="1600199"/>
            <a:ext cx="10759068" cy="533401"/>
          </a:xfrm>
        </p:spPr>
        <p:txBody>
          <a:bodyPr/>
          <a:lstStyle/>
          <a:p>
            <a:r>
              <a:rPr lang="en-US" dirty="0"/>
              <a:t>Source Control</a:t>
            </a:r>
          </a:p>
        </p:txBody>
      </p:sp>
      <p:sp>
        <p:nvSpPr>
          <p:cNvPr id="2" name="Title 1">
            <a:extLst>
              <a:ext uri="{FF2B5EF4-FFF2-40B4-BE49-F238E27FC236}">
                <a16:creationId xmlns:a16="http://schemas.microsoft.com/office/drawing/2014/main" id="{39541755-52E5-4D3C-A8FC-CA8B9911692B}"/>
              </a:ext>
            </a:extLst>
          </p:cNvPr>
          <p:cNvSpPr>
            <a:spLocks noGrp="1"/>
          </p:cNvSpPr>
          <p:nvPr>
            <p:ph type="title"/>
          </p:nvPr>
        </p:nvSpPr>
        <p:spPr/>
        <p:txBody>
          <a:bodyPr/>
          <a:lstStyle/>
          <a:p>
            <a:r>
              <a:rPr lang="en-US" dirty="0"/>
              <a:t>Automation – Tools</a:t>
            </a:r>
          </a:p>
        </p:txBody>
      </p:sp>
    </p:spTree>
    <p:extLst>
      <p:ext uri="{BB962C8B-B14F-4D97-AF65-F5344CB8AC3E}">
        <p14:creationId xmlns:p14="http://schemas.microsoft.com/office/powerpoint/2010/main" val="218800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8A6FB63-B0DC-4162-9EBB-2CF5CC3C238E}"/>
              </a:ext>
            </a:extLst>
          </p:cNvPr>
          <p:cNvSpPr txBox="1">
            <a:spLocks/>
          </p:cNvSpPr>
          <p:nvPr/>
        </p:nvSpPr>
        <p:spPr>
          <a:xfrm>
            <a:off x="5219700" y="1600199"/>
            <a:ext cx="6377568" cy="365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GitHub</a:t>
            </a:r>
          </a:p>
          <a:p>
            <a:r>
              <a:rPr lang="en-US" dirty="0"/>
              <a:t>GitLab</a:t>
            </a:r>
          </a:p>
          <a:p>
            <a:r>
              <a:rPr lang="en-US" dirty="0" err="1"/>
              <a:t>BitBucket</a:t>
            </a:r>
            <a:endParaRPr lang="en-US" dirty="0"/>
          </a:p>
          <a:p>
            <a:r>
              <a:rPr lang="en-US" dirty="0"/>
              <a:t>Azure DevOps Repos</a:t>
            </a:r>
          </a:p>
          <a:p>
            <a:r>
              <a:rPr lang="en-US" dirty="0"/>
              <a:t>AWS </a:t>
            </a:r>
            <a:r>
              <a:rPr lang="en-US" dirty="0" err="1"/>
              <a:t>CodeCommit</a:t>
            </a:r>
            <a:endParaRPr lang="en-US" dirty="0"/>
          </a:p>
          <a:p>
            <a:r>
              <a:rPr lang="en-US" dirty="0"/>
              <a:t>Google Cloud Source Repo</a:t>
            </a:r>
          </a:p>
        </p:txBody>
      </p:sp>
      <p:sp>
        <p:nvSpPr>
          <p:cNvPr id="3" name="Content Placeholder 2">
            <a:extLst>
              <a:ext uri="{FF2B5EF4-FFF2-40B4-BE49-F238E27FC236}">
                <a16:creationId xmlns:a16="http://schemas.microsoft.com/office/drawing/2014/main" id="{798EE88F-FA8F-4B36-8918-D96F0B47711E}"/>
              </a:ext>
            </a:extLst>
          </p:cNvPr>
          <p:cNvSpPr>
            <a:spLocks noGrp="1"/>
          </p:cNvSpPr>
          <p:nvPr>
            <p:ph idx="1"/>
          </p:nvPr>
        </p:nvSpPr>
        <p:spPr>
          <a:xfrm>
            <a:off x="594732" y="1600199"/>
            <a:ext cx="5501268" cy="1828801"/>
          </a:xfrm>
        </p:spPr>
        <p:txBody>
          <a:bodyPr/>
          <a:lstStyle/>
          <a:p>
            <a:r>
              <a:rPr lang="en-US" dirty="0"/>
              <a:t>Git</a:t>
            </a:r>
          </a:p>
          <a:p>
            <a:r>
              <a:rPr lang="en-US" dirty="0"/>
              <a:t>Subversion (SVN)</a:t>
            </a:r>
          </a:p>
          <a:p>
            <a:r>
              <a:rPr lang="en-US" dirty="0"/>
              <a:t>Mercurial</a:t>
            </a:r>
          </a:p>
        </p:txBody>
      </p:sp>
      <p:sp>
        <p:nvSpPr>
          <p:cNvPr id="2" name="Title 1">
            <a:extLst>
              <a:ext uri="{FF2B5EF4-FFF2-40B4-BE49-F238E27FC236}">
                <a16:creationId xmlns:a16="http://schemas.microsoft.com/office/drawing/2014/main" id="{39541755-52E5-4D3C-A8FC-CA8B9911692B}"/>
              </a:ext>
            </a:extLst>
          </p:cNvPr>
          <p:cNvSpPr>
            <a:spLocks noGrp="1"/>
          </p:cNvSpPr>
          <p:nvPr>
            <p:ph type="title"/>
          </p:nvPr>
        </p:nvSpPr>
        <p:spPr/>
        <p:txBody>
          <a:bodyPr/>
          <a:lstStyle/>
          <a:p>
            <a:r>
              <a:rPr lang="en-US" dirty="0"/>
              <a:t>Automation – Source Control</a:t>
            </a:r>
          </a:p>
        </p:txBody>
      </p:sp>
    </p:spTree>
    <p:extLst>
      <p:ext uri="{BB962C8B-B14F-4D97-AF65-F5344CB8AC3E}">
        <p14:creationId xmlns:p14="http://schemas.microsoft.com/office/powerpoint/2010/main" val="279694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8B29D4C-0D3C-40B4-BE20-9E81567EEB36}"/>
              </a:ext>
            </a:extLst>
          </p:cNvPr>
          <p:cNvSpPr txBox="1">
            <a:spLocks/>
          </p:cNvSpPr>
          <p:nvPr/>
        </p:nvSpPr>
        <p:spPr>
          <a:xfrm>
            <a:off x="6081132" y="3088914"/>
            <a:ext cx="5486400"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YAML</a:t>
            </a:r>
          </a:p>
        </p:txBody>
      </p:sp>
      <p:sp>
        <p:nvSpPr>
          <p:cNvPr id="9" name="Content Placeholder 2">
            <a:extLst>
              <a:ext uri="{FF2B5EF4-FFF2-40B4-BE49-F238E27FC236}">
                <a16:creationId xmlns:a16="http://schemas.microsoft.com/office/drawing/2014/main" id="{2D10EFC4-1BD1-4D36-A17E-EEF0F5D5042B}"/>
              </a:ext>
            </a:extLst>
          </p:cNvPr>
          <p:cNvSpPr txBox="1">
            <a:spLocks/>
          </p:cNvSpPr>
          <p:nvPr/>
        </p:nvSpPr>
        <p:spPr>
          <a:xfrm>
            <a:off x="6096000" y="2344557"/>
            <a:ext cx="5486400"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JSON</a:t>
            </a:r>
          </a:p>
        </p:txBody>
      </p:sp>
      <p:sp>
        <p:nvSpPr>
          <p:cNvPr id="8" name="Content Placeholder 2">
            <a:extLst>
              <a:ext uri="{FF2B5EF4-FFF2-40B4-BE49-F238E27FC236}">
                <a16:creationId xmlns:a16="http://schemas.microsoft.com/office/drawing/2014/main" id="{223A54D5-33D5-4A89-9B3F-81CF389B5017}"/>
              </a:ext>
            </a:extLst>
          </p:cNvPr>
          <p:cNvSpPr txBox="1">
            <a:spLocks/>
          </p:cNvSpPr>
          <p:nvPr/>
        </p:nvSpPr>
        <p:spPr>
          <a:xfrm>
            <a:off x="6110868" y="1600200"/>
            <a:ext cx="5486400"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XML</a:t>
            </a:r>
          </a:p>
        </p:txBody>
      </p:sp>
      <p:sp>
        <p:nvSpPr>
          <p:cNvPr id="3" name="Content Placeholder 2">
            <a:extLst>
              <a:ext uri="{FF2B5EF4-FFF2-40B4-BE49-F238E27FC236}">
                <a16:creationId xmlns:a16="http://schemas.microsoft.com/office/drawing/2014/main" id="{71EB081B-AC9D-4971-8648-28CACB7C0B20}"/>
              </a:ext>
            </a:extLst>
          </p:cNvPr>
          <p:cNvSpPr>
            <a:spLocks noGrp="1"/>
          </p:cNvSpPr>
          <p:nvPr>
            <p:ph idx="1"/>
          </p:nvPr>
        </p:nvSpPr>
        <p:spPr>
          <a:xfrm>
            <a:off x="594732" y="1600199"/>
            <a:ext cx="5486400" cy="660787"/>
          </a:xfrm>
        </p:spPr>
        <p:txBody>
          <a:bodyPr/>
          <a:lstStyle/>
          <a:p>
            <a:r>
              <a:rPr lang="en-US" dirty="0"/>
              <a:t>PowerShell</a:t>
            </a:r>
          </a:p>
        </p:txBody>
      </p:sp>
      <p:sp>
        <p:nvSpPr>
          <p:cNvPr id="4" name="Content Placeholder 2">
            <a:extLst>
              <a:ext uri="{FF2B5EF4-FFF2-40B4-BE49-F238E27FC236}">
                <a16:creationId xmlns:a16="http://schemas.microsoft.com/office/drawing/2014/main" id="{7709B8C0-B113-4E9D-94C0-DE5816FD038B}"/>
              </a:ext>
            </a:extLst>
          </p:cNvPr>
          <p:cNvSpPr txBox="1">
            <a:spLocks/>
          </p:cNvSpPr>
          <p:nvPr/>
        </p:nvSpPr>
        <p:spPr>
          <a:xfrm>
            <a:off x="609600" y="2192737"/>
            <a:ext cx="5486400"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Python</a:t>
            </a:r>
          </a:p>
        </p:txBody>
      </p:sp>
      <p:sp>
        <p:nvSpPr>
          <p:cNvPr id="5" name="Content Placeholder 2">
            <a:extLst>
              <a:ext uri="{FF2B5EF4-FFF2-40B4-BE49-F238E27FC236}">
                <a16:creationId xmlns:a16="http://schemas.microsoft.com/office/drawing/2014/main" id="{B665E66E-B030-40EB-BB6C-6F8A6340884E}"/>
              </a:ext>
            </a:extLst>
          </p:cNvPr>
          <p:cNvSpPr txBox="1">
            <a:spLocks/>
          </p:cNvSpPr>
          <p:nvPr/>
        </p:nvSpPr>
        <p:spPr>
          <a:xfrm>
            <a:off x="609600" y="2785275"/>
            <a:ext cx="5486400"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Go (</a:t>
            </a:r>
            <a:r>
              <a:rPr lang="en-US" dirty="0" err="1"/>
              <a:t>GoLang</a:t>
            </a:r>
            <a:r>
              <a:rPr lang="en-US" dirty="0"/>
              <a:t>)</a:t>
            </a:r>
          </a:p>
        </p:txBody>
      </p:sp>
      <p:sp>
        <p:nvSpPr>
          <p:cNvPr id="6" name="Content Placeholder 2">
            <a:extLst>
              <a:ext uri="{FF2B5EF4-FFF2-40B4-BE49-F238E27FC236}">
                <a16:creationId xmlns:a16="http://schemas.microsoft.com/office/drawing/2014/main" id="{C3B5148D-5EE1-4A10-B4EE-BC0B1A36C47B}"/>
              </a:ext>
            </a:extLst>
          </p:cNvPr>
          <p:cNvSpPr txBox="1">
            <a:spLocks/>
          </p:cNvSpPr>
          <p:nvPr/>
        </p:nvSpPr>
        <p:spPr>
          <a:xfrm>
            <a:off x="609600" y="3377813"/>
            <a:ext cx="5486400"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Ruby</a:t>
            </a:r>
          </a:p>
        </p:txBody>
      </p:sp>
      <p:sp>
        <p:nvSpPr>
          <p:cNvPr id="2" name="Title 1">
            <a:extLst>
              <a:ext uri="{FF2B5EF4-FFF2-40B4-BE49-F238E27FC236}">
                <a16:creationId xmlns:a16="http://schemas.microsoft.com/office/drawing/2014/main" id="{7EA4358B-D2E2-484E-B973-D2F2C62B748A}"/>
              </a:ext>
            </a:extLst>
          </p:cNvPr>
          <p:cNvSpPr>
            <a:spLocks noGrp="1"/>
          </p:cNvSpPr>
          <p:nvPr>
            <p:ph type="title"/>
          </p:nvPr>
        </p:nvSpPr>
        <p:spPr/>
        <p:txBody>
          <a:bodyPr/>
          <a:lstStyle/>
          <a:p>
            <a:r>
              <a:rPr lang="en-US" dirty="0"/>
              <a:t>Automation – Scripting Languages</a:t>
            </a:r>
          </a:p>
        </p:txBody>
      </p:sp>
    </p:spTree>
    <p:extLst>
      <p:ext uri="{BB962C8B-B14F-4D97-AF65-F5344CB8AC3E}">
        <p14:creationId xmlns:p14="http://schemas.microsoft.com/office/powerpoint/2010/main" val="368241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rchestration Engines">
            <a:extLst>
              <a:ext uri="{FF2B5EF4-FFF2-40B4-BE49-F238E27FC236}">
                <a16:creationId xmlns:a16="http://schemas.microsoft.com/office/drawing/2014/main" id="{E136E686-9B07-45FC-B13D-07355C4CED1C}"/>
              </a:ext>
            </a:extLst>
          </p:cNvPr>
          <p:cNvSpPr txBox="1">
            <a:spLocks/>
          </p:cNvSpPr>
          <p:nvPr/>
        </p:nvSpPr>
        <p:spPr>
          <a:xfrm>
            <a:off x="5870925" y="1698686"/>
            <a:ext cx="5501268" cy="2917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Orchestration Engines</a:t>
            </a:r>
            <a:endParaRPr lang="en-US" b="0" dirty="0"/>
          </a:p>
          <a:p>
            <a:r>
              <a:rPr lang="en-US" b="0" dirty="0"/>
              <a:t>Kubernetes</a:t>
            </a:r>
          </a:p>
          <a:p>
            <a:r>
              <a:rPr lang="en-US" b="0" dirty="0"/>
              <a:t>Docker Swarm</a:t>
            </a:r>
          </a:p>
        </p:txBody>
      </p:sp>
      <p:pic>
        <p:nvPicPr>
          <p:cNvPr id="2050" name="Meme" descr="Finding Neverland Meme | IT WORKS ON MY MACHINE THEN WE'LL SHIP YOUR MACHINE AND THAT IS HOW DOCKER WAS BORN | image tagged in memes,finding neverland | made w/ Imgflip meme maker">
            <a:extLst>
              <a:ext uri="{FF2B5EF4-FFF2-40B4-BE49-F238E27FC236}">
                <a16:creationId xmlns:a16="http://schemas.microsoft.com/office/drawing/2014/main" id="{8C538A33-C5E8-43B5-89DB-B37EF9B43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685800"/>
            <a:ext cx="3505200" cy="4973190"/>
          </a:xfrm>
          <a:prstGeom prst="rect">
            <a:avLst/>
          </a:prstGeom>
          <a:noFill/>
          <a:extLst>
            <a:ext uri="{909E8E84-426E-40DD-AFC4-6F175D3DCCD1}">
              <a14:hiddenFill xmlns:a14="http://schemas.microsoft.com/office/drawing/2010/main">
                <a:solidFill>
                  <a:srgbClr val="FFFFFF"/>
                </a:solidFill>
              </a14:hiddenFill>
            </a:ext>
          </a:extLst>
        </p:spPr>
      </p:pic>
      <p:sp>
        <p:nvSpPr>
          <p:cNvPr id="4" name="Containers">
            <a:extLst>
              <a:ext uri="{FF2B5EF4-FFF2-40B4-BE49-F238E27FC236}">
                <a16:creationId xmlns:a16="http://schemas.microsoft.com/office/drawing/2014/main" id="{B3340C2C-B7C0-4558-A757-94C6715DB34C}"/>
              </a:ext>
            </a:extLst>
          </p:cNvPr>
          <p:cNvSpPr txBox="1">
            <a:spLocks/>
          </p:cNvSpPr>
          <p:nvPr/>
        </p:nvSpPr>
        <p:spPr>
          <a:xfrm>
            <a:off x="594732" y="1676400"/>
            <a:ext cx="5501268" cy="2917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Containerization</a:t>
            </a:r>
          </a:p>
          <a:p>
            <a:r>
              <a:rPr lang="en-US" b="0" dirty="0"/>
              <a:t>Docker</a:t>
            </a:r>
          </a:p>
          <a:p>
            <a:r>
              <a:rPr lang="en-US" b="0" dirty="0"/>
              <a:t>Vagrant</a:t>
            </a:r>
          </a:p>
          <a:p>
            <a:r>
              <a:rPr lang="en-US" b="0" dirty="0"/>
              <a:t>Red Hat OpenShift</a:t>
            </a:r>
          </a:p>
        </p:txBody>
      </p:sp>
      <p:sp>
        <p:nvSpPr>
          <p:cNvPr id="8" name="PS Labs">
            <a:extLst>
              <a:ext uri="{FF2B5EF4-FFF2-40B4-BE49-F238E27FC236}">
                <a16:creationId xmlns:a16="http://schemas.microsoft.com/office/drawing/2014/main" id="{F8DBD16D-B04C-4BA3-A372-0FFCA4A3E3AF}"/>
              </a:ext>
            </a:extLst>
          </p:cNvPr>
          <p:cNvSpPr txBox="1">
            <a:spLocks/>
          </p:cNvSpPr>
          <p:nvPr/>
        </p:nvSpPr>
        <p:spPr>
          <a:xfrm>
            <a:off x="6081132" y="1676400"/>
            <a:ext cx="5882268" cy="2940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PowerShell Modules</a:t>
            </a:r>
          </a:p>
          <a:p>
            <a:r>
              <a:rPr lang="en-US" b="0" dirty="0" err="1"/>
              <a:t>AutomatedLab</a:t>
            </a:r>
            <a:endParaRPr lang="en-US" b="0" dirty="0"/>
          </a:p>
          <a:p>
            <a:r>
              <a:rPr lang="en-US" b="0" dirty="0"/>
              <a:t>Lab Builder</a:t>
            </a:r>
          </a:p>
        </p:txBody>
      </p:sp>
      <p:sp>
        <p:nvSpPr>
          <p:cNvPr id="7" name="IaC">
            <a:extLst>
              <a:ext uri="{FF2B5EF4-FFF2-40B4-BE49-F238E27FC236}">
                <a16:creationId xmlns:a16="http://schemas.microsoft.com/office/drawing/2014/main" id="{9F5F0DF4-819F-4DD0-A9F6-CA87DDE65ED0}"/>
              </a:ext>
            </a:extLst>
          </p:cNvPr>
          <p:cNvSpPr txBox="1">
            <a:spLocks/>
          </p:cNvSpPr>
          <p:nvPr/>
        </p:nvSpPr>
        <p:spPr>
          <a:xfrm>
            <a:off x="594732" y="1676400"/>
            <a:ext cx="5882268" cy="2940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Infrastructure as Code (</a:t>
            </a:r>
            <a:r>
              <a:rPr lang="en-US" dirty="0" err="1"/>
              <a:t>IaC</a:t>
            </a:r>
            <a:r>
              <a:rPr lang="en-US" dirty="0"/>
              <a:t>)</a:t>
            </a:r>
          </a:p>
          <a:p>
            <a:r>
              <a:rPr lang="en-US" b="0" dirty="0"/>
              <a:t>AWS – CloudFormation</a:t>
            </a:r>
          </a:p>
          <a:p>
            <a:r>
              <a:rPr lang="en-US" b="0" dirty="0"/>
              <a:t>Azure ARM Templates</a:t>
            </a:r>
          </a:p>
          <a:p>
            <a:r>
              <a:rPr lang="en-US" b="0" dirty="0"/>
              <a:t>Terraform</a:t>
            </a:r>
          </a:p>
        </p:txBody>
      </p:sp>
      <p:sp>
        <p:nvSpPr>
          <p:cNvPr id="2" name="Title 1">
            <a:extLst>
              <a:ext uri="{FF2B5EF4-FFF2-40B4-BE49-F238E27FC236}">
                <a16:creationId xmlns:a16="http://schemas.microsoft.com/office/drawing/2014/main" id="{7478C59B-CFF5-4C87-B502-A6269951DFD6}"/>
              </a:ext>
            </a:extLst>
          </p:cNvPr>
          <p:cNvSpPr>
            <a:spLocks noGrp="1"/>
          </p:cNvSpPr>
          <p:nvPr>
            <p:ph type="title"/>
          </p:nvPr>
        </p:nvSpPr>
        <p:spPr/>
        <p:txBody>
          <a:bodyPr/>
          <a:lstStyle/>
          <a:p>
            <a:r>
              <a:rPr lang="en-US" dirty="0"/>
              <a:t>Automation – Just-in-Time Infrastructure</a:t>
            </a:r>
          </a:p>
        </p:txBody>
      </p:sp>
    </p:spTree>
    <p:extLst>
      <p:ext uri="{BB962C8B-B14F-4D97-AF65-F5344CB8AC3E}">
        <p14:creationId xmlns:p14="http://schemas.microsoft.com/office/powerpoint/2010/main" val="117258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8" grpId="0"/>
      <p:bldP spid="8" grpId="1"/>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rraform">
            <a:extLst>
              <a:ext uri="{FF2B5EF4-FFF2-40B4-BE49-F238E27FC236}">
                <a16:creationId xmlns:a16="http://schemas.microsoft.com/office/drawing/2014/main" id="{BE321104-D3D3-47AF-BE86-F3BA3ABB31F7}"/>
              </a:ext>
            </a:extLst>
          </p:cNvPr>
          <p:cNvSpPr txBox="1">
            <a:spLocks/>
          </p:cNvSpPr>
          <p:nvPr/>
        </p:nvSpPr>
        <p:spPr>
          <a:xfrm>
            <a:off x="609600" y="3911213"/>
            <a:ext cx="10759068"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Terraform</a:t>
            </a:r>
          </a:p>
        </p:txBody>
      </p:sp>
      <p:sp>
        <p:nvSpPr>
          <p:cNvPr id="6" name="Ansible">
            <a:extLst>
              <a:ext uri="{FF2B5EF4-FFF2-40B4-BE49-F238E27FC236}">
                <a16:creationId xmlns:a16="http://schemas.microsoft.com/office/drawing/2014/main" id="{E8ADABF4-FE72-4C42-80B3-576F9151210E}"/>
              </a:ext>
            </a:extLst>
          </p:cNvPr>
          <p:cNvSpPr txBox="1">
            <a:spLocks/>
          </p:cNvSpPr>
          <p:nvPr/>
        </p:nvSpPr>
        <p:spPr>
          <a:xfrm>
            <a:off x="609600" y="3333461"/>
            <a:ext cx="10759068"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Ansible</a:t>
            </a:r>
          </a:p>
        </p:txBody>
      </p:sp>
      <p:sp>
        <p:nvSpPr>
          <p:cNvPr id="5" name="Chef">
            <a:extLst>
              <a:ext uri="{FF2B5EF4-FFF2-40B4-BE49-F238E27FC236}">
                <a16:creationId xmlns:a16="http://schemas.microsoft.com/office/drawing/2014/main" id="{AC59263D-47F9-4E9D-94BA-C98C6D6D7734}"/>
              </a:ext>
            </a:extLst>
          </p:cNvPr>
          <p:cNvSpPr txBox="1">
            <a:spLocks/>
          </p:cNvSpPr>
          <p:nvPr/>
        </p:nvSpPr>
        <p:spPr>
          <a:xfrm>
            <a:off x="609600" y="2755707"/>
            <a:ext cx="10759068"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Chef</a:t>
            </a:r>
          </a:p>
        </p:txBody>
      </p:sp>
      <p:sp>
        <p:nvSpPr>
          <p:cNvPr id="4" name="Puppet">
            <a:extLst>
              <a:ext uri="{FF2B5EF4-FFF2-40B4-BE49-F238E27FC236}">
                <a16:creationId xmlns:a16="http://schemas.microsoft.com/office/drawing/2014/main" id="{B588DBFC-F183-43FF-8D62-BE8B04CF567A}"/>
              </a:ext>
            </a:extLst>
          </p:cNvPr>
          <p:cNvSpPr txBox="1">
            <a:spLocks/>
          </p:cNvSpPr>
          <p:nvPr/>
        </p:nvSpPr>
        <p:spPr>
          <a:xfrm>
            <a:off x="609600" y="2177953"/>
            <a:ext cx="10759068"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Puppet</a:t>
            </a:r>
          </a:p>
        </p:txBody>
      </p:sp>
      <p:sp>
        <p:nvSpPr>
          <p:cNvPr id="3" name="DSC">
            <a:extLst>
              <a:ext uri="{FF2B5EF4-FFF2-40B4-BE49-F238E27FC236}">
                <a16:creationId xmlns:a16="http://schemas.microsoft.com/office/drawing/2014/main" id="{2680DE2D-CE41-44CC-808A-D9273404DB8C}"/>
              </a:ext>
            </a:extLst>
          </p:cNvPr>
          <p:cNvSpPr>
            <a:spLocks noGrp="1"/>
          </p:cNvSpPr>
          <p:nvPr>
            <p:ph idx="1"/>
          </p:nvPr>
        </p:nvSpPr>
        <p:spPr>
          <a:xfrm>
            <a:off x="594732" y="1600199"/>
            <a:ext cx="10759068" cy="660787"/>
          </a:xfrm>
        </p:spPr>
        <p:txBody>
          <a:bodyPr/>
          <a:lstStyle/>
          <a:p>
            <a:r>
              <a:rPr lang="en-US" dirty="0"/>
              <a:t>PowerShell Desired State Configuration (DSC)</a:t>
            </a:r>
          </a:p>
        </p:txBody>
      </p:sp>
      <p:sp>
        <p:nvSpPr>
          <p:cNvPr id="2" name="Title 1">
            <a:extLst>
              <a:ext uri="{FF2B5EF4-FFF2-40B4-BE49-F238E27FC236}">
                <a16:creationId xmlns:a16="http://schemas.microsoft.com/office/drawing/2014/main" id="{BBD992EF-1263-456D-B2B1-9A13B70B9B0A}"/>
              </a:ext>
            </a:extLst>
          </p:cNvPr>
          <p:cNvSpPr>
            <a:spLocks noGrp="1"/>
          </p:cNvSpPr>
          <p:nvPr>
            <p:ph type="title"/>
          </p:nvPr>
        </p:nvSpPr>
        <p:spPr/>
        <p:txBody>
          <a:bodyPr/>
          <a:lstStyle/>
          <a:p>
            <a:r>
              <a:rPr lang="en-US" dirty="0"/>
              <a:t>Automation – Configuration Management</a:t>
            </a:r>
          </a:p>
        </p:txBody>
      </p:sp>
    </p:spTree>
    <p:extLst>
      <p:ext uri="{BB962C8B-B14F-4D97-AF65-F5344CB8AC3E}">
        <p14:creationId xmlns:p14="http://schemas.microsoft.com/office/powerpoint/2010/main" val="278778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5" grpId="0"/>
      <p:bldP spid="4"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92EF-1263-456D-B2B1-9A13B70B9B0A}"/>
              </a:ext>
            </a:extLst>
          </p:cNvPr>
          <p:cNvSpPr>
            <a:spLocks noGrp="1"/>
          </p:cNvSpPr>
          <p:nvPr>
            <p:ph type="title"/>
          </p:nvPr>
        </p:nvSpPr>
        <p:spPr/>
        <p:txBody>
          <a:bodyPr/>
          <a:lstStyle/>
          <a:p>
            <a:r>
              <a:rPr lang="en-US" dirty="0"/>
              <a:t>Automation – Testing</a:t>
            </a:r>
          </a:p>
        </p:txBody>
      </p:sp>
      <p:sp>
        <p:nvSpPr>
          <p:cNvPr id="3" name="Content Placeholder 2">
            <a:extLst>
              <a:ext uri="{FF2B5EF4-FFF2-40B4-BE49-F238E27FC236}">
                <a16:creationId xmlns:a16="http://schemas.microsoft.com/office/drawing/2014/main" id="{2680DE2D-CE41-44CC-808A-D9273404DB8C}"/>
              </a:ext>
            </a:extLst>
          </p:cNvPr>
          <p:cNvSpPr>
            <a:spLocks noGrp="1"/>
          </p:cNvSpPr>
          <p:nvPr>
            <p:ph idx="1"/>
          </p:nvPr>
        </p:nvSpPr>
        <p:spPr>
          <a:xfrm>
            <a:off x="594732" y="1600199"/>
            <a:ext cx="5501268" cy="2514601"/>
          </a:xfrm>
        </p:spPr>
        <p:txBody>
          <a:bodyPr/>
          <a:lstStyle/>
          <a:p>
            <a:r>
              <a:rPr lang="en-US" dirty="0"/>
              <a:t>Unit</a:t>
            </a:r>
          </a:p>
          <a:p>
            <a:r>
              <a:rPr lang="en-US" dirty="0"/>
              <a:t>Integration</a:t>
            </a:r>
          </a:p>
          <a:p>
            <a:r>
              <a:rPr lang="en-US" dirty="0"/>
              <a:t>System</a:t>
            </a:r>
          </a:p>
          <a:p>
            <a:r>
              <a:rPr lang="en-US" dirty="0"/>
              <a:t>Acceptance</a:t>
            </a:r>
          </a:p>
        </p:txBody>
      </p:sp>
      <p:sp>
        <p:nvSpPr>
          <p:cNvPr id="4" name="Content Placeholder 2">
            <a:extLst>
              <a:ext uri="{FF2B5EF4-FFF2-40B4-BE49-F238E27FC236}">
                <a16:creationId xmlns:a16="http://schemas.microsoft.com/office/drawing/2014/main" id="{EA8C6B49-0D05-4643-8C7D-EE700A24BB24}"/>
              </a:ext>
            </a:extLst>
          </p:cNvPr>
          <p:cNvSpPr txBox="1">
            <a:spLocks/>
          </p:cNvSpPr>
          <p:nvPr/>
        </p:nvSpPr>
        <p:spPr>
          <a:xfrm>
            <a:off x="6081132" y="1600199"/>
            <a:ext cx="5501268" cy="2514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Pester</a:t>
            </a:r>
          </a:p>
          <a:p>
            <a:r>
              <a:rPr lang="en-US" dirty="0" err="1"/>
              <a:t>PSScriptAnalyzer</a:t>
            </a:r>
            <a:endParaRPr lang="en-US" dirty="0"/>
          </a:p>
          <a:p>
            <a:r>
              <a:rPr lang="en-US" dirty="0"/>
              <a:t>Linters</a:t>
            </a:r>
          </a:p>
        </p:txBody>
      </p:sp>
    </p:spTree>
    <p:extLst>
      <p:ext uri="{BB962C8B-B14F-4D97-AF65-F5344CB8AC3E}">
        <p14:creationId xmlns:p14="http://schemas.microsoft.com/office/powerpoint/2010/main" val="289727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l3">
            <a:extLst>
              <a:ext uri="{FF2B5EF4-FFF2-40B4-BE49-F238E27FC236}">
                <a16:creationId xmlns:a16="http://schemas.microsoft.com/office/drawing/2014/main" id="{936A58ED-84AC-4189-BEA2-3BC054FBB934}"/>
              </a:ext>
            </a:extLst>
          </p:cNvPr>
          <p:cNvSpPr txBox="1">
            <a:spLocks/>
          </p:cNvSpPr>
          <p:nvPr/>
        </p:nvSpPr>
        <p:spPr>
          <a:xfrm>
            <a:off x="7317291" y="3787388"/>
            <a:ext cx="4046034" cy="1575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AWS </a:t>
            </a:r>
            <a:r>
              <a:rPr lang="en-US" dirty="0" err="1"/>
              <a:t>CodeBuild</a:t>
            </a:r>
            <a:endParaRPr lang="en-US" dirty="0"/>
          </a:p>
          <a:p>
            <a:r>
              <a:rPr lang="en-US" dirty="0"/>
              <a:t>AWS </a:t>
            </a:r>
            <a:r>
              <a:rPr lang="en-US" dirty="0" err="1"/>
              <a:t>CodePipeline</a:t>
            </a:r>
            <a:endParaRPr lang="en-US" dirty="0"/>
          </a:p>
          <a:p>
            <a:r>
              <a:rPr lang="en-US" dirty="0"/>
              <a:t>Others</a:t>
            </a:r>
          </a:p>
        </p:txBody>
      </p:sp>
      <p:sp>
        <p:nvSpPr>
          <p:cNvPr id="6" name="Col2">
            <a:extLst>
              <a:ext uri="{FF2B5EF4-FFF2-40B4-BE49-F238E27FC236}">
                <a16:creationId xmlns:a16="http://schemas.microsoft.com/office/drawing/2014/main" id="{B8691C8A-F0CF-4A07-9281-0F8A020E0E24}"/>
              </a:ext>
            </a:extLst>
          </p:cNvPr>
          <p:cNvSpPr txBox="1">
            <a:spLocks/>
          </p:cNvSpPr>
          <p:nvPr/>
        </p:nvSpPr>
        <p:spPr>
          <a:xfrm>
            <a:off x="3802566" y="3758813"/>
            <a:ext cx="4046034" cy="2413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Azure DevOps</a:t>
            </a:r>
          </a:p>
          <a:p>
            <a:r>
              <a:rPr lang="en-US" dirty="0" err="1"/>
              <a:t>AppVeyor</a:t>
            </a:r>
            <a:endParaRPr lang="en-US" dirty="0"/>
          </a:p>
          <a:p>
            <a:r>
              <a:rPr lang="en-US" dirty="0"/>
              <a:t>GitHub Actions (beta)</a:t>
            </a:r>
          </a:p>
        </p:txBody>
      </p:sp>
      <p:sp>
        <p:nvSpPr>
          <p:cNvPr id="5" name="Col1">
            <a:extLst>
              <a:ext uri="{FF2B5EF4-FFF2-40B4-BE49-F238E27FC236}">
                <a16:creationId xmlns:a16="http://schemas.microsoft.com/office/drawing/2014/main" id="{DA1EF72B-4253-404A-91F3-0974DEAD3454}"/>
              </a:ext>
            </a:extLst>
          </p:cNvPr>
          <p:cNvSpPr txBox="1">
            <a:spLocks/>
          </p:cNvSpPr>
          <p:nvPr/>
        </p:nvSpPr>
        <p:spPr>
          <a:xfrm>
            <a:off x="594732" y="3758813"/>
            <a:ext cx="2834268" cy="1575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Jenkins</a:t>
            </a:r>
          </a:p>
          <a:p>
            <a:r>
              <a:rPr lang="en-US" dirty="0" err="1"/>
              <a:t>TravisCI</a:t>
            </a:r>
            <a:endParaRPr lang="en-US" dirty="0"/>
          </a:p>
          <a:p>
            <a:r>
              <a:rPr lang="en-US" dirty="0"/>
              <a:t>TeamCity</a:t>
            </a:r>
          </a:p>
        </p:txBody>
      </p:sp>
      <p:pic>
        <p:nvPicPr>
          <p:cNvPr id="3084" name="Picture 12" descr="image">
            <a:extLst>
              <a:ext uri="{FF2B5EF4-FFF2-40B4-BE49-F238E27FC236}">
                <a16:creationId xmlns:a16="http://schemas.microsoft.com/office/drawing/2014/main" id="{452DE0BE-8C2E-4851-AFFB-68E2BAB32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217" y="1524000"/>
            <a:ext cx="10483567"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03569A8-5670-4E45-B5F8-B1EC42CBA863}"/>
              </a:ext>
            </a:extLst>
          </p:cNvPr>
          <p:cNvSpPr>
            <a:spLocks noGrp="1"/>
          </p:cNvSpPr>
          <p:nvPr>
            <p:ph type="title"/>
          </p:nvPr>
        </p:nvSpPr>
        <p:spPr/>
        <p:txBody>
          <a:bodyPr/>
          <a:lstStyle/>
          <a:p>
            <a:r>
              <a:rPr lang="en-US" dirty="0"/>
              <a:t>Automation – CI/CD Pipeline</a:t>
            </a:r>
          </a:p>
        </p:txBody>
      </p:sp>
    </p:spTree>
    <p:extLst>
      <p:ext uri="{BB962C8B-B14F-4D97-AF65-F5344CB8AC3E}">
        <p14:creationId xmlns:p14="http://schemas.microsoft.com/office/powerpoint/2010/main" val="247574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inuous Improvement">
            <a:extLst>
              <a:ext uri="{FF2B5EF4-FFF2-40B4-BE49-F238E27FC236}">
                <a16:creationId xmlns:a16="http://schemas.microsoft.com/office/drawing/2014/main" id="{984F3E19-8FD3-4F04-A99B-874679C07BF0}"/>
              </a:ext>
            </a:extLst>
          </p:cNvPr>
          <p:cNvSpPr txBox="1">
            <a:spLocks/>
          </p:cNvSpPr>
          <p:nvPr/>
        </p:nvSpPr>
        <p:spPr>
          <a:xfrm>
            <a:off x="5448300" y="5111609"/>
            <a:ext cx="6743700" cy="88938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t>Continuous</a:t>
            </a:r>
            <a:r>
              <a:rPr lang="en-US" dirty="0"/>
              <a:t> </a:t>
            </a:r>
            <a:r>
              <a:rPr lang="en-US" sz="3600" dirty="0"/>
              <a:t>Improvement</a:t>
            </a:r>
          </a:p>
        </p:txBody>
      </p:sp>
      <p:sp>
        <p:nvSpPr>
          <p:cNvPr id="6" name="Constraints">
            <a:extLst>
              <a:ext uri="{FF2B5EF4-FFF2-40B4-BE49-F238E27FC236}">
                <a16:creationId xmlns:a16="http://schemas.microsoft.com/office/drawing/2014/main" id="{16512EC4-61A8-4584-B783-8C176C4E5052}"/>
              </a:ext>
            </a:extLst>
          </p:cNvPr>
          <p:cNvSpPr txBox="1">
            <a:spLocks/>
          </p:cNvSpPr>
          <p:nvPr/>
        </p:nvSpPr>
        <p:spPr>
          <a:xfrm>
            <a:off x="6081132" y="1524000"/>
            <a:ext cx="5501268" cy="3733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Identify and protect constraints</a:t>
            </a:r>
          </a:p>
          <a:p>
            <a:pPr lvl="1"/>
            <a:r>
              <a:rPr lang="en-US" dirty="0"/>
              <a:t>Goal is to eliminate all constraints</a:t>
            </a:r>
          </a:p>
          <a:p>
            <a:r>
              <a:rPr lang="en-US" dirty="0"/>
              <a:t>Provide feedback loop</a:t>
            </a:r>
          </a:p>
          <a:p>
            <a:r>
              <a:rPr lang="en-US" dirty="0"/>
              <a:t>Prevent low quality from progressing</a:t>
            </a:r>
          </a:p>
        </p:txBody>
      </p:sp>
      <p:sp>
        <p:nvSpPr>
          <p:cNvPr id="4" name="Kanban" hidden="1">
            <a:extLst>
              <a:ext uri="{FF2B5EF4-FFF2-40B4-BE49-F238E27FC236}">
                <a16:creationId xmlns:a16="http://schemas.microsoft.com/office/drawing/2014/main" id="{3CD21024-518B-4306-B3A3-1AB72AA6526D}"/>
              </a:ext>
            </a:extLst>
          </p:cNvPr>
          <p:cNvSpPr txBox="1">
            <a:spLocks/>
          </p:cNvSpPr>
          <p:nvPr/>
        </p:nvSpPr>
        <p:spPr>
          <a:xfrm>
            <a:off x="6096000" y="1581148"/>
            <a:ext cx="5501268" cy="41471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Online Kanban Tools</a:t>
            </a:r>
          </a:p>
          <a:p>
            <a:r>
              <a:rPr lang="en-US" dirty="0"/>
              <a:t>Trello</a:t>
            </a:r>
          </a:p>
          <a:p>
            <a:r>
              <a:rPr lang="en-US" dirty="0"/>
              <a:t>Azure DevOps Project Board</a:t>
            </a:r>
          </a:p>
          <a:p>
            <a:r>
              <a:rPr lang="en-US" dirty="0"/>
              <a:t>GitHub Project</a:t>
            </a:r>
          </a:p>
          <a:p>
            <a:r>
              <a:rPr lang="en-US" dirty="0" err="1"/>
              <a:t>Kanbanize</a:t>
            </a:r>
            <a:endParaRPr lang="en-US" dirty="0"/>
          </a:p>
          <a:p>
            <a:r>
              <a:rPr lang="en-US" dirty="0"/>
              <a:t>Blossom</a:t>
            </a:r>
          </a:p>
          <a:p>
            <a:r>
              <a:rPr lang="en-US" dirty="0"/>
              <a:t>ProjectManager.com</a:t>
            </a:r>
          </a:p>
          <a:p>
            <a:pPr lvl="1"/>
            <a:endParaRPr lang="en-US" dirty="0"/>
          </a:p>
        </p:txBody>
      </p:sp>
      <p:sp>
        <p:nvSpPr>
          <p:cNvPr id="5" name="Col1">
            <a:extLst>
              <a:ext uri="{FF2B5EF4-FFF2-40B4-BE49-F238E27FC236}">
                <a16:creationId xmlns:a16="http://schemas.microsoft.com/office/drawing/2014/main" id="{3A19D0DE-F2EB-4FD1-B602-645721A1CAAC}"/>
              </a:ext>
            </a:extLst>
          </p:cNvPr>
          <p:cNvSpPr>
            <a:spLocks noGrp="1"/>
          </p:cNvSpPr>
          <p:nvPr>
            <p:ph idx="1"/>
          </p:nvPr>
        </p:nvSpPr>
        <p:spPr>
          <a:xfrm>
            <a:off x="594732" y="1600199"/>
            <a:ext cx="5501268" cy="4147186"/>
          </a:xfrm>
        </p:spPr>
        <p:txBody>
          <a:bodyPr>
            <a:normAutofit/>
          </a:bodyPr>
          <a:lstStyle/>
          <a:p>
            <a:r>
              <a:rPr lang="en-US" dirty="0"/>
              <a:t>TPS</a:t>
            </a:r>
          </a:p>
          <a:p>
            <a:pPr lvl="1"/>
            <a:r>
              <a:rPr lang="en-US" dirty="0"/>
              <a:t>No, not TPS Reports</a:t>
            </a:r>
          </a:p>
          <a:p>
            <a:r>
              <a:rPr lang="en-US" dirty="0"/>
              <a:t>Respect for People</a:t>
            </a:r>
          </a:p>
          <a:p>
            <a:r>
              <a:rPr lang="en-US" dirty="0"/>
              <a:t>Make all work visible</a:t>
            </a:r>
          </a:p>
          <a:p>
            <a:pPr lvl="1"/>
            <a:r>
              <a:rPr lang="en-US" dirty="0"/>
              <a:t>Kanban Board</a:t>
            </a:r>
          </a:p>
          <a:p>
            <a:r>
              <a:rPr lang="en-US" dirty="0"/>
              <a:t>Small batches</a:t>
            </a:r>
          </a:p>
          <a:p>
            <a:r>
              <a:rPr lang="en-US" dirty="0"/>
              <a:t>Manage Queue Lengths</a:t>
            </a:r>
          </a:p>
          <a:p>
            <a:pPr lvl="1"/>
            <a:endParaRPr lang="en-US" dirty="0"/>
          </a:p>
        </p:txBody>
      </p:sp>
      <p:sp>
        <p:nvSpPr>
          <p:cNvPr id="2" name="Lean">
            <a:extLst>
              <a:ext uri="{FF2B5EF4-FFF2-40B4-BE49-F238E27FC236}">
                <a16:creationId xmlns:a16="http://schemas.microsoft.com/office/drawing/2014/main" id="{DF1ED2B6-EE9B-4916-8511-97F259B36E99}"/>
              </a:ext>
            </a:extLst>
          </p:cNvPr>
          <p:cNvSpPr>
            <a:spLocks noGrp="1"/>
          </p:cNvSpPr>
          <p:nvPr>
            <p:ph type="title"/>
          </p:nvPr>
        </p:nvSpPr>
        <p:spPr/>
        <p:txBody>
          <a:bodyPr/>
          <a:lstStyle/>
          <a:p>
            <a:r>
              <a:rPr lang="en-US" dirty="0"/>
              <a:t>Lean</a:t>
            </a:r>
          </a:p>
        </p:txBody>
      </p:sp>
    </p:spTree>
    <p:extLst>
      <p:ext uri="{BB962C8B-B14F-4D97-AF65-F5344CB8AC3E}">
        <p14:creationId xmlns:p14="http://schemas.microsoft.com/office/powerpoint/2010/main" val="375041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A7975-2E76-4BBD-A355-0161EA3C545C}"/>
              </a:ext>
            </a:extLst>
          </p:cNvPr>
          <p:cNvSpPr>
            <a:spLocks noGrp="1"/>
          </p:cNvSpPr>
          <p:nvPr>
            <p:ph idx="1"/>
          </p:nvPr>
        </p:nvSpPr>
        <p:spPr>
          <a:xfrm>
            <a:off x="594732" y="1600199"/>
            <a:ext cx="10759068" cy="3505201"/>
          </a:xfrm>
        </p:spPr>
        <p:txBody>
          <a:bodyPr/>
          <a:lstStyle/>
          <a:p>
            <a:r>
              <a:rPr lang="en-US" dirty="0"/>
              <a:t>Measure all the things!</a:t>
            </a:r>
          </a:p>
          <a:p>
            <a:r>
              <a:rPr lang="en-US" dirty="0"/>
              <a:t>Build visibility into systems.</a:t>
            </a:r>
          </a:p>
          <a:p>
            <a:r>
              <a:rPr lang="en-US" dirty="0"/>
              <a:t>Application Performance Monitoring (APM)</a:t>
            </a:r>
          </a:p>
          <a:p>
            <a:pPr lvl="1"/>
            <a:r>
              <a:rPr lang="en-US" dirty="0"/>
              <a:t>aka tracing.</a:t>
            </a:r>
          </a:p>
          <a:p>
            <a:r>
              <a:rPr lang="en-US" dirty="0"/>
              <a:t>Log analytics and management.</a:t>
            </a:r>
          </a:p>
        </p:txBody>
      </p:sp>
      <p:sp>
        <p:nvSpPr>
          <p:cNvPr id="2" name="Title 1">
            <a:extLst>
              <a:ext uri="{FF2B5EF4-FFF2-40B4-BE49-F238E27FC236}">
                <a16:creationId xmlns:a16="http://schemas.microsoft.com/office/drawing/2014/main" id="{0441809F-82E0-43C4-B7A6-7142C1DAC8BE}"/>
              </a:ext>
            </a:extLst>
          </p:cNvPr>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3897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A1526-4D70-4320-8824-37C08E7B459C}"/>
              </a:ext>
            </a:extLst>
          </p:cNvPr>
          <p:cNvSpPr>
            <a:spLocks noGrp="1"/>
          </p:cNvSpPr>
          <p:nvPr>
            <p:ph idx="1"/>
          </p:nvPr>
        </p:nvSpPr>
        <p:spPr/>
        <p:txBody>
          <a:bodyPr/>
          <a:lstStyle/>
          <a:p>
            <a:r>
              <a:rPr lang="en-US" dirty="0"/>
              <a:t>Documentation</a:t>
            </a:r>
          </a:p>
          <a:p>
            <a:pPr lvl="1"/>
            <a:r>
              <a:rPr lang="en-US" dirty="0"/>
              <a:t>Markdown</a:t>
            </a:r>
          </a:p>
          <a:p>
            <a:pPr lvl="1"/>
            <a:r>
              <a:rPr lang="en-US" dirty="0"/>
              <a:t>Consistent location</a:t>
            </a:r>
          </a:p>
          <a:p>
            <a:pPr lvl="1"/>
            <a:r>
              <a:rPr lang="en-US" dirty="0"/>
              <a:t>Properly versioned</a:t>
            </a:r>
          </a:p>
          <a:p>
            <a:r>
              <a:rPr lang="en-US" dirty="0"/>
              <a:t>Presentations</a:t>
            </a:r>
          </a:p>
          <a:p>
            <a:r>
              <a:rPr lang="en-US" dirty="0"/>
              <a:t>Blogging</a:t>
            </a:r>
          </a:p>
          <a:p>
            <a:r>
              <a:rPr lang="en-US" dirty="0"/>
              <a:t>Meetups, ignites, lightning, BOF</a:t>
            </a:r>
          </a:p>
        </p:txBody>
      </p:sp>
      <p:sp>
        <p:nvSpPr>
          <p:cNvPr id="2" name="Title 1">
            <a:extLst>
              <a:ext uri="{FF2B5EF4-FFF2-40B4-BE49-F238E27FC236}">
                <a16:creationId xmlns:a16="http://schemas.microsoft.com/office/drawing/2014/main" id="{BECFCC23-17C9-4DFB-B981-6E12868DAFE2}"/>
              </a:ext>
            </a:extLst>
          </p:cNvPr>
          <p:cNvSpPr>
            <a:spLocks noGrp="1"/>
          </p:cNvSpPr>
          <p:nvPr>
            <p:ph type="title"/>
          </p:nvPr>
        </p:nvSpPr>
        <p:spPr/>
        <p:txBody>
          <a:bodyPr/>
          <a:lstStyle/>
          <a:p>
            <a:r>
              <a:rPr lang="en-US" dirty="0"/>
              <a:t>Sharing</a:t>
            </a:r>
          </a:p>
        </p:txBody>
      </p:sp>
    </p:spTree>
    <p:extLst>
      <p:ext uri="{BB962C8B-B14F-4D97-AF65-F5344CB8AC3E}">
        <p14:creationId xmlns:p14="http://schemas.microsoft.com/office/powerpoint/2010/main" val="16802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a:xfrm>
            <a:off x="838200" y="13855"/>
            <a:ext cx="10515600" cy="1325563"/>
          </a:xfrm>
        </p:spPr>
        <p:txBody>
          <a:bodyPr>
            <a:normAutofit/>
          </a:bodyPr>
          <a:lstStyle/>
          <a:p>
            <a:pPr algn="ctr"/>
            <a:r>
              <a:rPr lang="en-US" sz="5400" dirty="0">
                <a:solidFill>
                  <a:srgbClr val="002060"/>
                </a:solidFill>
              </a:rPr>
              <a:t>Thank You to </a:t>
            </a:r>
            <a:r>
              <a:rPr lang="en-US" sz="5400" dirty="0"/>
              <a:t>Our </a:t>
            </a:r>
            <a:r>
              <a:rPr lang="en-US" sz="5400" dirty="0">
                <a:solidFill>
                  <a:srgbClr val="002060"/>
                </a:solidFill>
              </a:rPr>
              <a:t>Sponsors!</a:t>
            </a:r>
          </a:p>
        </p:txBody>
      </p:sp>
      <p:grpSp>
        <p:nvGrpSpPr>
          <p:cNvPr id="10" name="Group 9">
            <a:extLst>
              <a:ext uri="{FF2B5EF4-FFF2-40B4-BE49-F238E27FC236}">
                <a16:creationId xmlns:a16="http://schemas.microsoft.com/office/drawing/2014/main" id="{6D6AC5E9-D4EA-4ED0-B9FD-B9B4A54B47C9}"/>
              </a:ext>
            </a:extLst>
          </p:cNvPr>
          <p:cNvGrpSpPr/>
          <p:nvPr/>
        </p:nvGrpSpPr>
        <p:grpSpPr>
          <a:xfrm>
            <a:off x="0" y="5776566"/>
            <a:ext cx="12192001" cy="1081434"/>
            <a:chOff x="0" y="5776566"/>
            <a:chExt cx="12192001" cy="1081434"/>
          </a:xfrm>
        </p:grpSpPr>
        <p:sp>
          <p:nvSpPr>
            <p:cNvPr id="2" name="Rectangle 1">
              <a:extLst>
                <a:ext uri="{FF2B5EF4-FFF2-40B4-BE49-F238E27FC236}">
                  <a16:creationId xmlns:a16="http://schemas.microsoft.com/office/drawing/2014/main" id="{A18E372D-460F-4F58-9B1E-01822DDF4080}"/>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56FEA87E-4279-4BD8-B714-F0C49A8582BB}"/>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459F3D5C-B7C9-4C51-8ADA-B4574802A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22DA66F6-432B-4CA3-9BC5-1425710C16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grpSp>
        <p:nvGrpSpPr>
          <p:cNvPr id="14" name="Group 13">
            <a:extLst>
              <a:ext uri="{FF2B5EF4-FFF2-40B4-BE49-F238E27FC236}">
                <a16:creationId xmlns:a16="http://schemas.microsoft.com/office/drawing/2014/main" id="{91007D3F-592B-45B4-BDDD-3903A06065CC}"/>
              </a:ext>
            </a:extLst>
          </p:cNvPr>
          <p:cNvGrpSpPr/>
          <p:nvPr/>
        </p:nvGrpSpPr>
        <p:grpSpPr>
          <a:xfrm>
            <a:off x="0" y="5776566"/>
            <a:ext cx="12192001" cy="1081434"/>
            <a:chOff x="0" y="5776566"/>
            <a:chExt cx="12192001" cy="1081434"/>
          </a:xfrm>
        </p:grpSpPr>
        <p:sp>
          <p:nvSpPr>
            <p:cNvPr id="15" name="Rectangle 14">
              <a:extLst>
                <a:ext uri="{FF2B5EF4-FFF2-40B4-BE49-F238E27FC236}">
                  <a16:creationId xmlns:a16="http://schemas.microsoft.com/office/drawing/2014/main" id="{9F55A3E8-BBED-4B3D-8850-2E2A0F31A90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DBD4C304-60E9-46ED-95BB-DFCC2BFA6840}"/>
                </a:ext>
              </a:extLst>
            </p:cNvPr>
            <p:cNvGrpSpPr/>
            <p:nvPr/>
          </p:nvGrpSpPr>
          <p:grpSpPr>
            <a:xfrm>
              <a:off x="136116" y="5776566"/>
              <a:ext cx="1766413" cy="974090"/>
              <a:chOff x="705301" y="2052365"/>
              <a:chExt cx="5603844" cy="3090246"/>
            </a:xfrm>
          </p:grpSpPr>
          <p:pic>
            <p:nvPicPr>
              <p:cNvPr id="17" name="Picture 16">
                <a:extLst>
                  <a:ext uri="{FF2B5EF4-FFF2-40B4-BE49-F238E27FC236}">
                    <a16:creationId xmlns:a16="http://schemas.microsoft.com/office/drawing/2014/main" id="{8406F102-6308-4EC6-80FA-CC4DD64A4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8" name="Picture 17">
                <a:extLst>
                  <a:ext uri="{FF2B5EF4-FFF2-40B4-BE49-F238E27FC236}">
                    <a16:creationId xmlns:a16="http://schemas.microsoft.com/office/drawing/2014/main" id="{D38EE793-203D-474B-B66B-4E2D153A0C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21" name="Rectangle 20">
            <a:extLst>
              <a:ext uri="{FF2B5EF4-FFF2-40B4-BE49-F238E27FC236}">
                <a16:creationId xmlns:a16="http://schemas.microsoft.com/office/drawing/2014/main" id="{DC7BC07C-CA6E-481B-BE57-C55531BFA89D}"/>
              </a:ext>
            </a:extLst>
          </p:cNvPr>
          <p:cNvSpPr/>
          <p:nvPr/>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6DD4A11E-DFEE-40B1-975C-2C4CD3A72822}"/>
              </a:ext>
            </a:extLst>
          </p:cNvPr>
          <p:cNvPicPr>
            <a:picLocks noChangeAspect="1"/>
          </p:cNvPicPr>
          <p:nvPr/>
        </p:nvPicPr>
        <p:blipFill>
          <a:blip r:embed="rId5"/>
          <a:stretch>
            <a:fillRect/>
          </a:stretch>
        </p:blipFill>
        <p:spPr>
          <a:xfrm>
            <a:off x="1746127" y="1142802"/>
            <a:ext cx="8699746" cy="4572396"/>
          </a:xfrm>
          <a:prstGeom prst="rect">
            <a:avLst/>
          </a:prstGeom>
        </p:spPr>
      </p:pic>
    </p:spTree>
    <p:extLst>
      <p:ext uri="{BB962C8B-B14F-4D97-AF65-F5344CB8AC3E}">
        <p14:creationId xmlns:p14="http://schemas.microsoft.com/office/powerpoint/2010/main" val="1065579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enerative">
            <a:extLst>
              <a:ext uri="{FF2B5EF4-FFF2-40B4-BE49-F238E27FC236}">
                <a16:creationId xmlns:a16="http://schemas.microsoft.com/office/drawing/2014/main" id="{A3CBACE8-61D6-4AE7-9906-B6F5D55591F2}"/>
              </a:ext>
            </a:extLst>
          </p:cNvPr>
          <p:cNvSpPr txBox="1">
            <a:spLocks/>
          </p:cNvSpPr>
          <p:nvPr/>
        </p:nvSpPr>
        <p:spPr>
          <a:xfrm>
            <a:off x="6096000" y="1524000"/>
            <a:ext cx="6096000"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Performance-Oriented</a:t>
            </a:r>
          </a:p>
          <a:p>
            <a:r>
              <a:rPr lang="en-US" dirty="0"/>
              <a:t>Focuses on mission/goal</a:t>
            </a:r>
          </a:p>
          <a:p>
            <a:r>
              <a:rPr lang="en-US" dirty="0"/>
              <a:t>Messengers trained</a:t>
            </a:r>
          </a:p>
          <a:p>
            <a:r>
              <a:rPr lang="en-US" dirty="0"/>
              <a:t>Crossing silos encouraged</a:t>
            </a:r>
          </a:p>
          <a:p>
            <a:r>
              <a:rPr lang="en-US" dirty="0"/>
              <a:t>Risks are shared</a:t>
            </a:r>
          </a:p>
          <a:p>
            <a:r>
              <a:rPr lang="en-US" dirty="0"/>
              <a:t>Experimentation encouraged</a:t>
            </a:r>
          </a:p>
          <a:p>
            <a:endParaRPr lang="en-US" dirty="0"/>
          </a:p>
          <a:p>
            <a:pPr marL="0" indent="0" algn="ctr">
              <a:buNone/>
            </a:pPr>
            <a:r>
              <a:rPr lang="en-US" dirty="0"/>
              <a:t>DevOps Friendly</a:t>
            </a:r>
          </a:p>
          <a:p>
            <a:endParaRPr lang="en-US" dirty="0"/>
          </a:p>
        </p:txBody>
      </p:sp>
      <p:sp>
        <p:nvSpPr>
          <p:cNvPr id="5" name="Bureaucratic">
            <a:extLst>
              <a:ext uri="{FF2B5EF4-FFF2-40B4-BE49-F238E27FC236}">
                <a16:creationId xmlns:a16="http://schemas.microsoft.com/office/drawing/2014/main" id="{A7E03145-0C8B-4F7B-A03F-4E9A9FF4E9A7}"/>
              </a:ext>
            </a:extLst>
          </p:cNvPr>
          <p:cNvSpPr txBox="1">
            <a:spLocks/>
          </p:cNvSpPr>
          <p:nvPr/>
        </p:nvSpPr>
        <p:spPr>
          <a:xfrm>
            <a:off x="6096000" y="1524000"/>
            <a:ext cx="6096000" cy="3733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Rule-Oriented</a:t>
            </a:r>
          </a:p>
          <a:p>
            <a:r>
              <a:rPr lang="en-US" dirty="0"/>
              <a:t>Protects departments</a:t>
            </a:r>
          </a:p>
          <a:p>
            <a:r>
              <a:rPr lang="en-US" dirty="0"/>
              <a:t>Messengers ignored</a:t>
            </a:r>
          </a:p>
          <a:p>
            <a:r>
              <a:rPr lang="en-US" dirty="0"/>
              <a:t>Crossing silos okay, maybe</a:t>
            </a:r>
          </a:p>
          <a:p>
            <a:r>
              <a:rPr lang="en-US" dirty="0"/>
              <a:t>Maintain turf or fiefdoms</a:t>
            </a:r>
          </a:p>
          <a:p>
            <a:r>
              <a:rPr lang="en-US" dirty="0"/>
              <a:t>Do things by the book</a:t>
            </a:r>
          </a:p>
          <a:p>
            <a:endParaRPr lang="en-US" dirty="0"/>
          </a:p>
          <a:p>
            <a:endParaRPr lang="en-US" dirty="0"/>
          </a:p>
        </p:txBody>
      </p:sp>
      <p:sp>
        <p:nvSpPr>
          <p:cNvPr id="4" name="Pathological">
            <a:extLst>
              <a:ext uri="{FF2B5EF4-FFF2-40B4-BE49-F238E27FC236}">
                <a16:creationId xmlns:a16="http://schemas.microsoft.com/office/drawing/2014/main" id="{47CD4B01-BF7A-4735-8C8D-10E66CB9D2AA}"/>
              </a:ext>
            </a:extLst>
          </p:cNvPr>
          <p:cNvSpPr txBox="1">
            <a:spLocks/>
          </p:cNvSpPr>
          <p:nvPr/>
        </p:nvSpPr>
        <p:spPr>
          <a:xfrm>
            <a:off x="6096000" y="1562099"/>
            <a:ext cx="5501268" cy="3733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Power-Oriented</a:t>
            </a:r>
          </a:p>
          <a:p>
            <a:r>
              <a:rPr lang="en-US" dirty="0"/>
              <a:t>Failure is NOT an option</a:t>
            </a:r>
          </a:p>
          <a:p>
            <a:r>
              <a:rPr lang="en-US" dirty="0"/>
              <a:t>Shoot the messenger</a:t>
            </a:r>
          </a:p>
          <a:p>
            <a:r>
              <a:rPr lang="en-US" dirty="0"/>
              <a:t>Maintain silos</a:t>
            </a:r>
          </a:p>
          <a:p>
            <a:r>
              <a:rPr lang="en-US" dirty="0"/>
              <a:t>Lead by fear or threat</a:t>
            </a:r>
          </a:p>
          <a:p>
            <a:endParaRPr lang="en-US" dirty="0"/>
          </a:p>
          <a:p>
            <a:endParaRPr lang="en-US" dirty="0"/>
          </a:p>
        </p:txBody>
      </p:sp>
      <p:sp>
        <p:nvSpPr>
          <p:cNvPr id="3" name="Typology">
            <a:extLst>
              <a:ext uri="{FF2B5EF4-FFF2-40B4-BE49-F238E27FC236}">
                <a16:creationId xmlns:a16="http://schemas.microsoft.com/office/drawing/2014/main" id="{3D6DD8E9-C104-42F2-AD68-5670CFCF59D1}"/>
              </a:ext>
            </a:extLst>
          </p:cNvPr>
          <p:cNvSpPr>
            <a:spLocks noGrp="1"/>
          </p:cNvSpPr>
          <p:nvPr>
            <p:ph idx="1"/>
          </p:nvPr>
        </p:nvSpPr>
        <p:spPr>
          <a:xfrm>
            <a:off x="594732" y="1600199"/>
            <a:ext cx="5501268" cy="3733801"/>
          </a:xfrm>
        </p:spPr>
        <p:txBody>
          <a:bodyPr>
            <a:normAutofit/>
          </a:bodyPr>
          <a:lstStyle/>
          <a:p>
            <a:r>
              <a:rPr lang="en-US" sz="4000" dirty="0"/>
              <a:t>Pathological</a:t>
            </a:r>
          </a:p>
          <a:p>
            <a:r>
              <a:rPr lang="en-US" sz="4000" dirty="0"/>
              <a:t>Bureaucratic</a:t>
            </a:r>
          </a:p>
          <a:p>
            <a:r>
              <a:rPr lang="en-US" sz="4000" dirty="0"/>
              <a:t>Generative</a:t>
            </a:r>
          </a:p>
        </p:txBody>
      </p:sp>
      <p:sp>
        <p:nvSpPr>
          <p:cNvPr id="2" name="Title 1">
            <a:extLst>
              <a:ext uri="{FF2B5EF4-FFF2-40B4-BE49-F238E27FC236}">
                <a16:creationId xmlns:a16="http://schemas.microsoft.com/office/drawing/2014/main" id="{78E90C58-5E7E-4842-9547-76DBD319FE34}"/>
              </a:ext>
            </a:extLst>
          </p:cNvPr>
          <p:cNvSpPr>
            <a:spLocks noGrp="1"/>
          </p:cNvSpPr>
          <p:nvPr>
            <p:ph type="title"/>
          </p:nvPr>
        </p:nvSpPr>
        <p:spPr/>
        <p:txBody>
          <a:bodyPr/>
          <a:lstStyle/>
          <a:p>
            <a:r>
              <a:rPr lang="en-US" dirty="0"/>
              <a:t>DevOps Culture Assessment – </a:t>
            </a:r>
            <a:r>
              <a:rPr lang="en-US" dirty="0" err="1"/>
              <a:t>Westrum</a:t>
            </a:r>
            <a:r>
              <a:rPr lang="en-US" dirty="0"/>
              <a:t> Typology</a:t>
            </a:r>
          </a:p>
        </p:txBody>
      </p:sp>
    </p:spTree>
    <p:extLst>
      <p:ext uri="{BB962C8B-B14F-4D97-AF65-F5344CB8AC3E}">
        <p14:creationId xmlns:p14="http://schemas.microsoft.com/office/powerpoint/2010/main" val="366816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5" grpId="1"/>
      <p:bldP spid="4" grpId="0"/>
      <p:bldP spid="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6">
            <a:extLst>
              <a:ext uri="{FF2B5EF4-FFF2-40B4-BE49-F238E27FC236}">
                <a16:creationId xmlns:a16="http://schemas.microsoft.com/office/drawing/2014/main" id="{02B7F0CE-72C7-4B2F-80B3-8FFB6FB70399}"/>
              </a:ext>
            </a:extLst>
          </p:cNvPr>
          <p:cNvSpPr txBox="1">
            <a:spLocks/>
          </p:cNvSpPr>
          <p:nvPr/>
        </p:nvSpPr>
        <p:spPr>
          <a:xfrm>
            <a:off x="594732" y="2514600"/>
            <a:ext cx="10759068" cy="2743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en-US" dirty="0"/>
              <a:t>There’s a right way to handle the change approval process, and it leads to improvements in speed and stability and reductions in burnout.</a:t>
            </a:r>
          </a:p>
        </p:txBody>
      </p:sp>
      <p:sp>
        <p:nvSpPr>
          <p:cNvPr id="7" name="5">
            <a:extLst>
              <a:ext uri="{FF2B5EF4-FFF2-40B4-BE49-F238E27FC236}">
                <a16:creationId xmlns:a16="http://schemas.microsoft.com/office/drawing/2014/main" id="{A3B22132-F49B-47B2-850B-D9D67FCB6977}"/>
              </a:ext>
            </a:extLst>
          </p:cNvPr>
          <p:cNvSpPr txBox="1">
            <a:spLocks/>
          </p:cNvSpPr>
          <p:nvPr/>
        </p:nvSpPr>
        <p:spPr>
          <a:xfrm>
            <a:off x="609600" y="2514600"/>
            <a:ext cx="10759068" cy="2743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en-US" dirty="0"/>
              <a:t>Productivity can drive improvements in work/life balance and reductions in burnout, and organizations can make smart investments to support it.</a:t>
            </a:r>
          </a:p>
        </p:txBody>
      </p:sp>
      <p:sp>
        <p:nvSpPr>
          <p:cNvPr id="6" name="4">
            <a:extLst>
              <a:ext uri="{FF2B5EF4-FFF2-40B4-BE49-F238E27FC236}">
                <a16:creationId xmlns:a16="http://schemas.microsoft.com/office/drawing/2014/main" id="{4194BE5E-4035-4797-BD3C-F7B4B38E8D9E}"/>
              </a:ext>
            </a:extLst>
          </p:cNvPr>
          <p:cNvSpPr txBox="1">
            <a:spLocks/>
          </p:cNvSpPr>
          <p:nvPr/>
        </p:nvSpPr>
        <p:spPr>
          <a:xfrm>
            <a:off x="609600" y="2514600"/>
            <a:ext cx="10759068" cy="2743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en-US" dirty="0"/>
              <a:t>Cloud continues to be a differentiator for elite performers and drives high performance.</a:t>
            </a:r>
          </a:p>
        </p:txBody>
      </p:sp>
      <p:sp>
        <p:nvSpPr>
          <p:cNvPr id="5" name="3">
            <a:extLst>
              <a:ext uri="{FF2B5EF4-FFF2-40B4-BE49-F238E27FC236}">
                <a16:creationId xmlns:a16="http://schemas.microsoft.com/office/drawing/2014/main" id="{EC03F9A4-F44C-449A-8C2F-4FC9EB30D249}"/>
              </a:ext>
            </a:extLst>
          </p:cNvPr>
          <p:cNvSpPr txBox="1">
            <a:spLocks/>
          </p:cNvSpPr>
          <p:nvPr/>
        </p:nvSpPr>
        <p:spPr>
          <a:xfrm>
            <a:off x="609600" y="2514597"/>
            <a:ext cx="10759068" cy="2743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en-US" dirty="0"/>
              <a:t>The best strategies for scaling DevOps in organizations focus on structural solutions that build community. </a:t>
            </a:r>
          </a:p>
          <a:p>
            <a:endParaRPr lang="en-US" dirty="0"/>
          </a:p>
        </p:txBody>
      </p:sp>
      <p:sp>
        <p:nvSpPr>
          <p:cNvPr id="8" name="2">
            <a:extLst>
              <a:ext uri="{FF2B5EF4-FFF2-40B4-BE49-F238E27FC236}">
                <a16:creationId xmlns:a16="http://schemas.microsoft.com/office/drawing/2014/main" id="{E6B01D96-1A76-427C-9112-B1E9C31B21D2}"/>
              </a:ext>
            </a:extLst>
          </p:cNvPr>
          <p:cNvSpPr txBox="1">
            <a:spLocks/>
          </p:cNvSpPr>
          <p:nvPr/>
        </p:nvSpPr>
        <p:spPr>
          <a:xfrm>
            <a:off x="609600" y="2514600"/>
            <a:ext cx="10759068" cy="2743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None/>
              <a:defRPr/>
            </a:pPr>
            <a:r>
              <a:rPr lang="en-US" dirty="0"/>
              <a:t>Delivering software quickly, reliably, and safely is at the heart of technology transformation and organizational performance.</a:t>
            </a:r>
          </a:p>
        </p:txBody>
      </p:sp>
      <p:sp>
        <p:nvSpPr>
          <p:cNvPr id="4" name="1">
            <a:extLst>
              <a:ext uri="{FF2B5EF4-FFF2-40B4-BE49-F238E27FC236}">
                <a16:creationId xmlns:a16="http://schemas.microsoft.com/office/drawing/2014/main" id="{8007C947-3400-44BF-A45A-A442000A0DA4}"/>
              </a:ext>
            </a:extLst>
          </p:cNvPr>
          <p:cNvSpPr txBox="1">
            <a:spLocks/>
          </p:cNvSpPr>
          <p:nvPr/>
        </p:nvSpPr>
        <p:spPr>
          <a:xfrm>
            <a:off x="594732" y="2514598"/>
            <a:ext cx="10759068" cy="2743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industry continues to improve, particularly among the elite performers.</a:t>
            </a:r>
          </a:p>
          <a:p>
            <a:pPr marL="0" indent="0">
              <a:buFont typeface="Arial" panose="020B0604020202020204" pitchFamily="34" charset="0"/>
              <a:buNone/>
            </a:pPr>
            <a:endParaRPr lang="en-US" dirty="0"/>
          </a:p>
          <a:p>
            <a:endParaRPr lang="en-US" dirty="0"/>
          </a:p>
        </p:txBody>
      </p:sp>
      <p:sp>
        <p:nvSpPr>
          <p:cNvPr id="3" name="Findings">
            <a:extLst>
              <a:ext uri="{FF2B5EF4-FFF2-40B4-BE49-F238E27FC236}">
                <a16:creationId xmlns:a16="http://schemas.microsoft.com/office/drawing/2014/main" id="{AD746302-CF25-47FB-A086-FBC43FE5C905}"/>
              </a:ext>
            </a:extLst>
          </p:cNvPr>
          <p:cNvSpPr>
            <a:spLocks noGrp="1"/>
          </p:cNvSpPr>
          <p:nvPr>
            <p:ph idx="1"/>
          </p:nvPr>
        </p:nvSpPr>
        <p:spPr>
          <a:xfrm>
            <a:off x="594732" y="1600199"/>
            <a:ext cx="10759068" cy="660787"/>
          </a:xfrm>
        </p:spPr>
        <p:txBody>
          <a:bodyPr>
            <a:normAutofit/>
          </a:bodyPr>
          <a:lstStyle/>
          <a:p>
            <a:pPr marL="0" indent="0">
              <a:buNone/>
            </a:pPr>
            <a:r>
              <a:rPr lang="en-US" dirty="0"/>
              <a:t>Key Findings</a:t>
            </a:r>
          </a:p>
          <a:p>
            <a:endParaRPr lang="en-US" dirty="0"/>
          </a:p>
        </p:txBody>
      </p:sp>
      <p:sp>
        <p:nvSpPr>
          <p:cNvPr id="2" name="Title 1">
            <a:extLst>
              <a:ext uri="{FF2B5EF4-FFF2-40B4-BE49-F238E27FC236}">
                <a16:creationId xmlns:a16="http://schemas.microsoft.com/office/drawing/2014/main" id="{42FD18AB-7293-4723-8A0B-493E37A0D2DD}"/>
              </a:ext>
            </a:extLst>
          </p:cNvPr>
          <p:cNvSpPr>
            <a:spLocks noGrp="1"/>
          </p:cNvSpPr>
          <p:nvPr>
            <p:ph type="title"/>
          </p:nvPr>
        </p:nvSpPr>
        <p:spPr/>
        <p:txBody>
          <a:bodyPr/>
          <a:lstStyle/>
          <a:p>
            <a:r>
              <a:rPr lang="en-US" dirty="0"/>
              <a:t>DORA State of DevOps 2019</a:t>
            </a:r>
          </a:p>
        </p:txBody>
      </p:sp>
    </p:spTree>
    <p:extLst>
      <p:ext uri="{BB962C8B-B14F-4D97-AF65-F5344CB8AC3E}">
        <p14:creationId xmlns:p14="http://schemas.microsoft.com/office/powerpoint/2010/main" val="428963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7" grpId="1"/>
      <p:bldP spid="6" grpId="0"/>
      <p:bldP spid="6" grpId="1"/>
      <p:bldP spid="5" grpId="0"/>
      <p:bldP spid="5" grpId="1"/>
      <p:bldP spid="8" grpId="0"/>
      <p:bldP spid="8" grpId="1"/>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84223F-CD57-42B2-931E-812F58D684F4}"/>
              </a:ext>
            </a:extLst>
          </p:cNvPr>
          <p:cNvSpPr txBox="1">
            <a:spLocks/>
          </p:cNvSpPr>
          <p:nvPr/>
        </p:nvSpPr>
        <p:spPr>
          <a:xfrm>
            <a:off x="6096000" y="1600199"/>
            <a:ext cx="6095999" cy="365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None/>
            </a:pPr>
            <a:r>
              <a:rPr lang="en-US" dirty="0"/>
              <a:t>106x Faster</a:t>
            </a:r>
          </a:p>
          <a:p>
            <a:pPr marL="0" indent="0">
              <a:buNone/>
            </a:pPr>
            <a:r>
              <a:rPr lang="en-US" dirty="0"/>
              <a:t>208x More</a:t>
            </a:r>
          </a:p>
          <a:p>
            <a:pPr marL="0" indent="0">
              <a:buNone/>
            </a:pPr>
            <a:r>
              <a:rPr lang="en-US" dirty="0"/>
              <a:t>2604X Faster Recovery</a:t>
            </a:r>
          </a:p>
          <a:p>
            <a:pPr marL="0" indent="0">
              <a:buNone/>
            </a:pPr>
            <a:r>
              <a:rPr lang="en-US" dirty="0"/>
              <a:t>7x Lower Failure</a:t>
            </a:r>
          </a:p>
          <a:p>
            <a:endParaRPr lang="en-US" dirty="0"/>
          </a:p>
        </p:txBody>
      </p:sp>
      <p:sp>
        <p:nvSpPr>
          <p:cNvPr id="3" name="Content Placeholder 2">
            <a:extLst>
              <a:ext uri="{FF2B5EF4-FFF2-40B4-BE49-F238E27FC236}">
                <a16:creationId xmlns:a16="http://schemas.microsoft.com/office/drawing/2014/main" id="{D9B55AE9-CEFE-49DD-9F77-75948F7B4FF5}"/>
              </a:ext>
            </a:extLst>
          </p:cNvPr>
          <p:cNvSpPr>
            <a:spLocks noGrp="1"/>
          </p:cNvSpPr>
          <p:nvPr>
            <p:ph idx="1"/>
          </p:nvPr>
        </p:nvSpPr>
        <p:spPr>
          <a:xfrm>
            <a:off x="594732" y="1600199"/>
            <a:ext cx="5501268" cy="4147186"/>
          </a:xfrm>
        </p:spPr>
        <p:txBody>
          <a:bodyPr/>
          <a:lstStyle/>
          <a:p>
            <a:pPr marL="0" indent="0">
              <a:buNone/>
            </a:pPr>
            <a:r>
              <a:rPr lang="en-US" dirty="0"/>
              <a:t>Key Metrics</a:t>
            </a:r>
          </a:p>
          <a:p>
            <a:r>
              <a:rPr lang="en-US" dirty="0"/>
              <a:t>Lead time for changes</a:t>
            </a:r>
          </a:p>
          <a:p>
            <a:r>
              <a:rPr lang="en-US" dirty="0"/>
              <a:t>Deployment frequency</a:t>
            </a:r>
          </a:p>
          <a:p>
            <a:r>
              <a:rPr lang="en-US" dirty="0"/>
              <a:t>Time to restore service</a:t>
            </a:r>
          </a:p>
          <a:p>
            <a:r>
              <a:rPr lang="en-US" dirty="0"/>
              <a:t>Change failure rate</a:t>
            </a:r>
          </a:p>
          <a:p>
            <a:endParaRPr lang="en-US" dirty="0"/>
          </a:p>
        </p:txBody>
      </p:sp>
      <p:sp>
        <p:nvSpPr>
          <p:cNvPr id="2" name="Title 1">
            <a:extLst>
              <a:ext uri="{FF2B5EF4-FFF2-40B4-BE49-F238E27FC236}">
                <a16:creationId xmlns:a16="http://schemas.microsoft.com/office/drawing/2014/main" id="{5489FF26-F3AF-4A86-A218-26ABB833FD7D}"/>
              </a:ext>
            </a:extLst>
          </p:cNvPr>
          <p:cNvSpPr>
            <a:spLocks noGrp="1"/>
          </p:cNvSpPr>
          <p:nvPr>
            <p:ph type="title"/>
          </p:nvPr>
        </p:nvSpPr>
        <p:spPr/>
        <p:txBody>
          <a:bodyPr/>
          <a:lstStyle/>
          <a:p>
            <a:r>
              <a:rPr lang="en-US" dirty="0"/>
              <a:t>DORA State of DevOps 2019</a:t>
            </a:r>
          </a:p>
        </p:txBody>
      </p:sp>
    </p:spTree>
    <p:extLst>
      <p:ext uri="{BB962C8B-B14F-4D97-AF65-F5344CB8AC3E}">
        <p14:creationId xmlns:p14="http://schemas.microsoft.com/office/powerpoint/2010/main" val="164622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E8658-29FB-444A-9110-B82E129B7EC5}"/>
              </a:ext>
            </a:extLst>
          </p:cNvPr>
          <p:cNvSpPr>
            <a:spLocks noGrp="1"/>
          </p:cNvSpPr>
          <p:nvPr>
            <p:ph idx="1"/>
          </p:nvPr>
        </p:nvSpPr>
        <p:spPr/>
        <p:txBody>
          <a:bodyPr/>
          <a:lstStyle/>
          <a:p>
            <a:r>
              <a:rPr lang="en-US" dirty="0"/>
              <a:t>Soft skills are important!</a:t>
            </a:r>
          </a:p>
          <a:p>
            <a:r>
              <a:rPr lang="en-US" dirty="0"/>
              <a:t>Learn how to communicate (including listening)</a:t>
            </a:r>
          </a:p>
          <a:p>
            <a:r>
              <a:rPr lang="en-US" dirty="0"/>
              <a:t>People (Dev and Ops) are human, fueled by emotions and needs and prone to errors - let people be human!</a:t>
            </a:r>
          </a:p>
          <a:p>
            <a:r>
              <a:rPr lang="en-US" dirty="0"/>
              <a:t>Be sincere, genuine, and humble</a:t>
            </a:r>
          </a:p>
          <a:p>
            <a:r>
              <a:rPr lang="en-US" dirty="0"/>
              <a:t>Praise and reward accomplishments</a:t>
            </a:r>
          </a:p>
          <a:p>
            <a:r>
              <a:rPr lang="en-US" dirty="0"/>
              <a:t>Share your experience and knowledge</a:t>
            </a:r>
          </a:p>
        </p:txBody>
      </p:sp>
      <p:sp>
        <p:nvSpPr>
          <p:cNvPr id="2" name="Title 1">
            <a:extLst>
              <a:ext uri="{FF2B5EF4-FFF2-40B4-BE49-F238E27FC236}">
                <a16:creationId xmlns:a16="http://schemas.microsoft.com/office/drawing/2014/main" id="{3BD557A8-D619-4378-B920-EEBE8D7CE3CA}"/>
              </a:ext>
            </a:extLst>
          </p:cNvPr>
          <p:cNvSpPr>
            <a:spLocks noGrp="1"/>
          </p:cNvSpPr>
          <p:nvPr>
            <p:ph type="title"/>
          </p:nvPr>
        </p:nvSpPr>
        <p:spPr/>
        <p:txBody>
          <a:bodyPr/>
          <a:lstStyle/>
          <a:p>
            <a:r>
              <a:rPr lang="en-US" dirty="0"/>
              <a:t>Soft Skills</a:t>
            </a:r>
          </a:p>
        </p:txBody>
      </p:sp>
    </p:spTree>
    <p:extLst>
      <p:ext uri="{BB962C8B-B14F-4D97-AF65-F5344CB8AC3E}">
        <p14:creationId xmlns:p14="http://schemas.microsoft.com/office/powerpoint/2010/main" val="134707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mmary">
            <a:extLst>
              <a:ext uri="{FF2B5EF4-FFF2-40B4-BE49-F238E27FC236}">
                <a16:creationId xmlns:a16="http://schemas.microsoft.com/office/drawing/2014/main" id="{47994D64-1FBD-4317-817F-DCF7EC486C8C}"/>
              </a:ext>
            </a:extLst>
          </p:cNvPr>
          <p:cNvSpPr txBox="1">
            <a:spLocks/>
          </p:cNvSpPr>
          <p:nvPr/>
        </p:nvSpPr>
        <p:spPr>
          <a:xfrm>
            <a:off x="609600" y="1600200"/>
            <a:ext cx="10759068" cy="41471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To begin your journey to a DevOps future, you need:</a:t>
            </a:r>
          </a:p>
          <a:p>
            <a:r>
              <a:rPr lang="en-US" dirty="0"/>
              <a:t>Proficiency in multiple scripting languages</a:t>
            </a:r>
          </a:p>
          <a:p>
            <a:r>
              <a:rPr lang="en-US" dirty="0"/>
              <a:t>Everyday use of source control</a:t>
            </a:r>
          </a:p>
          <a:p>
            <a:r>
              <a:rPr lang="en-US" dirty="0"/>
              <a:t>Adopt a continuous improvement mindset</a:t>
            </a:r>
          </a:p>
          <a:p>
            <a:r>
              <a:rPr lang="en-US" dirty="0"/>
              <a:t>Continuously improve your skills</a:t>
            </a:r>
          </a:p>
          <a:p>
            <a:r>
              <a:rPr lang="en-US" dirty="0"/>
              <a:t>Effective communication</a:t>
            </a:r>
          </a:p>
        </p:txBody>
      </p:sp>
      <p:sp>
        <p:nvSpPr>
          <p:cNvPr id="3" name="Quotes">
            <a:extLst>
              <a:ext uri="{FF2B5EF4-FFF2-40B4-BE49-F238E27FC236}">
                <a16:creationId xmlns:a16="http://schemas.microsoft.com/office/drawing/2014/main" id="{60687809-F403-46C7-9A37-8D22D64B0C7B}"/>
              </a:ext>
            </a:extLst>
          </p:cNvPr>
          <p:cNvSpPr>
            <a:spLocks noGrp="1"/>
          </p:cNvSpPr>
          <p:nvPr>
            <p:ph idx="1"/>
          </p:nvPr>
        </p:nvSpPr>
        <p:spPr/>
        <p:txBody>
          <a:bodyPr/>
          <a:lstStyle/>
          <a:p>
            <a:r>
              <a:rPr lang="en-US" dirty="0"/>
              <a:t>“DevOps is not a Goal, But a never-ending process of continual improvement” – Jez Humble</a:t>
            </a:r>
          </a:p>
          <a:p>
            <a:r>
              <a:rPr lang="en-US" dirty="0"/>
              <a:t>“DevOps is not a trend, and will eventually be the standard way of software development and operations, offering everyone a better quality of life.” – DORA State of DevOps 2019</a:t>
            </a:r>
          </a:p>
          <a:p>
            <a:r>
              <a:rPr lang="en-US" dirty="0"/>
              <a:t>“Plan for unplanned work.” – Dominica </a:t>
            </a:r>
            <a:r>
              <a:rPr lang="en-US" dirty="0" err="1"/>
              <a:t>DeGrandis</a:t>
            </a:r>
            <a:endParaRPr lang="en-US" dirty="0"/>
          </a:p>
        </p:txBody>
      </p:sp>
      <p:sp>
        <p:nvSpPr>
          <p:cNvPr id="2" name="Title 1">
            <a:extLst>
              <a:ext uri="{FF2B5EF4-FFF2-40B4-BE49-F238E27FC236}">
                <a16:creationId xmlns:a16="http://schemas.microsoft.com/office/drawing/2014/main" id="{6D6E910A-3304-4999-ABB8-B335645FABEA}"/>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18595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uiExpand="1" build="p"/>
      <p:bldP spid="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8269-FB97-4E28-92A0-34757252402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29207DA-2329-47AD-B160-D3C7022357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452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2417364-B1EB-42DA-89B9-E91E6B35924D}"/>
              </a:ext>
            </a:extLst>
          </p:cNvPr>
          <p:cNvGrpSpPr/>
          <p:nvPr/>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DED0D68A-3BC7-469C-9421-69F046C5B26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1556DEF-9091-45BF-BE62-6D7678804AF4}"/>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F12926DD-A250-4A44-BE8C-E4B459BD0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89997804-A1E2-4116-847C-DBC3929B6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grpSp>
        <p:nvGrpSpPr>
          <p:cNvPr id="19" name="Group 18">
            <a:extLst>
              <a:ext uri="{FF2B5EF4-FFF2-40B4-BE49-F238E27FC236}">
                <a16:creationId xmlns:a16="http://schemas.microsoft.com/office/drawing/2014/main" id="{1268A2E3-928A-42A8-9A68-5A41DC406C58}"/>
              </a:ext>
            </a:extLst>
          </p:cNvPr>
          <p:cNvGrpSpPr/>
          <p:nvPr/>
        </p:nvGrpSpPr>
        <p:grpSpPr>
          <a:xfrm>
            <a:off x="0" y="5776566"/>
            <a:ext cx="12192001" cy="1081434"/>
            <a:chOff x="0" y="5776566"/>
            <a:chExt cx="12192001" cy="1081434"/>
          </a:xfrm>
        </p:grpSpPr>
        <p:sp>
          <p:nvSpPr>
            <p:cNvPr id="20" name="Rectangle 19">
              <a:extLst>
                <a:ext uri="{FF2B5EF4-FFF2-40B4-BE49-F238E27FC236}">
                  <a16:creationId xmlns:a16="http://schemas.microsoft.com/office/drawing/2014/main" id="{1DCBC1A8-F7DE-4A0F-9B14-5C533EE79FFE}"/>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374C418-13B0-4B85-8D44-58E23775196B}"/>
                </a:ext>
              </a:extLst>
            </p:cNvPr>
            <p:cNvGrpSpPr/>
            <p:nvPr/>
          </p:nvGrpSpPr>
          <p:grpSpPr>
            <a:xfrm>
              <a:off x="136116" y="5776566"/>
              <a:ext cx="1766413" cy="974090"/>
              <a:chOff x="705301" y="2052365"/>
              <a:chExt cx="5603844" cy="3090246"/>
            </a:xfrm>
          </p:grpSpPr>
          <p:pic>
            <p:nvPicPr>
              <p:cNvPr id="22" name="Picture 21">
                <a:extLst>
                  <a:ext uri="{FF2B5EF4-FFF2-40B4-BE49-F238E27FC236}">
                    <a16:creationId xmlns:a16="http://schemas.microsoft.com/office/drawing/2014/main" id="{679A239E-AF0C-451D-A190-2231F9E2A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23" name="Picture 22">
                <a:extLst>
                  <a:ext uri="{FF2B5EF4-FFF2-40B4-BE49-F238E27FC236}">
                    <a16:creationId xmlns:a16="http://schemas.microsoft.com/office/drawing/2014/main" id="{6DFD3B92-8093-40AE-87C2-CFD24671BC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
        <p:nvSpPr>
          <p:cNvPr id="24" name="Rectangle 23">
            <a:extLst>
              <a:ext uri="{FF2B5EF4-FFF2-40B4-BE49-F238E27FC236}">
                <a16:creationId xmlns:a16="http://schemas.microsoft.com/office/drawing/2014/main" id="{C0FA8D27-8098-4ABF-ABB0-FEFC3124B71B}"/>
              </a:ext>
            </a:extLst>
          </p:cNvPr>
          <p:cNvSpPr/>
          <p:nvPr/>
        </p:nvSpPr>
        <p:spPr>
          <a:xfrm>
            <a:off x="10065835" y="6286298"/>
            <a:ext cx="1990050" cy="369332"/>
          </a:xfrm>
          <a:prstGeom prst="rect">
            <a:avLst/>
          </a:prstGeom>
        </p:spPr>
        <p:txBody>
          <a:bodyPr wrap="square" anchor="ctr">
            <a:spAutoFit/>
          </a:bodyPr>
          <a:lstStyle/>
          <a:p>
            <a:r>
              <a:rPr lang="en-US" b="1" dirty="0">
                <a:solidFill>
                  <a:schemeClr val="accent5">
                    <a:lumMod val="20000"/>
                    <a:lumOff val="80000"/>
                  </a:schemeClr>
                </a:solidFill>
                <a:latin typeface="Segoe UI" panose="020B0502040204020203" pitchFamily="34" charset="0"/>
                <a:cs typeface="Segoe UI" panose="020B0502040204020203" pitchFamily="34" charset="0"/>
              </a:rPr>
              <a:t>@thedavecarroll</a:t>
            </a:r>
            <a:endParaRPr lang="en-US" dirty="0">
              <a:solidFill>
                <a:schemeClr val="accent5">
                  <a:lumMod val="20000"/>
                  <a:lumOff val="80000"/>
                </a:schemeClr>
              </a:solidFill>
              <a:latin typeface="Segoe UI" panose="020B0502040204020203" pitchFamily="34" charset="0"/>
              <a:cs typeface="Segoe UI" panose="020B0502040204020203" pitchFamily="34" charset="0"/>
            </a:endParaRPr>
          </a:p>
        </p:txBody>
      </p:sp>
      <p:graphicFrame>
        <p:nvGraphicFramePr>
          <p:cNvPr id="7" name="Chart 6">
            <a:extLst>
              <a:ext uri="{FF2B5EF4-FFF2-40B4-BE49-F238E27FC236}">
                <a16:creationId xmlns:a16="http://schemas.microsoft.com/office/drawing/2014/main" id="{F63E9E17-091D-465F-87B2-87618A03AC08}"/>
              </a:ext>
            </a:extLst>
          </p:cNvPr>
          <p:cNvGraphicFramePr/>
          <p:nvPr>
            <p:extLst>
              <p:ext uri="{D42A27DB-BD31-4B8C-83A1-F6EECF244321}">
                <p14:modId xmlns:p14="http://schemas.microsoft.com/office/powerpoint/2010/main" val="983885631"/>
              </p:ext>
            </p:extLst>
          </p:nvPr>
        </p:nvGraphicFramePr>
        <p:xfrm>
          <a:off x="580766" y="905608"/>
          <a:ext cx="11083410" cy="4663066"/>
        </p:xfrm>
        <a:graphic>
          <a:graphicData uri="http://schemas.openxmlformats.org/drawingml/2006/chart">
            <c:chart xmlns:c="http://schemas.openxmlformats.org/drawingml/2006/chart" xmlns:r="http://schemas.openxmlformats.org/officeDocument/2006/relationships" r:id="rId5"/>
          </a:graphicData>
        </a:graphic>
      </p:graphicFrame>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a:xfrm>
            <a:off x="580766" y="306742"/>
            <a:ext cx="3211234" cy="390975"/>
          </a:xfrm>
        </p:spPr>
        <p:txBody>
          <a:bodyPr>
            <a:noAutofit/>
          </a:bodyPr>
          <a:lstStyle/>
          <a:p>
            <a:r>
              <a:rPr lang="en-US" sz="3200" dirty="0"/>
              <a:t>Who Am I</a:t>
            </a:r>
            <a:endParaRPr lang="en-US" sz="3200" b="1" dirty="0">
              <a:solidFill>
                <a:srgbClr val="002060"/>
              </a:solidFill>
            </a:endParaRPr>
          </a:p>
        </p:txBody>
      </p:sp>
    </p:spTree>
    <p:extLst>
      <p:ext uri="{BB962C8B-B14F-4D97-AF65-F5344CB8AC3E}">
        <p14:creationId xmlns:p14="http://schemas.microsoft.com/office/powerpoint/2010/main" val="112475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DevOps">
            <a:extLst>
              <a:ext uri="{FF2B5EF4-FFF2-40B4-BE49-F238E27FC236}">
                <a16:creationId xmlns:a16="http://schemas.microsoft.com/office/drawing/2014/main" id="{72DF2FFB-315F-48D3-B026-6B821F1B4112}"/>
              </a:ext>
            </a:extLst>
          </p:cNvPr>
          <p:cNvPicPr>
            <a:picLocks noGrp="1" noChangeAspect="1"/>
          </p:cNvPicPr>
          <p:nvPr>
            <p:ph idx="1"/>
          </p:nvPr>
        </p:nvPicPr>
        <p:blipFill>
          <a:blip r:embed="rId3"/>
          <a:stretch>
            <a:fillRect/>
          </a:stretch>
        </p:blipFill>
        <p:spPr>
          <a:xfrm>
            <a:off x="1797952" y="1947320"/>
            <a:ext cx="8596095" cy="2963359"/>
          </a:xfrm>
          <a:prstGeom prst="rect">
            <a:avLst/>
          </a:prstGeom>
        </p:spPr>
      </p:pic>
      <p:pic>
        <p:nvPicPr>
          <p:cNvPr id="5" name="Snover Quote">
            <a:extLst>
              <a:ext uri="{FF2B5EF4-FFF2-40B4-BE49-F238E27FC236}">
                <a16:creationId xmlns:a16="http://schemas.microsoft.com/office/drawing/2014/main" id="{16CC26DC-4C97-4C96-B036-8E6D935BA6FD}"/>
              </a:ext>
            </a:extLst>
          </p:cNvPr>
          <p:cNvPicPr>
            <a:picLocks noChangeAspect="1"/>
          </p:cNvPicPr>
          <p:nvPr/>
        </p:nvPicPr>
        <p:blipFill>
          <a:blip r:embed="rId4"/>
          <a:stretch>
            <a:fillRect/>
          </a:stretch>
        </p:blipFill>
        <p:spPr>
          <a:xfrm>
            <a:off x="2491931" y="1495593"/>
            <a:ext cx="7208135" cy="3866812"/>
          </a:xfrm>
          <a:prstGeom prst="rect">
            <a:avLst/>
          </a:prstGeom>
        </p:spPr>
      </p:pic>
      <p:sp>
        <p:nvSpPr>
          <p:cNvPr id="2" name="Title">
            <a:extLst>
              <a:ext uri="{FF2B5EF4-FFF2-40B4-BE49-F238E27FC236}">
                <a16:creationId xmlns:a16="http://schemas.microsoft.com/office/drawing/2014/main" id="{0B232266-6FCC-435C-A885-AFF764482BE6}"/>
              </a:ext>
            </a:extLst>
          </p:cNvPr>
          <p:cNvSpPr>
            <a:spLocks noGrp="1"/>
          </p:cNvSpPr>
          <p:nvPr>
            <p:ph type="title"/>
          </p:nvPr>
        </p:nvSpPr>
        <p:spPr>
          <a:xfrm>
            <a:off x="617034" y="695093"/>
            <a:ext cx="10736766" cy="608748"/>
          </a:xfrm>
        </p:spPr>
        <p:txBody>
          <a:bodyPr>
            <a:normAutofit/>
          </a:bodyPr>
          <a:lstStyle/>
          <a:p>
            <a:r>
              <a:rPr lang="en-US" sz="2800" dirty="0"/>
              <a:t>What is DevOps?</a:t>
            </a:r>
          </a:p>
        </p:txBody>
      </p:sp>
    </p:spTree>
    <p:extLst>
      <p:ext uri="{BB962C8B-B14F-4D97-AF65-F5344CB8AC3E}">
        <p14:creationId xmlns:p14="http://schemas.microsoft.com/office/powerpoint/2010/main" val="10095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xit" presetSubtype="0" fill="hold"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 calcmode="lin" valueType="num">
                                      <p:cBhvr>
                                        <p:cTn id="15" dur="500"/>
                                        <p:tgtEl>
                                          <p:spTgt spid="5"/>
                                        </p:tgtEl>
                                        <p:attrNameLst>
                                          <p:attrName>style.rotation</p:attrName>
                                        </p:attrNameLst>
                                      </p:cBhvr>
                                      <p:tavLst>
                                        <p:tav tm="0">
                                          <p:val>
                                            <p:fltVal val="0"/>
                                          </p:val>
                                        </p:tav>
                                        <p:tav tm="100000">
                                          <p:val>
                                            <p:fltVal val="90"/>
                                          </p:val>
                                        </p:tav>
                                      </p:tavLst>
                                    </p:anim>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3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 calcmode="lin" valueType="num">
                                      <p:cBhvr>
                                        <p:cTn id="22" dur="500" fill="hold"/>
                                        <p:tgtEl>
                                          <p:spTgt spid="6"/>
                                        </p:tgtEl>
                                        <p:attrNameLst>
                                          <p:attrName>style.rotation</p:attrName>
                                        </p:attrNameLst>
                                      </p:cBhvr>
                                      <p:tavLst>
                                        <p:tav tm="0">
                                          <p:val>
                                            <p:fltVal val="90"/>
                                          </p:val>
                                        </p:tav>
                                        <p:tav tm="100000">
                                          <p:val>
                                            <p:fltVal val="0"/>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hoenix Project">
            <a:extLst>
              <a:ext uri="{FF2B5EF4-FFF2-40B4-BE49-F238E27FC236}">
                <a16:creationId xmlns:a16="http://schemas.microsoft.com/office/drawing/2014/main" id="{5CCF26AD-0337-42A5-A1E7-4821E784DD5C}"/>
              </a:ext>
            </a:extLst>
          </p:cNvPr>
          <p:cNvSpPr txBox="1">
            <a:spLocks/>
          </p:cNvSpPr>
          <p:nvPr/>
        </p:nvSpPr>
        <p:spPr>
          <a:xfrm>
            <a:off x="617034" y="4854731"/>
            <a:ext cx="10957931" cy="631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Phoenix Project</a:t>
            </a:r>
          </a:p>
        </p:txBody>
      </p:sp>
      <p:sp>
        <p:nvSpPr>
          <p:cNvPr id="12" name="Social Media">
            <a:extLst>
              <a:ext uri="{FF2B5EF4-FFF2-40B4-BE49-F238E27FC236}">
                <a16:creationId xmlns:a16="http://schemas.microsoft.com/office/drawing/2014/main" id="{A660FA46-C44A-426B-8529-ED98AAD83964}"/>
              </a:ext>
            </a:extLst>
          </p:cNvPr>
          <p:cNvSpPr txBox="1">
            <a:spLocks/>
          </p:cNvSpPr>
          <p:nvPr/>
        </p:nvSpPr>
        <p:spPr>
          <a:xfrm>
            <a:off x="617034" y="4052869"/>
            <a:ext cx="10957931" cy="55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Ideas spread through social media</a:t>
            </a:r>
          </a:p>
        </p:txBody>
      </p:sp>
      <p:sp>
        <p:nvSpPr>
          <p:cNvPr id="9" name="DevOpsDays">
            <a:extLst>
              <a:ext uri="{FF2B5EF4-FFF2-40B4-BE49-F238E27FC236}">
                <a16:creationId xmlns:a16="http://schemas.microsoft.com/office/drawing/2014/main" id="{AE6588BA-9014-4818-97A5-95B21A3EC004}"/>
              </a:ext>
            </a:extLst>
          </p:cNvPr>
          <p:cNvSpPr>
            <a:spLocks noGrp="1"/>
          </p:cNvSpPr>
          <p:nvPr>
            <p:ph idx="1"/>
          </p:nvPr>
        </p:nvSpPr>
        <p:spPr>
          <a:xfrm>
            <a:off x="611777" y="3178331"/>
            <a:ext cx="11427823" cy="631669"/>
          </a:xfrm>
        </p:spPr>
        <p:txBody>
          <a:bodyPr>
            <a:normAutofit/>
          </a:bodyPr>
          <a:lstStyle/>
          <a:p>
            <a:r>
              <a:rPr lang="en-US" dirty="0"/>
              <a:t>“DevOps” coined by Patrick </a:t>
            </a:r>
            <a:r>
              <a:rPr lang="en-US" dirty="0" err="1"/>
              <a:t>Debois</a:t>
            </a:r>
            <a:r>
              <a:rPr lang="en-US" dirty="0"/>
              <a:t> for first DevOpsDays</a:t>
            </a:r>
          </a:p>
        </p:txBody>
      </p:sp>
      <p:sp>
        <p:nvSpPr>
          <p:cNvPr id="11" name="Velocity">
            <a:extLst>
              <a:ext uri="{FF2B5EF4-FFF2-40B4-BE49-F238E27FC236}">
                <a16:creationId xmlns:a16="http://schemas.microsoft.com/office/drawing/2014/main" id="{16220EE2-BE13-48C1-900A-57FBD0A65449}"/>
              </a:ext>
            </a:extLst>
          </p:cNvPr>
          <p:cNvSpPr txBox="1">
            <a:spLocks/>
          </p:cNvSpPr>
          <p:nvPr/>
        </p:nvSpPr>
        <p:spPr>
          <a:xfrm>
            <a:off x="611776" y="2376469"/>
            <a:ext cx="10957932" cy="55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2009 O’Reilly Velocity Conference</a:t>
            </a:r>
          </a:p>
        </p:txBody>
      </p:sp>
      <p:sp>
        <p:nvSpPr>
          <p:cNvPr id="7" name="Agile">
            <a:extLst>
              <a:ext uri="{FF2B5EF4-FFF2-40B4-BE49-F238E27FC236}">
                <a16:creationId xmlns:a16="http://schemas.microsoft.com/office/drawing/2014/main" id="{1A8B135F-2885-40B7-843F-EB9A5F11F5D0}"/>
              </a:ext>
            </a:extLst>
          </p:cNvPr>
          <p:cNvSpPr txBox="1">
            <a:spLocks/>
          </p:cNvSpPr>
          <p:nvPr/>
        </p:nvSpPr>
        <p:spPr>
          <a:xfrm>
            <a:off x="609600" y="1574607"/>
            <a:ext cx="10957932" cy="55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2008 Agile Conference in Toronto</a:t>
            </a:r>
          </a:p>
        </p:txBody>
      </p:sp>
      <p:sp>
        <p:nvSpPr>
          <p:cNvPr id="2" name="Title">
            <a:extLst>
              <a:ext uri="{FF2B5EF4-FFF2-40B4-BE49-F238E27FC236}">
                <a16:creationId xmlns:a16="http://schemas.microsoft.com/office/drawing/2014/main" id="{7695D344-9920-4883-BFD8-1EC62DE54E62}"/>
              </a:ext>
            </a:extLst>
          </p:cNvPr>
          <p:cNvSpPr>
            <a:spLocks noGrp="1"/>
          </p:cNvSpPr>
          <p:nvPr>
            <p:ph type="title"/>
          </p:nvPr>
        </p:nvSpPr>
        <p:spPr>
          <a:xfrm>
            <a:off x="617033" y="685800"/>
            <a:ext cx="10957933" cy="660787"/>
          </a:xfrm>
        </p:spPr>
        <p:txBody>
          <a:bodyPr/>
          <a:lstStyle/>
          <a:p>
            <a:r>
              <a:rPr lang="en-US" dirty="0"/>
              <a:t>History of DevOps</a:t>
            </a:r>
          </a:p>
        </p:txBody>
      </p:sp>
    </p:spTree>
    <p:extLst>
      <p:ext uri="{BB962C8B-B14F-4D97-AF65-F5344CB8AC3E}">
        <p14:creationId xmlns:p14="http://schemas.microsoft.com/office/powerpoint/2010/main" val="4948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9" grpId="0" build="p"/>
      <p:bldP spid="11"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F9A47-DA32-4B7C-A6D2-568E8024870C}"/>
              </a:ext>
            </a:extLst>
          </p:cNvPr>
          <p:cNvSpPr>
            <a:spLocks noGrp="1"/>
          </p:cNvSpPr>
          <p:nvPr>
            <p:ph idx="1"/>
          </p:nvPr>
        </p:nvSpPr>
        <p:spPr>
          <a:xfrm>
            <a:off x="594732" y="1600199"/>
            <a:ext cx="10759068" cy="2743201"/>
          </a:xfrm>
        </p:spPr>
        <p:txBody>
          <a:bodyPr/>
          <a:lstStyle/>
          <a:p>
            <a:r>
              <a:rPr lang="en-US" dirty="0"/>
              <a:t>Developers vs Operations</a:t>
            </a:r>
          </a:p>
          <a:p>
            <a:r>
              <a:rPr lang="en-US" dirty="0"/>
              <a:t>Us vs Them</a:t>
            </a:r>
          </a:p>
          <a:p>
            <a:r>
              <a:rPr lang="en-US" dirty="0"/>
              <a:t>Wall of Confusion</a:t>
            </a:r>
          </a:p>
        </p:txBody>
      </p:sp>
      <p:sp>
        <p:nvSpPr>
          <p:cNvPr id="2" name="Title 1">
            <a:extLst>
              <a:ext uri="{FF2B5EF4-FFF2-40B4-BE49-F238E27FC236}">
                <a16:creationId xmlns:a16="http://schemas.microsoft.com/office/drawing/2014/main" id="{1F3BD1B3-6548-4EA8-959B-6C90355EA219}"/>
              </a:ext>
            </a:extLst>
          </p:cNvPr>
          <p:cNvSpPr>
            <a:spLocks noGrp="1"/>
          </p:cNvSpPr>
          <p:nvPr>
            <p:ph type="title"/>
          </p:nvPr>
        </p:nvSpPr>
        <p:spPr/>
        <p:txBody>
          <a:bodyPr/>
          <a:lstStyle/>
          <a:p>
            <a:r>
              <a:rPr lang="en-US" dirty="0"/>
              <a:t>The Chasm of IT, aka the Divide</a:t>
            </a:r>
          </a:p>
        </p:txBody>
      </p:sp>
    </p:spTree>
    <p:extLst>
      <p:ext uri="{BB962C8B-B14F-4D97-AF65-F5344CB8AC3E}">
        <p14:creationId xmlns:p14="http://schemas.microsoft.com/office/powerpoint/2010/main" val="111801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Way3">
            <a:extLst>
              <a:ext uri="{FF2B5EF4-FFF2-40B4-BE49-F238E27FC236}">
                <a16:creationId xmlns:a16="http://schemas.microsoft.com/office/drawing/2014/main" id="{EF489515-B158-40B0-B439-310DDA3F53D2}"/>
              </a:ext>
            </a:extLst>
          </p:cNvPr>
          <p:cNvSpPr txBox="1">
            <a:spLocks/>
          </p:cNvSpPr>
          <p:nvPr/>
        </p:nvSpPr>
        <p:spPr>
          <a:xfrm>
            <a:off x="594732" y="3429000"/>
            <a:ext cx="10987668"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en-US" dirty="0"/>
              <a:t>Continual Experimentation and Learning</a:t>
            </a:r>
          </a:p>
          <a:p>
            <a:pPr marL="0" indent="0">
              <a:buNone/>
            </a:pPr>
            <a:endParaRPr lang="en-US" dirty="0"/>
          </a:p>
          <a:p>
            <a:pPr marL="0" indent="0">
              <a:buFont typeface="Arial" panose="020B0604020202020204" pitchFamily="34" charset="0"/>
              <a:buNone/>
            </a:pPr>
            <a:endParaRPr lang="en-US" dirty="0"/>
          </a:p>
        </p:txBody>
      </p:sp>
      <p:sp>
        <p:nvSpPr>
          <p:cNvPr id="8" name="Way2">
            <a:extLst>
              <a:ext uri="{FF2B5EF4-FFF2-40B4-BE49-F238E27FC236}">
                <a16:creationId xmlns:a16="http://schemas.microsoft.com/office/drawing/2014/main" id="{A2E42CBF-5F59-407B-9EFE-15EE8C470E8D}"/>
              </a:ext>
            </a:extLst>
          </p:cNvPr>
          <p:cNvSpPr txBox="1">
            <a:spLocks/>
          </p:cNvSpPr>
          <p:nvPr/>
        </p:nvSpPr>
        <p:spPr>
          <a:xfrm>
            <a:off x="621402" y="2552700"/>
            <a:ext cx="10987668"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dirty="0"/>
              <a:t>Amplify Feedback Loops</a:t>
            </a:r>
          </a:p>
          <a:p>
            <a:pPr marL="0" indent="0">
              <a:buFont typeface="Arial" panose="020B0604020202020204" pitchFamily="34" charset="0"/>
              <a:buNone/>
            </a:pPr>
            <a:endParaRPr lang="en-US" dirty="0"/>
          </a:p>
        </p:txBody>
      </p:sp>
      <p:sp>
        <p:nvSpPr>
          <p:cNvPr id="4" name="Way1">
            <a:extLst>
              <a:ext uri="{FF2B5EF4-FFF2-40B4-BE49-F238E27FC236}">
                <a16:creationId xmlns:a16="http://schemas.microsoft.com/office/drawing/2014/main" id="{4BD33F54-C238-4BE6-9555-E292F6CB7938}"/>
              </a:ext>
            </a:extLst>
          </p:cNvPr>
          <p:cNvSpPr txBox="1">
            <a:spLocks/>
          </p:cNvSpPr>
          <p:nvPr/>
        </p:nvSpPr>
        <p:spPr>
          <a:xfrm>
            <a:off x="608067" y="1676400"/>
            <a:ext cx="10987668"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Systems Thinking</a:t>
            </a:r>
          </a:p>
          <a:p>
            <a:endParaRPr lang="en-US" dirty="0"/>
          </a:p>
          <a:p>
            <a:pPr marL="0" indent="0">
              <a:buFont typeface="Arial" panose="020B0604020202020204" pitchFamily="34" charset="0"/>
              <a:buNone/>
            </a:pPr>
            <a:endParaRPr lang="en-US" dirty="0"/>
          </a:p>
        </p:txBody>
      </p:sp>
      <p:sp>
        <p:nvSpPr>
          <p:cNvPr id="2" name="Title 1">
            <a:extLst>
              <a:ext uri="{FF2B5EF4-FFF2-40B4-BE49-F238E27FC236}">
                <a16:creationId xmlns:a16="http://schemas.microsoft.com/office/drawing/2014/main" id="{3E3C8E6C-502A-4A45-959F-5C88030D15F0}"/>
              </a:ext>
            </a:extLst>
          </p:cNvPr>
          <p:cNvSpPr>
            <a:spLocks noGrp="1"/>
          </p:cNvSpPr>
          <p:nvPr>
            <p:ph type="title"/>
          </p:nvPr>
        </p:nvSpPr>
        <p:spPr/>
        <p:txBody>
          <a:bodyPr/>
          <a:lstStyle/>
          <a:p>
            <a:r>
              <a:rPr lang="en-US" dirty="0"/>
              <a:t>DevOps Guiding Principles - The Three Ways</a:t>
            </a:r>
          </a:p>
        </p:txBody>
      </p:sp>
    </p:spTree>
    <p:extLst>
      <p:ext uri="{BB962C8B-B14F-4D97-AF65-F5344CB8AC3E}">
        <p14:creationId xmlns:p14="http://schemas.microsoft.com/office/powerpoint/2010/main" val="106141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ring Detail">
            <a:extLst>
              <a:ext uri="{FF2B5EF4-FFF2-40B4-BE49-F238E27FC236}">
                <a16:creationId xmlns:a16="http://schemas.microsoft.com/office/drawing/2014/main" id="{BD388446-C982-4972-8907-8C75E6D44BF9}"/>
              </a:ext>
            </a:extLst>
          </p:cNvPr>
          <p:cNvSpPr txBox="1">
            <a:spLocks/>
          </p:cNvSpPr>
          <p:nvPr/>
        </p:nvSpPr>
        <p:spPr>
          <a:xfrm>
            <a:off x="6069726" y="1752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dirty="0"/>
              <a:t>Encourage communications between development and operations</a:t>
            </a:r>
          </a:p>
          <a:p>
            <a:endParaRPr lang="en-US" dirty="0"/>
          </a:p>
          <a:p>
            <a:pPr marL="457200" indent="-457200">
              <a:buFont typeface="Arial" panose="020B0604020202020204" pitchFamily="34" charset="0"/>
              <a:buChar char="•"/>
            </a:pPr>
            <a:r>
              <a:rPr lang="en-US" dirty="0"/>
              <a:t>Documentation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Trust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Distrust must go!</a:t>
            </a:r>
          </a:p>
          <a:p>
            <a:pPr marL="457200" indent="-457200">
              <a:buFont typeface="Arial" panose="020B0604020202020204" pitchFamily="34" charset="0"/>
              <a:buChar char="•"/>
            </a:pPr>
            <a:endParaRPr lang="en-US" dirty="0"/>
          </a:p>
        </p:txBody>
      </p:sp>
      <p:sp>
        <p:nvSpPr>
          <p:cNvPr id="7" name="Sharing">
            <a:extLst>
              <a:ext uri="{FF2B5EF4-FFF2-40B4-BE49-F238E27FC236}">
                <a16:creationId xmlns:a16="http://schemas.microsoft.com/office/drawing/2014/main" id="{7B25F38A-247D-4757-B047-20A7939BAF34}"/>
              </a:ext>
            </a:extLst>
          </p:cNvPr>
          <p:cNvSpPr txBox="1">
            <a:spLocks/>
          </p:cNvSpPr>
          <p:nvPr/>
        </p:nvSpPr>
        <p:spPr>
          <a:xfrm>
            <a:off x="602167" y="4747709"/>
            <a:ext cx="54864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Sharing</a:t>
            </a:r>
          </a:p>
          <a:p>
            <a:pPr lvl="1"/>
            <a:endParaRPr lang="en-US" sz="3600" dirty="0"/>
          </a:p>
        </p:txBody>
      </p:sp>
      <p:sp>
        <p:nvSpPr>
          <p:cNvPr id="19" name="Measure Detail">
            <a:extLst>
              <a:ext uri="{FF2B5EF4-FFF2-40B4-BE49-F238E27FC236}">
                <a16:creationId xmlns:a16="http://schemas.microsoft.com/office/drawing/2014/main" id="{677B3BE7-ACEC-4ACF-B559-D81A80FAE80E}"/>
              </a:ext>
            </a:extLst>
          </p:cNvPr>
          <p:cNvSpPr txBox="1">
            <a:spLocks/>
          </p:cNvSpPr>
          <p:nvPr/>
        </p:nvSpPr>
        <p:spPr>
          <a:xfrm>
            <a:off x="6069726" y="1752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dirty="0"/>
              <a:t>Measure all the things!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Visibility into all systems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Observability</a:t>
            </a:r>
          </a:p>
        </p:txBody>
      </p:sp>
      <p:sp>
        <p:nvSpPr>
          <p:cNvPr id="6" name="Measure">
            <a:extLst>
              <a:ext uri="{FF2B5EF4-FFF2-40B4-BE49-F238E27FC236}">
                <a16:creationId xmlns:a16="http://schemas.microsoft.com/office/drawing/2014/main" id="{AA48FB92-D868-43F5-BADC-E6C24D3F0373}"/>
              </a:ext>
            </a:extLst>
          </p:cNvPr>
          <p:cNvSpPr txBox="1">
            <a:spLocks/>
          </p:cNvSpPr>
          <p:nvPr/>
        </p:nvSpPr>
        <p:spPr>
          <a:xfrm>
            <a:off x="594731" y="3960831"/>
            <a:ext cx="54864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Metrics</a:t>
            </a:r>
          </a:p>
        </p:txBody>
      </p:sp>
      <p:sp>
        <p:nvSpPr>
          <p:cNvPr id="18" name="Lean Detail">
            <a:extLst>
              <a:ext uri="{FF2B5EF4-FFF2-40B4-BE49-F238E27FC236}">
                <a16:creationId xmlns:a16="http://schemas.microsoft.com/office/drawing/2014/main" id="{D4BAD728-4A78-4458-AD0E-E537341E6A51}"/>
              </a:ext>
            </a:extLst>
          </p:cNvPr>
          <p:cNvSpPr txBox="1">
            <a:spLocks/>
          </p:cNvSpPr>
          <p:nvPr/>
        </p:nvSpPr>
        <p:spPr>
          <a:xfrm>
            <a:off x="6046108" y="1752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dirty="0"/>
              <a:t>Visualize work in progress (WIP)</a:t>
            </a:r>
            <a:br>
              <a:rPr lang="en-US" dirty="0"/>
            </a:br>
            <a:endParaRPr lang="en-US" dirty="0"/>
          </a:p>
          <a:p>
            <a:pPr marL="457200" indent="-457200">
              <a:buFont typeface="Arial" panose="020B0604020202020204" pitchFamily="34" charset="0"/>
              <a:buChar char="•"/>
            </a:pPr>
            <a:r>
              <a:rPr lang="en-US" dirty="0"/>
              <a:t>Limit batch sizes</a:t>
            </a:r>
            <a:br>
              <a:rPr lang="en-US" dirty="0"/>
            </a:br>
            <a:endParaRPr lang="en-US" dirty="0"/>
          </a:p>
          <a:p>
            <a:pPr marL="457200" indent="-457200">
              <a:buFont typeface="Arial" panose="020B0604020202020204" pitchFamily="34" charset="0"/>
              <a:buChar char="•"/>
            </a:pPr>
            <a:r>
              <a:rPr lang="en-US" dirty="0"/>
              <a:t>Manage queue lengths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Quick feedback</a:t>
            </a:r>
            <a:br>
              <a:rPr lang="en-US" dirty="0"/>
            </a:br>
            <a:endParaRPr lang="en-US" dirty="0"/>
          </a:p>
          <a:p>
            <a:pPr marL="457200" indent="-457200">
              <a:buFont typeface="Arial" panose="020B0604020202020204" pitchFamily="34" charset="0"/>
              <a:buChar char="•"/>
            </a:pPr>
            <a:endParaRPr lang="en-US" dirty="0"/>
          </a:p>
        </p:txBody>
      </p:sp>
      <p:sp>
        <p:nvSpPr>
          <p:cNvPr id="5" name="Lean">
            <a:extLst>
              <a:ext uri="{FF2B5EF4-FFF2-40B4-BE49-F238E27FC236}">
                <a16:creationId xmlns:a16="http://schemas.microsoft.com/office/drawing/2014/main" id="{EEC1E305-B2F9-48E1-9A3D-2A481164B6AE}"/>
              </a:ext>
            </a:extLst>
          </p:cNvPr>
          <p:cNvSpPr txBox="1">
            <a:spLocks/>
          </p:cNvSpPr>
          <p:nvPr/>
        </p:nvSpPr>
        <p:spPr>
          <a:xfrm>
            <a:off x="594733" y="3173954"/>
            <a:ext cx="5486400"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Lean</a:t>
            </a:r>
          </a:p>
        </p:txBody>
      </p:sp>
      <p:sp>
        <p:nvSpPr>
          <p:cNvPr id="15" name="Automation Detail">
            <a:extLst>
              <a:ext uri="{FF2B5EF4-FFF2-40B4-BE49-F238E27FC236}">
                <a16:creationId xmlns:a16="http://schemas.microsoft.com/office/drawing/2014/main" id="{E16162F3-7561-47C2-9542-F89DD856E2AD}"/>
              </a:ext>
            </a:extLst>
          </p:cNvPr>
          <p:cNvSpPr txBox="1">
            <a:spLocks/>
          </p:cNvSpPr>
          <p:nvPr/>
        </p:nvSpPr>
        <p:spPr>
          <a:xfrm>
            <a:off x="6052228" y="1752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dirty="0"/>
              <a:t>Automation, automation, automation</a:t>
            </a:r>
          </a:p>
          <a:p>
            <a:endParaRPr lang="en-US" dirty="0"/>
          </a:p>
          <a:p>
            <a:pPr marL="457200" indent="-457200">
              <a:buFont typeface="Arial" panose="020B0604020202020204" pitchFamily="34" charset="0"/>
              <a:buChar char="•"/>
            </a:pPr>
            <a:r>
              <a:rPr lang="en-US" dirty="0"/>
              <a:t>Goal of continuous delivery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PowerShell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Pipeline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21" name="Automation">
            <a:extLst>
              <a:ext uri="{FF2B5EF4-FFF2-40B4-BE49-F238E27FC236}">
                <a16:creationId xmlns:a16="http://schemas.microsoft.com/office/drawing/2014/main" id="{5CBCC90F-CB3F-4F9D-8881-A0A45E2529C1}"/>
              </a:ext>
            </a:extLst>
          </p:cNvPr>
          <p:cNvSpPr txBox="1">
            <a:spLocks/>
          </p:cNvSpPr>
          <p:nvPr/>
        </p:nvSpPr>
        <p:spPr>
          <a:xfrm>
            <a:off x="556648" y="2387077"/>
            <a:ext cx="5486400" cy="685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Automation</a:t>
            </a:r>
          </a:p>
        </p:txBody>
      </p:sp>
      <p:sp>
        <p:nvSpPr>
          <p:cNvPr id="13" name="Culture Detail">
            <a:extLst>
              <a:ext uri="{FF2B5EF4-FFF2-40B4-BE49-F238E27FC236}">
                <a16:creationId xmlns:a16="http://schemas.microsoft.com/office/drawing/2014/main" id="{CA0FF42B-1DDA-4DDA-A24E-21BBC2E1FCD1}"/>
              </a:ext>
            </a:extLst>
          </p:cNvPr>
          <p:cNvSpPr txBox="1">
            <a:spLocks/>
          </p:cNvSpPr>
          <p:nvPr/>
        </p:nvSpPr>
        <p:spPr>
          <a:xfrm>
            <a:off x="6069725" y="1752600"/>
            <a:ext cx="5512672" cy="4038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800" b="1" kern="1200">
                <a:solidFill>
                  <a:srgbClr val="002060"/>
                </a:solidFill>
                <a:latin typeface="Segoe UI" panose="020B0502040204020203" pitchFamily="34" charset="0"/>
                <a:ea typeface="+mj-ea"/>
                <a:cs typeface="Segoe UI" panose="020B0502040204020203" pitchFamily="34" charset="0"/>
              </a:defRPr>
            </a:lvl1pPr>
          </a:lstStyle>
          <a:p>
            <a:pPr marL="457200" indent="-457200">
              <a:buFont typeface="Arial" panose="020B0604020202020204" pitchFamily="34" charset="0"/>
              <a:buChar char="•"/>
            </a:pPr>
            <a:r>
              <a:rPr lang="en-US" dirty="0"/>
              <a:t>Shared responsibility</a:t>
            </a:r>
            <a:br>
              <a:rPr lang="en-US" dirty="0"/>
            </a:br>
            <a:endParaRPr lang="en-US" dirty="0"/>
          </a:p>
          <a:p>
            <a:pPr marL="457200" indent="-457200">
              <a:buFont typeface="Arial" panose="020B0604020202020204" pitchFamily="34" charset="0"/>
              <a:buChar char="•"/>
            </a:pPr>
            <a:r>
              <a:rPr lang="en-US" dirty="0"/>
              <a:t>Not “us” vs “them”</a:t>
            </a:r>
            <a:br>
              <a:rPr lang="en-US" dirty="0"/>
            </a:br>
            <a:endParaRPr lang="en-US" dirty="0"/>
          </a:p>
          <a:p>
            <a:pPr marL="457200" indent="-457200">
              <a:buFont typeface="Arial" panose="020B0604020202020204" pitchFamily="34" charset="0"/>
              <a:buChar char="•"/>
            </a:pPr>
            <a:r>
              <a:rPr lang="en-US" dirty="0"/>
              <a:t>Common goal</a:t>
            </a:r>
          </a:p>
        </p:txBody>
      </p:sp>
      <p:sp>
        <p:nvSpPr>
          <p:cNvPr id="3" name="Culture">
            <a:extLst>
              <a:ext uri="{FF2B5EF4-FFF2-40B4-BE49-F238E27FC236}">
                <a16:creationId xmlns:a16="http://schemas.microsoft.com/office/drawing/2014/main" id="{858020A1-5E77-4F18-827B-63AD2970F184}"/>
              </a:ext>
            </a:extLst>
          </p:cNvPr>
          <p:cNvSpPr>
            <a:spLocks noGrp="1"/>
          </p:cNvSpPr>
          <p:nvPr>
            <p:ph idx="1"/>
          </p:nvPr>
        </p:nvSpPr>
        <p:spPr>
          <a:xfrm>
            <a:off x="594731" y="1600200"/>
            <a:ext cx="5486400" cy="685800"/>
          </a:xfrm>
        </p:spPr>
        <p:txBody>
          <a:bodyPr>
            <a:noAutofit/>
          </a:bodyPr>
          <a:lstStyle/>
          <a:p>
            <a:pPr marL="0" indent="0">
              <a:buNone/>
            </a:pPr>
            <a:r>
              <a:rPr lang="en-US" sz="3600" dirty="0"/>
              <a:t>Culture of Collaboration</a:t>
            </a:r>
          </a:p>
        </p:txBody>
      </p:sp>
      <p:sp>
        <p:nvSpPr>
          <p:cNvPr id="2" name="Title">
            <a:extLst>
              <a:ext uri="{FF2B5EF4-FFF2-40B4-BE49-F238E27FC236}">
                <a16:creationId xmlns:a16="http://schemas.microsoft.com/office/drawing/2014/main" id="{CD480B10-39E4-4D69-8F7A-613D78B6FA41}"/>
              </a:ext>
            </a:extLst>
          </p:cNvPr>
          <p:cNvSpPr>
            <a:spLocks noGrp="1"/>
          </p:cNvSpPr>
          <p:nvPr>
            <p:ph type="title"/>
          </p:nvPr>
        </p:nvSpPr>
        <p:spPr/>
        <p:txBody>
          <a:bodyPr/>
          <a:lstStyle/>
          <a:p>
            <a:r>
              <a:rPr lang="en-US" dirty="0"/>
              <a:t>DevOps Culture Assessment – CALMS</a:t>
            </a:r>
          </a:p>
        </p:txBody>
      </p:sp>
    </p:spTree>
    <p:extLst>
      <p:ext uri="{BB962C8B-B14F-4D97-AF65-F5344CB8AC3E}">
        <p14:creationId xmlns:p14="http://schemas.microsoft.com/office/powerpoint/2010/main" val="248646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9" presetClass="emph" presetSubtype="0" fill="hold" grpId="1" nodeType="withEffect">
                                  <p:stCondLst>
                                    <p:cond delay="0"/>
                                  </p:stCondLst>
                                  <p:childTnLst>
                                    <p:animClr clrSpc="rgb" dir="cw">
                                      <p:cBhvr override="childStyle">
                                        <p:cTn id="16" dur="500" fill="hold"/>
                                        <p:tgtEl>
                                          <p:spTgt spid="3">
                                            <p:txEl>
                                              <p:pRg st="0" end="0"/>
                                            </p:txEl>
                                          </p:spTgt>
                                        </p:tgtEl>
                                        <p:attrNameLst>
                                          <p:attrName>style.color</p:attrName>
                                        </p:attrNameLst>
                                      </p:cBhvr>
                                      <p:to>
                                        <a:srgbClr val="969696"/>
                                      </p:to>
                                    </p:animClr>
                                    <p:animClr clrSpc="rgb" dir="cw">
                                      <p:cBhvr>
                                        <p:cTn id="17" dur="500" fill="hold"/>
                                        <p:tgtEl>
                                          <p:spTgt spid="3">
                                            <p:txEl>
                                              <p:pRg st="0" end="0"/>
                                            </p:txEl>
                                          </p:spTgt>
                                        </p:tgtEl>
                                        <p:attrNameLst>
                                          <p:attrName>fillcolor</p:attrName>
                                        </p:attrNameLst>
                                      </p:cBhvr>
                                      <p:to>
                                        <a:srgbClr val="969696"/>
                                      </p:to>
                                    </p:animClr>
                                    <p:set>
                                      <p:cBhvr>
                                        <p:cTn id="18" dur="500" fill="hold"/>
                                        <p:tgtEl>
                                          <p:spTgt spid="3">
                                            <p:txEl>
                                              <p:pRg st="0" end="0"/>
                                            </p:txEl>
                                          </p:spTgt>
                                        </p:tgtEl>
                                        <p:attrNameLst>
                                          <p:attrName>fill.type</p:attrName>
                                        </p:attrNameLst>
                                      </p:cBhvr>
                                      <p:to>
                                        <p:strVal val="solid"/>
                                      </p:to>
                                    </p:set>
                                    <p:set>
                                      <p:cBhvr>
                                        <p:cTn id="19" dur="500" fill="hold"/>
                                        <p:tgtEl>
                                          <p:spTgt spid="3">
                                            <p:txEl>
                                              <p:pRg st="0" end="0"/>
                                            </p:txEl>
                                          </p:spTgt>
                                        </p:tgtEl>
                                        <p:attrNameLst>
                                          <p:attrName>fill.on</p:attrName>
                                        </p:attrNameLst>
                                      </p:cBhvr>
                                      <p:to>
                                        <p:strVal val="true"/>
                                      </p:to>
                                    </p:set>
                                  </p:childTnLst>
                                </p:cTn>
                              </p:par>
                              <p:par>
                                <p:cTn id="20" presetID="1" presetClass="entr" presetSubtype="0" fill="hold" grpId="0" nodeType="with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9" presetClass="emph" presetSubtype="0" fill="hold" grpId="1" nodeType="withEffect">
                                  <p:stCondLst>
                                    <p:cond delay="0"/>
                                  </p:stCondLst>
                                  <p:childTnLst>
                                    <p:animClr clrSpc="rgb" dir="cw">
                                      <p:cBhvr override="childStyle">
                                        <p:cTn id="31" dur="500" fill="hold"/>
                                        <p:tgtEl>
                                          <p:spTgt spid="21">
                                            <p:txEl>
                                              <p:pRg st="0" end="0"/>
                                            </p:txEl>
                                          </p:spTgt>
                                        </p:tgtEl>
                                        <p:attrNameLst>
                                          <p:attrName>style.color</p:attrName>
                                        </p:attrNameLst>
                                      </p:cBhvr>
                                      <p:to>
                                        <a:srgbClr val="969696"/>
                                      </p:to>
                                    </p:animClr>
                                    <p:animClr clrSpc="rgb" dir="cw">
                                      <p:cBhvr>
                                        <p:cTn id="32" dur="500" fill="hold"/>
                                        <p:tgtEl>
                                          <p:spTgt spid="21">
                                            <p:txEl>
                                              <p:pRg st="0" end="0"/>
                                            </p:txEl>
                                          </p:spTgt>
                                        </p:tgtEl>
                                        <p:attrNameLst>
                                          <p:attrName>fillcolor</p:attrName>
                                        </p:attrNameLst>
                                      </p:cBhvr>
                                      <p:to>
                                        <a:srgbClr val="969696"/>
                                      </p:to>
                                    </p:animClr>
                                    <p:set>
                                      <p:cBhvr>
                                        <p:cTn id="33" dur="500" fill="hold"/>
                                        <p:tgtEl>
                                          <p:spTgt spid="21">
                                            <p:txEl>
                                              <p:pRg st="0" end="0"/>
                                            </p:txEl>
                                          </p:spTgt>
                                        </p:tgtEl>
                                        <p:attrNameLst>
                                          <p:attrName>fill.type</p:attrName>
                                        </p:attrNameLst>
                                      </p:cBhvr>
                                      <p:to>
                                        <p:strVal val="solid"/>
                                      </p:to>
                                    </p:set>
                                    <p:set>
                                      <p:cBhvr>
                                        <p:cTn id="34" dur="500" fill="hold"/>
                                        <p:tgtEl>
                                          <p:spTgt spid="21">
                                            <p:txEl>
                                              <p:pRg st="0" end="0"/>
                                            </p:txEl>
                                          </p:spTgt>
                                        </p:tgtEl>
                                        <p:attrNameLst>
                                          <p:attrName>fill.on</p:attrName>
                                        </p:attrNameLst>
                                      </p:cBhvr>
                                      <p:to>
                                        <p:strVal val="true"/>
                                      </p:to>
                                    </p:set>
                                  </p:childTnLst>
                                </p:cTn>
                              </p:par>
                              <p:par>
                                <p:cTn id="35" presetID="1" presetClass="entr" presetSubtype="0" fill="hold"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9" presetClass="emph" presetSubtype="0" fill="hold" grpId="0" nodeType="withEffect">
                                  <p:stCondLst>
                                    <p:cond delay="0"/>
                                  </p:stCondLst>
                                  <p:childTnLst>
                                    <p:animClr clrSpc="rgb" dir="cw">
                                      <p:cBhvr override="childStyle">
                                        <p:cTn id="46" dur="500" fill="hold"/>
                                        <p:tgtEl>
                                          <p:spTgt spid="5">
                                            <p:txEl>
                                              <p:pRg st="0" end="0"/>
                                            </p:txEl>
                                          </p:spTgt>
                                        </p:tgtEl>
                                        <p:attrNameLst>
                                          <p:attrName>style.color</p:attrName>
                                        </p:attrNameLst>
                                      </p:cBhvr>
                                      <p:to>
                                        <a:srgbClr val="969696"/>
                                      </p:to>
                                    </p:animClr>
                                    <p:animClr clrSpc="rgb" dir="cw">
                                      <p:cBhvr>
                                        <p:cTn id="47" dur="500" fill="hold"/>
                                        <p:tgtEl>
                                          <p:spTgt spid="5">
                                            <p:txEl>
                                              <p:pRg st="0" end="0"/>
                                            </p:txEl>
                                          </p:spTgt>
                                        </p:tgtEl>
                                        <p:attrNameLst>
                                          <p:attrName>fillcolor</p:attrName>
                                        </p:attrNameLst>
                                      </p:cBhvr>
                                      <p:to>
                                        <a:srgbClr val="969696"/>
                                      </p:to>
                                    </p:animClr>
                                    <p:set>
                                      <p:cBhvr>
                                        <p:cTn id="48" dur="500" fill="hold"/>
                                        <p:tgtEl>
                                          <p:spTgt spid="5">
                                            <p:txEl>
                                              <p:pRg st="0" end="0"/>
                                            </p:txEl>
                                          </p:spTgt>
                                        </p:tgtEl>
                                        <p:attrNameLst>
                                          <p:attrName>fill.type</p:attrName>
                                        </p:attrNameLst>
                                      </p:cBhvr>
                                      <p:to>
                                        <p:strVal val="solid"/>
                                      </p:to>
                                    </p:set>
                                    <p:set>
                                      <p:cBhvr>
                                        <p:cTn id="49" dur="500" fill="hold"/>
                                        <p:tgtEl>
                                          <p:spTgt spid="5">
                                            <p:txEl>
                                              <p:pRg st="0" end="0"/>
                                            </p:txEl>
                                          </p:spTgt>
                                        </p:tgtEl>
                                        <p:attrNameLst>
                                          <p:attrName>fill.on</p:attrName>
                                        </p:attrNameLst>
                                      </p:cBhvr>
                                      <p:to>
                                        <p:strVal val="true"/>
                                      </p:to>
                                    </p:set>
                                  </p:childTnLst>
                                </p:cTn>
                              </p:par>
                              <p:par>
                                <p:cTn id="50" presetID="1" presetClass="entr" presetSubtype="0" fill="hold" grpId="0" nodeType="with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9"/>
                                        </p:tgtEl>
                                        <p:attrNameLst>
                                          <p:attrName>style.visibility</p:attrName>
                                        </p:attrNameLst>
                                      </p:cBhvr>
                                      <p:to>
                                        <p:strVal val="hidden"/>
                                      </p:to>
                                    </p:set>
                                  </p:childTnLst>
                                </p:cTn>
                              </p:par>
                              <p:par>
                                <p:cTn id="60" presetID="19" presetClass="emph" presetSubtype="0" fill="hold" nodeType="withEffect">
                                  <p:stCondLst>
                                    <p:cond delay="0"/>
                                  </p:stCondLst>
                                  <p:childTnLst>
                                    <p:animClr clrSpc="rgb" dir="cw">
                                      <p:cBhvr override="childStyle">
                                        <p:cTn id="61" dur="500" fill="hold"/>
                                        <p:tgtEl>
                                          <p:spTgt spid="6">
                                            <p:txEl>
                                              <p:pRg st="0" end="0"/>
                                            </p:txEl>
                                          </p:spTgt>
                                        </p:tgtEl>
                                        <p:attrNameLst>
                                          <p:attrName>style.color</p:attrName>
                                        </p:attrNameLst>
                                      </p:cBhvr>
                                      <p:to>
                                        <a:srgbClr val="969696"/>
                                      </p:to>
                                    </p:animClr>
                                    <p:animClr clrSpc="rgb" dir="cw">
                                      <p:cBhvr>
                                        <p:cTn id="62" dur="500" fill="hold"/>
                                        <p:tgtEl>
                                          <p:spTgt spid="6">
                                            <p:txEl>
                                              <p:pRg st="0" end="0"/>
                                            </p:txEl>
                                          </p:spTgt>
                                        </p:tgtEl>
                                        <p:attrNameLst>
                                          <p:attrName>fillcolor</p:attrName>
                                        </p:attrNameLst>
                                      </p:cBhvr>
                                      <p:to>
                                        <a:srgbClr val="969696"/>
                                      </p:to>
                                    </p:animClr>
                                    <p:set>
                                      <p:cBhvr>
                                        <p:cTn id="63" dur="500" fill="hold"/>
                                        <p:tgtEl>
                                          <p:spTgt spid="6">
                                            <p:txEl>
                                              <p:pRg st="0" end="0"/>
                                            </p:txEl>
                                          </p:spTgt>
                                        </p:tgtEl>
                                        <p:attrNameLst>
                                          <p:attrName>fill.type</p:attrName>
                                        </p:attrNameLst>
                                      </p:cBhvr>
                                      <p:to>
                                        <p:strVal val="solid"/>
                                      </p:to>
                                    </p:set>
                                    <p:set>
                                      <p:cBhvr>
                                        <p:cTn id="64" dur="500" fill="hold"/>
                                        <p:tgtEl>
                                          <p:spTgt spid="6">
                                            <p:txEl>
                                              <p:pRg st="0" end="0"/>
                                            </p:txEl>
                                          </p:spTgt>
                                        </p:tgtEl>
                                        <p:attrNameLst>
                                          <p:attrName>fill.on</p:attrName>
                                        </p:attrNameLst>
                                      </p:cBhvr>
                                      <p:to>
                                        <p:strVal val="tru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0"/>
                                        </p:tgtEl>
                                        <p:attrNameLst>
                                          <p:attrName>style.visibility</p:attrName>
                                        </p:attrNameLst>
                                      </p:cBhvr>
                                      <p:to>
                                        <p:strVal val="hidden"/>
                                      </p:to>
                                    </p:set>
                                  </p:childTnLst>
                                </p:cTn>
                              </p:par>
                              <p:par>
                                <p:cTn id="75" presetID="19" presetClass="emph" presetSubtype="0" fill="hold" grpId="2" nodeType="withEffect">
                                  <p:stCondLst>
                                    <p:cond delay="0"/>
                                  </p:stCondLst>
                                  <p:childTnLst>
                                    <p:animClr clrSpc="rgb" dir="cw">
                                      <p:cBhvr override="childStyle">
                                        <p:cTn id="76" dur="500" fill="hold"/>
                                        <p:tgtEl>
                                          <p:spTgt spid="3">
                                            <p:txEl>
                                              <p:pRg st="0" end="0"/>
                                            </p:txEl>
                                          </p:spTgt>
                                        </p:tgtEl>
                                        <p:attrNameLst>
                                          <p:attrName>style.color</p:attrName>
                                        </p:attrNameLst>
                                      </p:cBhvr>
                                      <p:to>
                                        <a:srgbClr val="003366"/>
                                      </p:to>
                                    </p:animClr>
                                    <p:animClr clrSpc="rgb" dir="cw">
                                      <p:cBhvr>
                                        <p:cTn id="77" dur="500" fill="hold"/>
                                        <p:tgtEl>
                                          <p:spTgt spid="3">
                                            <p:txEl>
                                              <p:pRg st="0" end="0"/>
                                            </p:txEl>
                                          </p:spTgt>
                                        </p:tgtEl>
                                        <p:attrNameLst>
                                          <p:attrName>fillcolor</p:attrName>
                                        </p:attrNameLst>
                                      </p:cBhvr>
                                      <p:to>
                                        <a:srgbClr val="003366"/>
                                      </p:to>
                                    </p:animClr>
                                    <p:set>
                                      <p:cBhvr>
                                        <p:cTn id="78" dur="500" fill="hold"/>
                                        <p:tgtEl>
                                          <p:spTgt spid="3">
                                            <p:txEl>
                                              <p:pRg st="0" end="0"/>
                                            </p:txEl>
                                          </p:spTgt>
                                        </p:tgtEl>
                                        <p:attrNameLst>
                                          <p:attrName>fill.type</p:attrName>
                                        </p:attrNameLst>
                                      </p:cBhvr>
                                      <p:to>
                                        <p:strVal val="solid"/>
                                      </p:to>
                                    </p:set>
                                    <p:set>
                                      <p:cBhvr>
                                        <p:cTn id="79" dur="500" fill="hold"/>
                                        <p:tgtEl>
                                          <p:spTgt spid="3">
                                            <p:txEl>
                                              <p:pRg st="0" end="0"/>
                                            </p:txEl>
                                          </p:spTgt>
                                        </p:tgtEl>
                                        <p:attrNameLst>
                                          <p:attrName>fill.on</p:attrName>
                                        </p:attrNameLst>
                                      </p:cBhvr>
                                      <p:to>
                                        <p:strVal val="true"/>
                                      </p:to>
                                    </p:set>
                                  </p:childTnLst>
                                </p:cTn>
                              </p:par>
                              <p:par>
                                <p:cTn id="80" presetID="19" presetClass="emph" presetSubtype="0" fill="hold" grpId="2" nodeType="withEffect">
                                  <p:stCondLst>
                                    <p:cond delay="0"/>
                                  </p:stCondLst>
                                  <p:childTnLst>
                                    <p:animClr clrSpc="rgb" dir="cw">
                                      <p:cBhvr override="childStyle">
                                        <p:cTn id="81" dur="500" fill="hold"/>
                                        <p:tgtEl>
                                          <p:spTgt spid="21">
                                            <p:txEl>
                                              <p:pRg st="0" end="0"/>
                                            </p:txEl>
                                          </p:spTgt>
                                        </p:tgtEl>
                                        <p:attrNameLst>
                                          <p:attrName>style.color</p:attrName>
                                        </p:attrNameLst>
                                      </p:cBhvr>
                                      <p:to>
                                        <a:srgbClr val="003366"/>
                                      </p:to>
                                    </p:animClr>
                                    <p:animClr clrSpc="rgb" dir="cw">
                                      <p:cBhvr>
                                        <p:cTn id="82" dur="500" fill="hold"/>
                                        <p:tgtEl>
                                          <p:spTgt spid="21">
                                            <p:txEl>
                                              <p:pRg st="0" end="0"/>
                                            </p:txEl>
                                          </p:spTgt>
                                        </p:tgtEl>
                                        <p:attrNameLst>
                                          <p:attrName>fillcolor</p:attrName>
                                        </p:attrNameLst>
                                      </p:cBhvr>
                                      <p:to>
                                        <a:srgbClr val="003366"/>
                                      </p:to>
                                    </p:animClr>
                                    <p:set>
                                      <p:cBhvr>
                                        <p:cTn id="83" dur="500" fill="hold"/>
                                        <p:tgtEl>
                                          <p:spTgt spid="21">
                                            <p:txEl>
                                              <p:pRg st="0" end="0"/>
                                            </p:txEl>
                                          </p:spTgt>
                                        </p:tgtEl>
                                        <p:attrNameLst>
                                          <p:attrName>fill.type</p:attrName>
                                        </p:attrNameLst>
                                      </p:cBhvr>
                                      <p:to>
                                        <p:strVal val="solid"/>
                                      </p:to>
                                    </p:set>
                                    <p:set>
                                      <p:cBhvr>
                                        <p:cTn id="84" dur="500" fill="hold"/>
                                        <p:tgtEl>
                                          <p:spTgt spid="21">
                                            <p:txEl>
                                              <p:pRg st="0" end="0"/>
                                            </p:txEl>
                                          </p:spTgt>
                                        </p:tgtEl>
                                        <p:attrNameLst>
                                          <p:attrName>fill.on</p:attrName>
                                        </p:attrNameLst>
                                      </p:cBhvr>
                                      <p:to>
                                        <p:strVal val="true"/>
                                      </p:to>
                                    </p:set>
                                  </p:childTnLst>
                                </p:cTn>
                              </p:par>
                              <p:par>
                                <p:cTn id="85" presetID="19" presetClass="emph" presetSubtype="0" fill="hold" grpId="1" nodeType="withEffect">
                                  <p:stCondLst>
                                    <p:cond delay="0"/>
                                  </p:stCondLst>
                                  <p:childTnLst>
                                    <p:animClr clrSpc="rgb" dir="cw">
                                      <p:cBhvr override="childStyle">
                                        <p:cTn id="86" dur="500" fill="hold"/>
                                        <p:tgtEl>
                                          <p:spTgt spid="5">
                                            <p:txEl>
                                              <p:pRg st="0" end="0"/>
                                            </p:txEl>
                                          </p:spTgt>
                                        </p:tgtEl>
                                        <p:attrNameLst>
                                          <p:attrName>style.color</p:attrName>
                                        </p:attrNameLst>
                                      </p:cBhvr>
                                      <p:to>
                                        <a:srgbClr val="003366"/>
                                      </p:to>
                                    </p:animClr>
                                    <p:animClr clrSpc="rgb" dir="cw">
                                      <p:cBhvr>
                                        <p:cTn id="87" dur="500" fill="hold"/>
                                        <p:tgtEl>
                                          <p:spTgt spid="5">
                                            <p:txEl>
                                              <p:pRg st="0" end="0"/>
                                            </p:txEl>
                                          </p:spTgt>
                                        </p:tgtEl>
                                        <p:attrNameLst>
                                          <p:attrName>fillcolor</p:attrName>
                                        </p:attrNameLst>
                                      </p:cBhvr>
                                      <p:to>
                                        <a:srgbClr val="003366"/>
                                      </p:to>
                                    </p:animClr>
                                    <p:set>
                                      <p:cBhvr>
                                        <p:cTn id="88" dur="500" fill="hold"/>
                                        <p:tgtEl>
                                          <p:spTgt spid="5">
                                            <p:txEl>
                                              <p:pRg st="0" end="0"/>
                                            </p:txEl>
                                          </p:spTgt>
                                        </p:tgtEl>
                                        <p:attrNameLst>
                                          <p:attrName>fill.type</p:attrName>
                                        </p:attrNameLst>
                                      </p:cBhvr>
                                      <p:to>
                                        <p:strVal val="solid"/>
                                      </p:to>
                                    </p:set>
                                    <p:set>
                                      <p:cBhvr>
                                        <p:cTn id="89" dur="500" fill="hold"/>
                                        <p:tgtEl>
                                          <p:spTgt spid="5">
                                            <p:txEl>
                                              <p:pRg st="0" end="0"/>
                                            </p:txEl>
                                          </p:spTgt>
                                        </p:tgtEl>
                                        <p:attrNameLst>
                                          <p:attrName>fill.on</p:attrName>
                                        </p:attrNameLst>
                                      </p:cBhvr>
                                      <p:to>
                                        <p:strVal val="true"/>
                                      </p:to>
                                    </p:set>
                                  </p:childTnLst>
                                </p:cTn>
                              </p:par>
                              <p:par>
                                <p:cTn id="90" presetID="19" presetClass="emph" presetSubtype="0" fill="hold" nodeType="withEffect">
                                  <p:stCondLst>
                                    <p:cond delay="0"/>
                                  </p:stCondLst>
                                  <p:childTnLst>
                                    <p:animClr clrSpc="rgb" dir="cw">
                                      <p:cBhvr override="childStyle">
                                        <p:cTn id="91" dur="500" fill="hold"/>
                                        <p:tgtEl>
                                          <p:spTgt spid="6">
                                            <p:txEl>
                                              <p:pRg st="0" end="0"/>
                                            </p:txEl>
                                          </p:spTgt>
                                        </p:tgtEl>
                                        <p:attrNameLst>
                                          <p:attrName>style.color</p:attrName>
                                        </p:attrNameLst>
                                      </p:cBhvr>
                                      <p:to>
                                        <a:srgbClr val="003366"/>
                                      </p:to>
                                    </p:animClr>
                                    <p:animClr clrSpc="rgb" dir="cw">
                                      <p:cBhvr>
                                        <p:cTn id="92" dur="500" fill="hold"/>
                                        <p:tgtEl>
                                          <p:spTgt spid="6">
                                            <p:txEl>
                                              <p:pRg st="0" end="0"/>
                                            </p:txEl>
                                          </p:spTgt>
                                        </p:tgtEl>
                                        <p:attrNameLst>
                                          <p:attrName>fillcolor</p:attrName>
                                        </p:attrNameLst>
                                      </p:cBhvr>
                                      <p:to>
                                        <a:srgbClr val="003366"/>
                                      </p:to>
                                    </p:animClr>
                                    <p:set>
                                      <p:cBhvr>
                                        <p:cTn id="93" dur="500" fill="hold"/>
                                        <p:tgtEl>
                                          <p:spTgt spid="6">
                                            <p:txEl>
                                              <p:pRg st="0" end="0"/>
                                            </p:txEl>
                                          </p:spTgt>
                                        </p:tgtEl>
                                        <p:attrNameLst>
                                          <p:attrName>fill.type</p:attrName>
                                        </p:attrNameLst>
                                      </p:cBhvr>
                                      <p:to>
                                        <p:strVal val="solid"/>
                                      </p:to>
                                    </p:set>
                                    <p:set>
                                      <p:cBhvr>
                                        <p:cTn id="94"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7" grpId="0"/>
      <p:bldP spid="19" grpId="0"/>
      <p:bldP spid="19" grpId="1"/>
      <p:bldP spid="6" grpId="0" build="allAtOnce"/>
      <p:bldP spid="18" grpId="0"/>
      <p:bldP spid="18" grpId="1"/>
      <p:bldP spid="5" grpId="0" build="allAtOnce"/>
      <p:bldP spid="5" grpId="1" build="allAtOnce"/>
      <p:bldP spid="15" grpId="0"/>
      <p:bldP spid="15" grpId="1"/>
      <p:bldP spid="21" grpId="0" build="p"/>
      <p:bldP spid="21" grpId="1" build="p"/>
      <p:bldP spid="21" grpId="2" build="allAtOnce"/>
      <p:bldP spid="13" grpId="0"/>
      <p:bldP spid="13" grpId="1"/>
      <p:bldP spid="3" grpId="0" build="p"/>
      <p:bldP spid="3" grpId="1" build="p"/>
      <p:bldP spid="3" grpId="2"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Ps">
            <a:extLst>
              <a:ext uri="{FF2B5EF4-FFF2-40B4-BE49-F238E27FC236}">
                <a16:creationId xmlns:a16="http://schemas.microsoft.com/office/drawing/2014/main" id="{5C7C400B-49A7-4E24-8F2E-9836612C192C}"/>
              </a:ext>
            </a:extLst>
          </p:cNvPr>
          <p:cNvSpPr txBox="1">
            <a:spLocks/>
          </p:cNvSpPr>
          <p:nvPr/>
        </p:nvSpPr>
        <p:spPr>
          <a:xfrm>
            <a:off x="487866" y="4139813"/>
            <a:ext cx="5608134"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People &gt; Process &gt; Tools</a:t>
            </a:r>
          </a:p>
          <a:p>
            <a:endParaRPr lang="en-US" dirty="0"/>
          </a:p>
          <a:p>
            <a:pPr marL="0" indent="0">
              <a:buFont typeface="Arial" panose="020B0604020202020204" pitchFamily="34" charset="0"/>
              <a:buNone/>
            </a:pPr>
            <a:endParaRPr lang="en-US" dirty="0"/>
          </a:p>
        </p:txBody>
      </p:sp>
      <p:sp>
        <p:nvSpPr>
          <p:cNvPr id="5" name="All together">
            <a:extLst>
              <a:ext uri="{FF2B5EF4-FFF2-40B4-BE49-F238E27FC236}">
                <a16:creationId xmlns:a16="http://schemas.microsoft.com/office/drawing/2014/main" id="{7FBEC36A-64E9-499D-990A-064E3592507D}"/>
              </a:ext>
            </a:extLst>
          </p:cNvPr>
          <p:cNvSpPr txBox="1">
            <a:spLocks/>
          </p:cNvSpPr>
          <p:nvPr/>
        </p:nvSpPr>
        <p:spPr>
          <a:xfrm>
            <a:off x="487866" y="3293275"/>
            <a:ext cx="5608134"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are all in this together</a:t>
            </a:r>
          </a:p>
          <a:p>
            <a:endParaRPr lang="en-US" dirty="0"/>
          </a:p>
          <a:p>
            <a:pPr marL="0" indent="0">
              <a:buFont typeface="Arial" panose="020B0604020202020204" pitchFamily="34" charset="0"/>
              <a:buNone/>
            </a:pPr>
            <a:endParaRPr lang="en-US" dirty="0"/>
          </a:p>
        </p:txBody>
      </p:sp>
      <p:sp>
        <p:nvSpPr>
          <p:cNvPr id="4" name="Two Pizza Team">
            <a:extLst>
              <a:ext uri="{FF2B5EF4-FFF2-40B4-BE49-F238E27FC236}">
                <a16:creationId xmlns:a16="http://schemas.microsoft.com/office/drawing/2014/main" id="{E5FEF6DD-89ED-46EC-82D1-F5DBCEFF950C}"/>
              </a:ext>
            </a:extLst>
          </p:cNvPr>
          <p:cNvSpPr txBox="1">
            <a:spLocks/>
          </p:cNvSpPr>
          <p:nvPr/>
        </p:nvSpPr>
        <p:spPr>
          <a:xfrm>
            <a:off x="487866" y="2446737"/>
            <a:ext cx="5608134" cy="66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002060"/>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002060"/>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02060"/>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rgbClr val="002060"/>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 Pizza Rule - Amazon</a:t>
            </a:r>
          </a:p>
          <a:p>
            <a:endParaRPr lang="en-US" dirty="0"/>
          </a:p>
          <a:p>
            <a:pPr marL="0" indent="0">
              <a:buFont typeface="Arial" panose="020B0604020202020204" pitchFamily="34" charset="0"/>
              <a:buNone/>
            </a:pPr>
            <a:endParaRPr lang="en-US" dirty="0"/>
          </a:p>
        </p:txBody>
      </p:sp>
      <p:sp>
        <p:nvSpPr>
          <p:cNvPr id="3" name="One Goal">
            <a:extLst>
              <a:ext uri="{FF2B5EF4-FFF2-40B4-BE49-F238E27FC236}">
                <a16:creationId xmlns:a16="http://schemas.microsoft.com/office/drawing/2014/main" id="{5B3681C1-CDFE-4937-972E-51570F10F2B3}"/>
              </a:ext>
            </a:extLst>
          </p:cNvPr>
          <p:cNvSpPr>
            <a:spLocks noGrp="1"/>
          </p:cNvSpPr>
          <p:nvPr>
            <p:ph idx="1"/>
          </p:nvPr>
        </p:nvSpPr>
        <p:spPr>
          <a:xfrm>
            <a:off x="487866" y="1600199"/>
            <a:ext cx="5608134" cy="660787"/>
          </a:xfrm>
        </p:spPr>
        <p:txBody>
          <a:bodyPr/>
          <a:lstStyle/>
          <a:p>
            <a:r>
              <a:rPr lang="en-US" dirty="0"/>
              <a:t>One Goal</a:t>
            </a:r>
          </a:p>
        </p:txBody>
      </p:sp>
      <p:sp>
        <p:nvSpPr>
          <p:cNvPr id="2" name="Title 1">
            <a:extLst>
              <a:ext uri="{FF2B5EF4-FFF2-40B4-BE49-F238E27FC236}">
                <a16:creationId xmlns:a16="http://schemas.microsoft.com/office/drawing/2014/main" id="{9C214F1E-FB37-4550-9CC6-AFF0448C38FF}"/>
              </a:ext>
            </a:extLst>
          </p:cNvPr>
          <p:cNvSpPr>
            <a:spLocks noGrp="1"/>
          </p:cNvSpPr>
          <p:nvPr>
            <p:ph type="title"/>
          </p:nvPr>
        </p:nvSpPr>
        <p:spPr/>
        <p:txBody>
          <a:bodyPr/>
          <a:lstStyle/>
          <a:p>
            <a:r>
              <a:rPr lang="en-US" dirty="0"/>
              <a:t>Collaboration</a:t>
            </a:r>
          </a:p>
        </p:txBody>
      </p:sp>
    </p:spTree>
    <p:extLst>
      <p:ext uri="{BB962C8B-B14F-4D97-AF65-F5344CB8AC3E}">
        <p14:creationId xmlns:p14="http://schemas.microsoft.com/office/powerpoint/2010/main" val="373998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4"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Saturday_template.potx" id="{1558A2F7-93A1-4304-84BF-EB460CFE8176}" vid="{2059604E-30DD-4E58-AC2A-4D963846C1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32799</TotalTime>
  <Words>3268</Words>
  <Application>Microsoft Office PowerPoint</Application>
  <PresentationFormat>Widescreen</PresentationFormat>
  <Paragraphs>513</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Candara</vt:lpstr>
      <vt:lpstr>Segoe UI</vt:lpstr>
      <vt:lpstr>Office Theme</vt:lpstr>
      <vt:lpstr>Crossing the Divide:</vt:lpstr>
      <vt:lpstr>Thank You to Our Sponsors!</vt:lpstr>
      <vt:lpstr>Who Am I</vt:lpstr>
      <vt:lpstr>What is DevOps?</vt:lpstr>
      <vt:lpstr>History of DevOps</vt:lpstr>
      <vt:lpstr>The Chasm of IT, aka the Divide</vt:lpstr>
      <vt:lpstr>DevOps Guiding Principles - The Three Ways</vt:lpstr>
      <vt:lpstr>DevOps Culture Assessment – CALMS</vt:lpstr>
      <vt:lpstr>Collaboration</vt:lpstr>
      <vt:lpstr>Automation – Tools</vt:lpstr>
      <vt:lpstr>Automation – Source Control</vt:lpstr>
      <vt:lpstr>Automation – Scripting Languages</vt:lpstr>
      <vt:lpstr>Automation – Just-in-Time Infrastructure</vt:lpstr>
      <vt:lpstr>Automation – Configuration Management</vt:lpstr>
      <vt:lpstr>Automation – Testing</vt:lpstr>
      <vt:lpstr>Automation – CI/CD Pipeline</vt:lpstr>
      <vt:lpstr>Lean</vt:lpstr>
      <vt:lpstr>Metrics</vt:lpstr>
      <vt:lpstr>Sharing</vt:lpstr>
      <vt:lpstr>DevOps Culture Assessment – Westrum Typology</vt:lpstr>
      <vt:lpstr>DORA State of DevOps 2019</vt:lpstr>
      <vt:lpstr>DORA State of DevOps 2019</vt:lpstr>
      <vt:lpstr>Soft Skills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Carroll</dc:creator>
  <cp:lastModifiedBy>David Carroll</cp:lastModifiedBy>
  <cp:revision>160</cp:revision>
  <dcterms:created xsi:type="dcterms:W3CDTF">2019-08-24T02:03:00Z</dcterms:created>
  <dcterms:modified xsi:type="dcterms:W3CDTF">2019-09-24T17:56:13Z</dcterms:modified>
</cp:coreProperties>
</file>