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8"/>
  </p:normalViewPr>
  <p:slideViewPr>
    <p:cSldViewPr snapToGrid="0" snapToObjects="1">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A0148-C7EB-3749-B5DD-D70B92379F76}" type="datetimeFigureOut">
              <a:rPr lang="en-US" smtClean="0"/>
              <a:t>10-Oct-21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D49AE-6F7A-1C43-A8FC-91B0957B0491}" type="slidenum">
              <a:rPr lang="en-US" smtClean="0"/>
              <a:t>‹#›</a:t>
            </a:fld>
            <a:endParaRPr lang="en-US"/>
          </a:p>
        </p:txBody>
      </p:sp>
    </p:spTree>
    <p:extLst>
      <p:ext uri="{BB962C8B-B14F-4D97-AF65-F5344CB8AC3E}">
        <p14:creationId xmlns:p14="http://schemas.microsoft.com/office/powerpoint/2010/main" val="1888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4D49AE-6F7A-1C43-A8FC-91B0957B0491}" type="slidenum">
              <a:rPr lang="en-US" smtClean="0"/>
              <a:t>1</a:t>
            </a:fld>
            <a:endParaRPr lang="en-US"/>
          </a:p>
        </p:txBody>
      </p:sp>
    </p:spTree>
    <p:extLst>
      <p:ext uri="{BB962C8B-B14F-4D97-AF65-F5344CB8AC3E}">
        <p14:creationId xmlns:p14="http://schemas.microsoft.com/office/powerpoint/2010/main" val="25940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4D49AE-6F7A-1C43-A8FC-91B0957B0491}" type="slidenum">
              <a:rPr lang="en-US" smtClean="0"/>
              <a:t>2</a:t>
            </a:fld>
            <a:endParaRPr lang="en-US"/>
          </a:p>
        </p:txBody>
      </p:sp>
    </p:spTree>
    <p:extLst>
      <p:ext uri="{BB962C8B-B14F-4D97-AF65-F5344CB8AC3E}">
        <p14:creationId xmlns:p14="http://schemas.microsoft.com/office/powerpoint/2010/main" val="2482752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4D49AE-6F7A-1C43-A8FC-91B0957B0491}" type="slidenum">
              <a:rPr lang="en-US" smtClean="0"/>
              <a:t>3</a:t>
            </a:fld>
            <a:endParaRPr lang="en-US"/>
          </a:p>
        </p:txBody>
      </p:sp>
    </p:spTree>
    <p:extLst>
      <p:ext uri="{BB962C8B-B14F-4D97-AF65-F5344CB8AC3E}">
        <p14:creationId xmlns:p14="http://schemas.microsoft.com/office/powerpoint/2010/main" val="613395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4D49AE-6F7A-1C43-A8FC-91B0957B0491}" type="slidenum">
              <a:rPr lang="en-US" smtClean="0"/>
              <a:t>4</a:t>
            </a:fld>
            <a:endParaRPr lang="en-US"/>
          </a:p>
        </p:txBody>
      </p:sp>
    </p:spTree>
    <p:extLst>
      <p:ext uri="{BB962C8B-B14F-4D97-AF65-F5344CB8AC3E}">
        <p14:creationId xmlns:p14="http://schemas.microsoft.com/office/powerpoint/2010/main" val="366107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4D49AE-6F7A-1C43-A8FC-91B0957B0491}" type="slidenum">
              <a:rPr lang="en-US" smtClean="0"/>
              <a:t>5</a:t>
            </a:fld>
            <a:endParaRPr lang="en-US"/>
          </a:p>
        </p:txBody>
      </p:sp>
    </p:spTree>
    <p:extLst>
      <p:ext uri="{BB962C8B-B14F-4D97-AF65-F5344CB8AC3E}">
        <p14:creationId xmlns:p14="http://schemas.microsoft.com/office/powerpoint/2010/main" val="268373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4D49AE-6F7A-1C43-A8FC-91B0957B0491}" type="slidenum">
              <a:rPr lang="en-US" smtClean="0"/>
              <a:t>8</a:t>
            </a:fld>
            <a:endParaRPr lang="en-US"/>
          </a:p>
        </p:txBody>
      </p:sp>
    </p:spTree>
    <p:extLst>
      <p:ext uri="{BB962C8B-B14F-4D97-AF65-F5344CB8AC3E}">
        <p14:creationId xmlns:p14="http://schemas.microsoft.com/office/powerpoint/2010/main" val="1017762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xmlns=""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xmlns=""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xmlns=""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10-Oct-21</a:t>
            </a:fld>
            <a:endParaRPr lang="en-US" sz="1400"/>
          </a:p>
        </p:txBody>
      </p:sp>
      <p:sp>
        <p:nvSpPr>
          <p:cNvPr id="5" name="Footer Placeholder 4">
            <a:extLst>
              <a:ext uri="{FF2B5EF4-FFF2-40B4-BE49-F238E27FC236}">
                <a16:creationId xmlns:a16="http://schemas.microsoft.com/office/drawing/2014/main" xmlns=""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00523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xmlns=""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D4A0800-B373-3B40-B187-30AFE44CDD1D}"/>
              </a:ext>
            </a:extLst>
          </p:cNvPr>
          <p:cNvSpPr>
            <a:spLocks noGrp="1"/>
          </p:cNvSpPr>
          <p:nvPr>
            <p:ph type="dt" sz="half" idx="10"/>
          </p:nvPr>
        </p:nvSpPr>
        <p:spPr/>
        <p:txBody>
          <a:bodyPr/>
          <a:lstStyle/>
          <a:p>
            <a:fld id="{73C3BD54-29B9-3D42-B178-776ED395AA85}" type="datetimeFigureOut">
              <a:rPr lang="en-US" smtClean="0"/>
              <a:t>10-Oct-21</a:t>
            </a:fld>
            <a:endParaRPr lang="en-US"/>
          </a:p>
        </p:txBody>
      </p:sp>
      <p:sp>
        <p:nvSpPr>
          <p:cNvPr id="5" name="Footer Placeholder 4">
            <a:extLst>
              <a:ext uri="{FF2B5EF4-FFF2-40B4-BE49-F238E27FC236}">
                <a16:creationId xmlns:a16="http://schemas.microsoft.com/office/drawing/2014/main" xmlns=""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xmlns=""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xmlns=""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59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91F0223-5AC9-374E-BD0C-344F67E2A85B}"/>
              </a:ext>
            </a:extLst>
          </p:cNvPr>
          <p:cNvSpPr>
            <a:spLocks noGrp="1"/>
          </p:cNvSpPr>
          <p:nvPr>
            <p:ph type="dt" sz="half" idx="10"/>
          </p:nvPr>
        </p:nvSpPr>
        <p:spPr/>
        <p:txBody>
          <a:bodyPr/>
          <a:lstStyle/>
          <a:p>
            <a:fld id="{73C3BD54-29B9-3D42-B178-776ED395AA85}" type="datetimeFigureOut">
              <a:rPr lang="en-US" smtClean="0"/>
              <a:t>10-Oct-21</a:t>
            </a:fld>
            <a:endParaRPr lang="en-US"/>
          </a:p>
        </p:txBody>
      </p:sp>
      <p:sp>
        <p:nvSpPr>
          <p:cNvPr id="5" name="Footer Placeholder 4">
            <a:extLst>
              <a:ext uri="{FF2B5EF4-FFF2-40B4-BE49-F238E27FC236}">
                <a16:creationId xmlns:a16="http://schemas.microsoft.com/office/drawing/2014/main" xmlns=""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xmlns=""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xmlns=""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xmlns=""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33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xmlns=""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xmlns=""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727D2DB-A7B1-204E-8416-E938952BCC83}"/>
              </a:ext>
            </a:extLst>
          </p:cNvPr>
          <p:cNvSpPr>
            <a:spLocks noGrp="1"/>
          </p:cNvSpPr>
          <p:nvPr>
            <p:ph type="dt" sz="half" idx="10"/>
          </p:nvPr>
        </p:nvSpPr>
        <p:spPr/>
        <p:txBody>
          <a:bodyPr/>
          <a:lstStyle/>
          <a:p>
            <a:fld id="{73C3BD54-29B9-3D42-B178-776ED395AA85}" type="datetimeFigureOut">
              <a:rPr lang="en-US" smtClean="0"/>
              <a:t>10-Oct-21</a:t>
            </a:fld>
            <a:endParaRPr lang="en-US"/>
          </a:p>
        </p:txBody>
      </p:sp>
      <p:sp>
        <p:nvSpPr>
          <p:cNvPr id="5" name="Footer Placeholder 4">
            <a:extLst>
              <a:ext uri="{FF2B5EF4-FFF2-40B4-BE49-F238E27FC236}">
                <a16:creationId xmlns:a16="http://schemas.microsoft.com/office/drawing/2014/main" xmlns=""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85460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xmlns=""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xmlns=""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xmlns=""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4526218-1FCF-7A4D-B138-D1B1DE91A4B7}"/>
              </a:ext>
            </a:extLst>
          </p:cNvPr>
          <p:cNvSpPr>
            <a:spLocks noGrp="1"/>
          </p:cNvSpPr>
          <p:nvPr>
            <p:ph type="dt" sz="half" idx="10"/>
          </p:nvPr>
        </p:nvSpPr>
        <p:spPr/>
        <p:txBody>
          <a:bodyPr/>
          <a:lstStyle/>
          <a:p>
            <a:fld id="{73C3BD54-29B9-3D42-B178-776ED395AA85}" type="datetimeFigureOut">
              <a:rPr lang="en-US" smtClean="0"/>
              <a:t>10-Oct-21</a:t>
            </a:fld>
            <a:endParaRPr lang="en-US"/>
          </a:p>
        </p:txBody>
      </p:sp>
      <p:sp>
        <p:nvSpPr>
          <p:cNvPr id="5" name="Footer Placeholder 4">
            <a:extLst>
              <a:ext uri="{FF2B5EF4-FFF2-40B4-BE49-F238E27FC236}">
                <a16:creationId xmlns:a16="http://schemas.microsoft.com/office/drawing/2014/main" xmlns=""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534955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3FE0921-9102-1440-B315-778888723C9D}"/>
              </a:ext>
            </a:extLst>
          </p:cNvPr>
          <p:cNvSpPr>
            <a:spLocks noGrp="1"/>
          </p:cNvSpPr>
          <p:nvPr>
            <p:ph type="dt" sz="half" idx="10"/>
          </p:nvPr>
        </p:nvSpPr>
        <p:spPr/>
        <p:txBody>
          <a:bodyPr/>
          <a:lstStyle/>
          <a:p>
            <a:fld id="{73C3BD54-29B9-3D42-B178-776ED395AA85}" type="datetimeFigureOut">
              <a:rPr lang="en-US" smtClean="0"/>
              <a:t>10-Oct-21</a:t>
            </a:fld>
            <a:endParaRPr lang="en-US"/>
          </a:p>
        </p:txBody>
      </p:sp>
      <p:sp>
        <p:nvSpPr>
          <p:cNvPr id="6" name="Footer Placeholder 5">
            <a:extLst>
              <a:ext uri="{FF2B5EF4-FFF2-40B4-BE49-F238E27FC236}">
                <a16:creationId xmlns:a16="http://schemas.microsoft.com/office/drawing/2014/main" xmlns=""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xmlns=""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xmlns=""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xmlns=""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10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6E2A045-4283-3C47-B125-68CF3B19FB08}"/>
              </a:ext>
            </a:extLst>
          </p:cNvPr>
          <p:cNvSpPr>
            <a:spLocks noGrp="1"/>
          </p:cNvSpPr>
          <p:nvPr>
            <p:ph type="dt" sz="half" idx="10"/>
          </p:nvPr>
        </p:nvSpPr>
        <p:spPr/>
        <p:txBody>
          <a:bodyPr/>
          <a:lstStyle/>
          <a:p>
            <a:fld id="{73C3BD54-29B9-3D42-B178-776ED395AA85}" type="datetimeFigureOut">
              <a:rPr lang="en-US" smtClean="0"/>
              <a:t>10-Oct-21</a:t>
            </a:fld>
            <a:endParaRPr lang="en-US"/>
          </a:p>
        </p:txBody>
      </p:sp>
      <p:sp>
        <p:nvSpPr>
          <p:cNvPr id="8" name="Footer Placeholder 7">
            <a:extLst>
              <a:ext uri="{FF2B5EF4-FFF2-40B4-BE49-F238E27FC236}">
                <a16:creationId xmlns:a16="http://schemas.microsoft.com/office/drawing/2014/main" xmlns=""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xmlns=""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xmlns=""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xmlns=""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859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6E2F55F-EB76-AE49-B554-12B65B636A90}"/>
              </a:ext>
            </a:extLst>
          </p:cNvPr>
          <p:cNvSpPr>
            <a:spLocks noGrp="1"/>
          </p:cNvSpPr>
          <p:nvPr>
            <p:ph type="dt" sz="half" idx="10"/>
          </p:nvPr>
        </p:nvSpPr>
        <p:spPr/>
        <p:txBody>
          <a:bodyPr/>
          <a:lstStyle/>
          <a:p>
            <a:fld id="{73C3BD54-29B9-3D42-B178-776ED395AA85}" type="datetimeFigureOut">
              <a:rPr lang="en-US" smtClean="0"/>
              <a:t>10-Oct-21</a:t>
            </a:fld>
            <a:endParaRPr lang="en-US"/>
          </a:p>
        </p:txBody>
      </p:sp>
      <p:sp>
        <p:nvSpPr>
          <p:cNvPr id="4" name="Footer Placeholder 3">
            <a:extLst>
              <a:ext uri="{FF2B5EF4-FFF2-40B4-BE49-F238E27FC236}">
                <a16:creationId xmlns:a16="http://schemas.microsoft.com/office/drawing/2014/main" xmlns=""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xmlns=""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xmlns=""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6135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BAF81DD-2B1F-3444-8023-DD52318FE9F6}"/>
              </a:ext>
            </a:extLst>
          </p:cNvPr>
          <p:cNvSpPr>
            <a:spLocks noGrp="1"/>
          </p:cNvSpPr>
          <p:nvPr>
            <p:ph type="dt" sz="half" idx="10"/>
          </p:nvPr>
        </p:nvSpPr>
        <p:spPr/>
        <p:txBody>
          <a:bodyPr/>
          <a:lstStyle/>
          <a:p>
            <a:fld id="{73C3BD54-29B9-3D42-B178-776ED395AA85}" type="datetimeFigureOut">
              <a:rPr lang="en-US" smtClean="0"/>
              <a:t>10-Oct-21</a:t>
            </a:fld>
            <a:endParaRPr lang="en-US"/>
          </a:p>
        </p:txBody>
      </p:sp>
      <p:sp>
        <p:nvSpPr>
          <p:cNvPr id="3" name="Footer Placeholder 2">
            <a:extLst>
              <a:ext uri="{FF2B5EF4-FFF2-40B4-BE49-F238E27FC236}">
                <a16:creationId xmlns:a16="http://schemas.microsoft.com/office/drawing/2014/main" xmlns=""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xmlns=""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xmlns=""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200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356E11F-3003-0745-ACAB-FAA4E676EFCD}"/>
              </a:ext>
            </a:extLst>
          </p:cNvPr>
          <p:cNvSpPr>
            <a:spLocks noGrp="1"/>
          </p:cNvSpPr>
          <p:nvPr>
            <p:ph type="dt" sz="half" idx="10"/>
          </p:nvPr>
        </p:nvSpPr>
        <p:spPr/>
        <p:txBody>
          <a:bodyPr/>
          <a:lstStyle/>
          <a:p>
            <a:fld id="{73C3BD54-29B9-3D42-B178-776ED395AA85}" type="datetimeFigureOut">
              <a:rPr lang="en-US" smtClean="0"/>
              <a:t>10-Oct-21</a:t>
            </a:fld>
            <a:endParaRPr lang="en-US"/>
          </a:p>
        </p:txBody>
      </p:sp>
      <p:sp>
        <p:nvSpPr>
          <p:cNvPr id="6" name="Footer Placeholder 5">
            <a:extLst>
              <a:ext uri="{FF2B5EF4-FFF2-40B4-BE49-F238E27FC236}">
                <a16:creationId xmlns:a16="http://schemas.microsoft.com/office/drawing/2014/main" xmlns=""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xmlns=""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xmlns=""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xmlns=""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37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93C6EB5-D7D1-E247-B9D7-D319E5AAB962}"/>
              </a:ext>
            </a:extLst>
          </p:cNvPr>
          <p:cNvSpPr>
            <a:spLocks noGrp="1"/>
          </p:cNvSpPr>
          <p:nvPr>
            <p:ph type="dt" sz="half" idx="10"/>
          </p:nvPr>
        </p:nvSpPr>
        <p:spPr/>
        <p:txBody>
          <a:bodyPr/>
          <a:lstStyle/>
          <a:p>
            <a:fld id="{73C3BD54-29B9-3D42-B178-776ED395AA85}" type="datetimeFigureOut">
              <a:rPr lang="en-US" smtClean="0"/>
              <a:t>10-Oct-21</a:t>
            </a:fld>
            <a:endParaRPr lang="en-US"/>
          </a:p>
        </p:txBody>
      </p:sp>
      <p:sp>
        <p:nvSpPr>
          <p:cNvPr id="6" name="Footer Placeholder 5">
            <a:extLst>
              <a:ext uri="{FF2B5EF4-FFF2-40B4-BE49-F238E27FC236}">
                <a16:creationId xmlns:a16="http://schemas.microsoft.com/office/drawing/2014/main" xmlns=""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xmlns=""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xmlns=""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445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xmlns=""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10-Oct-21</a:t>
            </a:fld>
            <a:endParaRPr lang="en-US" dirty="0"/>
          </a:p>
        </p:txBody>
      </p:sp>
      <p:sp>
        <p:nvSpPr>
          <p:cNvPr id="5" name="Footer Placeholder 4">
            <a:extLst>
              <a:ext uri="{FF2B5EF4-FFF2-40B4-BE49-F238E27FC236}">
                <a16:creationId xmlns:a16="http://schemas.microsoft.com/office/drawing/2014/main" xmlns=""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xmlns=""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414153842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14F048CC-17C9-B246-BF2A-29E51AD1C6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lluminated technology network on a dark background">
            <a:extLst>
              <a:ext uri="{FF2B5EF4-FFF2-40B4-BE49-F238E27FC236}">
                <a16:creationId xmlns:a16="http://schemas.microsoft.com/office/drawing/2014/main" xmlns="" id="{D26F47C4-CE74-4461-BF19-8A1E163C3482}"/>
              </a:ext>
            </a:extLst>
          </p:cNvPr>
          <p:cNvPicPr>
            <a:picLocks noChangeAspect="1"/>
          </p:cNvPicPr>
          <p:nvPr/>
        </p:nvPicPr>
        <p:blipFill rotWithShape="1">
          <a:blip r:embed="rId3"/>
          <a:srcRect/>
          <a:stretch/>
        </p:blipFill>
        <p:spPr>
          <a:xfrm>
            <a:off x="20" y="10"/>
            <a:ext cx="12191980" cy="6857990"/>
          </a:xfrm>
          <a:prstGeom prst="rect">
            <a:avLst/>
          </a:prstGeom>
        </p:spPr>
      </p:pic>
      <p:sp>
        <p:nvSpPr>
          <p:cNvPr id="18" name="Rectangle">
            <a:extLst>
              <a:ext uri="{FF2B5EF4-FFF2-40B4-BE49-F238E27FC236}">
                <a16:creationId xmlns:a16="http://schemas.microsoft.com/office/drawing/2014/main" xmlns="" id="{53C4D10E-16D3-5D49-A995-1FD27619A9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xmlns="" id="{F547E404-A16A-AE42-A26F-3ABB324D1572}"/>
              </a:ext>
            </a:extLst>
          </p:cNvPr>
          <p:cNvSpPr>
            <a:spLocks noGrp="1"/>
          </p:cNvSpPr>
          <p:nvPr>
            <p:ph type="ctrTitle"/>
          </p:nvPr>
        </p:nvSpPr>
        <p:spPr>
          <a:xfrm>
            <a:off x="797105" y="1625608"/>
            <a:ext cx="6696951" cy="2722164"/>
          </a:xfrm>
        </p:spPr>
        <p:txBody>
          <a:bodyPr>
            <a:normAutofit fontScale="90000"/>
          </a:bodyPr>
          <a:lstStyle/>
          <a:p>
            <a:r>
              <a:rPr lang="en-IN" sz="4400" dirty="0"/>
              <a:t>FACE  DETECTION  USING MACHINE  LEARNING </a:t>
            </a:r>
            <a:r>
              <a:rPr lang="en-IN" dirty="0"/>
              <a:t/>
            </a:r>
            <a:br>
              <a:rPr lang="en-IN" dirty="0"/>
            </a:br>
            <a:endParaRPr lang="en-US" dirty="0"/>
          </a:p>
        </p:txBody>
      </p:sp>
      <p:sp>
        <p:nvSpPr>
          <p:cNvPr id="3" name="Subtitle 2">
            <a:extLst>
              <a:ext uri="{FF2B5EF4-FFF2-40B4-BE49-F238E27FC236}">
                <a16:creationId xmlns:a16="http://schemas.microsoft.com/office/drawing/2014/main" xmlns="" id="{2B2F8E04-6106-9A40-9021-E518EA421BF8}"/>
              </a:ext>
            </a:extLst>
          </p:cNvPr>
          <p:cNvSpPr>
            <a:spLocks noGrp="1"/>
          </p:cNvSpPr>
          <p:nvPr>
            <p:ph type="subTitle" idx="1"/>
          </p:nvPr>
        </p:nvSpPr>
        <p:spPr>
          <a:xfrm>
            <a:off x="797106" y="4466845"/>
            <a:ext cx="6696950" cy="1676991"/>
          </a:xfrm>
        </p:spPr>
        <p:txBody>
          <a:bodyPr>
            <a:normAutofit fontScale="55000" lnSpcReduction="20000"/>
          </a:bodyPr>
          <a:lstStyle/>
          <a:p>
            <a:r>
              <a:rPr lang="en-US" sz="3800" dirty="0"/>
              <a:t>Presented By – </a:t>
            </a:r>
          </a:p>
          <a:p>
            <a:r>
              <a:rPr lang="en-US" sz="2900" dirty="0"/>
              <a:t>Kishkind Ghildial – CSE042</a:t>
            </a:r>
          </a:p>
          <a:p>
            <a:r>
              <a:rPr lang="en-US" sz="2900" dirty="0"/>
              <a:t>Navya Sinha – CSE093</a:t>
            </a:r>
          </a:p>
          <a:p>
            <a:r>
              <a:rPr lang="en-US" sz="2900" dirty="0"/>
              <a:t>Payal – CSE062</a:t>
            </a:r>
          </a:p>
          <a:p>
            <a:r>
              <a:rPr lang="en-US" dirty="0"/>
              <a:t>	</a:t>
            </a:r>
          </a:p>
        </p:txBody>
      </p:sp>
    </p:spTree>
    <p:extLst>
      <p:ext uri="{BB962C8B-B14F-4D97-AF65-F5344CB8AC3E}">
        <p14:creationId xmlns:p14="http://schemas.microsoft.com/office/powerpoint/2010/main" val="23107915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4">
            <a:extLst>
              <a:ext uri="{FF2B5EF4-FFF2-40B4-BE49-F238E27FC236}">
                <a16:creationId xmlns:a16="http://schemas.microsoft.com/office/drawing/2014/main" xmlns="" id="{1D227D51-204B-ED48-AF9A-0BE9633FE0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ross 26">
            <a:extLst>
              <a:ext uri="{FF2B5EF4-FFF2-40B4-BE49-F238E27FC236}">
                <a16:creationId xmlns:a16="http://schemas.microsoft.com/office/drawing/2014/main" xmlns="" id="{57A23F45-CDAE-8A40-8DE7-92A0BBC119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8">
            <a:extLst>
              <a:ext uri="{FF2B5EF4-FFF2-40B4-BE49-F238E27FC236}">
                <a16:creationId xmlns:a16="http://schemas.microsoft.com/office/drawing/2014/main" xmlns="" id="{68546383-CCC4-544B-B0D8-DE78DE39B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30">
            <a:extLst>
              <a:ext uri="{FF2B5EF4-FFF2-40B4-BE49-F238E27FC236}">
                <a16:creationId xmlns:a16="http://schemas.microsoft.com/office/drawing/2014/main" xmlns="" id="{14F048CC-17C9-B246-BF2A-29E51AD1C6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ying a bow in an arrangment of presents">
            <a:extLst>
              <a:ext uri="{FF2B5EF4-FFF2-40B4-BE49-F238E27FC236}">
                <a16:creationId xmlns:a16="http://schemas.microsoft.com/office/drawing/2014/main" xmlns="" id="{07BE2230-21C6-4C93-BB9B-39A49C8BD331}"/>
              </a:ext>
            </a:extLst>
          </p:cNvPr>
          <p:cNvPicPr>
            <a:picLocks noChangeAspect="1"/>
          </p:cNvPicPr>
          <p:nvPr/>
        </p:nvPicPr>
        <p:blipFill rotWithShape="1">
          <a:blip r:embed="rId2"/>
          <a:srcRect t="7026" b="8705"/>
          <a:stretch/>
        </p:blipFill>
        <p:spPr>
          <a:xfrm>
            <a:off x="20" y="10"/>
            <a:ext cx="12191980" cy="6857990"/>
          </a:xfrm>
          <a:prstGeom prst="rect">
            <a:avLst/>
          </a:prstGeom>
        </p:spPr>
      </p:pic>
      <p:sp>
        <p:nvSpPr>
          <p:cNvPr id="43" name="Rectangle">
            <a:extLst>
              <a:ext uri="{FF2B5EF4-FFF2-40B4-BE49-F238E27FC236}">
                <a16:creationId xmlns:a16="http://schemas.microsoft.com/office/drawing/2014/main" xmlns="" id="{86E439A5-A7E3-5047-A686-06C27A818D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096772"/>
            <a:ext cx="11626840" cy="2374362"/>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44" name="Cross 34">
            <a:extLst>
              <a:ext uri="{FF2B5EF4-FFF2-40B4-BE49-F238E27FC236}">
                <a16:creationId xmlns:a16="http://schemas.microsoft.com/office/drawing/2014/main" xmlns="" id="{24124FF1-775D-AC4A-81D0-73FC0F54A6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19408" y="2798169"/>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6">
            <a:extLst>
              <a:ext uri="{FF2B5EF4-FFF2-40B4-BE49-F238E27FC236}">
                <a16:creationId xmlns:a16="http://schemas.microsoft.com/office/drawing/2014/main" xmlns="" id="{C53E2C7F-F4FF-A94D-ACAE-82823EC88F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2B379CD-516D-414F-A73C-73809DE3EBDC}"/>
              </a:ext>
            </a:extLst>
          </p:cNvPr>
          <p:cNvSpPr>
            <a:spLocks noGrp="1"/>
          </p:cNvSpPr>
          <p:nvPr>
            <p:ph type="title"/>
          </p:nvPr>
        </p:nvSpPr>
        <p:spPr>
          <a:xfrm>
            <a:off x="562326" y="1344273"/>
            <a:ext cx="8037575" cy="1453896"/>
          </a:xfrm>
        </p:spPr>
        <p:txBody>
          <a:bodyPr vert="horz" lIns="91440" tIns="45720" rIns="91440" bIns="45720" rtlCol="0" anchor="b">
            <a:normAutofit/>
          </a:bodyPr>
          <a:lstStyle/>
          <a:p>
            <a:r>
              <a:rPr lang="en-US" sz="8000" kern="1200" spc="-150">
                <a:solidFill>
                  <a:schemeClr val="tx1"/>
                </a:solidFill>
                <a:latin typeface="+mj-lt"/>
                <a:ea typeface="+mj-ea"/>
                <a:cs typeface="+mj-cs"/>
              </a:rPr>
              <a:t>Thank You</a:t>
            </a:r>
          </a:p>
        </p:txBody>
      </p:sp>
    </p:spTree>
    <p:extLst>
      <p:ext uri="{BB962C8B-B14F-4D97-AF65-F5344CB8AC3E}">
        <p14:creationId xmlns:p14="http://schemas.microsoft.com/office/powerpoint/2010/main" val="41746145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xmlns="" id="{579E3846-8D0B-B14A-817A-7FAC9DDA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xmlns="" id="{DCA5172B-100A-154D-8648-280629D67D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F4AF996-FAA8-884A-B486-06314DB3851B}"/>
              </a:ext>
            </a:extLst>
          </p:cNvPr>
          <p:cNvSpPr>
            <a:spLocks noGrp="1"/>
          </p:cNvSpPr>
          <p:nvPr>
            <p:ph type="title"/>
          </p:nvPr>
        </p:nvSpPr>
        <p:spPr>
          <a:xfrm>
            <a:off x="482191" y="373497"/>
            <a:ext cx="7857015" cy="144655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xmlns="" id="{A418A0B4-7B9E-5D47-85EE-8859D3D8F439}"/>
              </a:ext>
            </a:extLst>
          </p:cNvPr>
          <p:cNvSpPr>
            <a:spLocks noGrp="1"/>
          </p:cNvSpPr>
          <p:nvPr>
            <p:ph idx="1"/>
          </p:nvPr>
        </p:nvSpPr>
        <p:spPr>
          <a:xfrm>
            <a:off x="482191" y="1915297"/>
            <a:ext cx="9254933" cy="4569206"/>
          </a:xfrm>
        </p:spPr>
        <p:txBody>
          <a:bodyPr>
            <a:normAutofit fontScale="85000" lnSpcReduction="10000"/>
          </a:bodyPr>
          <a:lstStyle/>
          <a:p>
            <a:r>
              <a:rPr lang="en-IN" b="1" dirty="0"/>
              <a:t>Object detection </a:t>
            </a:r>
            <a:r>
              <a:rPr lang="en-IN" dirty="0"/>
              <a:t>is a computer technology related to computer vision and image processing that deals with detecting instances of semantic objects of a certain class (such as humans, buildings, or cars) in digital images and videos. Well-researched domains of object detection include face detection and pedestrian detection. Object detection has applications in many areas of computer vision, including image retrieval and video surveillance. </a:t>
            </a:r>
          </a:p>
          <a:p>
            <a:r>
              <a:rPr lang="en-IN" b="1" dirty="0"/>
              <a:t>Face detection </a:t>
            </a:r>
            <a:r>
              <a:rPr lang="en-IN" dirty="0"/>
              <a:t>is an essential application of visual object detection, and it is one of the main components of face analysis and understanding with face localization and face recognition. Automatic face detection is a complex problem which consists in detecting one or many faces in an image. Faces are non-rigid objects. Face appearance may vary between two different persons but also between two photographs of the same person, depending on the lightning conditions, the emotional state of the subject and pose. That is why so many methods have been developed during last few years. Face Detection is a part of the </a:t>
            </a:r>
            <a:r>
              <a:rPr lang="en-IN" b="1" dirty="0"/>
              <a:t>computational image research </a:t>
            </a:r>
            <a:r>
              <a:rPr lang="en-IN" dirty="0"/>
              <a:t>field. </a:t>
            </a:r>
          </a:p>
        </p:txBody>
      </p:sp>
      <p:sp>
        <p:nvSpPr>
          <p:cNvPr id="24" name="Rectangle 11">
            <a:extLst>
              <a:ext uri="{FF2B5EF4-FFF2-40B4-BE49-F238E27FC236}">
                <a16:creationId xmlns:a16="http://schemas.microsoft.com/office/drawing/2014/main" xmlns="" id="{5610EA52-8D85-ED4E-9B4F-4D5E1BE160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ross 13">
            <a:extLst>
              <a:ext uri="{FF2B5EF4-FFF2-40B4-BE49-F238E27FC236}">
                <a16:creationId xmlns:a16="http://schemas.microsoft.com/office/drawing/2014/main" xmlns="" id="{E66CC1C4-3013-CB4A-8BF8-FDFE9B8E48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9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xmlns="" id="{579E3846-8D0B-B14A-817A-7FAC9DDA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ross 77">
            <a:extLst>
              <a:ext uri="{FF2B5EF4-FFF2-40B4-BE49-F238E27FC236}">
                <a16:creationId xmlns:a16="http://schemas.microsoft.com/office/drawing/2014/main" xmlns="" id="{BE50E7BE-734F-224D-B03E-074DE1D124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xmlns="" id="{DCA5172B-100A-154D-8648-280629D67D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49BB605-7CDB-264F-B75C-A1D6D0F32582}"/>
              </a:ext>
            </a:extLst>
          </p:cNvPr>
          <p:cNvSpPr>
            <a:spLocks noGrp="1"/>
          </p:cNvSpPr>
          <p:nvPr>
            <p:ph type="title"/>
          </p:nvPr>
        </p:nvSpPr>
        <p:spPr>
          <a:xfrm>
            <a:off x="565150" y="760521"/>
            <a:ext cx="4114799" cy="1446550"/>
          </a:xfrm>
        </p:spPr>
        <p:txBody>
          <a:bodyPr>
            <a:normAutofit/>
          </a:bodyPr>
          <a:lstStyle/>
          <a:p>
            <a:r>
              <a:rPr lang="en-US" dirty="0"/>
              <a:t>Algorithm</a:t>
            </a:r>
          </a:p>
        </p:txBody>
      </p:sp>
      <p:sp>
        <p:nvSpPr>
          <p:cNvPr id="3" name="Content Placeholder 2">
            <a:extLst>
              <a:ext uri="{FF2B5EF4-FFF2-40B4-BE49-F238E27FC236}">
                <a16:creationId xmlns:a16="http://schemas.microsoft.com/office/drawing/2014/main" xmlns="" id="{9EAA20B3-9983-E44A-941E-86A39A1B6865}"/>
              </a:ext>
            </a:extLst>
          </p:cNvPr>
          <p:cNvSpPr>
            <a:spLocks noGrp="1"/>
          </p:cNvSpPr>
          <p:nvPr>
            <p:ph idx="1"/>
          </p:nvPr>
        </p:nvSpPr>
        <p:spPr>
          <a:xfrm>
            <a:off x="565150" y="2321371"/>
            <a:ext cx="4921560" cy="4422329"/>
          </a:xfrm>
        </p:spPr>
        <p:txBody>
          <a:bodyPr>
            <a:normAutofit/>
          </a:bodyPr>
          <a:lstStyle/>
          <a:p>
            <a:pPr>
              <a:lnSpc>
                <a:spcPct val="90000"/>
              </a:lnSpc>
            </a:pPr>
            <a:r>
              <a:rPr lang="en-IN" sz="2200" dirty="0" err="1"/>
              <a:t>Haar</a:t>
            </a:r>
            <a:r>
              <a:rPr lang="en-IN" sz="2200" dirty="0"/>
              <a:t> Cascade Classifier </a:t>
            </a:r>
          </a:p>
          <a:p>
            <a:pPr>
              <a:lnSpc>
                <a:spcPct val="90000"/>
              </a:lnSpc>
            </a:pPr>
            <a:r>
              <a:rPr lang="en-IN" sz="2200" dirty="0"/>
              <a:t>It is a machine learning based approach where a cascade function is trained from a lot of positive (images with face) and negative images (images without face). The algorithm is proposed by Paul Viola and Michael Jones. </a:t>
            </a:r>
          </a:p>
          <a:p>
            <a:pPr>
              <a:lnSpc>
                <a:spcPct val="90000"/>
              </a:lnSpc>
            </a:pPr>
            <a:r>
              <a:rPr lang="en-IN" sz="2200" dirty="0"/>
              <a:t>The algorithm has four stages: </a:t>
            </a:r>
          </a:p>
          <a:p>
            <a:pPr marL="800100" lvl="1" indent="-342900">
              <a:lnSpc>
                <a:spcPct val="90000"/>
              </a:lnSpc>
              <a:buFont typeface="+mj-lt"/>
              <a:buAutoNum type="arabicPeriod"/>
            </a:pPr>
            <a:r>
              <a:rPr lang="en-IN" sz="1800" dirty="0" err="1"/>
              <a:t>Haar</a:t>
            </a:r>
            <a:r>
              <a:rPr lang="en-IN" sz="1800" dirty="0"/>
              <a:t> Feature Selection </a:t>
            </a:r>
          </a:p>
          <a:p>
            <a:pPr marL="800100" lvl="1" indent="-342900">
              <a:lnSpc>
                <a:spcPct val="90000"/>
              </a:lnSpc>
              <a:buFont typeface="+mj-lt"/>
              <a:buAutoNum type="arabicPeriod"/>
            </a:pPr>
            <a:r>
              <a:rPr lang="en-IN" sz="1800" dirty="0"/>
              <a:t>Creating an Integral Image </a:t>
            </a:r>
          </a:p>
          <a:p>
            <a:pPr marL="800100" lvl="1" indent="-342900">
              <a:lnSpc>
                <a:spcPct val="90000"/>
              </a:lnSpc>
              <a:buFont typeface="+mj-lt"/>
              <a:buAutoNum type="arabicPeriod"/>
            </a:pPr>
            <a:r>
              <a:rPr lang="en-IN" sz="1800" dirty="0" err="1"/>
              <a:t>Adaboost</a:t>
            </a:r>
            <a:r>
              <a:rPr lang="en-IN" sz="1800" dirty="0"/>
              <a:t> </a:t>
            </a:r>
          </a:p>
          <a:p>
            <a:pPr marL="800100" lvl="1" indent="-342900">
              <a:lnSpc>
                <a:spcPct val="90000"/>
              </a:lnSpc>
              <a:buFont typeface="+mj-lt"/>
              <a:buAutoNum type="arabicPeriod"/>
            </a:pPr>
            <a:r>
              <a:rPr lang="en-IN" sz="1800" dirty="0"/>
              <a:t>Cascading Classifiers</a:t>
            </a:r>
          </a:p>
        </p:txBody>
      </p:sp>
      <p:pic>
        <p:nvPicPr>
          <p:cNvPr id="1031" name="Picture 7" descr="page5image53616768">
            <a:extLst>
              <a:ext uri="{FF2B5EF4-FFF2-40B4-BE49-F238E27FC236}">
                <a16:creationId xmlns:a16="http://schemas.microsoft.com/office/drawing/2014/main" xmlns="" id="{CFB4BDA3-028A-7E4B-B68C-0153CF1268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86709" y="2321371"/>
            <a:ext cx="5731624" cy="2478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89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D3C501-5CB8-974F-9053-067D10682968}"/>
              </a:ext>
            </a:extLst>
          </p:cNvPr>
          <p:cNvSpPr>
            <a:spLocks noGrp="1"/>
          </p:cNvSpPr>
          <p:nvPr>
            <p:ph type="title"/>
          </p:nvPr>
        </p:nvSpPr>
        <p:spPr>
          <a:xfrm>
            <a:off x="565150" y="413888"/>
            <a:ext cx="8267296" cy="1446550"/>
          </a:xfrm>
        </p:spPr>
        <p:txBody>
          <a:bodyPr/>
          <a:lstStyle/>
          <a:p>
            <a:r>
              <a:rPr lang="en-US" dirty="0"/>
              <a:t>Code</a:t>
            </a:r>
          </a:p>
        </p:txBody>
      </p:sp>
      <p:sp>
        <p:nvSpPr>
          <p:cNvPr id="3" name="Content Placeholder 2">
            <a:extLst>
              <a:ext uri="{FF2B5EF4-FFF2-40B4-BE49-F238E27FC236}">
                <a16:creationId xmlns:a16="http://schemas.microsoft.com/office/drawing/2014/main" xmlns="" id="{456D6E9F-1EC3-1C41-9279-8E28FBC0D6C5}"/>
              </a:ext>
            </a:extLst>
          </p:cNvPr>
          <p:cNvSpPr>
            <a:spLocks noGrp="1"/>
          </p:cNvSpPr>
          <p:nvPr>
            <p:ph idx="1"/>
          </p:nvPr>
        </p:nvSpPr>
        <p:spPr>
          <a:xfrm>
            <a:off x="565150" y="1860438"/>
            <a:ext cx="10506504" cy="4583674"/>
          </a:xfrm>
        </p:spPr>
        <p:txBody>
          <a:bodyPr>
            <a:normAutofit fontScale="92500" lnSpcReduction="20000"/>
          </a:bodyPr>
          <a:lstStyle/>
          <a:p>
            <a:pPr marL="0" indent="0">
              <a:buNone/>
            </a:pPr>
            <a:r>
              <a:rPr lang="en-IN" dirty="0"/>
              <a:t>import cv2</a:t>
            </a:r>
          </a:p>
          <a:p>
            <a:pPr marL="0" indent="0">
              <a:buNone/>
            </a:pPr>
            <a:r>
              <a:rPr lang="en-IN" dirty="0"/>
              <a:t/>
            </a:r>
            <a:br>
              <a:rPr lang="en-IN" dirty="0"/>
            </a:br>
            <a:r>
              <a:rPr lang="en-IN" dirty="0" err="1"/>
              <a:t>cascade_classifier</a:t>
            </a:r>
            <a:r>
              <a:rPr lang="en-IN" dirty="0"/>
              <a:t> = cv2.CascadeClassifier('</a:t>
            </a:r>
            <a:r>
              <a:rPr lang="en-IN" dirty="0" err="1"/>
              <a:t>haarcascades</a:t>
            </a:r>
            <a:r>
              <a:rPr lang="en-IN" dirty="0"/>
              <a:t>/</a:t>
            </a:r>
            <a:r>
              <a:rPr lang="en-IN" dirty="0" err="1"/>
              <a:t>haarcascade_eye.xml</a:t>
            </a:r>
            <a:r>
              <a:rPr lang="en-IN" dirty="0"/>
              <a:t>')</a:t>
            </a:r>
          </a:p>
          <a:p>
            <a:pPr marL="0" indent="0">
              <a:buNone/>
            </a:pPr>
            <a:r>
              <a:rPr lang="en-IN" dirty="0"/>
              <a:t>cap = cv2.VideoCapture(0)</a:t>
            </a:r>
          </a:p>
          <a:p>
            <a:pPr marL="0" indent="0">
              <a:buNone/>
            </a:pPr>
            <a:r>
              <a:rPr lang="en-IN" dirty="0"/>
              <a:t/>
            </a:r>
            <a:br>
              <a:rPr lang="en-IN" dirty="0"/>
            </a:br>
            <a:r>
              <a:rPr lang="en-IN" dirty="0"/>
              <a:t>while True:</a:t>
            </a:r>
          </a:p>
          <a:p>
            <a:pPr marL="0" indent="0">
              <a:buNone/>
            </a:pPr>
            <a:r>
              <a:rPr lang="en-IN" dirty="0"/>
              <a:t>	# Capture frame-by-frame</a:t>
            </a:r>
          </a:p>
          <a:p>
            <a:pPr marL="0" indent="0">
              <a:buNone/>
            </a:pPr>
            <a:r>
              <a:rPr lang="en-IN" dirty="0"/>
              <a:t>	ret, frame = </a:t>
            </a:r>
            <a:r>
              <a:rPr lang="en-IN" dirty="0" err="1"/>
              <a:t>cap.read</a:t>
            </a:r>
            <a:r>
              <a:rPr lang="en-IN" dirty="0"/>
              <a:t>()</a:t>
            </a:r>
          </a:p>
          <a:p>
            <a:pPr marL="0" indent="0">
              <a:buNone/>
            </a:pPr>
            <a:r>
              <a:rPr lang="en-IN" dirty="0"/>
              <a:t>	# Our operations on the frame come here</a:t>
            </a:r>
          </a:p>
          <a:p>
            <a:pPr marL="0" indent="0">
              <a:buNone/>
            </a:pPr>
            <a:r>
              <a:rPr lang="en-IN" dirty="0"/>
              <a:t>	</a:t>
            </a:r>
            <a:r>
              <a:rPr lang="en-IN" dirty="0" err="1"/>
              <a:t>gray</a:t>
            </a:r>
            <a:r>
              <a:rPr lang="en-IN" dirty="0"/>
              <a:t> = cv2.cvtColor(frame, 0)</a:t>
            </a:r>
          </a:p>
          <a:p>
            <a:pPr marL="0" indent="0">
              <a:buNone/>
            </a:pPr>
            <a:r>
              <a:rPr lang="en-IN" dirty="0"/>
              <a:t>	detections =</a:t>
            </a:r>
          </a:p>
          <a:p>
            <a:pPr marL="0" indent="0">
              <a:buNone/>
            </a:pPr>
            <a:r>
              <a:rPr lang="en-IN" dirty="0"/>
              <a:t>	</a:t>
            </a:r>
            <a:r>
              <a:rPr lang="en-IN" dirty="0" err="1"/>
              <a:t>cascade_classifier.detectMultiScale</a:t>
            </a:r>
            <a:r>
              <a:rPr lang="en-IN" dirty="0"/>
              <a:t>(</a:t>
            </a:r>
            <a:r>
              <a:rPr lang="en-IN" dirty="0" err="1"/>
              <a:t>gray,scaleFactor</a:t>
            </a:r>
            <a:r>
              <a:rPr lang="en-IN" dirty="0"/>
              <a:t>=1.3,minNeighbors=5)</a:t>
            </a:r>
          </a:p>
          <a:p>
            <a:pPr marL="0" indent="0">
              <a:buNone/>
            </a:pPr>
            <a:endParaRPr lang="en-IN" dirty="0"/>
          </a:p>
        </p:txBody>
      </p:sp>
    </p:spTree>
    <p:extLst>
      <p:ext uri="{BB962C8B-B14F-4D97-AF65-F5344CB8AC3E}">
        <p14:creationId xmlns:p14="http://schemas.microsoft.com/office/powerpoint/2010/main" val="379335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654043-8BFF-874F-AF9C-CECBC8930999}"/>
              </a:ext>
            </a:extLst>
          </p:cNvPr>
          <p:cNvSpPr>
            <a:spLocks noGrp="1"/>
          </p:cNvSpPr>
          <p:nvPr>
            <p:ph idx="1"/>
          </p:nvPr>
        </p:nvSpPr>
        <p:spPr>
          <a:xfrm>
            <a:off x="518983" y="420130"/>
            <a:ext cx="10231395" cy="6005384"/>
          </a:xfrm>
        </p:spPr>
        <p:txBody>
          <a:bodyPr>
            <a:normAutofit fontScale="92500" lnSpcReduction="20000"/>
          </a:bodyPr>
          <a:lstStyle/>
          <a:p>
            <a:pPr marL="0" indent="0">
              <a:buNone/>
            </a:pPr>
            <a:r>
              <a:rPr lang="en-IN" dirty="0"/>
              <a:t>	if(</a:t>
            </a:r>
            <a:r>
              <a:rPr lang="en-IN" dirty="0" err="1"/>
              <a:t>len</a:t>
            </a:r>
            <a:r>
              <a:rPr lang="en-IN" dirty="0"/>
              <a:t>(detections) &gt; 0):</a:t>
            </a:r>
          </a:p>
          <a:p>
            <a:pPr marL="0" indent="0">
              <a:buNone/>
            </a:pPr>
            <a:r>
              <a:rPr lang="en-IN" dirty="0"/>
              <a:t>		(</a:t>
            </a:r>
            <a:r>
              <a:rPr lang="en-IN" dirty="0" err="1"/>
              <a:t>x,y,w,h</a:t>
            </a:r>
            <a:r>
              <a:rPr lang="en-IN" dirty="0"/>
              <a:t>) = detections[0]</a:t>
            </a:r>
          </a:p>
          <a:p>
            <a:pPr marL="0" indent="0">
              <a:buNone/>
            </a:pPr>
            <a:r>
              <a:rPr lang="en-IN" dirty="0"/>
              <a:t>		frame = cv2.rectangle(frame,(</a:t>
            </a:r>
            <a:r>
              <a:rPr lang="en-IN" dirty="0" err="1"/>
              <a:t>x,y</a:t>
            </a:r>
            <a:r>
              <a:rPr lang="en-IN" dirty="0"/>
              <a:t>),(</a:t>
            </a:r>
            <a:r>
              <a:rPr lang="en-IN" dirty="0" err="1"/>
              <a:t>x+w,y+h</a:t>
            </a:r>
            <a:r>
              <a:rPr lang="en-IN" dirty="0"/>
              <a:t>),(255,0,0),2)</a:t>
            </a:r>
          </a:p>
          <a:p>
            <a:pPr marL="0" indent="0">
              <a:buNone/>
            </a:pPr>
            <a:r>
              <a:rPr lang="en-IN" dirty="0"/>
              <a:t/>
            </a:r>
            <a:br>
              <a:rPr lang="en-IN" dirty="0"/>
            </a:br>
            <a:r>
              <a:rPr lang="en-IN" dirty="0"/>
              <a:t>	# for (</a:t>
            </a:r>
            <a:r>
              <a:rPr lang="en-IN" dirty="0" err="1"/>
              <a:t>x,y,w,h</a:t>
            </a:r>
            <a:r>
              <a:rPr lang="en-IN" dirty="0"/>
              <a:t>) in detections:</a:t>
            </a:r>
          </a:p>
          <a:p>
            <a:pPr marL="0" indent="0">
              <a:buNone/>
            </a:pPr>
            <a:r>
              <a:rPr lang="en-IN" dirty="0"/>
              <a:t>	# frame = cv2.rectangle(frame,(</a:t>
            </a:r>
            <a:r>
              <a:rPr lang="en-IN" dirty="0" err="1"/>
              <a:t>x,y</a:t>
            </a:r>
            <a:r>
              <a:rPr lang="en-IN" dirty="0"/>
              <a:t>),(</a:t>
            </a:r>
            <a:r>
              <a:rPr lang="en-IN" dirty="0" err="1"/>
              <a:t>x+w,y+h</a:t>
            </a:r>
            <a:r>
              <a:rPr lang="en-IN" dirty="0"/>
              <a:t>),(255,0,0),2)</a:t>
            </a:r>
          </a:p>
          <a:p>
            <a:pPr marL="0" indent="0">
              <a:buNone/>
            </a:pPr>
            <a:r>
              <a:rPr lang="en-IN" dirty="0"/>
              <a:t/>
            </a:r>
            <a:br>
              <a:rPr lang="en-IN" dirty="0"/>
            </a:br>
            <a:r>
              <a:rPr lang="en-IN" dirty="0"/>
              <a:t>	# Display the resulting frame</a:t>
            </a:r>
          </a:p>
          <a:p>
            <a:pPr marL="0" indent="0">
              <a:buNone/>
            </a:pPr>
            <a:r>
              <a:rPr lang="en-IN" dirty="0"/>
              <a:t>	cv2.imshow('</a:t>
            </a:r>
            <a:r>
              <a:rPr lang="en-IN" dirty="0" err="1"/>
              <a:t>frame',frame</a:t>
            </a:r>
            <a:r>
              <a:rPr lang="en-IN" dirty="0"/>
              <a:t>)</a:t>
            </a:r>
          </a:p>
          <a:p>
            <a:pPr marL="0" indent="0">
              <a:buNone/>
            </a:pPr>
            <a:r>
              <a:rPr lang="en-IN" dirty="0"/>
              <a:t>	if cv2.waitKey(1) &amp; 0xFF == </a:t>
            </a:r>
            <a:r>
              <a:rPr lang="en-IN" dirty="0" err="1"/>
              <a:t>ord</a:t>
            </a:r>
            <a:r>
              <a:rPr lang="en-IN" dirty="0"/>
              <a:t>('q’):</a:t>
            </a:r>
          </a:p>
          <a:p>
            <a:pPr marL="0" indent="0">
              <a:buNone/>
            </a:pPr>
            <a:r>
              <a:rPr lang="en-IN" dirty="0"/>
              <a:t>		break</a:t>
            </a:r>
          </a:p>
          <a:p>
            <a:pPr marL="0" indent="0">
              <a:buNone/>
            </a:pPr>
            <a:r>
              <a:rPr lang="en-IN" dirty="0"/>
              <a:t/>
            </a:r>
            <a:br>
              <a:rPr lang="en-IN" dirty="0"/>
            </a:br>
            <a:r>
              <a:rPr lang="en-IN" dirty="0"/>
              <a:t># When everything done, release the capture</a:t>
            </a:r>
          </a:p>
          <a:p>
            <a:pPr marL="0" indent="0">
              <a:buNone/>
            </a:pPr>
            <a:r>
              <a:rPr lang="en-IN" dirty="0" err="1"/>
              <a:t>cap.release</a:t>
            </a:r>
            <a:r>
              <a:rPr lang="en-IN" dirty="0"/>
              <a:t>()</a:t>
            </a:r>
          </a:p>
          <a:p>
            <a:pPr marL="0" indent="0">
              <a:buNone/>
            </a:pPr>
            <a:r>
              <a:rPr lang="en-IN" dirty="0"/>
              <a:t>cv2.destroyAllWindows()</a:t>
            </a:r>
          </a:p>
          <a:p>
            <a:endParaRPr lang="en-US" dirty="0"/>
          </a:p>
        </p:txBody>
      </p:sp>
    </p:spTree>
    <p:extLst>
      <p:ext uri="{BB962C8B-B14F-4D97-AF65-F5344CB8AC3E}">
        <p14:creationId xmlns:p14="http://schemas.microsoft.com/office/powerpoint/2010/main" val="164984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DAB1353-A3B4-5E48-B3EC-EB79949D9781}"/>
              </a:ext>
            </a:extLst>
          </p:cNvPr>
          <p:cNvSpPr>
            <a:spLocks noGrp="1"/>
          </p:cNvSpPr>
          <p:nvPr>
            <p:ph idx="1"/>
          </p:nvPr>
        </p:nvSpPr>
        <p:spPr>
          <a:xfrm>
            <a:off x="626934" y="383059"/>
            <a:ext cx="9752742" cy="6128952"/>
          </a:xfrm>
        </p:spPr>
        <p:txBody>
          <a:bodyPr>
            <a:normAutofit/>
          </a:bodyPr>
          <a:lstStyle/>
          <a:p>
            <a:r>
              <a:rPr lang="en-IN" b="1" dirty="0">
                <a:solidFill>
                  <a:schemeClr val="accent1">
                    <a:lumMod val="75000"/>
                  </a:schemeClr>
                </a:solidFill>
              </a:rPr>
              <a:t>Line 1-3: </a:t>
            </a:r>
            <a:r>
              <a:rPr lang="en-IN" dirty="0"/>
              <a:t>Initialize the cascades for detecting faces, eyes, and smile using the OpenCV </a:t>
            </a:r>
            <a:r>
              <a:rPr lang="en-IN" dirty="0" err="1"/>
              <a:t>CascadeClassifier</a:t>
            </a:r>
            <a:r>
              <a:rPr lang="en-IN" dirty="0"/>
              <a:t>() function by passing the XML file as an argument.</a:t>
            </a:r>
          </a:p>
          <a:p>
            <a:r>
              <a:rPr lang="en-IN" b="1" dirty="0">
                <a:solidFill>
                  <a:schemeClr val="accent1">
                    <a:lumMod val="75000"/>
                  </a:schemeClr>
                </a:solidFill>
              </a:rPr>
              <a:t>Line 4: </a:t>
            </a:r>
            <a:r>
              <a:rPr lang="en-IN" dirty="0"/>
              <a:t>Initialize the webcam feed. </a:t>
            </a:r>
          </a:p>
          <a:p>
            <a:r>
              <a:rPr lang="en-IN" b="1" dirty="0">
                <a:solidFill>
                  <a:schemeClr val="accent1">
                    <a:lumMod val="75000"/>
                  </a:schemeClr>
                </a:solidFill>
              </a:rPr>
              <a:t>Line 6: </a:t>
            </a:r>
            <a:r>
              <a:rPr lang="en-IN" dirty="0"/>
              <a:t>Next, initialize a while loop that runs indefinitely or until all the frames are iterated through. The code enclosed inside is executed for each frame that comes from the webcam. Loop can also be broken if the user presses the ‘escape’ key (Line 23-25).</a:t>
            </a:r>
          </a:p>
          <a:p>
            <a:r>
              <a:rPr lang="en-IN" b="1" dirty="0">
                <a:solidFill>
                  <a:schemeClr val="accent1">
                    <a:lumMod val="75000"/>
                  </a:schemeClr>
                </a:solidFill>
              </a:rPr>
              <a:t>Line 7-9: </a:t>
            </a:r>
            <a:r>
              <a:rPr lang="en-IN" dirty="0"/>
              <a:t>Use the ‘read ()’ function to fetch consecutive frames from the webcam feed. This is pre-processed by converting it to grayscale (using cv2.cvtColor) and then sent to our face classifier object</a:t>
            </a:r>
            <a:br>
              <a:rPr lang="en-IN" dirty="0"/>
            </a:br>
            <a:r>
              <a:rPr lang="en-IN" dirty="0"/>
              <a:t>for classification using the ‘</a:t>
            </a:r>
            <a:r>
              <a:rPr lang="en-IN" dirty="0" err="1"/>
              <a:t>detectMultiScale</a:t>
            </a:r>
            <a:r>
              <a:rPr lang="en-IN" dirty="0"/>
              <a:t>’ function which returns the coordinates(</a:t>
            </a:r>
            <a:r>
              <a:rPr lang="en-IN" dirty="0" err="1"/>
              <a:t>x,y,w,h</a:t>
            </a:r>
            <a:r>
              <a:rPr lang="en-IN" dirty="0"/>
              <a:t>) of faces that are detected by the classifier. </a:t>
            </a:r>
          </a:p>
        </p:txBody>
      </p:sp>
    </p:spTree>
    <p:extLst>
      <p:ext uri="{BB962C8B-B14F-4D97-AF65-F5344CB8AC3E}">
        <p14:creationId xmlns:p14="http://schemas.microsoft.com/office/powerpoint/2010/main" val="3874087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7A2E952-35FF-B742-99BA-C67792223393}"/>
              </a:ext>
            </a:extLst>
          </p:cNvPr>
          <p:cNvSpPr>
            <a:spLocks noGrp="1"/>
          </p:cNvSpPr>
          <p:nvPr>
            <p:ph idx="1"/>
          </p:nvPr>
        </p:nvSpPr>
        <p:spPr>
          <a:xfrm>
            <a:off x="565149" y="432485"/>
            <a:ext cx="9765099" cy="6042455"/>
          </a:xfrm>
        </p:spPr>
        <p:txBody>
          <a:bodyPr>
            <a:normAutofit/>
          </a:bodyPr>
          <a:lstStyle/>
          <a:p>
            <a:r>
              <a:rPr lang="en-IN" b="1" dirty="0">
                <a:solidFill>
                  <a:schemeClr val="accent1">
                    <a:lumMod val="75000"/>
                  </a:schemeClr>
                </a:solidFill>
              </a:rPr>
              <a:t>Line 11: </a:t>
            </a:r>
            <a:r>
              <a:rPr lang="en-IN" dirty="0"/>
              <a:t>Begin a for loop that loops through all the detected faces (and use the ‘cv2rectangle’ function to put a bounding box around it). For the convenience of detection of eyes and smiles (both smaller in size), we define a sub-area in the grayscale-video frame (which is </a:t>
            </a:r>
            <a:r>
              <a:rPr lang="en-IN" dirty="0" err="1"/>
              <a:t>thearea</a:t>
            </a:r>
            <a:r>
              <a:rPr lang="en-IN" dirty="0"/>
              <a:t> that was returned to us by the face cascade). This can be done only because eyes or a smile will only be detected inside a face. (Line 13-14)</a:t>
            </a:r>
          </a:p>
          <a:p>
            <a:r>
              <a:rPr lang="en-IN" b="1" dirty="0">
                <a:solidFill>
                  <a:schemeClr val="accent1">
                    <a:lumMod val="75000"/>
                  </a:schemeClr>
                </a:solidFill>
              </a:rPr>
              <a:t>Line 16-21: </a:t>
            </a:r>
            <a:r>
              <a:rPr lang="en-IN" dirty="0"/>
              <a:t>Pass the sub-area defined in the previous step to the ‘eye’ and ‘smile’ cascades so that an array of coordinates of detected eyes and smiles is returned. Next, initialize ‘for’ loops for each of these arrays (Line 18 &amp; 20) and put bounding boxes around each of the detected objects (Line 21). </a:t>
            </a:r>
          </a:p>
          <a:p>
            <a:r>
              <a:rPr lang="en-IN" b="1" dirty="0">
                <a:solidFill>
                  <a:schemeClr val="accent1">
                    <a:lumMod val="75000"/>
                  </a:schemeClr>
                </a:solidFill>
              </a:rPr>
              <a:t>Line 27: </a:t>
            </a:r>
            <a:r>
              <a:rPr lang="en-IN" dirty="0"/>
              <a:t>Finally, release the webcam video feed loaded into memory.</a:t>
            </a:r>
          </a:p>
          <a:p>
            <a:r>
              <a:rPr lang="en-IN" b="1" dirty="0">
                <a:solidFill>
                  <a:schemeClr val="accent1">
                    <a:lumMod val="75000"/>
                  </a:schemeClr>
                </a:solidFill>
              </a:rPr>
              <a:t>Line 28: </a:t>
            </a:r>
            <a:r>
              <a:rPr lang="en-IN" dirty="0"/>
              <a:t>Close all windows (If any are left open and running). </a:t>
            </a:r>
          </a:p>
          <a:p>
            <a:pPr marL="0" indent="0">
              <a:buNone/>
            </a:pPr>
            <a:endParaRPr lang="en-US" dirty="0"/>
          </a:p>
        </p:txBody>
      </p:sp>
    </p:spTree>
    <p:extLst>
      <p:ext uri="{BB962C8B-B14F-4D97-AF65-F5344CB8AC3E}">
        <p14:creationId xmlns:p14="http://schemas.microsoft.com/office/powerpoint/2010/main" val="53611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xmlns="" id="{579E3846-8D0B-B14A-817A-7FAC9DDA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4725A77-0A9F-EC4D-8C7E-7167B6D980D1}"/>
              </a:ext>
            </a:extLst>
          </p:cNvPr>
          <p:cNvSpPr>
            <a:spLocks noGrp="1"/>
          </p:cNvSpPr>
          <p:nvPr>
            <p:ph type="title"/>
          </p:nvPr>
        </p:nvSpPr>
        <p:spPr>
          <a:xfrm>
            <a:off x="565149" y="1204721"/>
            <a:ext cx="3609983" cy="1446550"/>
          </a:xfrm>
        </p:spPr>
        <p:txBody>
          <a:bodyPr vert="horz" lIns="91440" tIns="45720" rIns="91440" bIns="45720" rtlCol="0" anchor="t">
            <a:normAutofit/>
          </a:bodyPr>
          <a:lstStyle/>
          <a:p>
            <a:r>
              <a:rPr lang="en-US" kern="1200">
                <a:solidFill>
                  <a:schemeClr val="tx1"/>
                </a:solidFill>
                <a:latin typeface="+mj-lt"/>
                <a:ea typeface="+mj-ea"/>
                <a:cs typeface="+mj-cs"/>
              </a:rPr>
              <a:t>Output</a:t>
            </a:r>
          </a:p>
        </p:txBody>
      </p:sp>
      <p:sp>
        <p:nvSpPr>
          <p:cNvPr id="6" name="Content Placeholder 2">
            <a:extLst>
              <a:ext uri="{FF2B5EF4-FFF2-40B4-BE49-F238E27FC236}">
                <a16:creationId xmlns:a16="http://schemas.microsoft.com/office/drawing/2014/main" xmlns="" id="{C441D582-8DC8-BA4D-A887-0C9127F36996}"/>
              </a:ext>
            </a:extLst>
          </p:cNvPr>
          <p:cNvSpPr txBox="1">
            <a:spLocks/>
          </p:cNvSpPr>
          <p:nvPr/>
        </p:nvSpPr>
        <p:spPr>
          <a:xfrm>
            <a:off x="565150" y="2691638"/>
            <a:ext cx="3609983" cy="31885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output of running the following code will be as follows.</a:t>
            </a:r>
          </a:p>
        </p:txBody>
      </p:sp>
      <p:pic>
        <p:nvPicPr>
          <p:cNvPr id="3073" name="Picture 1" descr="page10image36904160">
            <a:extLst>
              <a:ext uri="{FF2B5EF4-FFF2-40B4-BE49-F238E27FC236}">
                <a16:creationId xmlns:a16="http://schemas.microsoft.com/office/drawing/2014/main" xmlns="" id="{ACD8A534-9F4E-BA4E-80FD-2951C08B7B9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44301"/>
          <a:stretch/>
        </p:blipFill>
        <p:spPr bwMode="auto">
          <a:xfrm>
            <a:off x="5682945" y="1497220"/>
            <a:ext cx="4552130" cy="4127230"/>
          </a:xfrm>
          <a:prstGeom prst="rect">
            <a:avLst/>
          </a:prstGeom>
          <a:noFill/>
          <a:extLst>
            <a:ext uri="{909E8E84-426E-40DD-AFC4-6F175D3DCCD1}">
              <a14:hiddenFill xmlns:a14="http://schemas.microsoft.com/office/drawing/2010/main">
                <a:solidFill>
                  <a:srgbClr val="FFFFFF"/>
                </a:solidFill>
              </a14:hiddenFill>
            </a:ext>
          </a:extLst>
        </p:spPr>
      </p:pic>
      <p:sp>
        <p:nvSpPr>
          <p:cNvPr id="72" name="Cross 71">
            <a:extLst>
              <a:ext uri="{FF2B5EF4-FFF2-40B4-BE49-F238E27FC236}">
                <a16:creationId xmlns:a16="http://schemas.microsoft.com/office/drawing/2014/main" xmlns="" id="{BE50E7BE-734F-224D-B03E-074DE1D124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xmlns="" id="{DCA5172B-100A-154D-8648-280629D67D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411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EA90A3-82DC-774C-AEEB-B0647116FCD9}"/>
              </a:ext>
            </a:extLst>
          </p:cNvPr>
          <p:cNvSpPr>
            <a:spLocks noGrp="1"/>
          </p:cNvSpPr>
          <p:nvPr>
            <p:ph type="title"/>
          </p:nvPr>
        </p:nvSpPr>
        <p:spPr>
          <a:xfrm>
            <a:off x="565150" y="461771"/>
            <a:ext cx="8267296" cy="1446550"/>
          </a:xfrm>
        </p:spPr>
        <p:txBody>
          <a:bodyPr/>
          <a:lstStyle/>
          <a:p>
            <a:r>
              <a:rPr lang="en-US" dirty="0"/>
              <a:t>Conclusion</a:t>
            </a:r>
          </a:p>
        </p:txBody>
      </p:sp>
      <p:sp>
        <p:nvSpPr>
          <p:cNvPr id="3" name="Content Placeholder 2">
            <a:extLst>
              <a:ext uri="{FF2B5EF4-FFF2-40B4-BE49-F238E27FC236}">
                <a16:creationId xmlns:a16="http://schemas.microsoft.com/office/drawing/2014/main" xmlns="" id="{5CB269ED-DD15-924B-AEE8-FD0D20536558}"/>
              </a:ext>
            </a:extLst>
          </p:cNvPr>
          <p:cNvSpPr>
            <a:spLocks noGrp="1"/>
          </p:cNvSpPr>
          <p:nvPr>
            <p:ph idx="1"/>
          </p:nvPr>
        </p:nvSpPr>
        <p:spPr>
          <a:xfrm>
            <a:off x="565150" y="1908321"/>
            <a:ext cx="9507538" cy="4487908"/>
          </a:xfrm>
        </p:spPr>
        <p:txBody>
          <a:bodyPr/>
          <a:lstStyle/>
          <a:p>
            <a:pPr marL="0" indent="0">
              <a:buNone/>
            </a:pPr>
            <a:r>
              <a:rPr lang="en-IN" dirty="0"/>
              <a:t>Face detection systems are currently associated with many top technological companies and industries making the work of face recognition easier. The use of python programming and OpenCV makes it an easier and handy tool or system which can be made by anyone according to their requirement. The proposed system discussed in this project will be helpful for many as it is user friendly and a cost-efficient system. Hence using python and OpenCV the face detection system can be designed for various purposes. </a:t>
            </a:r>
          </a:p>
          <a:p>
            <a:endParaRPr lang="en-US" dirty="0"/>
          </a:p>
        </p:txBody>
      </p:sp>
    </p:spTree>
    <p:extLst>
      <p:ext uri="{BB962C8B-B14F-4D97-AF65-F5344CB8AC3E}">
        <p14:creationId xmlns:p14="http://schemas.microsoft.com/office/powerpoint/2010/main" val="2059451349"/>
      </p:ext>
    </p:extLst>
  </p:cSld>
  <p:clrMapOvr>
    <a:masterClrMapping/>
  </p:clrMapOvr>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E59A936DF25E4A8DE33B2364AC7578" ma:contentTypeVersion="15" ma:contentTypeDescription="Create a new document." ma:contentTypeScope="" ma:versionID="8f7d36046a10a4399da85a3644cf27c1">
  <xsd:schema xmlns:xsd="http://www.w3.org/2001/XMLSchema" xmlns:xs="http://www.w3.org/2001/XMLSchema" xmlns:p="http://schemas.microsoft.com/office/2006/metadata/properties" xmlns:ns2="3befa28a-2147-427d-af15-6453f63fd6d7" xmlns:ns3="cd0021d4-46e0-4df1-a80a-4b476b277e54" targetNamespace="http://schemas.microsoft.com/office/2006/metadata/properties" ma:root="true" ma:fieldsID="053c1211688f114d93236de38954fc77" ns2:_="" ns3:_="">
    <xsd:import namespace="3befa28a-2147-427d-af15-6453f63fd6d7"/>
    <xsd:import namespace="cd0021d4-46e0-4df1-a80a-4b476b277e54"/>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GenerationTime" minOccurs="0"/>
                <xsd:element ref="ns2:MediaServiceEventHashCode" minOccurs="0"/>
                <xsd:element ref="ns2:MediaServiceOCR" minOccurs="0"/>
                <xsd:element ref="ns2:MediaLengthInSeconds" minOccurs="0"/>
                <xsd:element ref="ns2:MediaServiceDateTaken"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efa28a-2147-427d-af15-6453f63fd6d7"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a01f2731-63bc-4224-a580-bd1a99c27b4d" ma:termSetId="09814cd3-568e-fe90-9814-8d621ff8fb84" ma:anchorId="fba54fb3-c3e1-fe81-a776-ca4b69148c4d" ma:open="true" ma:isKeyword="false">
      <xsd:complexType>
        <xsd:sequence>
          <xsd:element ref="pc:Terms" minOccurs="0" maxOccurs="1"/>
        </xsd:sequence>
      </xsd:complex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d0021d4-46e0-4df1-a80a-4b476b277e54"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e72c4e54-039d-45ff-b8e8-4942223aebc7}" ma:internalName="TaxCatchAll" ma:showField="CatchAllData" ma:web="cd0021d4-46e0-4df1-a80a-4b476b277e5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3befa28a-2147-427d-af15-6453f63fd6d7" xsi:nil="true"/>
    <lcf76f155ced4ddcb4097134ff3c332f xmlns="3befa28a-2147-427d-af15-6453f63fd6d7">
      <Terms xmlns="http://schemas.microsoft.com/office/infopath/2007/PartnerControls"/>
    </lcf76f155ced4ddcb4097134ff3c332f>
    <TaxCatchAll xmlns="cd0021d4-46e0-4df1-a80a-4b476b277e54" xsi:nil="true"/>
  </documentManagement>
</p:properties>
</file>

<file path=customXml/itemProps1.xml><?xml version="1.0" encoding="utf-8"?>
<ds:datastoreItem xmlns:ds="http://schemas.openxmlformats.org/officeDocument/2006/customXml" ds:itemID="{5CBEA5C5-FAEC-4B2D-997A-34A337262374}"/>
</file>

<file path=customXml/itemProps2.xml><?xml version="1.0" encoding="utf-8"?>
<ds:datastoreItem xmlns:ds="http://schemas.openxmlformats.org/officeDocument/2006/customXml" ds:itemID="{70372067-81A4-4182-9EB0-086AF13EE85B}"/>
</file>

<file path=customXml/itemProps3.xml><?xml version="1.0" encoding="utf-8"?>
<ds:datastoreItem xmlns:ds="http://schemas.openxmlformats.org/officeDocument/2006/customXml" ds:itemID="{A0DA82AA-AE7E-4E50-8F2D-9B65D04A4A63}"/>
</file>

<file path=docProps/app.xml><?xml version="1.0" encoding="utf-8"?>
<Properties xmlns="http://schemas.openxmlformats.org/officeDocument/2006/extended-properties" xmlns:vt="http://schemas.openxmlformats.org/officeDocument/2006/docPropsVTypes">
  <TotalTime>55</TotalTime>
  <Words>571</Words>
  <Application>Microsoft Office PowerPoint</Application>
  <PresentationFormat>Widescreen</PresentationFormat>
  <Paragraphs>59</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Next</vt:lpstr>
      <vt:lpstr>Calibri</vt:lpstr>
      <vt:lpstr>Seaford Display</vt:lpstr>
      <vt:lpstr>System Font Regular</vt:lpstr>
      <vt:lpstr>Tenorite</vt:lpstr>
      <vt:lpstr>MadridVTI</vt:lpstr>
      <vt:lpstr>FACE  DETECTION  USING MACHINE  LEARNING  </vt:lpstr>
      <vt:lpstr>Introduction</vt:lpstr>
      <vt:lpstr>Algorithm</vt:lpstr>
      <vt:lpstr>Code</vt:lpstr>
      <vt:lpstr>PowerPoint Presentation</vt:lpstr>
      <vt:lpstr>PowerPoint Presentation</vt:lpstr>
      <vt:lpstr>PowerPoint Presentation</vt:lpstr>
      <vt:lpstr>Output</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USING MACHINE  LEARNING  </dc:title>
  <dc:creator>KISHKIND GHILDIAL</dc:creator>
  <cp:lastModifiedBy>Windows User</cp:lastModifiedBy>
  <cp:revision>5</cp:revision>
  <dcterms:created xsi:type="dcterms:W3CDTF">2021-10-10T05:13:33Z</dcterms:created>
  <dcterms:modified xsi:type="dcterms:W3CDTF">2021-10-10T15:56:29Z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0x01010097E59A936DF25E4A8DE33B2364AC7578</vt:lpwstr>
  </property>
  <property fmtid="{D5CDD505-2E9C-101B-9397-08002B2CF9AE}" pid="3" name="MediaServiceImageTags">
    <vt:lpwstr/>
  </property>
</Properties>
</file>