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635e3d9bd69e4f12" Type="http://schemas.microsoft.com/office/2006/relationships/txt" Target="udata/data.dat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6" r:id="rId20"/>
    <p:sldId id="278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基础之美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基础</a:t>
            </a:r>
            <a:r>
              <a:rPr lang="zh-CN" altLang="en-US" dirty="0" smtClean="0"/>
              <a:t>：数据结构与算法、操作系统、计算机网络、编译原理等</a:t>
            </a:r>
            <a:r>
              <a:rPr lang="en-US" altLang="zh-CN" dirty="0" smtClean="0"/>
              <a:t>https</a:t>
            </a:r>
            <a:r>
              <a:rPr lang="en-US" altLang="zh-CN" dirty="0"/>
              <a:t>://cf.jd.com/pages/viewpage.action?pageId=165093053</a:t>
            </a:r>
          </a:p>
          <a:p>
            <a:endParaRPr lang="en-US" altLang="zh-CN" dirty="0" smtClean="0"/>
          </a:p>
          <a:p>
            <a:r>
              <a:rPr lang="zh-CN" altLang="en-US" dirty="0"/>
              <a:t>掌握</a:t>
            </a:r>
            <a:r>
              <a:rPr lang="zh-CN" altLang="en-US" dirty="0" smtClean="0"/>
              <a:t>了基础，看待</a:t>
            </a:r>
            <a:r>
              <a:rPr lang="zh-CN" altLang="en-US" dirty="0"/>
              <a:t>问题的深度，解决问题的角度就会</a:t>
            </a:r>
            <a:r>
              <a:rPr lang="zh-CN" altLang="en-US" dirty="0" smtClean="0"/>
              <a:t>完全不一样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95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0202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问题：为什么数组的下标是从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开始而不是从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什么</a:t>
            </a:r>
            <a:r>
              <a:rPr lang="zh-CN" altLang="en-US" dirty="0"/>
              <a:t>是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zh-CN" altLang="en-US" sz="2400" dirty="0"/>
              <a:t>数组（</a:t>
            </a:r>
            <a:r>
              <a:rPr lang="en-US" altLang="zh-CN" sz="2400" dirty="0"/>
              <a:t>Array</a:t>
            </a:r>
            <a:r>
              <a:rPr lang="zh-CN" altLang="en-US" sz="2400" dirty="0"/>
              <a:t>）是一种</a:t>
            </a:r>
            <a:r>
              <a:rPr lang="zh-CN" altLang="en-US" sz="2400" dirty="0">
                <a:solidFill>
                  <a:srgbClr val="FF0000"/>
                </a:solidFill>
              </a:rPr>
              <a:t>线性表</a:t>
            </a:r>
            <a:r>
              <a:rPr lang="zh-CN" altLang="en-US" sz="2400" dirty="0"/>
              <a:t>数据结构。它用一组</a:t>
            </a:r>
            <a:r>
              <a:rPr lang="zh-CN" altLang="en-US" sz="2400" dirty="0">
                <a:solidFill>
                  <a:srgbClr val="FF0000"/>
                </a:solidFill>
              </a:rPr>
              <a:t>连续的内存</a:t>
            </a:r>
            <a:r>
              <a:rPr lang="zh-CN" altLang="en-US" sz="2400" dirty="0" smtClean="0">
                <a:solidFill>
                  <a:srgbClr val="FF0000"/>
                </a:solidFill>
              </a:rPr>
              <a:t>空</a:t>
            </a:r>
            <a:r>
              <a:rPr lang="zh-CN" altLang="en-US" sz="2400" dirty="0">
                <a:solidFill>
                  <a:srgbClr val="FF0000"/>
                </a:solidFill>
              </a:rPr>
              <a:t>间</a:t>
            </a:r>
            <a:r>
              <a:rPr lang="zh-CN" altLang="en-US" sz="2400" dirty="0"/>
              <a:t>，来存储一组具有</a:t>
            </a:r>
            <a:r>
              <a:rPr lang="zh-CN" altLang="en-US" sz="2400" dirty="0">
                <a:solidFill>
                  <a:srgbClr val="FF0000"/>
                </a:solidFill>
              </a:rPr>
              <a:t>相同类型的数据</a:t>
            </a:r>
            <a:r>
              <a:rPr lang="zh-CN" altLang="en-US" sz="2400" dirty="0"/>
              <a:t>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33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0202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如何随机访问？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1900" dirty="0" smtClean="0"/>
              <a:t>操作系统会</a:t>
            </a:r>
            <a:r>
              <a:rPr lang="zh-CN" altLang="en-US" sz="1900" dirty="0"/>
              <a:t>给每个内存单元分配一个地址</a:t>
            </a:r>
            <a:r>
              <a:rPr lang="zh-CN" altLang="en-US" sz="1900" dirty="0" smtClean="0"/>
              <a:t>，并通过地址</a:t>
            </a:r>
            <a:r>
              <a:rPr lang="zh-CN" altLang="en-US" sz="1900" dirty="0"/>
              <a:t>来访问</a:t>
            </a:r>
            <a:r>
              <a:rPr lang="zh-CN" altLang="en-US" sz="1900" dirty="0" smtClean="0"/>
              <a:t>内存中</a:t>
            </a:r>
            <a:r>
              <a:rPr lang="zh-CN" altLang="en-US" sz="1900" dirty="0"/>
              <a:t>的数据。</a:t>
            </a:r>
            <a:r>
              <a:rPr lang="zh-CN" altLang="en-US" sz="1900" dirty="0" smtClean="0"/>
              <a:t>当需要</a:t>
            </a:r>
            <a:r>
              <a:rPr lang="zh-CN" altLang="en-US" sz="1900" dirty="0"/>
              <a:t>随机访问数组中的某个元素时</a:t>
            </a:r>
            <a:r>
              <a:rPr lang="zh-CN" altLang="en-US" sz="1900" dirty="0" smtClean="0"/>
              <a:t>，</a:t>
            </a:r>
            <a:r>
              <a:rPr lang="zh-CN" altLang="en-US" sz="1900" dirty="0"/>
              <a:t>它会首先</a:t>
            </a:r>
            <a:r>
              <a:rPr lang="zh-CN" altLang="en-US" sz="1900" dirty="0" smtClean="0"/>
              <a:t>通过寻址</a:t>
            </a:r>
            <a:r>
              <a:rPr lang="zh-CN" altLang="en-US" sz="1900" dirty="0"/>
              <a:t>公式，计算出该元素存储的内存地址</a:t>
            </a:r>
            <a:r>
              <a:rPr lang="zh-CN" altLang="en-US" sz="1900" dirty="0" smtClean="0"/>
              <a:t>：</a:t>
            </a:r>
            <a:endParaRPr lang="en-US" altLang="zh-CN" sz="19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a[</a:t>
            </a:r>
            <a:r>
              <a:rPr lang="en-US" altLang="zh-CN" sz="2000" dirty="0" err="1" smtClean="0"/>
              <a:t>i</a:t>
            </a:r>
            <a:r>
              <a:rPr lang="en-US" altLang="zh-CN" sz="2000" dirty="0"/>
              <a:t>]_address = </a:t>
            </a:r>
            <a:r>
              <a:rPr lang="en-US" altLang="zh-CN" sz="2000" dirty="0" err="1"/>
              <a:t>base_address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data_type_size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3074" name="Picture 2" descr="D:\我的文档\桌面\98df8e702b14096e7ee4a5141260cdc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637052"/>
            <a:ext cx="5688632" cy="283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24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02027"/>
          </a:xfrm>
        </p:spPr>
        <p:txBody>
          <a:bodyPr>
            <a:normAutofit/>
          </a:bodyPr>
          <a:lstStyle/>
          <a:p>
            <a:r>
              <a:rPr lang="zh-CN" altLang="en-US" dirty="0"/>
              <a:t>低效的“插入”和</a:t>
            </a:r>
            <a:r>
              <a:rPr lang="zh-CN" altLang="en-US" dirty="0" smtClean="0"/>
              <a:t>“删除”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098" name="Picture 2" descr="d:\我的文档\桌面\3f70b4ad9069ec568a2caaddc231b7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56859"/>
            <a:ext cx="8161564" cy="227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我的文档\桌面\b69b8c5dbf6248649ddab7d3e7cfd7e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34" y="4365104"/>
            <a:ext cx="801882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50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97666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容器能否完全替代数组</a:t>
            </a:r>
            <a:r>
              <a:rPr lang="zh-CN" altLang="en-US" dirty="0"/>
              <a:t>？</a:t>
            </a:r>
          </a:p>
          <a:p>
            <a:pPr marL="0" indent="0">
              <a:buNone/>
            </a:pPr>
            <a:r>
              <a:rPr lang="zh-CN" altLang="en-US" sz="2200" dirty="0" smtClean="0"/>
              <a:t>这里我以</a:t>
            </a:r>
            <a:r>
              <a:rPr lang="en-US" altLang="zh-CN" sz="2200" dirty="0" smtClean="0"/>
              <a:t>Java</a:t>
            </a:r>
            <a:r>
              <a:rPr lang="zh-CN" altLang="en-US" sz="2200" dirty="0" smtClean="0"/>
              <a:t>的</a:t>
            </a:r>
            <a:r>
              <a:rPr lang="en-US" altLang="zh-CN" sz="2200" dirty="0" err="1" smtClean="0"/>
              <a:t>ArrayList</a:t>
            </a:r>
            <a:r>
              <a:rPr lang="zh-CN" altLang="en-US" sz="2200" dirty="0" smtClean="0"/>
              <a:t>为例，它的优势：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/>
              <a:t>封装数组操作细节，动态扩容（</a:t>
            </a:r>
            <a:r>
              <a:rPr lang="en-US" altLang="zh-CN" sz="2200" dirty="0" smtClean="0"/>
              <a:t>1.5</a:t>
            </a:r>
            <a:r>
              <a:rPr lang="zh-CN" altLang="en-US" sz="2200" dirty="0" smtClean="0"/>
              <a:t>）。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/>
              <a:t>扩容</a:t>
            </a:r>
            <a:r>
              <a:rPr lang="zh-CN" altLang="en-US" sz="2200" dirty="0"/>
              <a:t>操作涉及内存申请和数据搬移，是比较耗时</a:t>
            </a:r>
            <a:r>
              <a:rPr lang="zh-CN" altLang="en-US" sz="2200" dirty="0" smtClean="0"/>
              <a:t>的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dirty="0" err="1"/>
              <a:t>ArrayList</a:t>
            </a:r>
            <a:r>
              <a:rPr lang="en-US" altLang="zh-CN" sz="2000" dirty="0"/>
              <a:t>&lt;User&gt; users 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(10000);</a:t>
            </a:r>
          </a:p>
          <a:p>
            <a:pPr marL="0" indent="0">
              <a:buNone/>
            </a:pPr>
            <a:r>
              <a:rPr lang="en-US" altLang="zh-CN" sz="2000" dirty="0"/>
              <a:t>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10000; ++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{</a:t>
            </a:r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users.add</a:t>
            </a:r>
            <a:r>
              <a:rPr lang="en-US" altLang="zh-CN" sz="2000" dirty="0"/>
              <a:t>(xxx);</a:t>
            </a:r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</a:p>
          <a:p>
            <a:r>
              <a:rPr lang="zh-CN" altLang="en-US" sz="2000" dirty="0"/>
              <a:t>作为高级语言编程者，是不是数组就无用武之地了呢？</a:t>
            </a:r>
          </a:p>
          <a:p>
            <a:pPr marL="0" indent="0">
              <a:buNone/>
            </a:pPr>
            <a:r>
              <a:rPr lang="en-US" altLang="zh-CN" sz="2000" dirty="0" smtClean="0"/>
              <a:t>Java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 </a:t>
            </a:r>
            <a:r>
              <a:rPr lang="zh-CN" altLang="en-US" sz="2000" dirty="0"/>
              <a:t>无法存储基本</a:t>
            </a:r>
            <a:r>
              <a:rPr lang="zh-CN" altLang="en-US" sz="2000" dirty="0" smtClean="0"/>
              <a:t>类型；如果</a:t>
            </a:r>
            <a:r>
              <a:rPr lang="zh-CN" altLang="en-US" sz="2000" dirty="0"/>
              <a:t>数据大小事先已知，并且对数据的操作非常简单，用不</a:t>
            </a:r>
            <a:r>
              <a:rPr lang="zh-CN" altLang="en-US" sz="2000" dirty="0" smtClean="0"/>
              <a:t>到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 </a:t>
            </a:r>
            <a:r>
              <a:rPr lang="zh-CN" altLang="en-US" sz="2000" dirty="0"/>
              <a:t>提供的大部分方法，也可以直接使用</a:t>
            </a:r>
            <a:r>
              <a:rPr lang="zh-CN" altLang="en-US" sz="2000" dirty="0" smtClean="0"/>
              <a:t>数组；多维数组会更直观。</a:t>
            </a:r>
            <a:endParaRPr lang="en-US" altLang="zh-CN" sz="2000" dirty="0" smtClean="0"/>
          </a:p>
          <a:p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38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97666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容器能否完全替代数组</a:t>
            </a:r>
            <a:r>
              <a:rPr lang="zh-CN" altLang="en-US" dirty="0"/>
              <a:t>？</a:t>
            </a:r>
          </a:p>
          <a:p>
            <a:pPr marL="0" indent="0">
              <a:buNone/>
            </a:pPr>
            <a:r>
              <a:rPr lang="zh-CN" altLang="en-US" sz="2200" dirty="0" smtClean="0"/>
              <a:t>这里我以</a:t>
            </a:r>
            <a:r>
              <a:rPr lang="en-US" altLang="zh-CN" sz="2200" dirty="0" smtClean="0"/>
              <a:t>Java</a:t>
            </a:r>
            <a:r>
              <a:rPr lang="zh-CN" altLang="en-US" sz="2200" dirty="0" smtClean="0"/>
              <a:t>的</a:t>
            </a:r>
            <a:r>
              <a:rPr lang="en-US" altLang="zh-CN" sz="2200" dirty="0" err="1" smtClean="0"/>
              <a:t>ArrayList</a:t>
            </a:r>
            <a:r>
              <a:rPr lang="zh-CN" altLang="en-US" sz="2200" dirty="0" smtClean="0"/>
              <a:t>为例，它的优势：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/>
              <a:t>封装数组操作细节，动态扩容（</a:t>
            </a:r>
            <a:r>
              <a:rPr lang="en-US" altLang="zh-CN" sz="2200" dirty="0" smtClean="0"/>
              <a:t>1.5</a:t>
            </a:r>
            <a:r>
              <a:rPr lang="zh-CN" altLang="en-US" sz="2200" dirty="0" smtClean="0"/>
              <a:t>）。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/>
              <a:t>扩容</a:t>
            </a:r>
            <a:r>
              <a:rPr lang="zh-CN" altLang="en-US" sz="2200" dirty="0"/>
              <a:t>操作涉及内存申请和数据搬移，是比较耗时</a:t>
            </a:r>
            <a:r>
              <a:rPr lang="zh-CN" altLang="en-US" sz="2200" dirty="0" smtClean="0"/>
              <a:t>的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dirty="0" err="1"/>
              <a:t>ArrayList</a:t>
            </a:r>
            <a:r>
              <a:rPr lang="en-US" altLang="zh-CN" sz="2000" dirty="0"/>
              <a:t>&lt;User&gt; users = new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(10000);</a:t>
            </a:r>
          </a:p>
          <a:p>
            <a:pPr marL="0" indent="0">
              <a:buNone/>
            </a:pPr>
            <a:r>
              <a:rPr lang="en-US" altLang="zh-CN" sz="2000" dirty="0"/>
              <a:t>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10000; ++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{</a:t>
            </a:r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users.add</a:t>
            </a:r>
            <a:r>
              <a:rPr lang="en-US" altLang="zh-CN" sz="2000" dirty="0"/>
              <a:t>(xxx);</a:t>
            </a:r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</a:p>
          <a:p>
            <a:r>
              <a:rPr lang="zh-CN" altLang="en-US" sz="2000" dirty="0"/>
              <a:t>作为高级语言编程者，是不是数组就无用武之地了呢？</a:t>
            </a:r>
          </a:p>
          <a:p>
            <a:r>
              <a:rPr lang="en-US" altLang="zh-CN" sz="2000" dirty="0" smtClean="0"/>
              <a:t>Java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 </a:t>
            </a:r>
            <a:r>
              <a:rPr lang="zh-CN" altLang="en-US" sz="2000" dirty="0"/>
              <a:t>无法存储基本</a:t>
            </a:r>
            <a:r>
              <a:rPr lang="zh-CN" altLang="en-US" sz="2000" dirty="0" smtClean="0"/>
              <a:t>类型；如果</a:t>
            </a:r>
            <a:r>
              <a:rPr lang="zh-CN" altLang="en-US" sz="2000" dirty="0"/>
              <a:t>数据大小事先已知，并且对数据的操作非常简单，用不</a:t>
            </a:r>
            <a:r>
              <a:rPr lang="zh-CN" altLang="en-US" sz="2000" dirty="0" smtClean="0"/>
              <a:t>到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 </a:t>
            </a:r>
            <a:r>
              <a:rPr lang="zh-CN" altLang="en-US" sz="2000" dirty="0"/>
              <a:t>提供的大部分方法，也可以直接使用</a:t>
            </a:r>
            <a:r>
              <a:rPr lang="zh-CN" altLang="en-US" sz="2000" dirty="0" smtClean="0"/>
              <a:t>数组；多维数组会更直观。</a:t>
            </a:r>
            <a:endParaRPr lang="en-US" altLang="zh-CN" sz="2000" dirty="0" smtClean="0"/>
          </a:p>
          <a:p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41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/>
              <a:t>链表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97666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存储结构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122" name="Picture 2" descr="d:\我的文档\桌面\d5d5bee4be28326ba3c28373808a62c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98448"/>
            <a:ext cx="7650748" cy="357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0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/>
              <a:t>链表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97666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单链表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000" dirty="0"/>
              <a:t>链表通过指针将一组零散的内存块串联在一起。其中，我们把内存</a:t>
            </a:r>
            <a:r>
              <a:rPr lang="zh-CN" altLang="en-US" sz="2000" dirty="0" smtClean="0"/>
              <a:t>块</a:t>
            </a:r>
            <a:r>
              <a:rPr lang="zh-CN" altLang="en-US" sz="2000" dirty="0"/>
              <a:t>称为链表的“结点”。为了将所有的结点串起来，每个链表的结点</a:t>
            </a:r>
            <a:r>
              <a:rPr lang="zh-CN" altLang="en-US" sz="2000" dirty="0" smtClean="0"/>
              <a:t>除</a:t>
            </a:r>
            <a:r>
              <a:rPr lang="zh-CN" altLang="en-US" sz="2000" dirty="0"/>
              <a:t>了存储数据之外，还需要记录链上的下一个结点的</a:t>
            </a:r>
            <a:r>
              <a:rPr lang="zh-CN" altLang="en-US" sz="2000" dirty="0" smtClean="0"/>
              <a:t>地址，</a:t>
            </a:r>
            <a:r>
              <a:rPr lang="zh-CN" altLang="en-US" sz="2000" dirty="0"/>
              <a:t>我们把这个记录下个结点地址的指针叫作后继指针 </a:t>
            </a:r>
            <a:r>
              <a:rPr lang="en-US" altLang="zh-CN" sz="2000" dirty="0" smtClean="0"/>
              <a:t>next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  <a:p>
            <a:endParaRPr lang="zh-CN" altLang="en-US" dirty="0"/>
          </a:p>
        </p:txBody>
      </p:sp>
      <p:pic>
        <p:nvPicPr>
          <p:cNvPr id="6146" name="Picture 2" descr="d:\我的文档\桌面\b93e7ade9bb927baad1348d9a806dd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504056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我的文档\桌面\452e943788bdeea462d364389bd08a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619268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16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/>
              <a:t>链表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97666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循环链表（</a:t>
            </a:r>
            <a:r>
              <a:rPr lang="zh-CN" altLang="en-US" sz="2000" dirty="0"/>
              <a:t> 约瑟夫回环问题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170" name="Picture 2" descr="d:\我的文档\桌面\86cb7dc331ea958b0a108b911f38d1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59"/>
            <a:ext cx="5976664" cy="208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6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/>
              <a:t>链表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97666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双向链表（更多空间、双向遍历，某些情况下删除插入更高效，空间换时间）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在实际的软件开发中，从链表中删除一个数据无外乎这两种</a:t>
            </a:r>
            <a:r>
              <a:rPr lang="zh-CN" altLang="en-US" sz="2000" dirty="0" smtClean="0"/>
              <a:t>情况</a:t>
            </a:r>
            <a:endParaRPr lang="en-US" altLang="zh-CN" sz="2000" dirty="0" smtClean="0"/>
          </a:p>
          <a:p>
            <a:r>
              <a:rPr lang="zh-CN" altLang="en-US" sz="2000" dirty="0"/>
              <a:t>删除结点中“值等于某个给定值”的</a:t>
            </a:r>
            <a:r>
              <a:rPr lang="zh-CN" altLang="en-US" sz="2000" dirty="0" smtClean="0"/>
              <a:t>结点</a:t>
            </a:r>
            <a:r>
              <a:rPr lang="zh-CN" altLang="en-US" sz="2000" b="1" dirty="0" smtClean="0"/>
              <a:t>（</a:t>
            </a:r>
            <a:r>
              <a:rPr lang="zh-CN" altLang="en-US" sz="2000" dirty="0"/>
              <a:t>复杂</a:t>
            </a:r>
            <a:r>
              <a:rPr lang="zh-CN" altLang="en-US" sz="2000" dirty="0" smtClean="0"/>
              <a:t>度都为 </a:t>
            </a:r>
            <a:r>
              <a:rPr lang="en-US" altLang="zh-CN" sz="2000" dirty="0"/>
              <a:t>O(n</a:t>
            </a:r>
            <a:r>
              <a:rPr lang="en-US" altLang="zh-CN" sz="2000" dirty="0" smtClean="0"/>
              <a:t>)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 smtClean="0"/>
              <a:t>删除</a:t>
            </a:r>
            <a:r>
              <a:rPr lang="zh-CN" altLang="en-US" sz="2000" dirty="0"/>
              <a:t>给定指针</a:t>
            </a:r>
            <a:r>
              <a:rPr lang="zh-CN" altLang="en-US" sz="2000" dirty="0" smtClean="0"/>
              <a:t>指向的节点</a:t>
            </a:r>
            <a:r>
              <a:rPr lang="zh-CN" altLang="en-US" sz="2000" b="1" dirty="0" smtClean="0"/>
              <a:t>（时间</a:t>
            </a:r>
            <a:r>
              <a:rPr lang="zh-CN" altLang="en-US" sz="2000" dirty="0"/>
              <a:t>复杂</a:t>
            </a:r>
            <a:r>
              <a:rPr lang="zh-CN" altLang="en-US" sz="2000" dirty="0" smtClean="0"/>
              <a:t>度：</a:t>
            </a:r>
            <a:r>
              <a:rPr lang="zh-CN" altLang="en-US" sz="2000" b="1" dirty="0" smtClean="0"/>
              <a:t>单向</a:t>
            </a:r>
            <a:r>
              <a:rPr lang="zh-CN" altLang="en-US" sz="2000" dirty="0" smtClean="0"/>
              <a:t>为 </a:t>
            </a:r>
            <a:r>
              <a:rPr lang="en-US" altLang="zh-CN" sz="2000" dirty="0"/>
              <a:t>O(n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，双向</a:t>
            </a:r>
            <a:r>
              <a:rPr lang="en-US" altLang="zh-CN" sz="2000" dirty="0" smtClean="0"/>
              <a:t>O(1))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b="1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171" name="Picture 3" descr="d:\我的文档\桌面\cbc8ab20276e2f9312030c313a9ef7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88" y="1628800"/>
            <a:ext cx="5963360" cy="208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15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/>
              <a:t>链表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97666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双向</a:t>
            </a:r>
            <a:r>
              <a:rPr lang="zh-CN" altLang="en-US" sz="2000" dirty="0" smtClean="0"/>
              <a:t>循环链表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194" name="Picture 2" descr="d:\我的文档\桌面\d1665043b283ecdf79b157cfc9e5ed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59"/>
            <a:ext cx="5328592" cy="233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5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/>
              <a:t>复杂度分析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02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一、什么是复杂度分析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sz="2400" dirty="0" smtClean="0"/>
              <a:t>数据结构</a:t>
            </a:r>
            <a:r>
              <a:rPr lang="zh-CN" altLang="en-US" sz="2400" dirty="0"/>
              <a:t>和算法</a:t>
            </a:r>
            <a:r>
              <a:rPr lang="zh-CN" altLang="en-US" sz="2400" dirty="0" smtClean="0"/>
              <a:t>解决的是如何让代码运行更快</a:t>
            </a:r>
            <a:r>
              <a:rPr lang="zh-CN" altLang="en-US" sz="2400" dirty="0"/>
              <a:t>时间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更省</a:t>
            </a:r>
            <a:r>
              <a:rPr lang="zh-CN" altLang="en-US" sz="2400" dirty="0" smtClean="0"/>
              <a:t>空间。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 smtClean="0"/>
              <a:t>性能是算法的重要指标，我们用</a:t>
            </a:r>
            <a:r>
              <a:rPr lang="zh-CN" altLang="en-US" sz="2400" dirty="0"/>
              <a:t>时间复杂度和空间复杂</a:t>
            </a:r>
            <a:r>
              <a:rPr lang="zh-CN" altLang="en-US" sz="2400" dirty="0" smtClean="0"/>
              <a:t>度来描述，</a:t>
            </a:r>
            <a:r>
              <a:rPr lang="zh-CN" altLang="en-US" sz="2400" dirty="0"/>
              <a:t>二者统称为复杂度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 smtClean="0"/>
              <a:t>复杂</a:t>
            </a:r>
            <a:r>
              <a:rPr lang="zh-CN" altLang="en-US" sz="2400" dirty="0"/>
              <a:t>度描述的是算法执行时间（或占用空间）与数据规模的增长关系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808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/>
              <a:t>链表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976664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链表 </a:t>
            </a:r>
            <a:r>
              <a:rPr lang="en-US" altLang="zh-CN" sz="2000" dirty="0"/>
              <a:t>VS </a:t>
            </a:r>
            <a:r>
              <a:rPr lang="zh-CN" altLang="en-US" sz="2000" dirty="0" smtClean="0"/>
              <a:t>数组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1700" dirty="0" smtClean="0"/>
          </a:p>
          <a:p>
            <a:pPr marL="0" indent="0">
              <a:buNone/>
            </a:pPr>
            <a:r>
              <a:rPr lang="zh-CN" altLang="en-US" sz="1700" dirty="0" smtClean="0"/>
              <a:t>数组</a:t>
            </a:r>
            <a:r>
              <a:rPr lang="zh-CN" altLang="en-US" sz="1700" dirty="0"/>
              <a:t>和链表的对比，并不能局限于时间复杂度</a:t>
            </a:r>
            <a:r>
              <a:rPr lang="zh-CN" altLang="en-US" sz="1700" dirty="0" smtClean="0"/>
              <a:t>。在</a:t>
            </a:r>
            <a:r>
              <a:rPr lang="zh-CN" altLang="en-US" sz="1700" dirty="0"/>
              <a:t>我们实际的开发中，针对不同类型的项目，要根据具体情况，权衡究竟是选择数组还是链表</a:t>
            </a:r>
            <a:r>
              <a:rPr lang="zh-CN" altLang="en-US" sz="1700" dirty="0" smtClean="0"/>
              <a:t>。</a:t>
            </a:r>
            <a:endParaRPr lang="en-US" altLang="zh-CN" sz="1700" dirty="0" smtClean="0"/>
          </a:p>
          <a:p>
            <a:r>
              <a:rPr lang="zh-CN" altLang="en-US" sz="1700" dirty="0"/>
              <a:t>数组简单易用，在实现上使用的是连续的内存空间，可以借助 </a:t>
            </a:r>
            <a:r>
              <a:rPr lang="en-US" altLang="zh-CN" sz="1700" dirty="0"/>
              <a:t>CPU </a:t>
            </a:r>
            <a:r>
              <a:rPr lang="zh-CN" altLang="en-US" sz="1700" dirty="0"/>
              <a:t>的缓存机制，预读数组中的数据，所以访问效率更高。而链表在内存中并不是连续存储，所以对 </a:t>
            </a:r>
            <a:r>
              <a:rPr lang="en-US" altLang="zh-CN" sz="1700" dirty="0"/>
              <a:t>CPU </a:t>
            </a:r>
            <a:r>
              <a:rPr lang="zh-CN" altLang="en-US" sz="1700" dirty="0"/>
              <a:t>缓存不友好，没办法有效预读</a:t>
            </a:r>
            <a:r>
              <a:rPr lang="zh-CN" altLang="en-US" sz="1700" dirty="0" smtClean="0"/>
              <a:t>。</a:t>
            </a:r>
            <a:endParaRPr lang="en-US" altLang="zh-CN" sz="1700" dirty="0" smtClean="0"/>
          </a:p>
          <a:p>
            <a:r>
              <a:rPr lang="zh-CN" altLang="en-US" sz="1700" dirty="0"/>
              <a:t>数组的缺点是大小固定，一经声明就要占用整块连续内存空间。如果声明的数组过大，系统可能没有足够的连续内存空间分配给它，导致“内存不足（</a:t>
            </a:r>
            <a:r>
              <a:rPr lang="en-US" altLang="zh-CN" sz="1700" dirty="0"/>
              <a:t>out of memory</a:t>
            </a:r>
            <a:r>
              <a:rPr lang="zh-CN" altLang="en-US" sz="1700" dirty="0"/>
              <a:t>）”。如果声明的数组过小，则可能出现不够用的情况。这时只能再申请一个更大的内存空间，把原数组拷贝进去，非常费时。链表本身没有大小的限制，天然地支持动态</a:t>
            </a:r>
            <a:r>
              <a:rPr lang="zh-CN" altLang="en-US" sz="1700" dirty="0" smtClean="0"/>
              <a:t>扩容。</a:t>
            </a:r>
            <a:endParaRPr lang="en-US" altLang="zh-CN" sz="1700" dirty="0" smtClean="0"/>
          </a:p>
          <a:p>
            <a:endParaRPr lang="zh-CN" altLang="en-US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218" name="Picture 2" descr="d:\我的文档\桌面\4f63e92598ec2551069a0eef69db71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51353"/>
            <a:ext cx="7051680" cy="277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61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/>
              <a:t>复杂度分析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02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二、为什么要进行复杂度分析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sz="2400" dirty="0"/>
              <a:t>和性能测试相比，复杂度</a:t>
            </a:r>
            <a:r>
              <a:rPr lang="zh-CN" altLang="en-US" sz="2400" dirty="0" smtClean="0"/>
              <a:t>分析不</a:t>
            </a:r>
            <a:r>
              <a:rPr lang="zh-CN" altLang="en-US" sz="2400" dirty="0"/>
              <a:t>依赖执行环境、成本低、效率高、易</a:t>
            </a:r>
            <a:r>
              <a:rPr lang="zh-CN" altLang="en-US" sz="2400" dirty="0" smtClean="0"/>
              <a:t>操作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掌握</a:t>
            </a:r>
            <a:r>
              <a:rPr lang="zh-CN" altLang="en-US" sz="2400" dirty="0"/>
              <a:t>复杂度分析</a:t>
            </a:r>
            <a:r>
              <a:rPr lang="zh-CN" altLang="en-US" sz="2400" dirty="0" smtClean="0"/>
              <a:t>，让我们对程序和算法有更好的认识，能</a:t>
            </a:r>
            <a:r>
              <a:rPr lang="zh-CN" altLang="en-US" sz="2400" dirty="0"/>
              <a:t>编写出性能更优的代码，有利于降低系统开发和维护成本。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592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/>
              <a:t>复杂度分析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36713"/>
            <a:ext cx="4038600" cy="44644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三、如何进行复杂度分析？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例子：假设</a:t>
            </a:r>
            <a:r>
              <a:rPr lang="zh-CN" altLang="en-US" sz="2400" dirty="0"/>
              <a:t>每行代码执行时间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 err="1" smtClean="0"/>
              <a:t>unit_time</a:t>
            </a:r>
            <a:r>
              <a:rPr lang="zh-CN" altLang="en-US" sz="2400" dirty="0" smtClean="0"/>
              <a:t>（</a:t>
            </a:r>
            <a:r>
              <a:rPr lang="zh-CN" altLang="en-US" sz="2400" dirty="0"/>
              <a:t>粗略估计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nn-NO" altLang="zh-CN" dirty="0" smtClean="0"/>
              <a:t>1</a:t>
            </a:r>
            <a:r>
              <a:rPr lang="en-US" altLang="zh-CN" dirty="0" smtClean="0"/>
              <a:t>.</a:t>
            </a:r>
            <a:r>
              <a:rPr lang="nn-NO" altLang="zh-CN" dirty="0" smtClean="0"/>
              <a:t> int cal(int n) {                                               </a:t>
            </a:r>
          </a:p>
          <a:p>
            <a:pPr marL="457200" lvl="1" indent="0">
              <a:buNone/>
            </a:pPr>
            <a:r>
              <a:rPr lang="nn-NO" altLang="zh-CN" dirty="0" smtClean="0"/>
              <a:t>2</a:t>
            </a:r>
            <a:r>
              <a:rPr lang="en-US" altLang="zh-CN" dirty="0" smtClean="0"/>
              <a:t>.</a:t>
            </a:r>
            <a:r>
              <a:rPr lang="nn-NO" altLang="zh-CN" dirty="0" smtClean="0"/>
              <a:t>   int sum = 0;</a:t>
            </a:r>
          </a:p>
          <a:p>
            <a:pPr marL="457200" lvl="1" indent="0">
              <a:buNone/>
            </a:pPr>
            <a:r>
              <a:rPr lang="nn-NO" altLang="zh-CN" dirty="0" smtClean="0"/>
              <a:t>3</a:t>
            </a:r>
            <a:r>
              <a:rPr lang="en-US" altLang="zh-CN" dirty="0" smtClean="0"/>
              <a:t>.</a:t>
            </a:r>
            <a:r>
              <a:rPr lang="nn-NO" altLang="zh-CN" dirty="0" smtClean="0"/>
              <a:t>   int i = 1;</a:t>
            </a:r>
          </a:p>
          <a:p>
            <a:pPr marL="457200" lvl="1" indent="0">
              <a:buNone/>
            </a:pPr>
            <a:r>
              <a:rPr lang="nn-NO" altLang="zh-CN" dirty="0" smtClean="0"/>
              <a:t>4.   for (; i &lt;= n; ++i) {</a:t>
            </a:r>
          </a:p>
          <a:p>
            <a:pPr marL="457200" lvl="1" indent="0">
              <a:buNone/>
            </a:pPr>
            <a:r>
              <a:rPr lang="nn-NO" altLang="zh-CN" dirty="0" smtClean="0"/>
              <a:t>5.     sum = sum + i;</a:t>
            </a:r>
          </a:p>
          <a:p>
            <a:pPr marL="914400" lvl="1" indent="-457200">
              <a:buAutoNum type="arabicPeriod" startAt="6"/>
            </a:pPr>
            <a:r>
              <a:rPr lang="nn-NO" altLang="zh-CN" dirty="0" smtClean="0"/>
              <a:t>}</a:t>
            </a:r>
          </a:p>
          <a:p>
            <a:pPr marL="914400" lvl="1" indent="-457200">
              <a:buAutoNum type="arabicPeriod" startAt="6"/>
            </a:pPr>
            <a:r>
              <a:rPr lang="nn-NO" altLang="zh-CN" dirty="0" smtClean="0"/>
              <a:t> return sum;</a:t>
            </a:r>
          </a:p>
          <a:p>
            <a:pPr marL="914400" lvl="1" indent="-457200">
              <a:buAutoNum type="arabicPeriod" startAt="6"/>
            </a:pPr>
            <a:r>
              <a:rPr lang="nn-NO" altLang="zh-CN" dirty="0" smtClean="0"/>
              <a:t>}</a:t>
            </a:r>
          </a:p>
          <a:p>
            <a:pPr marL="0" indent="0">
              <a:buNone/>
            </a:pP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 smtClean="0"/>
              <a:t>T(n) = (2n+2)*</a:t>
            </a:r>
            <a:r>
              <a:rPr lang="en-US" altLang="zh-CN" sz="2400" b="1" dirty="0" err="1" smtClean="0"/>
              <a:t>unit_time</a:t>
            </a:r>
            <a:endParaRPr lang="en-US" altLang="zh-CN" sz="2400" b="1" dirty="0" smtClean="0"/>
          </a:p>
          <a:p>
            <a:endParaRPr lang="zh-CN" altLang="en-US" dirty="0" smtClean="0"/>
          </a:p>
          <a:p>
            <a:pPr lvl="1"/>
            <a:endParaRPr lang="nn-NO" altLang="zh-CN" dirty="0" smtClean="0"/>
          </a:p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4499992" y="1268760"/>
            <a:ext cx="4186808" cy="40324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1.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cal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 </a:t>
            </a:r>
            <a:r>
              <a:rPr lang="en-US" altLang="zh-CN" sz="2400" dirty="0" smtClean="0"/>
              <a:t>{</a:t>
            </a:r>
          </a:p>
          <a:p>
            <a:pPr marL="0" indent="0">
              <a:buNone/>
            </a:pPr>
            <a:r>
              <a:rPr lang="en-US" altLang="zh-CN" sz="2400" dirty="0" smtClean="0"/>
              <a:t>2.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sum = 0;</a:t>
            </a:r>
          </a:p>
          <a:p>
            <a:pPr marL="0" indent="0">
              <a:buNone/>
            </a:pPr>
            <a:r>
              <a:rPr lang="en-US" altLang="zh-CN" sz="2400" dirty="0" smtClean="0"/>
              <a:t>3.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1;</a:t>
            </a:r>
          </a:p>
          <a:p>
            <a:pPr marL="0" indent="0">
              <a:buNone/>
            </a:pPr>
            <a:r>
              <a:rPr lang="en-US" altLang="zh-CN" sz="2400" dirty="0" smtClean="0"/>
              <a:t>4.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j = 1;</a:t>
            </a:r>
          </a:p>
          <a:p>
            <a:pPr marL="0" indent="0">
              <a:buNone/>
            </a:pPr>
            <a:r>
              <a:rPr lang="en-US" altLang="zh-CN" sz="2400" dirty="0" smtClean="0"/>
              <a:t>5.   </a:t>
            </a:r>
            <a:r>
              <a:rPr lang="en-US" altLang="zh-CN" sz="2400" dirty="0"/>
              <a:t>for (;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n; 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 smtClean="0"/>
              <a:t>6.     </a:t>
            </a:r>
            <a:r>
              <a:rPr lang="en-US" altLang="zh-CN" sz="2400" dirty="0"/>
              <a:t>j = 1;</a:t>
            </a:r>
          </a:p>
          <a:p>
            <a:pPr marL="0" indent="0">
              <a:buNone/>
            </a:pPr>
            <a:r>
              <a:rPr lang="en-US" altLang="zh-CN" sz="2400" dirty="0" smtClean="0"/>
              <a:t>7.     </a:t>
            </a:r>
            <a:r>
              <a:rPr lang="en-US" altLang="zh-CN" sz="2400" dirty="0"/>
              <a:t>for (; j &lt;= n; ++j) {</a:t>
            </a:r>
          </a:p>
          <a:p>
            <a:pPr marL="0" indent="0">
              <a:buNone/>
            </a:pPr>
            <a:r>
              <a:rPr lang="en-US" altLang="zh-CN" sz="2400" dirty="0" smtClean="0"/>
              <a:t>8.       </a:t>
            </a:r>
            <a:r>
              <a:rPr lang="en-US" altLang="zh-CN" sz="2400" dirty="0"/>
              <a:t>sum = sum +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* j;</a:t>
            </a:r>
          </a:p>
          <a:p>
            <a:pPr marL="0" indent="0">
              <a:buNone/>
            </a:pPr>
            <a:r>
              <a:rPr lang="en-US" altLang="zh-CN" sz="2400" dirty="0" smtClean="0"/>
              <a:t>9.     </a:t>
            </a: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dirty="0" smtClean="0"/>
              <a:t>10.   </a:t>
            </a: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dirty="0" smtClean="0"/>
              <a:t>11. </a:t>
            </a: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b="1" dirty="0"/>
              <a:t>T(n) = (</a:t>
            </a:r>
            <a:r>
              <a:rPr lang="en-US" altLang="zh-CN" sz="2400" b="1" dirty="0" smtClean="0"/>
              <a:t>2n^2+2n+3</a:t>
            </a:r>
            <a:r>
              <a:rPr lang="en-US" altLang="zh-CN" sz="2400" b="1" dirty="0"/>
              <a:t>)*</a:t>
            </a:r>
            <a:r>
              <a:rPr lang="en-US" altLang="zh-CN" sz="2400" b="1" dirty="0" err="1"/>
              <a:t>unit_time</a:t>
            </a:r>
            <a:endParaRPr lang="en-US" altLang="zh-CN" sz="2400" b="1" dirty="0"/>
          </a:p>
          <a:p>
            <a:endParaRPr lang="zh-CN" altLang="en-US" sz="24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23528" y="5805264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/>
              <a:t>所有代码的执行时间 </a:t>
            </a:r>
            <a:r>
              <a:rPr lang="en-US" altLang="zh-CN" sz="1800" dirty="0"/>
              <a:t>T(n) </a:t>
            </a:r>
            <a:r>
              <a:rPr lang="zh-CN" altLang="en-US" sz="1800" dirty="0"/>
              <a:t>与每行代码的执行次数 </a:t>
            </a:r>
            <a:r>
              <a:rPr lang="en-US" altLang="zh-CN" sz="1800" dirty="0"/>
              <a:t>n </a:t>
            </a:r>
            <a:r>
              <a:rPr lang="zh-CN" altLang="en-US" sz="1800" dirty="0" smtClean="0"/>
              <a:t>成正比。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0249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/>
              <a:t>复杂度分析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02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大</a:t>
            </a:r>
            <a:r>
              <a:rPr lang="en-US" altLang="zh-CN" dirty="0"/>
              <a:t>O</a:t>
            </a:r>
            <a:r>
              <a:rPr lang="zh-CN" altLang="en-US" dirty="0"/>
              <a:t>表示法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T(n</a:t>
            </a:r>
            <a:r>
              <a:rPr lang="en-US" altLang="zh-CN" dirty="0"/>
              <a:t>) = O(f(n</a:t>
            </a:r>
            <a:r>
              <a:rPr lang="en-US" altLang="zh-CN" dirty="0" smtClean="0"/>
              <a:t>))</a:t>
            </a:r>
          </a:p>
          <a:p>
            <a:pPr marL="0" indent="0">
              <a:buNone/>
            </a:pPr>
            <a:r>
              <a:rPr lang="en-US" altLang="zh-CN" sz="2000" dirty="0" smtClean="0"/>
              <a:t>T(n</a:t>
            </a:r>
            <a:r>
              <a:rPr lang="en-US" altLang="zh-CN" sz="2000" dirty="0"/>
              <a:t>) 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代码执行的时间；</a:t>
            </a:r>
            <a:r>
              <a:rPr lang="en-US" altLang="zh-CN" sz="2000" dirty="0"/>
              <a:t>n </a:t>
            </a:r>
            <a:r>
              <a:rPr lang="zh-CN" altLang="en-US" sz="2000" dirty="0"/>
              <a:t>表示数据规模的大小；</a:t>
            </a:r>
            <a:r>
              <a:rPr lang="en-US" altLang="zh-CN" sz="2000" dirty="0"/>
              <a:t>f(n) </a:t>
            </a:r>
            <a:r>
              <a:rPr lang="zh-CN" altLang="en-US" sz="2000" dirty="0"/>
              <a:t>表示每行代码执行的次数总和</a:t>
            </a:r>
            <a:r>
              <a:rPr lang="zh-CN" altLang="en-US" sz="2000" dirty="0" smtClean="0"/>
              <a:t>。公式</a:t>
            </a:r>
            <a:r>
              <a:rPr lang="zh-CN" altLang="en-US" sz="2000" dirty="0"/>
              <a:t>中的 </a:t>
            </a:r>
            <a:r>
              <a:rPr lang="en-US" altLang="zh-CN" sz="2000" dirty="0"/>
              <a:t>O</a:t>
            </a:r>
            <a:r>
              <a:rPr lang="zh-CN" altLang="en-US" sz="2000" dirty="0"/>
              <a:t>，表示代码的执行时间 </a:t>
            </a:r>
            <a:r>
              <a:rPr lang="en-US" altLang="zh-CN" sz="2000" dirty="0"/>
              <a:t>T(n) </a:t>
            </a:r>
            <a:r>
              <a:rPr lang="zh-CN" altLang="en-US" sz="2000" dirty="0"/>
              <a:t>与 </a:t>
            </a:r>
            <a:r>
              <a:rPr lang="en-US" altLang="zh-CN" sz="2000" dirty="0"/>
              <a:t>f(n) </a:t>
            </a:r>
            <a:r>
              <a:rPr lang="zh-CN" altLang="en-US" sz="2000" dirty="0"/>
              <a:t>表达式成正比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大 </a:t>
            </a:r>
            <a:r>
              <a:rPr lang="en-US" altLang="zh-CN" sz="2000" dirty="0"/>
              <a:t>O </a:t>
            </a:r>
            <a:r>
              <a:rPr lang="zh-CN" altLang="en-US" sz="2000" dirty="0"/>
              <a:t>时间复杂</a:t>
            </a:r>
            <a:r>
              <a:rPr lang="zh-CN" altLang="en-US" sz="2000" dirty="0" smtClean="0"/>
              <a:t>度不</a:t>
            </a:r>
            <a:r>
              <a:rPr lang="zh-CN" altLang="en-US" sz="2000" dirty="0"/>
              <a:t>具体表示代码真正的执行时间，</a:t>
            </a:r>
            <a:r>
              <a:rPr lang="zh-CN" altLang="en-US" sz="2000" dirty="0" smtClean="0"/>
              <a:t>而是</a:t>
            </a:r>
            <a:r>
              <a:rPr lang="zh-CN" altLang="en-US" sz="2000" dirty="0"/>
              <a:t>表示代码执行时间随数据规模增长的变化</a:t>
            </a:r>
            <a:r>
              <a:rPr lang="zh-CN" altLang="en-US" sz="2000" dirty="0" smtClean="0"/>
              <a:t>趋势，</a:t>
            </a:r>
            <a:r>
              <a:rPr lang="zh-CN" altLang="en-US" sz="2000" dirty="0"/>
              <a:t>当数据</a:t>
            </a:r>
            <a:r>
              <a:rPr lang="zh-CN" altLang="en-US" sz="2000" dirty="0" smtClean="0"/>
              <a:t>规模很大</a:t>
            </a:r>
            <a:r>
              <a:rPr lang="zh-CN" altLang="en-US" sz="2000" dirty="0"/>
              <a:t>时，复杂度常量、低阶、系数可忽略不计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第一</a:t>
            </a:r>
            <a:r>
              <a:rPr lang="zh-CN" altLang="en-US" sz="2000" dirty="0"/>
              <a:t>个</a:t>
            </a:r>
            <a:r>
              <a:rPr lang="zh-CN" altLang="en-US" sz="2000" dirty="0" smtClean="0"/>
              <a:t>例子 </a:t>
            </a:r>
            <a:r>
              <a:rPr lang="en-US" altLang="zh-CN" sz="2000" dirty="0"/>
              <a:t>T(n) = O(2n+2)</a:t>
            </a:r>
            <a:r>
              <a:rPr lang="zh-CN" altLang="en-US" sz="2000" dirty="0"/>
              <a:t>，第二个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T(n</a:t>
            </a:r>
            <a:r>
              <a:rPr lang="en-US" altLang="zh-CN" sz="2000" dirty="0"/>
              <a:t>) = </a:t>
            </a:r>
            <a:r>
              <a:rPr lang="en-US" altLang="zh-CN" sz="2000" dirty="0" smtClean="0"/>
              <a:t>O(2n^2+2n+3)</a:t>
            </a:r>
          </a:p>
          <a:p>
            <a:pPr marL="0" indent="0">
              <a:buNone/>
            </a:pPr>
            <a:r>
              <a:rPr lang="en-US" altLang="zh-CN" sz="2000" dirty="0" smtClean="0"/>
              <a:t>T(n</a:t>
            </a:r>
            <a:r>
              <a:rPr lang="en-US" altLang="zh-CN" sz="2000" dirty="0"/>
              <a:t>) = O(n)</a:t>
            </a:r>
            <a:r>
              <a:rPr lang="zh-CN" altLang="en-US" sz="2000" dirty="0"/>
              <a:t>； </a:t>
            </a:r>
            <a:r>
              <a:rPr lang="en-US" altLang="zh-CN" sz="2000" dirty="0"/>
              <a:t>T(n) = O(n2)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084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/>
              <a:t>复杂度分析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02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复杂</a:t>
            </a:r>
            <a:r>
              <a:rPr lang="zh-CN" altLang="en-US" dirty="0"/>
              <a:t>度分析法则</a:t>
            </a:r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只关注循环执行次数最多的一</a:t>
            </a:r>
            <a:r>
              <a:rPr lang="zh-CN" altLang="en-US" sz="2000" dirty="0" smtClean="0"/>
              <a:t>段代码</a:t>
            </a:r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/>
              <a:t>）多段代码取最大：</a:t>
            </a:r>
            <a:r>
              <a:rPr lang="zh-CN" altLang="en-US" sz="2000" dirty="0" smtClean="0"/>
              <a:t>比如代码</a:t>
            </a:r>
            <a:r>
              <a:rPr lang="zh-CN" altLang="en-US" sz="2000" dirty="0"/>
              <a:t>中有单循环和多重循环，那么取多重循环的复杂度。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）嵌套代码求乘积：比如递归、多重循环</a:t>
            </a:r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）多个</a:t>
            </a:r>
            <a:r>
              <a:rPr lang="zh-CN" altLang="en-US" sz="2000" dirty="0" smtClean="0"/>
              <a:t>规模加乘法：比如代码有两个</a:t>
            </a:r>
            <a:r>
              <a:rPr lang="zh-CN" altLang="en-US" sz="2000" dirty="0"/>
              <a:t>不同</a:t>
            </a:r>
            <a:r>
              <a:rPr lang="zh-CN" altLang="en-US" sz="2000" dirty="0" smtClean="0"/>
              <a:t>规模的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循环，无法确认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的大小，此时的复杂度是</a:t>
            </a:r>
            <a:r>
              <a:rPr lang="en-US" altLang="zh-CN" sz="2000" dirty="0" smtClean="0"/>
              <a:t>O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m+n</a:t>
            </a:r>
            <a:r>
              <a:rPr lang="zh-CN" altLang="en-US" sz="2000" dirty="0" smtClean="0"/>
              <a:t>） </a:t>
            </a:r>
            <a:r>
              <a:rPr lang="en-US" altLang="zh-CN" sz="2000" dirty="0" smtClean="0"/>
              <a:t>O(m*n)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906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/>
              <a:t>复杂度分析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692696"/>
                <a:ext cx="8229600" cy="54620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四、常用的复杂度级别？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sz="2000" dirty="0"/>
                  <a:t>多项式阶：随着数据规模的增长，算法的执行时间和空间占用，按照多项式的比例增长。包括，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O(1)</a:t>
                </a:r>
                <a:r>
                  <a:rPr lang="zh-CN" altLang="en-US" sz="2000" dirty="0"/>
                  <a:t>（常数阶</a:t>
                </a:r>
                <a:r>
                  <a:rPr lang="zh-CN" altLang="en-US" sz="2000" dirty="0" smtClean="0"/>
                  <a:t>）</a:t>
                </a:r>
                <a:r>
                  <a:rPr lang="en-US" altLang="zh-CN" sz="2000" dirty="0" smtClean="0"/>
                  <a:t>&lt; O(</a:t>
                </a:r>
                <a:r>
                  <a:rPr lang="en-US" altLang="zh-CN" sz="2000" dirty="0" err="1" smtClean="0"/>
                  <a:t>logn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（对数阶</a:t>
                </a:r>
                <a:r>
                  <a:rPr lang="zh-CN" altLang="en-US" sz="2000" dirty="0" smtClean="0"/>
                  <a:t>）</a:t>
                </a:r>
                <a:r>
                  <a:rPr lang="en-US" altLang="zh-CN" sz="2000" dirty="0" smtClean="0"/>
                  <a:t>&lt; O(n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（线性阶</a:t>
                </a:r>
                <a:r>
                  <a:rPr lang="zh-CN" altLang="en-US" sz="2000" dirty="0" smtClean="0"/>
                  <a:t>）</a:t>
                </a:r>
                <a:r>
                  <a:rPr lang="en-US" altLang="zh-CN" sz="2000" dirty="0" smtClean="0"/>
                  <a:t>&lt; O(</a:t>
                </a:r>
                <a:r>
                  <a:rPr lang="en-US" altLang="zh-CN" sz="2000" dirty="0" err="1" smtClean="0"/>
                  <a:t>nlogn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（线性对数阶</a:t>
                </a:r>
                <a:r>
                  <a:rPr lang="zh-CN" altLang="en-US" sz="2000" dirty="0" smtClean="0"/>
                  <a:t>）</a:t>
                </a:r>
                <a:r>
                  <a:rPr lang="en-US" altLang="zh-CN" sz="2000" dirty="0" smtClean="0"/>
                  <a:t>&lt; O(n^2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（平方阶</a:t>
                </a:r>
                <a:r>
                  <a:rPr lang="zh-CN" altLang="en-US" sz="2000" dirty="0" smtClean="0"/>
                  <a:t>）</a:t>
                </a:r>
                <a:r>
                  <a:rPr lang="en-US" altLang="zh-CN" sz="2000" dirty="0" smtClean="0"/>
                  <a:t>&lt; O(n^3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（立方阶）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非多项式阶：随着数据规模的增长，算法的执行时间和空间占用暴增，这类算法性能极差。包括，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O(2^n)</a:t>
                </a:r>
                <a:r>
                  <a:rPr lang="zh-CN" altLang="en-US" sz="2000" dirty="0"/>
                  <a:t>（指数阶</a:t>
                </a:r>
                <a:r>
                  <a:rPr lang="zh-CN" altLang="en-US" sz="2000" dirty="0" smtClean="0"/>
                  <a:t>）</a:t>
                </a:r>
                <a:r>
                  <a:rPr lang="en-US" altLang="zh-CN" sz="2000" dirty="0" smtClean="0"/>
                  <a:t>&lt; O(n</a:t>
                </a:r>
                <a:r>
                  <a:rPr lang="en-US" altLang="zh-CN" sz="2000" dirty="0"/>
                  <a:t>!)</a:t>
                </a:r>
                <a:r>
                  <a:rPr lang="zh-CN" altLang="en-US" sz="2000" dirty="0"/>
                  <a:t>（阶乘阶</a:t>
                </a:r>
                <a:r>
                  <a:rPr lang="zh-CN" altLang="en-US" sz="2000" dirty="0" smtClean="0"/>
                  <a:t>）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等比数列例子：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nn-NO" altLang="zh-CN" sz="2000" dirty="0" smtClean="0"/>
                  <a:t>  i=1</a:t>
                </a:r>
                <a:r>
                  <a:rPr lang="nn-NO" altLang="zh-CN" sz="2000" dirty="0"/>
                  <a:t>;</a:t>
                </a:r>
              </a:p>
              <a:p>
                <a:pPr marL="0" indent="0">
                  <a:buNone/>
                </a:pPr>
                <a:r>
                  <a:rPr lang="nn-NO" altLang="zh-CN" sz="2000" dirty="0" smtClean="0"/>
                  <a:t> while (i &lt;= n)  {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/>
                      </a:rPr>
                      <m:t>                </m:t>
                    </m:r>
                    <m:sSup>
                      <m:sSupPr>
                        <m:ctrlPr>
                          <a:rPr lang="nn-NO" altLang="zh-CN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r>
                      <a:rPr lang="en-US" altLang="zh-CN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nn-NO" altLang="zh-CN" sz="2000" dirty="0" smtClean="0"/>
                  <a:t>     x = log</a:t>
                </a:r>
                <a:r>
                  <a:rPr lang="nn-NO" altLang="zh-CN" sz="1000" dirty="0" smtClean="0"/>
                  <a:t>2</a:t>
                </a:r>
                <a:r>
                  <a:rPr lang="nn-NO" altLang="zh-CN" sz="2000" dirty="0" smtClean="0"/>
                  <a:t> n  (</a:t>
                </a:r>
                <a:r>
                  <a:rPr lang="zh-CN" altLang="en-US" sz="2000" dirty="0" smtClean="0"/>
                  <a:t>对数之间可互转，可忽略系系</a:t>
                </a:r>
                <a:r>
                  <a:rPr lang="en-US" altLang="zh-CN" sz="2000" dirty="0" smtClean="0"/>
                  <a:t>		          </a:t>
                </a:r>
                <a:r>
                  <a:rPr lang="zh-CN" altLang="en-US" sz="2000" dirty="0" smtClean="0"/>
                  <a:t>数</a:t>
                </a:r>
                <a:r>
                  <a:rPr lang="nn-NO" altLang="zh-CN" sz="2000" dirty="0" smtClean="0"/>
                  <a:t>)   </a:t>
                </a:r>
                <a:r>
                  <a:rPr lang="zh-CN" altLang="en-US" sz="2000" dirty="0" smtClean="0"/>
                  <a:t>复杂度</a:t>
                </a:r>
                <a:r>
                  <a:rPr lang="en-US" altLang="zh-CN" sz="2000" dirty="0" smtClean="0"/>
                  <a:t>O(</a:t>
                </a:r>
                <a:r>
                  <a:rPr lang="en-US" altLang="zh-CN" sz="2000" dirty="0" err="1" smtClean="0"/>
                  <a:t>logn</a:t>
                </a:r>
                <a:r>
                  <a:rPr lang="en-US" altLang="zh-CN" sz="2000" dirty="0" smtClean="0"/>
                  <a:t>)</a:t>
                </a:r>
                <a:endParaRPr lang="nn-NO" altLang="zh-CN" sz="2000" dirty="0" smtClean="0"/>
              </a:p>
              <a:p>
                <a:pPr marL="0" indent="0">
                  <a:buNone/>
                </a:pPr>
                <a:r>
                  <a:rPr lang="nn-NO" altLang="zh-CN" sz="2000" dirty="0"/>
                  <a:t> </a:t>
                </a:r>
                <a:r>
                  <a:rPr lang="nn-NO" altLang="zh-CN" sz="2000" dirty="0" smtClean="0"/>
                  <a:t>    i </a:t>
                </a:r>
                <a:r>
                  <a:rPr lang="nn-NO" altLang="zh-CN" sz="2000" dirty="0"/>
                  <a:t>= i * 2;</a:t>
                </a:r>
              </a:p>
              <a:p>
                <a:pPr marL="0" indent="0">
                  <a:buNone/>
                </a:pPr>
                <a:r>
                  <a:rPr lang="nn-NO" altLang="zh-CN" sz="2000" dirty="0"/>
                  <a:t> </a:t>
                </a:r>
                <a:r>
                  <a:rPr lang="nn-NO" altLang="zh-CN" sz="2000" dirty="0" smtClean="0"/>
                  <a:t>}</a:t>
                </a:r>
              </a:p>
              <a:p>
                <a:pPr marL="0" indent="0">
                  <a:buNone/>
                </a:pPr>
                <a:endParaRPr lang="nn-NO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692696"/>
                <a:ext cx="8229600" cy="5462067"/>
              </a:xfrm>
              <a:blipFill rotWithShape="1">
                <a:blip r:embed="rId2"/>
                <a:stretch>
                  <a:fillRect l="-1926" t="-2009" b="-1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:\我的文档\桌面\9b1c88264e7a1a20b5954be9bc4bec9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21088"/>
            <a:ext cx="3481387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1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/>
              <a:t>复杂度分析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0202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空间复杂度分析</a:t>
            </a:r>
          </a:p>
          <a:p>
            <a:pPr marL="0" indent="0">
              <a:buNone/>
            </a:pPr>
            <a:r>
              <a:rPr lang="zh-CN" altLang="en-US" sz="2000" dirty="0"/>
              <a:t>时间复杂度的全称是渐进时间复杂度，表示算法的执行时间与数据</a:t>
            </a:r>
            <a:r>
              <a:rPr lang="zh-CN" altLang="en-US" sz="2000" dirty="0" smtClean="0"/>
              <a:t>规</a:t>
            </a:r>
            <a:r>
              <a:rPr lang="zh-CN" altLang="en-US" sz="2000" dirty="0"/>
              <a:t>模之间的增长关系。类比一下，空间复杂度全称就是渐进空间复杂</a:t>
            </a:r>
            <a:r>
              <a:rPr lang="zh-CN" altLang="en-US" sz="2000" dirty="0" smtClean="0"/>
              <a:t>度，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表示算法的存储空间与数据规模之间的增长关系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nn-NO" altLang="zh-CN" sz="2000" dirty="0"/>
              <a:t>void print(int n) {</a:t>
            </a:r>
          </a:p>
          <a:p>
            <a:pPr marL="0" indent="0">
              <a:buNone/>
            </a:pPr>
            <a:r>
              <a:rPr lang="nn-NO" altLang="zh-CN" sz="2000" dirty="0"/>
              <a:t>  int i = 0;</a:t>
            </a:r>
          </a:p>
          <a:p>
            <a:pPr marL="0" indent="0">
              <a:buNone/>
            </a:pPr>
            <a:r>
              <a:rPr lang="nn-NO" altLang="zh-CN" sz="2000" dirty="0"/>
              <a:t>  int[] a = new int[n];</a:t>
            </a:r>
          </a:p>
          <a:p>
            <a:pPr marL="0" indent="0">
              <a:buNone/>
            </a:pPr>
            <a:r>
              <a:rPr lang="nn-NO" altLang="zh-CN" sz="2000" dirty="0"/>
              <a:t>  for (i; i &lt;n; ++i) {</a:t>
            </a:r>
          </a:p>
          <a:p>
            <a:pPr marL="0" indent="0">
              <a:buNone/>
            </a:pPr>
            <a:r>
              <a:rPr lang="nn-NO" altLang="zh-CN" sz="2000" dirty="0"/>
              <a:t>    a[i] = i * i;</a:t>
            </a:r>
          </a:p>
          <a:p>
            <a:pPr marL="0" indent="0">
              <a:buNone/>
            </a:pPr>
            <a:r>
              <a:rPr lang="nn-NO" altLang="zh-CN" sz="2000" dirty="0"/>
              <a:t>  }</a:t>
            </a:r>
          </a:p>
          <a:p>
            <a:pPr marL="0" indent="0">
              <a:buNone/>
            </a:pPr>
            <a:endParaRPr lang="nn-NO" altLang="zh-CN" sz="2000" dirty="0"/>
          </a:p>
          <a:p>
            <a:pPr marL="0" indent="0">
              <a:buNone/>
            </a:pPr>
            <a:r>
              <a:rPr lang="nn-NO" altLang="zh-CN" sz="2000" dirty="0"/>
              <a:t>  for (i = n-1; i &gt;= 0; --i) {</a:t>
            </a:r>
          </a:p>
          <a:p>
            <a:pPr marL="0" indent="0">
              <a:buNone/>
            </a:pPr>
            <a:r>
              <a:rPr lang="nn-NO" altLang="zh-CN" sz="2000" dirty="0"/>
              <a:t>    print out a[i]</a:t>
            </a:r>
          </a:p>
          <a:p>
            <a:pPr marL="0" indent="0">
              <a:buNone/>
            </a:pPr>
            <a:r>
              <a:rPr lang="nn-NO" altLang="zh-CN" sz="2000" dirty="0"/>
              <a:t>  }</a:t>
            </a:r>
          </a:p>
          <a:p>
            <a:pPr marL="0" indent="0">
              <a:buNone/>
            </a:pPr>
            <a:r>
              <a:rPr lang="nn-NO" altLang="zh-CN" sz="2000" dirty="0" smtClean="0"/>
              <a:t>}</a:t>
            </a:r>
          </a:p>
          <a:p>
            <a:pPr marL="0" indent="0">
              <a:buNone/>
            </a:pPr>
            <a:endParaRPr lang="nn-NO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空间复杂度  </a:t>
            </a:r>
            <a:r>
              <a:rPr lang="nn-NO" altLang="zh-CN" sz="2000" dirty="0" smtClean="0"/>
              <a:t>O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）</a:t>
            </a:r>
            <a:endParaRPr lang="nn-NO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2578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/>
              <a:t>复杂度分析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02027"/>
          </a:xfrm>
        </p:spPr>
        <p:txBody>
          <a:bodyPr>
            <a:normAutofit/>
          </a:bodyPr>
          <a:lstStyle/>
          <a:p>
            <a:r>
              <a:rPr lang="zh-CN" altLang="en-US" b="1" dirty="0"/>
              <a:t>最好、最坏、平均、均摊时间复杂</a:t>
            </a:r>
            <a:r>
              <a:rPr lang="zh-CN" altLang="en-US" b="1" dirty="0" smtClean="0"/>
              <a:t>度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sz="2200" b="1" dirty="0" smtClean="0"/>
              <a:t>1.int </a:t>
            </a:r>
            <a:r>
              <a:rPr lang="en-US" altLang="zh-CN" sz="2200" b="1" dirty="0"/>
              <a:t>find(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[] array,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n,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x) {</a:t>
            </a:r>
          </a:p>
          <a:p>
            <a:pPr marL="0" indent="0">
              <a:buNone/>
            </a:pPr>
            <a:r>
              <a:rPr lang="en-US" altLang="zh-CN" sz="2200" b="1" dirty="0" smtClean="0"/>
              <a:t>2. 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= 0;</a:t>
            </a:r>
          </a:p>
          <a:p>
            <a:pPr marL="0" indent="0">
              <a:buNone/>
            </a:pPr>
            <a:r>
              <a:rPr lang="en-US" altLang="zh-CN" sz="2200" b="1" dirty="0" smtClean="0"/>
              <a:t>3. 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pos</a:t>
            </a:r>
            <a:r>
              <a:rPr lang="en-US" altLang="zh-CN" sz="2200" b="1" dirty="0"/>
              <a:t> = -1;</a:t>
            </a:r>
          </a:p>
          <a:p>
            <a:pPr marL="0" indent="0">
              <a:buNone/>
            </a:pPr>
            <a:r>
              <a:rPr lang="en-US" altLang="zh-CN" sz="2200" b="1" dirty="0" smtClean="0"/>
              <a:t>4.  </a:t>
            </a:r>
            <a:r>
              <a:rPr lang="en-US" altLang="zh-CN" sz="2200" b="1" dirty="0"/>
              <a:t>for (;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&lt; n; ++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) {</a:t>
            </a:r>
          </a:p>
          <a:p>
            <a:pPr marL="0" indent="0">
              <a:buNone/>
            </a:pPr>
            <a:r>
              <a:rPr lang="en-US" altLang="zh-CN" sz="2200" b="1" dirty="0" smtClean="0"/>
              <a:t>5.    </a:t>
            </a:r>
            <a:r>
              <a:rPr lang="en-US" altLang="zh-CN" sz="2200" b="1" dirty="0"/>
              <a:t>if (array[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] == x) </a:t>
            </a:r>
            <a:r>
              <a:rPr lang="en-US" altLang="zh-CN" sz="2200" b="1" dirty="0" err="1"/>
              <a:t>pos</a:t>
            </a:r>
            <a:r>
              <a:rPr lang="en-US" altLang="zh-CN" sz="2200" b="1" dirty="0"/>
              <a:t> =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;</a:t>
            </a:r>
          </a:p>
          <a:p>
            <a:pPr marL="0" indent="0">
              <a:buNone/>
            </a:pPr>
            <a:r>
              <a:rPr lang="en-US" altLang="zh-CN" sz="2200" b="1" dirty="0" smtClean="0"/>
              <a:t>6.  </a:t>
            </a:r>
            <a:r>
              <a:rPr lang="en-US" altLang="zh-CN" sz="2200" b="1" dirty="0"/>
              <a:t>}</a:t>
            </a:r>
          </a:p>
          <a:p>
            <a:pPr marL="0" indent="0">
              <a:buNone/>
            </a:pPr>
            <a:r>
              <a:rPr lang="en-US" altLang="zh-CN" sz="2200" b="1" dirty="0" smtClean="0"/>
              <a:t>7  </a:t>
            </a:r>
            <a:r>
              <a:rPr lang="en-US" altLang="zh-CN" sz="2200" b="1" dirty="0"/>
              <a:t>return </a:t>
            </a:r>
            <a:r>
              <a:rPr lang="en-US" altLang="zh-CN" sz="2200" b="1" dirty="0" err="1"/>
              <a:t>pos</a:t>
            </a:r>
            <a:r>
              <a:rPr lang="en-US" altLang="zh-CN" sz="2200" b="1" dirty="0"/>
              <a:t>;</a:t>
            </a:r>
          </a:p>
          <a:p>
            <a:pPr marL="0" indent="0">
              <a:buNone/>
            </a:pPr>
            <a:r>
              <a:rPr lang="en-US" altLang="zh-CN" sz="2200" b="1" dirty="0" smtClean="0"/>
              <a:t>8.}</a:t>
            </a:r>
          </a:p>
          <a:p>
            <a:pPr marL="0" indent="0">
              <a:buNone/>
            </a:pPr>
            <a:r>
              <a:rPr lang="zh-CN" altLang="en-US" sz="2200" b="1" dirty="0" smtClean="0"/>
              <a:t>最好：</a:t>
            </a:r>
            <a:r>
              <a:rPr lang="en-US" altLang="zh-CN" sz="2200" b="1" dirty="0" smtClean="0"/>
              <a:t>O(1)   </a:t>
            </a:r>
            <a:r>
              <a:rPr lang="zh-CN" altLang="en-US" sz="2200" b="1" dirty="0" smtClean="0"/>
              <a:t>最坏</a:t>
            </a:r>
            <a:r>
              <a:rPr lang="en-US" altLang="zh-CN" sz="2200" b="1" dirty="0" smtClean="0"/>
              <a:t>O(n)</a:t>
            </a:r>
          </a:p>
          <a:p>
            <a:pPr marL="0" indent="0">
              <a:buNone/>
            </a:pPr>
            <a:r>
              <a:rPr lang="zh-CN" altLang="en-US" sz="2200" b="1" dirty="0" smtClean="0"/>
              <a:t>平均：</a:t>
            </a:r>
            <a:r>
              <a:rPr lang="en-US" altLang="zh-CN" sz="2200" b="1" dirty="0" smtClean="0"/>
              <a:t>O</a:t>
            </a:r>
            <a:r>
              <a:rPr lang="zh-CN" altLang="en-US" sz="2200" b="1" dirty="0" smtClean="0"/>
              <a:t>（</a:t>
            </a:r>
            <a:r>
              <a:rPr lang="en-US" altLang="zh-CN" sz="2200" b="1" dirty="0" smtClean="0"/>
              <a:t>n</a:t>
            </a:r>
            <a:r>
              <a:rPr lang="zh-CN" altLang="en-US" sz="2200" b="1" dirty="0" smtClean="0"/>
              <a:t>）</a:t>
            </a:r>
            <a:endParaRPr lang="en-US" altLang="zh-CN" sz="2200" b="1" dirty="0"/>
          </a:p>
          <a:p>
            <a:endParaRPr lang="zh-CN" altLang="en-US" b="1" dirty="0"/>
          </a:p>
        </p:txBody>
      </p:sp>
      <p:pic>
        <p:nvPicPr>
          <p:cNvPr id="2050" name="Picture 2" descr="D:\我的文档\桌面\d889a358b8eccc5bbb90fc16e327a22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287906"/>
            <a:ext cx="3468687" cy="6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36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1671</Words>
  <Application>Microsoft Office PowerPoint</Application>
  <PresentationFormat>全屏显示(4:3)</PresentationFormat>
  <Paragraphs>259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基础之美</vt:lpstr>
      <vt:lpstr>复杂度分析</vt:lpstr>
      <vt:lpstr>复杂度分析</vt:lpstr>
      <vt:lpstr>复杂度分析</vt:lpstr>
      <vt:lpstr>复杂度分析</vt:lpstr>
      <vt:lpstr>复杂度分析</vt:lpstr>
      <vt:lpstr>复杂度分析</vt:lpstr>
      <vt:lpstr>复杂度分析</vt:lpstr>
      <vt:lpstr>复杂度分析</vt:lpstr>
      <vt:lpstr>数组</vt:lpstr>
      <vt:lpstr>数组</vt:lpstr>
      <vt:lpstr>数组</vt:lpstr>
      <vt:lpstr>数组</vt:lpstr>
      <vt:lpstr>数组</vt:lpstr>
      <vt:lpstr>链表</vt:lpstr>
      <vt:lpstr>链表</vt:lpstr>
      <vt:lpstr>链表</vt:lpstr>
      <vt:lpstr>链表</vt:lpstr>
      <vt:lpstr>链表</vt:lpstr>
      <vt:lpstr>链表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基础之美</dc:title>
  <dc:creator>詹伟</dc:creator>
  <cp:lastModifiedBy>pc</cp:lastModifiedBy>
  <cp:revision>36</cp:revision>
  <dcterms:modified xsi:type="dcterms:W3CDTF">2019-03-15T09:50:11Z</dcterms:modified>
</cp:coreProperties>
</file>