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docProps/app.xml" Id="rId3" /><Relationship Type="http://schemas.openxmlformats.org/package/2006/relationships/metadata/core-properties" Target="docProps/core.xml" Id="rId2" /><Relationship Type="http://schemas.openxmlformats.org/officeDocument/2006/relationships/officeDocument" Target="ppt/presentation.xml" Id="rId1" /><Relationship Type="http://schemas.microsoft.com/office/2006/relationships/txt" Target="/udata/data.dat" Id="Rc1fdfa8763a54d3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97386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1. Java 内存模型…"/>
          <p:cNvSpPr txBox="1">
            <a:spLocks noGrp="1"/>
          </p:cNvSpPr>
          <p:nvPr>
            <p:ph type="subTitle" sz="quarter" idx="1"/>
          </p:nvPr>
        </p:nvSpPr>
        <p:spPr>
          <a:xfrm>
            <a:off x="1168400" y="2857500"/>
            <a:ext cx="10590584" cy="237934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l" defTabSz="449833">
              <a:defRPr sz="2849"/>
            </a:pPr>
            <a:r>
              <a:rPr dirty="0"/>
              <a:t>1. Java </a:t>
            </a:r>
            <a:r>
              <a:rPr dirty="0" err="1"/>
              <a:t>内存模型</a:t>
            </a:r>
            <a:endParaRPr dirty="0"/>
          </a:p>
          <a:p>
            <a:pPr algn="l" defTabSz="449833">
              <a:defRPr sz="2849"/>
            </a:pPr>
            <a:r>
              <a:rPr dirty="0"/>
              <a:t>2. </a:t>
            </a:r>
            <a:r>
              <a:rPr dirty="0" err="1" smtClean="0"/>
              <a:t>线程安全</a:t>
            </a:r>
            <a:r>
              <a:rPr lang="zh-CN" altLang="en-US" dirty="0" smtClean="0"/>
              <a:t>与锁优化</a:t>
            </a:r>
            <a:endParaRPr lang="en-US" altLang="zh-CN" dirty="0" smtClean="0"/>
          </a:p>
          <a:p>
            <a:pPr algn="l" defTabSz="449833">
              <a:defRPr sz="2849"/>
            </a:pPr>
            <a:endParaRPr lang="en-US" dirty="0"/>
          </a:p>
          <a:p>
            <a:pPr algn="l" defTabSz="449833">
              <a:defRPr sz="2849"/>
            </a:pPr>
            <a:r>
              <a:rPr lang="en-US" dirty="0" smtClean="0"/>
              <a:t>																		</a:t>
            </a:r>
            <a:r>
              <a:rPr lang="zh-CN" altLang="en-US" dirty="0" smtClean="0"/>
              <a:t>詹伟</a:t>
            </a:r>
            <a:endParaRPr lang="en-US" altLang="zh-CN" dirty="0" smtClean="0"/>
          </a:p>
          <a:p>
            <a:pPr algn="l" defTabSz="449833">
              <a:defRPr sz="2849"/>
            </a:pPr>
            <a:r>
              <a:rPr lang="en-US" dirty="0"/>
              <a:t>	</a:t>
            </a:r>
            <a:r>
              <a:rPr lang="en-US" dirty="0" smtClean="0"/>
              <a:t>																		2019</a:t>
            </a:r>
            <a:r>
              <a:rPr lang="en-US" altLang="zh-CN" dirty="0" smtClean="0"/>
              <a:t>.4.22</a:t>
            </a:r>
            <a:endParaRPr lang="en-US" dirty="0" smtClean="0"/>
          </a:p>
          <a:p>
            <a:pPr algn="l" defTabSz="449833">
              <a:defRPr sz="2849"/>
            </a:pPr>
            <a:r>
              <a:rPr lang="en-US" dirty="0"/>
              <a:t>	</a:t>
            </a:r>
            <a:r>
              <a:rPr lang="en-US" dirty="0" smtClean="0"/>
              <a:t>				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Volatile线程安全性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Volatile线程安全性</a:t>
            </a:r>
          </a:p>
        </p:txBody>
      </p:sp>
      <p:sp>
        <p:nvSpPr>
          <p:cNvPr id="179" name="（此时volatile并不安全）…"/>
          <p:cNvSpPr txBox="1">
            <a:spLocks noGrp="1"/>
          </p:cNvSpPr>
          <p:nvPr>
            <p:ph type="subTitle" idx="1"/>
          </p:nvPr>
        </p:nvSpPr>
        <p:spPr>
          <a:xfrm>
            <a:off x="1270000" y="2947094"/>
            <a:ext cx="10464800" cy="6455024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algn="l" defTabSz="242315">
              <a:lnSpc>
                <a:spcPts val="3000"/>
              </a:lnSpc>
              <a:spcBef>
                <a:spcPts val="800"/>
              </a:spcBef>
              <a:defRPr sz="1377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 defTabSz="242315">
              <a:lnSpc>
                <a:spcPts val="3000"/>
              </a:lnSpc>
              <a:spcBef>
                <a:spcPts val="800"/>
              </a:spcBef>
              <a:defRPr sz="1377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 defTabSz="242315">
              <a:lnSpc>
                <a:spcPts val="3000"/>
              </a:lnSpc>
              <a:spcBef>
                <a:spcPts val="800"/>
              </a:spcBef>
              <a:defRPr sz="1377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 defTabSz="242315">
              <a:lnSpc>
                <a:spcPts val="3000"/>
              </a:lnSpc>
              <a:spcBef>
                <a:spcPts val="800"/>
              </a:spcBef>
              <a:defRPr sz="1377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 defTabSz="242315">
              <a:lnSpc>
                <a:spcPts val="3200"/>
              </a:lnSpc>
              <a:spcBef>
                <a:spcPts val="800"/>
              </a:spcBef>
              <a:defRPr sz="159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7200" dirty="0"/>
          </a:p>
          <a:p>
            <a:pPr lvl="2" algn="l" defTabSz="242315">
              <a:lnSpc>
                <a:spcPct val="120000"/>
              </a:lnSpc>
              <a:spcBef>
                <a:spcPts val="800"/>
              </a:spcBef>
              <a:defRPr sz="159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7200" dirty="0"/>
              <a:t>                        （</a:t>
            </a:r>
            <a:r>
              <a:rPr sz="7200" dirty="0" err="1"/>
              <a:t>此时volatile并不安全</a:t>
            </a:r>
            <a:r>
              <a:rPr sz="7200" dirty="0" smtClean="0"/>
              <a:t>）</a:t>
            </a:r>
            <a:endParaRPr lang="en-US" sz="7200" dirty="0" smtClean="0"/>
          </a:p>
          <a:p>
            <a:pPr lvl="2" algn="l" defTabSz="242315">
              <a:lnSpc>
                <a:spcPct val="120000"/>
              </a:lnSpc>
              <a:spcBef>
                <a:spcPts val="800"/>
              </a:spcBef>
              <a:defRPr sz="159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7200" dirty="0"/>
          </a:p>
          <a:p>
            <a:pPr algn="l" defTabSz="242315">
              <a:lnSpc>
                <a:spcPts val="3200"/>
              </a:lnSpc>
              <a:spcBef>
                <a:spcPts val="800"/>
              </a:spcBef>
              <a:defRPr sz="159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7200" dirty="0" err="1" smtClean="0"/>
              <a:t>那</a:t>
            </a:r>
            <a:r>
              <a:rPr sz="7200" dirty="0" err="1"/>
              <a:t>volatile的线程安全的条件是什么呢？适合使用在哪些场景</a:t>
            </a:r>
            <a:r>
              <a:rPr sz="7200" dirty="0" smtClean="0"/>
              <a:t>？</a:t>
            </a:r>
            <a:endParaRPr lang="en-US" sz="7200" dirty="0" smtClean="0"/>
          </a:p>
          <a:p>
            <a:pPr algn="l" defTabSz="242315">
              <a:lnSpc>
                <a:spcPts val="3200"/>
              </a:lnSpc>
              <a:spcBef>
                <a:spcPts val="800"/>
              </a:spcBef>
              <a:defRPr sz="159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7200" dirty="0"/>
              <a:t>《java</a:t>
            </a:r>
            <a:r>
              <a:rPr lang="zh-CN" altLang="en-US" sz="7200" dirty="0"/>
              <a:t>虚拟机</a:t>
            </a:r>
            <a:r>
              <a:rPr lang="en-US" altLang="zh-CN" sz="7200" dirty="0"/>
              <a:t>》</a:t>
            </a:r>
            <a:r>
              <a:rPr lang="zh-CN" altLang="en-US" sz="7200" dirty="0"/>
              <a:t>给出两个条件</a:t>
            </a:r>
            <a:r>
              <a:rPr lang="en-US" altLang="zh-CN" sz="7200" dirty="0" smtClean="0"/>
              <a:t>:</a:t>
            </a:r>
            <a:endParaRPr sz="7200" dirty="0"/>
          </a:p>
          <a:p>
            <a:pPr marL="242315" indent="-168274" algn="l" defTabSz="242315">
              <a:lnSpc>
                <a:spcPts val="3200"/>
              </a:lnSpc>
              <a:spcBef>
                <a:spcPts val="800"/>
              </a:spcBef>
              <a:buClr>
                <a:srgbClr val="4F4F4F"/>
              </a:buClr>
              <a:buSzPct val="145000"/>
              <a:buFont typeface="Arial"/>
              <a:buChar char="•"/>
              <a:defRPr sz="159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7200" dirty="0"/>
              <a:t>	</a:t>
            </a:r>
            <a:r>
              <a:rPr sz="7200" dirty="0" err="1"/>
              <a:t>运算结果并不依赖变量的当前值（即结果对产生中间结果不依赖</a:t>
            </a:r>
            <a:r>
              <a:rPr sz="7200" dirty="0" smtClean="0"/>
              <a:t>）</a:t>
            </a:r>
            <a:r>
              <a:rPr sz="7200" dirty="0"/>
              <a:t/>
            </a:r>
            <a:br>
              <a:rPr sz="7200" dirty="0"/>
            </a:br>
            <a:endParaRPr sz="7200" dirty="0"/>
          </a:p>
          <a:p>
            <a:pPr marL="268204" indent="-194163" algn="l" defTabSz="242315">
              <a:lnSpc>
                <a:spcPts val="3200"/>
              </a:lnSpc>
              <a:spcBef>
                <a:spcPts val="800"/>
              </a:spcBef>
              <a:buClr>
                <a:srgbClr val="4F4F4F"/>
              </a:buClr>
              <a:buSzPct val="145000"/>
              <a:buFont typeface="Arial"/>
              <a:buChar char="•"/>
              <a:defRPr sz="1377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7200" dirty="0"/>
              <a:t>	</a:t>
            </a:r>
            <a:r>
              <a:rPr sz="7200" dirty="0" err="1"/>
              <a:t>变量不需要与其它的状态变量共同参与不变约束</a:t>
            </a:r>
            <a:r>
              <a:rPr sz="7200" dirty="0"/>
              <a:t/>
            </a:r>
            <a:br>
              <a:rPr sz="7200" dirty="0"/>
            </a:br>
            <a:endParaRPr sz="7200" dirty="0">
              <a:solidFill>
                <a:srgbClr val="333333"/>
              </a:solidFill>
            </a:endParaRPr>
          </a:p>
          <a:p>
            <a:pPr algn="l" defTabSz="309625">
              <a:defRPr sz="1960"/>
            </a:pPr>
            <a:endParaRPr sz="7200" dirty="0">
              <a:solidFill>
                <a:srgbClr val="333333"/>
              </a:solidFill>
            </a:endParaRPr>
          </a:p>
          <a:p>
            <a:pPr algn="l" defTabSz="309625">
              <a:defRPr sz="1960"/>
            </a:pPr>
            <a:endParaRPr sz="7200" dirty="0">
              <a:solidFill>
                <a:srgbClr val="333333"/>
              </a:solidFill>
            </a:endParaRPr>
          </a:p>
          <a:p>
            <a:pPr algn="l" defTabSz="309625">
              <a:defRPr sz="1960"/>
            </a:pPr>
            <a:endParaRPr sz="7200" dirty="0">
              <a:solidFill>
                <a:srgbClr val="333333"/>
              </a:solidFill>
            </a:endParaRPr>
          </a:p>
        </p:txBody>
      </p:sp>
      <p:pic>
        <p:nvPicPr>
          <p:cNvPr id="180" name="WechatIMG858.jpeg" descr="WechatIMG85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7464" y="2981225"/>
            <a:ext cx="6896101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指令重排序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指令重排序</a:t>
            </a:r>
          </a:p>
        </p:txBody>
      </p:sp>
      <p:sp>
        <p:nvSpPr>
          <p:cNvPr id="183" name="public class ThreadSafeTest {…"/>
          <p:cNvSpPr txBox="1">
            <a:spLocks noGrp="1"/>
          </p:cNvSpPr>
          <p:nvPr>
            <p:ph type="subTitle" idx="1"/>
          </p:nvPr>
        </p:nvSpPr>
        <p:spPr>
          <a:xfrm>
            <a:off x="1625600" y="2883594"/>
            <a:ext cx="10464800" cy="6455024"/>
          </a:xfrm>
          <a:prstGeom prst="rect">
            <a:avLst/>
          </a:prstGeom>
        </p:spPr>
        <p:txBody>
          <a:bodyPr/>
          <a:lstStyle/>
          <a:p>
            <a:pPr algn="l" defTabSz="257047">
              <a:defRPr sz="1628"/>
            </a:pPr>
            <a:endParaRPr dirty="0"/>
          </a:p>
          <a:p>
            <a:pPr algn="l" defTabSz="257047">
              <a:defRPr sz="1628"/>
            </a:pPr>
            <a:r>
              <a:rPr dirty="0"/>
              <a:t>public class </a:t>
            </a:r>
            <a:r>
              <a:rPr dirty="0" err="1"/>
              <a:t>ThreadSafeTest</a:t>
            </a:r>
            <a:r>
              <a:rPr dirty="0"/>
              <a:t> {</a:t>
            </a:r>
          </a:p>
          <a:p>
            <a:pPr algn="l" defTabSz="257047">
              <a:defRPr sz="1628"/>
            </a:pPr>
            <a:r>
              <a:rPr dirty="0"/>
              <a:t>    public static volatile </a:t>
            </a:r>
            <a:r>
              <a:rPr dirty="0" err="1"/>
              <a:t>boolean</a:t>
            </a:r>
            <a:r>
              <a:rPr dirty="0"/>
              <a:t> </a:t>
            </a:r>
            <a:r>
              <a:rPr dirty="0" err="1"/>
              <a:t>isinit</a:t>
            </a:r>
            <a:r>
              <a:rPr dirty="0"/>
              <a:t> = false;</a:t>
            </a:r>
          </a:p>
          <a:p>
            <a:pPr algn="l" defTabSz="257047">
              <a:defRPr sz="1628"/>
            </a:pPr>
            <a:endParaRPr dirty="0"/>
          </a:p>
          <a:p>
            <a:pPr algn="l" defTabSz="257047">
              <a:defRPr sz="1628"/>
            </a:pPr>
            <a:r>
              <a:rPr dirty="0"/>
              <a:t>    public static void main(String[] </a:t>
            </a:r>
            <a:r>
              <a:rPr dirty="0" err="1"/>
              <a:t>args</a:t>
            </a:r>
            <a:r>
              <a:rPr dirty="0"/>
              <a:t>) {</a:t>
            </a:r>
          </a:p>
          <a:p>
            <a:pPr algn="l" defTabSz="257047">
              <a:defRPr sz="1628"/>
            </a:pPr>
            <a:r>
              <a:rPr dirty="0"/>
              <a:t>        Thread t1 = new Thread(new Runnable() {</a:t>
            </a:r>
          </a:p>
          <a:p>
            <a:pPr algn="l" defTabSz="257047">
              <a:defRPr sz="1628"/>
            </a:pPr>
            <a:r>
              <a:rPr dirty="0"/>
              <a:t>            @Override</a:t>
            </a:r>
          </a:p>
          <a:p>
            <a:pPr algn="l" defTabSz="257047">
              <a:defRPr sz="1628"/>
            </a:pPr>
            <a:r>
              <a:rPr dirty="0"/>
              <a:t>            public void run() {</a:t>
            </a:r>
          </a:p>
          <a:p>
            <a:pPr algn="l" defTabSz="257047">
              <a:defRPr sz="1628"/>
            </a:pPr>
            <a:r>
              <a:rPr dirty="0"/>
              <a:t>               </a:t>
            </a:r>
            <a:r>
              <a:rPr dirty="0" err="1"/>
              <a:t>initconfig</a:t>
            </a:r>
            <a:r>
              <a:rPr dirty="0"/>
              <a:t>()//</a:t>
            </a:r>
            <a:r>
              <a:rPr dirty="0" err="1"/>
              <a:t>伪代码初始化文件配置，耗时操作</a:t>
            </a:r>
            <a:endParaRPr dirty="0"/>
          </a:p>
          <a:p>
            <a:pPr algn="l" defTabSz="257047">
              <a:defRPr sz="1628"/>
            </a:pPr>
            <a:r>
              <a:rPr dirty="0"/>
              <a:t>               </a:t>
            </a:r>
            <a:r>
              <a:rPr dirty="0" err="1" smtClean="0"/>
              <a:t>isinit</a:t>
            </a:r>
            <a:r>
              <a:rPr dirty="0" smtClean="0"/>
              <a:t>=true</a:t>
            </a:r>
            <a:r>
              <a:rPr dirty="0"/>
              <a:t>;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257047">
              <a:defRPr sz="1628"/>
            </a:pPr>
            <a:r>
              <a:rPr dirty="0"/>
              <a:t>            }</a:t>
            </a:r>
          </a:p>
          <a:p>
            <a:pPr algn="l" defTabSz="257047">
              <a:defRPr sz="1628"/>
            </a:pPr>
            <a:r>
              <a:rPr dirty="0"/>
              <a:t>        });</a:t>
            </a:r>
          </a:p>
          <a:p>
            <a:pPr algn="l" defTabSz="257047">
              <a:defRPr sz="1628"/>
            </a:pPr>
            <a:r>
              <a:rPr dirty="0"/>
              <a:t>        Thread t2 = new Thread(new Runnable() {</a:t>
            </a:r>
          </a:p>
          <a:p>
            <a:pPr algn="l" defTabSz="257047">
              <a:defRPr sz="1628"/>
            </a:pPr>
            <a:r>
              <a:rPr dirty="0"/>
              <a:t>            @Override</a:t>
            </a:r>
          </a:p>
          <a:p>
            <a:pPr algn="l" defTabSz="257047">
              <a:defRPr sz="1628"/>
            </a:pPr>
            <a:r>
              <a:rPr dirty="0"/>
              <a:t>            public void run() {</a:t>
            </a:r>
          </a:p>
          <a:p>
            <a:pPr algn="l" defTabSz="257047">
              <a:defRPr sz="1628"/>
            </a:pPr>
            <a:r>
              <a:rPr dirty="0"/>
              <a:t>                while (!</a:t>
            </a:r>
            <a:r>
              <a:rPr dirty="0" err="1"/>
              <a:t>isinit</a:t>
            </a:r>
            <a:r>
              <a:rPr dirty="0"/>
              <a:t>) {</a:t>
            </a:r>
          </a:p>
          <a:p>
            <a:pPr algn="l" defTabSz="257047">
              <a:defRPr sz="1628"/>
            </a:pPr>
            <a:r>
              <a:rPr dirty="0"/>
              <a:t>                    sleep();</a:t>
            </a:r>
          </a:p>
          <a:p>
            <a:pPr algn="l" defTabSz="257047">
              <a:defRPr sz="1628"/>
            </a:pPr>
            <a:r>
              <a:rPr dirty="0"/>
              <a:t>                }</a:t>
            </a:r>
          </a:p>
          <a:p>
            <a:pPr algn="l" defTabSz="257047">
              <a:defRPr sz="1628"/>
            </a:pPr>
            <a:r>
              <a:rPr dirty="0"/>
              <a:t>                </a:t>
            </a:r>
            <a:r>
              <a:rPr dirty="0" err="1"/>
              <a:t>dosomething</a:t>
            </a:r>
            <a:r>
              <a:rPr dirty="0"/>
              <a:t>()//</a:t>
            </a:r>
          </a:p>
          <a:p>
            <a:pPr algn="l" defTabSz="257047">
              <a:defRPr sz="1628"/>
            </a:pPr>
            <a:r>
              <a:rPr dirty="0"/>
              <a:t>            }</a:t>
            </a:r>
          </a:p>
          <a:p>
            <a:pPr algn="l" defTabSz="257047">
              <a:defRPr sz="1628"/>
            </a:pPr>
            <a:r>
              <a:rPr dirty="0"/>
              <a:t>        });</a:t>
            </a:r>
          </a:p>
          <a:p>
            <a:pPr algn="l" defTabSz="257047">
              <a:defRPr sz="1628"/>
            </a:pPr>
            <a:r>
              <a:rPr dirty="0"/>
              <a:t>        t1.start();</a:t>
            </a:r>
          </a:p>
          <a:p>
            <a:pPr algn="l" defTabSz="257047">
              <a:defRPr sz="1628"/>
            </a:pPr>
            <a:r>
              <a:rPr dirty="0"/>
              <a:t>        t2.start();</a:t>
            </a:r>
          </a:p>
          <a:p>
            <a:pPr algn="l" defTabSz="257047">
              <a:defRPr sz="1628"/>
            </a:pPr>
            <a:r>
              <a:rPr dirty="0"/>
              <a:t>    }</a:t>
            </a:r>
          </a:p>
          <a:p>
            <a:pPr algn="l" defTabSz="257047">
              <a:defRPr sz="1628"/>
            </a:pPr>
            <a:r>
              <a:rPr dirty="0"/>
              <a:t>}</a:t>
            </a:r>
          </a:p>
          <a:p>
            <a:pPr algn="l" defTabSz="257047">
              <a:defRPr sz="1628"/>
            </a:pPr>
            <a:endParaRPr dirty="0"/>
          </a:p>
        </p:txBody>
      </p:sp>
      <p:sp>
        <p:nvSpPr>
          <p:cNvPr id="184" name="//如果isinit是普通变量，将会被指令重排序优化，提前执行"/>
          <p:cNvSpPr txBox="1"/>
          <p:nvPr/>
        </p:nvSpPr>
        <p:spPr>
          <a:xfrm>
            <a:off x="5350272" y="5247580"/>
            <a:ext cx="5871618" cy="411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 fontScale="92500"/>
          </a:bodyPr>
          <a:lstStyle>
            <a:lvl1pPr algn="l" defTabSz="262889">
              <a:defRPr sz="171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//</a:t>
            </a:r>
            <a:r>
              <a:rPr dirty="0" err="1"/>
              <a:t>如果isinit是普通变量，将会被指令重排序优化，提前执行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总结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总结</a:t>
            </a:r>
          </a:p>
        </p:txBody>
      </p:sp>
      <p:sp>
        <p:nvSpPr>
          <p:cNvPr id="187" name="Java内存模型是围绕在并发过程中如何处理原子性、可见性和有序性三个特征来建立。…"/>
          <p:cNvSpPr txBox="1">
            <a:spLocks noGrp="1"/>
          </p:cNvSpPr>
          <p:nvPr>
            <p:ph type="subTitle" idx="1"/>
          </p:nvPr>
        </p:nvSpPr>
        <p:spPr>
          <a:xfrm>
            <a:off x="1270000" y="2947094"/>
            <a:ext cx="10464800" cy="6455024"/>
          </a:xfrm>
          <a:prstGeom prst="rect">
            <a:avLst/>
          </a:prstGeom>
        </p:spPr>
        <p:txBody>
          <a:bodyPr/>
          <a:lstStyle/>
          <a:p>
            <a:pPr algn="l">
              <a:defRPr sz="2000"/>
            </a:pPr>
            <a:r>
              <a:rPr dirty="0" err="1"/>
              <a:t>Java内存模型是围绕在并发过程中如何处理原子性、可见性和有序性三个特征来建立</a:t>
            </a:r>
            <a:r>
              <a:rPr dirty="0"/>
              <a:t>。</a:t>
            </a:r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r>
              <a:rPr dirty="0"/>
              <a:t>原子性：六操作。更大范围的原子性虚拟机不直接提供lock和unlock，代替的是字节码指令monitorenter和</a:t>
            </a:r>
            <a:r>
              <a:rPr dirty="0" smtClean="0"/>
              <a:t>m</a:t>
            </a:r>
            <a:r>
              <a:rPr lang="en-US" altLang="zh-CN" dirty="0" smtClean="0"/>
              <a:t>o</a:t>
            </a:r>
            <a:r>
              <a:rPr dirty="0" smtClean="0"/>
              <a:t>nitorexit,java</a:t>
            </a:r>
            <a:r>
              <a:rPr dirty="0"/>
              <a:t>语言中就是synchronized。</a:t>
            </a:r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r>
              <a:rPr dirty="0"/>
              <a:t>可见性：一个线程修改了共享变量的值，其它线程能立即得知这个修改。除了volitile，还有synchronized和final。final是指在被final修饰的字段，在构造函数初始化过程完成后（构造初始化中this引用不能被传递出去，否则会引用到初始化一半的对象），</a:t>
            </a:r>
            <a:r>
              <a:rPr dirty="0" err="1"/>
              <a:t>其它线程就可以看见final的值</a:t>
            </a:r>
            <a:r>
              <a:rPr dirty="0"/>
              <a:t>。</a:t>
            </a:r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r>
              <a:rPr dirty="0"/>
              <a:t>有序性：在本线程内，所有的操作都是有序的，在线程中观察，所有操作都是无序的。java提供volatile和synchronized来保证线程间操作的有序性。</a:t>
            </a:r>
          </a:p>
          <a:p>
            <a:pPr algn="l">
              <a:defRPr sz="2000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线程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线程</a:t>
            </a:r>
          </a:p>
        </p:txBody>
      </p:sp>
      <p:sp>
        <p:nvSpPr>
          <p:cNvPr id="190" name="线程是比进程更轻量级的调度执行单位，线程的引入，可以把一个进程的资源分配和执行调度分开，各个线程既可以共享进程资源（内存地址、文件IO等），又可以独立调用（线程是CPU调度的最基本单位）。…"/>
          <p:cNvSpPr txBox="1">
            <a:spLocks noGrp="1"/>
          </p:cNvSpPr>
          <p:nvPr>
            <p:ph type="subTitle" idx="1"/>
          </p:nvPr>
        </p:nvSpPr>
        <p:spPr>
          <a:xfrm>
            <a:off x="965200" y="2515294"/>
            <a:ext cx="10464800" cy="6455024"/>
          </a:xfrm>
          <a:prstGeom prst="rect">
            <a:avLst/>
          </a:prstGeom>
        </p:spPr>
        <p:txBody>
          <a:bodyPr/>
          <a:lstStyle/>
          <a:p>
            <a:pPr algn="l">
              <a:defRPr sz="2000"/>
            </a:pPr>
            <a:endParaRPr dirty="0"/>
          </a:p>
          <a:p>
            <a:pPr algn="l">
              <a:defRPr sz="2000"/>
            </a:pPr>
            <a:r>
              <a:rPr dirty="0"/>
              <a:t>线程是比进程更轻量级的调度执行单位，线程的引入，可以把一个进程的资源分配和执行调度分开，各个线程既可以共享进程资源（内存地址、文件IO等），</a:t>
            </a:r>
            <a:r>
              <a:rPr dirty="0" err="1"/>
              <a:t>又可以独立调用（线程是CPU调度的最基本单位</a:t>
            </a:r>
            <a:r>
              <a:rPr dirty="0"/>
              <a:t>）。</a:t>
            </a:r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r>
              <a:rPr dirty="0" err="1"/>
              <a:t>Java提供了在不同硬件和操作系统平台下对线程的统一处理，每个Thread</a:t>
            </a:r>
            <a:r>
              <a:rPr dirty="0" err="1" smtClean="0"/>
              <a:t>类实例就代表了一个线程</a:t>
            </a:r>
            <a:r>
              <a:rPr dirty="0" err="1"/>
              <a:t>，与大部分java</a:t>
            </a:r>
            <a:r>
              <a:rPr dirty="0"/>
              <a:t> </a:t>
            </a:r>
            <a:r>
              <a:rPr dirty="0" err="1"/>
              <a:t>api不同的是它的所有关键方法都被声明为Native，与操作系统平台有关，也更为高效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线程的实现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线程的实现</a:t>
            </a:r>
          </a:p>
        </p:txBody>
      </p:sp>
      <p:sp>
        <p:nvSpPr>
          <p:cNvPr id="193" name="一、内核线程实现"/>
          <p:cNvSpPr txBox="1">
            <a:spLocks noGrp="1"/>
          </p:cNvSpPr>
          <p:nvPr>
            <p:ph type="subTitle" idx="1"/>
          </p:nvPr>
        </p:nvSpPr>
        <p:spPr>
          <a:xfrm>
            <a:off x="965200" y="2515294"/>
            <a:ext cx="10464800" cy="6455024"/>
          </a:xfrm>
          <a:prstGeom prst="rect">
            <a:avLst/>
          </a:prstGeom>
        </p:spPr>
        <p:txBody>
          <a:bodyPr/>
          <a:lstStyle/>
          <a:p>
            <a:pPr algn="l">
              <a:defRPr sz="2500"/>
            </a:pPr>
            <a:r>
              <a:t>一、内核线程实现</a:t>
            </a:r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</p:txBody>
      </p:sp>
      <p:pic>
        <p:nvPicPr>
          <p:cNvPr id="194" name="WechatIMG859.jpeg" descr="WechatIMG85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277" y="3615556"/>
            <a:ext cx="6337301" cy="4254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缺点：各种线程操作都需要进行系统调用，而系统调用代价相同比较高，需要用户态和内核台来回切换"/>
          <p:cNvSpPr txBox="1"/>
          <p:nvPr/>
        </p:nvSpPr>
        <p:spPr>
          <a:xfrm>
            <a:off x="8121650" y="3568700"/>
            <a:ext cx="2912319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缺点：各种线程操作都需要进行系统调用，而系统调用代价相同比较高，需要用户态和内核台来回切换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线程的实现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线程的实现</a:t>
            </a:r>
          </a:p>
        </p:txBody>
      </p:sp>
      <p:sp>
        <p:nvSpPr>
          <p:cNvPr id="198" name="二、用户线程实现…"/>
          <p:cNvSpPr txBox="1">
            <a:spLocks noGrp="1"/>
          </p:cNvSpPr>
          <p:nvPr>
            <p:ph type="subTitle" idx="1"/>
          </p:nvPr>
        </p:nvSpPr>
        <p:spPr>
          <a:xfrm>
            <a:off x="965200" y="2515294"/>
            <a:ext cx="10464800" cy="6455024"/>
          </a:xfrm>
          <a:prstGeom prst="rect">
            <a:avLst/>
          </a:prstGeom>
        </p:spPr>
        <p:txBody>
          <a:bodyPr/>
          <a:lstStyle/>
          <a:p>
            <a:pPr algn="l">
              <a:defRPr sz="2500"/>
            </a:pPr>
            <a:r>
              <a:t>二、用户线程实现</a:t>
            </a:r>
          </a:p>
          <a:p>
            <a:pPr algn="l">
              <a:defRPr sz="2500"/>
            </a:pPr>
            <a:r>
              <a:t>广义上讲轻量级进程（线程）也属于用户线程。但是是建立内核线程之上、效率低。</a:t>
            </a:r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r>
              <a:t>狭义上讲：是建立在用户空间线程库上。用户线程的建立、同步销毁和调度完全在用户态中完成、不需要内核帮助。优势在效率上更高，劣势是各种操作要用户程序自己处理，操作复杂。</a:t>
            </a:r>
          </a:p>
        </p:txBody>
      </p:sp>
      <p:pic>
        <p:nvPicPr>
          <p:cNvPr id="199" name="WechatIMG860.jpeg" descr="WechatIMG86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5584" y="5905003"/>
            <a:ext cx="4445001" cy="299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线程的实现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线程的实现</a:t>
            </a:r>
          </a:p>
        </p:txBody>
      </p:sp>
      <p:sp>
        <p:nvSpPr>
          <p:cNvPr id="202" name="三、混合实现"/>
          <p:cNvSpPr txBox="1">
            <a:spLocks noGrp="1"/>
          </p:cNvSpPr>
          <p:nvPr>
            <p:ph type="subTitle" idx="1"/>
          </p:nvPr>
        </p:nvSpPr>
        <p:spPr>
          <a:xfrm>
            <a:off x="965200" y="2515294"/>
            <a:ext cx="10464800" cy="6455024"/>
          </a:xfrm>
          <a:prstGeom prst="rect">
            <a:avLst/>
          </a:prstGeom>
        </p:spPr>
        <p:txBody>
          <a:bodyPr/>
          <a:lstStyle/>
          <a:p>
            <a:pPr algn="l">
              <a:defRPr sz="2500"/>
            </a:pPr>
            <a:r>
              <a:t>三、混合实现</a:t>
            </a:r>
          </a:p>
          <a:p>
            <a:pPr algn="l">
              <a:defRPr sz="2500"/>
            </a:pPr>
            <a:endParaRPr/>
          </a:p>
        </p:txBody>
      </p:sp>
      <p:pic>
        <p:nvPicPr>
          <p:cNvPr id="203" name="WechatIMG861.jpeg" descr="WechatIMG86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591" y="3239789"/>
            <a:ext cx="6215261" cy="3981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线程的调度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线程的调度</a:t>
            </a:r>
          </a:p>
        </p:txBody>
      </p:sp>
      <p:sp>
        <p:nvSpPr>
          <p:cNvPr id="206" name="线程调度是指系统为线程分配处理器使用权的过程，主要调度方式有两种，分别是协同式和抢占式。"/>
          <p:cNvSpPr txBox="1">
            <a:spLocks noGrp="1"/>
          </p:cNvSpPr>
          <p:nvPr>
            <p:ph type="subTitle" idx="1"/>
          </p:nvPr>
        </p:nvSpPr>
        <p:spPr>
          <a:xfrm>
            <a:off x="965200" y="2515294"/>
            <a:ext cx="10464800" cy="6455024"/>
          </a:xfrm>
          <a:prstGeom prst="rect">
            <a:avLst/>
          </a:prstGeom>
        </p:spPr>
        <p:txBody>
          <a:bodyPr/>
          <a:lstStyle/>
          <a:p>
            <a:pPr algn="l">
              <a:defRPr sz="2500"/>
            </a:pPr>
            <a:r>
              <a:t>线程调度是指系统为线程分配处理器使用权的过程，主要调度方式有两种，分别是协同式和抢占式。</a:t>
            </a:r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</p:txBody>
      </p:sp>
      <p:sp>
        <p:nvSpPr>
          <p:cNvPr id="207" name="协同式：线程通知系统切换线程，实现简单，没什么同步问题。…"/>
          <p:cNvSpPr txBox="1"/>
          <p:nvPr/>
        </p:nvSpPr>
        <p:spPr>
          <a:xfrm>
            <a:off x="989309" y="3708399"/>
            <a:ext cx="888583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协同式：线程通知系统切换线程，实现简单，没什么同步问题。</a:t>
            </a:r>
          </a:p>
          <a:p>
            <a:pPr algn="l"/>
            <a:r>
              <a:t>缺点，线程编码问题不让出cpu时间，阻塞进程，将导致系统崩溃</a:t>
            </a:r>
          </a:p>
        </p:txBody>
      </p:sp>
      <p:sp>
        <p:nvSpPr>
          <p:cNvPr id="208" name="抢占式：由系统分配线程执行时间，线程无法获得执行时间，但是…"/>
          <p:cNvSpPr txBox="1"/>
          <p:nvPr/>
        </p:nvSpPr>
        <p:spPr>
          <a:xfrm>
            <a:off x="1077112" y="4804935"/>
            <a:ext cx="10850576" cy="2155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抢占式：由系统分配线程执行时间，线程无法获得执行时间，但是</a:t>
            </a:r>
          </a:p>
          <a:p>
            <a:pPr algn="l"/>
            <a:r>
              <a:t>可以让出执行时间，还可以设置线程优先级建议系统分配时间。</a:t>
            </a:r>
          </a:p>
          <a:p>
            <a:pPr algn="l"/>
            <a:r>
              <a:t>（虽然java定义了10种优先级，但是不一定靠谱。因为java线程还是被映射到</a:t>
            </a:r>
          </a:p>
          <a:p>
            <a:pPr algn="l"/>
            <a:r>
              <a:t>原生线程上实现，由操作系统说了算，且不同系统的优先级不一定和java对应）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animBg="1" advAuto="0"/>
      <p:bldP spid="208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线程的状态"/>
          <p:cNvSpPr txBox="1">
            <a:spLocks noGrp="1"/>
          </p:cNvSpPr>
          <p:nvPr>
            <p:ph type="ctrTitle"/>
          </p:nvPr>
        </p:nvSpPr>
        <p:spPr>
          <a:xfrm>
            <a:off x="1003300" y="8128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线程的状态</a:t>
            </a:r>
          </a:p>
        </p:txBody>
      </p:sp>
      <p:sp>
        <p:nvSpPr>
          <p:cNvPr id="211" name="五种线程状态：…"/>
          <p:cNvSpPr txBox="1">
            <a:spLocks noGrp="1"/>
          </p:cNvSpPr>
          <p:nvPr>
            <p:ph type="subTitle" idx="1"/>
          </p:nvPr>
        </p:nvSpPr>
        <p:spPr>
          <a:xfrm>
            <a:off x="977900" y="1791394"/>
            <a:ext cx="10821740" cy="7467204"/>
          </a:xfrm>
          <a:prstGeom prst="rect">
            <a:avLst/>
          </a:prstGeom>
        </p:spPr>
        <p:txBody>
          <a:bodyPr/>
          <a:lstStyle/>
          <a:p>
            <a:pPr algn="l">
              <a:defRPr sz="2500"/>
            </a:pPr>
            <a:endParaRPr lang="en-US" dirty="0" smtClean="0"/>
          </a:p>
          <a:p>
            <a:pPr algn="l">
              <a:defRPr sz="2500"/>
            </a:pPr>
            <a:endParaRPr lang="en-US" dirty="0"/>
          </a:p>
          <a:p>
            <a:pPr algn="l">
              <a:defRPr sz="2500"/>
            </a:pPr>
            <a:endParaRPr lang="en-US" dirty="0" smtClean="0"/>
          </a:p>
          <a:p>
            <a:pPr algn="l">
              <a:defRPr sz="2500"/>
            </a:pPr>
            <a:endParaRPr lang="en-US" dirty="0"/>
          </a:p>
          <a:p>
            <a:pPr algn="l">
              <a:defRPr sz="2500"/>
            </a:pPr>
            <a:endParaRPr lang="en-US" dirty="0" smtClean="0"/>
          </a:p>
          <a:p>
            <a:pPr algn="l">
              <a:defRPr sz="2500"/>
            </a:pPr>
            <a:endParaRPr lang="en-US" dirty="0"/>
          </a:p>
          <a:p>
            <a:pPr algn="l">
              <a:defRPr sz="2500"/>
            </a:pPr>
            <a:endParaRPr lang="en-US" dirty="0" smtClean="0"/>
          </a:p>
          <a:p>
            <a:pPr algn="l">
              <a:defRPr sz="2500"/>
            </a:pPr>
            <a:endParaRPr lang="en-US" dirty="0"/>
          </a:p>
          <a:p>
            <a:pPr algn="l">
              <a:defRPr sz="2500"/>
            </a:pPr>
            <a:endParaRPr lang="en-US" dirty="0" smtClean="0"/>
          </a:p>
          <a:p>
            <a:pPr algn="l">
              <a:defRPr sz="2500"/>
            </a:pPr>
            <a:endParaRPr lang="en-US" dirty="0"/>
          </a:p>
          <a:p>
            <a:pPr algn="l">
              <a:defRPr sz="2500"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新建（</a:t>
            </a:r>
            <a:r>
              <a:rPr lang="en-US" altLang="zh-CN" dirty="0"/>
              <a:t>new</a:t>
            </a:r>
            <a:r>
              <a:rPr lang="zh-CN" altLang="en-US" dirty="0"/>
              <a:t>）：创建后尚未启动</a:t>
            </a:r>
          </a:p>
          <a:p>
            <a:pPr algn="l">
              <a:defRPr sz="2500"/>
            </a:pPr>
            <a:r>
              <a:rPr lang="en-US" altLang="zh-CN" dirty="0"/>
              <a:t>2. </a:t>
            </a:r>
            <a:r>
              <a:rPr lang="zh-CN" altLang="en-US" dirty="0"/>
              <a:t>运行（</a:t>
            </a:r>
            <a:r>
              <a:rPr lang="en-US" altLang="zh-CN" dirty="0" err="1"/>
              <a:t>runable</a:t>
            </a:r>
            <a:r>
              <a:rPr lang="zh-CN" altLang="en-US" dirty="0"/>
              <a:t>）：包括操作系统线程状态中的</a:t>
            </a:r>
            <a:r>
              <a:rPr lang="en-US" altLang="zh-CN" dirty="0"/>
              <a:t>running</a:t>
            </a:r>
            <a:r>
              <a:rPr lang="zh-CN" altLang="en-US" dirty="0"/>
              <a:t>和</a:t>
            </a:r>
            <a:r>
              <a:rPr lang="en-US" altLang="zh-CN" dirty="0"/>
              <a:t>ready</a:t>
            </a:r>
            <a:r>
              <a:rPr lang="zh-CN" altLang="en-US" dirty="0"/>
              <a:t>，也就是线程可能正在执行，也可能在等待</a:t>
            </a:r>
            <a:r>
              <a:rPr lang="en-US" altLang="zh-CN" dirty="0" err="1"/>
              <a:t>cpu</a:t>
            </a:r>
            <a:r>
              <a:rPr lang="zh-CN" altLang="en-US" dirty="0"/>
              <a:t>分配时间</a:t>
            </a:r>
          </a:p>
          <a:p>
            <a:pPr algn="l">
              <a:defRPr sz="2500"/>
            </a:pPr>
            <a:r>
              <a:rPr lang="en-US" altLang="zh-CN" dirty="0"/>
              <a:t>3.1 </a:t>
            </a:r>
            <a:r>
              <a:rPr lang="zh-CN" altLang="en-US" dirty="0"/>
              <a:t>无限期等待（</a:t>
            </a:r>
            <a:r>
              <a:rPr lang="en-US" altLang="zh-CN" dirty="0"/>
              <a:t>waiting</a:t>
            </a:r>
            <a:r>
              <a:rPr lang="zh-CN" altLang="en-US" dirty="0"/>
              <a:t>）：不会分配</a:t>
            </a:r>
            <a:r>
              <a:rPr lang="en-US" altLang="zh-CN" dirty="0" err="1"/>
              <a:t>cpu</a:t>
            </a:r>
            <a:r>
              <a:rPr lang="zh-CN" altLang="en-US" dirty="0"/>
              <a:t>执行时间，直到被显示唤醒。</a:t>
            </a:r>
          </a:p>
          <a:p>
            <a:pPr algn="l">
              <a:defRPr sz="2500"/>
            </a:pPr>
            <a:r>
              <a:rPr lang="en-US" altLang="zh-CN" dirty="0"/>
              <a:t>3.2 </a:t>
            </a:r>
            <a:r>
              <a:rPr lang="zh-CN" altLang="en-US" dirty="0"/>
              <a:t>限期等待（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 err="1"/>
              <a:t>waitting</a:t>
            </a:r>
            <a:r>
              <a:rPr lang="zh-CN" altLang="en-US" dirty="0"/>
              <a:t>）：超过一定时间自动唤醒</a:t>
            </a:r>
          </a:p>
          <a:p>
            <a:pPr algn="l">
              <a:defRPr sz="2500"/>
            </a:pPr>
            <a:r>
              <a:rPr lang="en-US" altLang="zh-CN" dirty="0"/>
              <a:t>4. </a:t>
            </a:r>
            <a:r>
              <a:rPr lang="zh-CN" altLang="en-US" dirty="0"/>
              <a:t>阻塞（</a:t>
            </a:r>
            <a:r>
              <a:rPr lang="en-US" altLang="zh-CN" dirty="0"/>
              <a:t>blocked</a:t>
            </a:r>
            <a:r>
              <a:rPr lang="zh-CN" altLang="en-US" dirty="0"/>
              <a:t>）：线程被阻塞了，等待获取一个排他锁</a:t>
            </a:r>
          </a:p>
          <a:p>
            <a:pPr algn="l">
              <a:defRPr sz="2500"/>
            </a:pPr>
            <a:r>
              <a:rPr lang="en-US" altLang="zh-CN" dirty="0"/>
              <a:t>5. </a:t>
            </a:r>
            <a:r>
              <a:rPr lang="zh-CN" altLang="en-US" dirty="0"/>
              <a:t>结束（</a:t>
            </a:r>
            <a:r>
              <a:rPr lang="en-US" altLang="zh-CN" dirty="0"/>
              <a:t>terminated</a:t>
            </a:r>
            <a:r>
              <a:rPr lang="zh-CN" altLang="en-US" dirty="0"/>
              <a:t>）：终止线程状态，线程已结束</a:t>
            </a:r>
          </a:p>
          <a:p>
            <a:pPr algn="l">
              <a:defRPr sz="2500"/>
            </a:pPr>
            <a:endParaRPr dirty="0"/>
          </a:p>
        </p:txBody>
      </p:sp>
      <p:pic>
        <p:nvPicPr>
          <p:cNvPr id="212" name="WechatIMG863.jpeg" descr="WechatIMG86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792" y="1968623"/>
            <a:ext cx="5829301" cy="312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build="p" animBg="1"/>
      <p:bldP spid="212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线程安全"/>
          <p:cNvSpPr txBox="1">
            <a:spLocks noGrp="1"/>
          </p:cNvSpPr>
          <p:nvPr>
            <p:ph type="ctrTitle"/>
          </p:nvPr>
        </p:nvSpPr>
        <p:spPr>
          <a:xfrm>
            <a:off x="889000" y="11557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线程安全</a:t>
            </a:r>
          </a:p>
        </p:txBody>
      </p:sp>
      <p:sp>
        <p:nvSpPr>
          <p:cNvPr id="215" name="按照线程安全的强弱来排序，将java中各种共享数据的操作分为以下五类：…"/>
          <p:cNvSpPr txBox="1">
            <a:spLocks noGrp="1"/>
          </p:cNvSpPr>
          <p:nvPr>
            <p:ph type="subTitle" idx="1"/>
          </p:nvPr>
        </p:nvSpPr>
        <p:spPr>
          <a:xfrm>
            <a:off x="914400" y="2197794"/>
            <a:ext cx="10464800" cy="6455024"/>
          </a:xfrm>
          <a:prstGeom prst="rect">
            <a:avLst/>
          </a:prstGeom>
        </p:spPr>
        <p:txBody>
          <a:bodyPr/>
          <a:lstStyle/>
          <a:p>
            <a:pPr algn="l" defTabSz="233679">
              <a:defRPr sz="120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 defTabSz="233679">
              <a:lnSpc>
                <a:spcPct val="120000"/>
              </a:lnSpc>
              <a:defRPr sz="2200" b="1"/>
            </a:pPr>
            <a:r>
              <a:t>按照线程安全的强弱来排序，将java中各种共享数据的操作分为以下五类：</a:t>
            </a:r>
          </a:p>
          <a:p>
            <a:pPr marL="194468" indent="-194468" algn="l" defTabSz="233679">
              <a:lnSpc>
                <a:spcPct val="120000"/>
              </a:lnSpc>
              <a:buSzPct val="145000"/>
              <a:buChar char="•"/>
              <a:defRPr sz="1400"/>
            </a:pPr>
            <a:endParaRPr/>
          </a:p>
          <a:p>
            <a:pPr marL="194468" indent="-194468" algn="l" defTabSz="233679">
              <a:lnSpc>
                <a:spcPct val="120000"/>
              </a:lnSpc>
              <a:buSzPct val="145000"/>
              <a:buChar char="•"/>
              <a:defRPr sz="1720">
                <a:latin typeface="+mn-lt"/>
                <a:ea typeface="+mn-ea"/>
                <a:cs typeface="+mn-cs"/>
                <a:sym typeface="Helvetica Neue Medium"/>
              </a:defRPr>
            </a:pPr>
            <a:r>
              <a:t>不可变：只要是不可变的对象，都是线程安全的。</a:t>
            </a:r>
          </a:p>
          <a:p>
            <a:pPr marL="194468" indent="-194468" algn="l" defTabSz="233679">
              <a:lnSpc>
                <a:spcPct val="120000"/>
              </a:lnSpc>
              <a:buSzPct val="145000"/>
              <a:buChar char="•"/>
              <a:defRPr sz="172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marL="194468" indent="-194468" algn="l" defTabSz="233679">
              <a:lnSpc>
                <a:spcPct val="120000"/>
              </a:lnSpc>
              <a:buSzPct val="145000"/>
              <a:buChar char="•"/>
              <a:defRPr sz="1720">
                <a:latin typeface="+mn-lt"/>
                <a:ea typeface="+mn-ea"/>
                <a:cs typeface="+mn-cs"/>
                <a:sym typeface="Helvetica Neue Medium"/>
              </a:defRPr>
            </a:pPr>
            <a:r>
              <a:t>绝对线程安全：代码本身封装了必要的安全保障手段（互斥同步等），令调用者无须关心多线程问题，也不用做任何其它操作，很难很难。</a:t>
            </a:r>
          </a:p>
          <a:p>
            <a:pPr marL="194468" indent="-194468" algn="l" defTabSz="233679">
              <a:lnSpc>
                <a:spcPct val="120000"/>
              </a:lnSpc>
              <a:buSzPct val="145000"/>
              <a:buChar char="•"/>
              <a:defRPr sz="172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marL="194468" indent="-194468" algn="l" defTabSz="233679">
              <a:lnSpc>
                <a:spcPct val="120000"/>
              </a:lnSpc>
              <a:buSzPct val="145000"/>
              <a:buChar char="•"/>
              <a:defRPr sz="1720">
                <a:latin typeface="+mn-lt"/>
                <a:ea typeface="+mn-ea"/>
                <a:cs typeface="+mn-cs"/>
                <a:sym typeface="Helvetica Neue Medium"/>
              </a:defRPr>
            </a:pPr>
            <a:r>
              <a:t>相对线程安全：即通常说的线程安全，它需要保证对这个对象单独的操作是线程安全的，在调用的时候不需要做额外的保障措施，但是对特定顺序的连续调用，就需要额外的同步手段来保证调用的正确性（如vector、concurrenthashmap、hashtable等）</a:t>
            </a:r>
          </a:p>
          <a:p>
            <a:pPr marL="194468" indent="-194468" algn="l" defTabSz="233679">
              <a:lnSpc>
                <a:spcPct val="120000"/>
              </a:lnSpc>
              <a:buSzPct val="145000"/>
              <a:buChar char="•"/>
              <a:defRPr sz="172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marL="194468" indent="-194468" algn="l" defTabSz="233679">
              <a:lnSpc>
                <a:spcPct val="120000"/>
              </a:lnSpc>
              <a:buSzPct val="145000"/>
              <a:buChar char="•"/>
              <a:defRPr sz="1720">
                <a:latin typeface="+mn-lt"/>
                <a:ea typeface="+mn-ea"/>
                <a:cs typeface="+mn-cs"/>
                <a:sym typeface="Helvetica Neue Medium"/>
              </a:defRPr>
            </a:pPr>
            <a:r>
              <a:t>线程兼容：对象本身不是线程安全的，但是可以通过同步手段保证对象在并发环境中安全使用（如arraylist、hashmap）</a:t>
            </a:r>
          </a:p>
          <a:p>
            <a:pPr marL="194468" indent="-194468" algn="l" defTabSz="233679">
              <a:lnSpc>
                <a:spcPct val="120000"/>
              </a:lnSpc>
              <a:buSzPct val="145000"/>
              <a:buChar char="•"/>
              <a:defRPr sz="172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marL="174211" indent="-174211" algn="l" defTabSz="233679">
              <a:lnSpc>
                <a:spcPct val="120000"/>
              </a:lnSpc>
              <a:buSzPct val="145000"/>
              <a:buChar char="•"/>
              <a:defRPr sz="192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720"/>
              <a:t>线程对立：不管是否采用了同步措施，都无法在多线程环境中并发使用。（如thread的</a:t>
            </a:r>
            <a:r>
              <a:t>suspend 和resume）</a:t>
            </a:r>
          </a:p>
          <a:p>
            <a:pPr algn="l" defTabSz="233679">
              <a:defRPr sz="1200"/>
            </a:pPr>
            <a:endParaRPr/>
          </a:p>
          <a:p>
            <a:pPr algn="l" defTabSz="233679">
              <a:defRPr sz="1200"/>
            </a:pPr>
            <a:endParaRPr/>
          </a:p>
          <a:p>
            <a:pPr algn="l" defTabSz="233679">
              <a:defRPr sz="12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计算机硬件高效计算模型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10464800" cy="728961"/>
          </a:xfrm>
          <a:prstGeom prst="rect">
            <a:avLst/>
          </a:prstGeom>
        </p:spPr>
        <p:txBody>
          <a:bodyPr/>
          <a:lstStyle>
            <a:lvl1pPr algn="l" defTabSz="257047">
              <a:defRPr sz="3520"/>
            </a:lvl1pPr>
          </a:lstStyle>
          <a:p>
            <a:r>
              <a:t>计算机硬件高效计算模型</a:t>
            </a:r>
          </a:p>
        </p:txBody>
      </p:sp>
      <p:sp>
        <p:nvSpPr>
          <p:cNvPr id="123" name="处理器"/>
          <p:cNvSpPr txBox="1">
            <a:spLocks noGrp="1"/>
          </p:cNvSpPr>
          <p:nvPr>
            <p:ph type="subTitle" idx="1"/>
          </p:nvPr>
        </p:nvSpPr>
        <p:spPr>
          <a:xfrm>
            <a:off x="1270000" y="2994719"/>
            <a:ext cx="10464800" cy="5694165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处理器</a:t>
            </a:r>
          </a:p>
        </p:txBody>
      </p:sp>
      <p:sp>
        <p:nvSpPr>
          <p:cNvPr id="124" name="处理器"/>
          <p:cNvSpPr/>
          <p:nvPr/>
        </p:nvSpPr>
        <p:spPr>
          <a:xfrm>
            <a:off x="2477889" y="4241800"/>
            <a:ext cx="1735188" cy="568425"/>
          </a:xfrm>
          <a:prstGeom prst="roundRect">
            <a:avLst>
              <a:gd name="adj" fmla="val 33514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处理器</a:t>
            </a:r>
          </a:p>
        </p:txBody>
      </p:sp>
      <p:sp>
        <p:nvSpPr>
          <p:cNvPr id="125" name="处理器"/>
          <p:cNvSpPr/>
          <p:nvPr/>
        </p:nvSpPr>
        <p:spPr>
          <a:xfrm>
            <a:off x="2477889" y="6391175"/>
            <a:ext cx="1735188" cy="568425"/>
          </a:xfrm>
          <a:prstGeom prst="roundRect">
            <a:avLst>
              <a:gd name="adj" fmla="val 33514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处理器</a:t>
            </a:r>
          </a:p>
        </p:txBody>
      </p:sp>
      <p:sp>
        <p:nvSpPr>
          <p:cNvPr id="126" name="处理器"/>
          <p:cNvSpPr/>
          <p:nvPr/>
        </p:nvSpPr>
        <p:spPr>
          <a:xfrm>
            <a:off x="2477889" y="5316487"/>
            <a:ext cx="1735188" cy="568426"/>
          </a:xfrm>
          <a:prstGeom prst="roundRect">
            <a:avLst>
              <a:gd name="adj" fmla="val 33514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处理器</a:t>
            </a:r>
          </a:p>
        </p:txBody>
      </p:sp>
      <p:sp>
        <p:nvSpPr>
          <p:cNvPr id="127" name="高速缓存"/>
          <p:cNvSpPr/>
          <p:nvPr/>
        </p:nvSpPr>
        <p:spPr>
          <a:xfrm>
            <a:off x="4903589" y="5316487"/>
            <a:ext cx="1735188" cy="568426"/>
          </a:xfrm>
          <a:prstGeom prst="roundRect">
            <a:avLst>
              <a:gd name="adj" fmla="val 33514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高速缓存</a:t>
            </a:r>
          </a:p>
        </p:txBody>
      </p:sp>
      <p:sp>
        <p:nvSpPr>
          <p:cNvPr id="128" name="高速缓存"/>
          <p:cNvSpPr/>
          <p:nvPr/>
        </p:nvSpPr>
        <p:spPr>
          <a:xfrm>
            <a:off x="4903589" y="4241800"/>
            <a:ext cx="1735188" cy="568425"/>
          </a:xfrm>
          <a:prstGeom prst="roundRect">
            <a:avLst>
              <a:gd name="adj" fmla="val 33514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高速缓存</a:t>
            </a:r>
          </a:p>
        </p:txBody>
      </p:sp>
      <p:sp>
        <p:nvSpPr>
          <p:cNvPr id="129" name="高速缓存"/>
          <p:cNvSpPr/>
          <p:nvPr/>
        </p:nvSpPr>
        <p:spPr>
          <a:xfrm>
            <a:off x="4903589" y="6391175"/>
            <a:ext cx="1735188" cy="568425"/>
          </a:xfrm>
          <a:prstGeom prst="roundRect">
            <a:avLst>
              <a:gd name="adj" fmla="val 33514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高速缓存</a:t>
            </a:r>
          </a:p>
        </p:txBody>
      </p:sp>
      <p:sp>
        <p:nvSpPr>
          <p:cNvPr id="130" name="缓…"/>
          <p:cNvSpPr/>
          <p:nvPr/>
        </p:nvSpPr>
        <p:spPr>
          <a:xfrm>
            <a:off x="7531100" y="4241800"/>
            <a:ext cx="567978" cy="2717800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缓</a:t>
            </a:r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存</a:t>
            </a:r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一</a:t>
            </a:r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致</a:t>
            </a:r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性</a:t>
            </a:r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协</a:t>
            </a:r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议</a:t>
            </a:r>
          </a:p>
        </p:txBody>
      </p:sp>
      <p:sp>
        <p:nvSpPr>
          <p:cNvPr id="131" name="主…"/>
          <p:cNvSpPr/>
          <p:nvPr/>
        </p:nvSpPr>
        <p:spPr>
          <a:xfrm>
            <a:off x="8991401" y="4241800"/>
            <a:ext cx="1270001" cy="2717801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主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内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存</a:t>
            </a:r>
          </a:p>
        </p:txBody>
      </p:sp>
      <p:sp>
        <p:nvSpPr>
          <p:cNvPr id="132" name="双箭头"/>
          <p:cNvSpPr/>
          <p:nvPr/>
        </p:nvSpPr>
        <p:spPr>
          <a:xfrm>
            <a:off x="4102100" y="4480569"/>
            <a:ext cx="931962" cy="90886"/>
          </a:xfrm>
          <a:prstGeom prst="leftRightArrow">
            <a:avLst>
              <a:gd name="adj1" fmla="val 32000"/>
              <a:gd name="adj2" fmla="val 37349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双箭头"/>
          <p:cNvSpPr/>
          <p:nvPr/>
        </p:nvSpPr>
        <p:spPr>
          <a:xfrm>
            <a:off x="4102100" y="6675387"/>
            <a:ext cx="931962" cy="90886"/>
          </a:xfrm>
          <a:prstGeom prst="leftRightArrow">
            <a:avLst>
              <a:gd name="adj1" fmla="val 32000"/>
              <a:gd name="adj2" fmla="val 37349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双箭头"/>
          <p:cNvSpPr/>
          <p:nvPr/>
        </p:nvSpPr>
        <p:spPr>
          <a:xfrm>
            <a:off x="6578600" y="5555257"/>
            <a:ext cx="931962" cy="90886"/>
          </a:xfrm>
          <a:prstGeom prst="leftRightArrow">
            <a:avLst>
              <a:gd name="adj1" fmla="val 32000"/>
              <a:gd name="adj2" fmla="val 37349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双箭头"/>
          <p:cNvSpPr/>
          <p:nvPr/>
        </p:nvSpPr>
        <p:spPr>
          <a:xfrm>
            <a:off x="4102100" y="5555257"/>
            <a:ext cx="931962" cy="90886"/>
          </a:xfrm>
          <a:prstGeom prst="leftRightArrow">
            <a:avLst>
              <a:gd name="adj1" fmla="val 32000"/>
              <a:gd name="adj2" fmla="val 37349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双箭头"/>
          <p:cNvSpPr/>
          <p:nvPr/>
        </p:nvSpPr>
        <p:spPr>
          <a:xfrm>
            <a:off x="6578600" y="6629945"/>
            <a:ext cx="931962" cy="90886"/>
          </a:xfrm>
          <a:prstGeom prst="leftRightArrow">
            <a:avLst>
              <a:gd name="adj1" fmla="val 32000"/>
              <a:gd name="adj2" fmla="val 37349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双箭头"/>
          <p:cNvSpPr/>
          <p:nvPr/>
        </p:nvSpPr>
        <p:spPr>
          <a:xfrm>
            <a:off x="6578600" y="4480569"/>
            <a:ext cx="931962" cy="90886"/>
          </a:xfrm>
          <a:prstGeom prst="leftRightArrow">
            <a:avLst>
              <a:gd name="adj1" fmla="val 32000"/>
              <a:gd name="adj2" fmla="val 37349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双箭头"/>
          <p:cNvSpPr/>
          <p:nvPr/>
        </p:nvSpPr>
        <p:spPr>
          <a:xfrm>
            <a:off x="8081516" y="5476577"/>
            <a:ext cx="931962" cy="248246"/>
          </a:xfrm>
          <a:prstGeom prst="leftRightArrow">
            <a:avLst>
              <a:gd name="adj1" fmla="val 32000"/>
              <a:gd name="adj2" fmla="val 13546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线程安全实现"/>
          <p:cNvSpPr txBox="1">
            <a:spLocks noGrp="1"/>
          </p:cNvSpPr>
          <p:nvPr>
            <p:ph type="ctrTitle"/>
          </p:nvPr>
        </p:nvSpPr>
        <p:spPr>
          <a:xfrm>
            <a:off x="889000" y="11557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线程安全实现</a:t>
            </a:r>
          </a:p>
        </p:txBody>
      </p:sp>
      <p:sp>
        <p:nvSpPr>
          <p:cNvPr id="218" name="1、互斥同步…"/>
          <p:cNvSpPr txBox="1">
            <a:spLocks noGrp="1"/>
          </p:cNvSpPr>
          <p:nvPr>
            <p:ph type="subTitle" idx="1"/>
          </p:nvPr>
        </p:nvSpPr>
        <p:spPr>
          <a:xfrm>
            <a:off x="939800" y="2121594"/>
            <a:ext cx="10464800" cy="6455024"/>
          </a:xfrm>
          <a:prstGeom prst="rect">
            <a:avLst/>
          </a:prstGeom>
        </p:spPr>
        <p:txBody>
          <a:bodyPr/>
          <a:lstStyle/>
          <a:p>
            <a:pPr algn="l">
              <a:defRPr sz="2800"/>
            </a:pPr>
            <a:r>
              <a:rPr dirty="0"/>
              <a:t>1、互斥同步</a:t>
            </a:r>
          </a:p>
          <a:p>
            <a:pPr algn="l">
              <a:defRPr sz="2800"/>
            </a:pPr>
            <a:r>
              <a:rPr dirty="0"/>
              <a:t>同步是指在多线程并发访问共享数据时，保证共享数据在同一时刻只被一个线程使用。而互斥时实现同步的一种手段，临界区、互斥量和信号量时主要的互斥实现方式。</a:t>
            </a:r>
          </a:p>
          <a:p>
            <a:pPr algn="l">
              <a:defRPr sz="2800"/>
            </a:pPr>
            <a:endParaRPr dirty="0"/>
          </a:p>
          <a:p>
            <a:pPr algn="l">
              <a:defRPr sz="2000"/>
            </a:pPr>
            <a:r>
              <a:rPr dirty="0"/>
              <a:t>1.1 synchronized</a:t>
            </a:r>
          </a:p>
          <a:p>
            <a:pPr algn="l">
              <a:defRPr sz="2000"/>
            </a:pPr>
            <a:r>
              <a:rPr dirty="0"/>
              <a:t>所有对象都有一个monitor监视器对象，运行线程在该监视器对象上进行加锁和解锁。synchronized编译之后，会在同步块的前后有monitorenter和monitorexit两个字节码指令。它们都需要一个引用类型的参数来指明要锁定和解锁的对象。如果指定了对象，那就是这个对象的引用。如果没有明确指定，那就看修饰的是类方法还是实例方法，去取对应的对象实例或class</a:t>
            </a:r>
            <a:r>
              <a:rPr dirty="0" smtClean="0"/>
              <a:t>对象来作为锁对象</a:t>
            </a:r>
            <a:r>
              <a:rPr lang="zh-CN" altLang="en-US" dirty="0"/>
              <a:t>。</a:t>
            </a:r>
            <a:endParaRPr dirty="0"/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线程安全实现"/>
          <p:cNvSpPr txBox="1">
            <a:spLocks noGrp="1"/>
          </p:cNvSpPr>
          <p:nvPr>
            <p:ph type="ctrTitle"/>
          </p:nvPr>
        </p:nvSpPr>
        <p:spPr>
          <a:xfrm>
            <a:off x="889000" y="11557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线程安全实现</a:t>
            </a:r>
          </a:p>
        </p:txBody>
      </p:sp>
      <p:sp>
        <p:nvSpPr>
          <p:cNvPr id="218" name="1、互斥同步…"/>
          <p:cNvSpPr txBox="1">
            <a:spLocks noGrp="1"/>
          </p:cNvSpPr>
          <p:nvPr>
            <p:ph type="subTitle" idx="1"/>
          </p:nvPr>
        </p:nvSpPr>
        <p:spPr>
          <a:xfrm>
            <a:off x="939800" y="2121594"/>
            <a:ext cx="10464800" cy="6455024"/>
          </a:xfrm>
          <a:prstGeom prst="rect">
            <a:avLst/>
          </a:prstGeom>
        </p:spPr>
        <p:txBody>
          <a:bodyPr/>
          <a:lstStyle/>
          <a:p>
            <a:pPr algn="l">
              <a:defRPr sz="2000"/>
            </a:pPr>
            <a:r>
              <a:rPr dirty="0" smtClean="0"/>
              <a:t>1.</a:t>
            </a:r>
            <a:r>
              <a:rPr lang="en-US" dirty="0" smtClean="0"/>
              <a:t>2</a:t>
            </a:r>
            <a:r>
              <a:rPr dirty="0" smtClean="0"/>
              <a:t> </a:t>
            </a:r>
            <a:r>
              <a:rPr lang="en-US" dirty="0" err="1" smtClean="0"/>
              <a:t>R</a:t>
            </a:r>
            <a:r>
              <a:rPr lang="en-US" altLang="zh-CN" dirty="0" err="1" smtClean="0"/>
              <a:t>eentrantLock</a:t>
            </a:r>
            <a:endParaRPr dirty="0"/>
          </a:p>
          <a:p>
            <a:pPr algn="l">
              <a:defRPr sz="2000"/>
            </a:pPr>
            <a:r>
              <a:rPr lang="zh-CN" altLang="en-US" dirty="0" smtClean="0"/>
              <a:t>与</a:t>
            </a:r>
            <a:r>
              <a:rPr lang="en-US" altLang="zh-CN" dirty="0" smtClean="0"/>
              <a:t>synchronized</a:t>
            </a:r>
            <a:r>
              <a:rPr lang="zh-CN" altLang="en-US" dirty="0" smtClean="0"/>
              <a:t>相似，都具有重入性，都是独占锁、不会死锁。一个是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层的互斥锁，一个是原生层的互斥锁。三个功能特性：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n"/>
              <a:defRPr sz="2000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n"/>
              <a:defRPr sz="2000"/>
            </a:pPr>
            <a:r>
              <a:rPr lang="zh-CN" altLang="en-US" dirty="0" smtClean="0"/>
              <a:t>等待可中断：持有锁的线程长期不释放锁，正在等待的线程可以选择放弃等待，改为处理其它事情。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n"/>
              <a:defRPr sz="2000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n"/>
              <a:defRPr sz="2000"/>
            </a:pPr>
            <a:r>
              <a:rPr lang="zh-CN" altLang="en-US" dirty="0" smtClean="0"/>
              <a:t>公平锁：多个线程在等待同一个琐时，必须按照申请锁的先后顺序依次获得。</a:t>
            </a:r>
            <a:r>
              <a:rPr lang="en-US" altLang="zh-CN" dirty="0"/>
              <a:t> </a:t>
            </a:r>
            <a:r>
              <a:rPr lang="en-US" altLang="zh-CN" dirty="0" smtClean="0"/>
              <a:t>Synchronized</a:t>
            </a:r>
            <a:r>
              <a:rPr lang="zh-CN" altLang="en-US" dirty="0" smtClean="0"/>
              <a:t>是非公平的，</a:t>
            </a:r>
            <a:r>
              <a:rPr lang="en-US" altLang="zh-CN" dirty="0"/>
              <a:t> </a:t>
            </a:r>
            <a:r>
              <a:rPr lang="en-US" altLang="zh-CN" dirty="0" err="1" smtClean="0"/>
              <a:t>ReentrantLock</a:t>
            </a:r>
            <a:r>
              <a:rPr lang="zh-CN" altLang="en-US" dirty="0" smtClean="0"/>
              <a:t>默认是非公平，需要调用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的构造函数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n"/>
              <a:defRPr sz="2000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n"/>
              <a:defRPr sz="2000"/>
            </a:pPr>
            <a:r>
              <a:rPr lang="zh-CN" altLang="en-US" dirty="0" smtClean="0"/>
              <a:t>锁绑定多个条件： 一个</a:t>
            </a:r>
            <a:r>
              <a:rPr lang="en-US" altLang="zh-CN" dirty="0" err="1" smtClean="0"/>
              <a:t>ReentrantLock</a:t>
            </a:r>
            <a:r>
              <a:rPr lang="zh-CN" altLang="en-US" dirty="0" smtClean="0"/>
              <a:t>对象可以同时绑定多个条件对象。而</a:t>
            </a:r>
            <a:r>
              <a:rPr lang="en-US" altLang="zh-CN" dirty="0" smtClean="0"/>
              <a:t>Synchronized</a:t>
            </a:r>
            <a:r>
              <a:rPr lang="zh-CN" altLang="en-US" dirty="0" smtClean="0"/>
              <a:t>要实现多条件就必须额外添加锁。</a:t>
            </a:r>
            <a:endParaRPr lang="en-US" altLang="zh-CN" dirty="0"/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18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线程安全实现"/>
          <p:cNvSpPr txBox="1">
            <a:spLocks noGrp="1"/>
          </p:cNvSpPr>
          <p:nvPr>
            <p:ph type="ctrTitle"/>
          </p:nvPr>
        </p:nvSpPr>
        <p:spPr>
          <a:xfrm>
            <a:off x="889000" y="11557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线程安全实现</a:t>
            </a:r>
          </a:p>
        </p:txBody>
      </p:sp>
      <p:sp>
        <p:nvSpPr>
          <p:cNvPr id="218" name="1、互斥同步…"/>
          <p:cNvSpPr txBox="1">
            <a:spLocks noGrp="1"/>
          </p:cNvSpPr>
          <p:nvPr>
            <p:ph type="subTitle" idx="1"/>
          </p:nvPr>
        </p:nvSpPr>
        <p:spPr>
          <a:xfrm>
            <a:off x="1029792" y="2140496"/>
            <a:ext cx="10464800" cy="736371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algn="l">
              <a:defRPr sz="2800"/>
            </a:pPr>
            <a:r>
              <a:rPr lang="en-US" dirty="0" smtClean="0"/>
              <a:t>2</a:t>
            </a:r>
            <a:r>
              <a:rPr dirty="0" smtClean="0"/>
              <a:t>、</a:t>
            </a:r>
            <a:r>
              <a:rPr lang="zh-CN" altLang="en-US" dirty="0" smtClean="0"/>
              <a:t>非阻塞</a:t>
            </a:r>
            <a:r>
              <a:rPr dirty="0" err="1" smtClean="0"/>
              <a:t>同步</a:t>
            </a:r>
            <a:endParaRPr lang="en-US" dirty="0" smtClean="0"/>
          </a:p>
          <a:p>
            <a:pPr algn="l">
              <a:defRPr sz="2800"/>
            </a:pPr>
            <a:r>
              <a:rPr lang="zh-CN" altLang="en-US" dirty="0" smtClean="0"/>
              <a:t>互斥同步主要问题是进行线程阻塞和唤醒的性能问题，即同步阻塞，是一种悲观策略，无论是否共享数据是否会被竞争，它都要加锁。随着指令集的发展，出现了基于冲突检测的乐观并发策略，也就是先进行操作，如果没有竞争共享数据，那操作就成功，如果有，就进行补偿措施（如不断重试，直到成功为止），这种操作毋须把线程挂起，是一种非阻塞同步。常见指令集有：</a:t>
            </a:r>
            <a:endParaRPr lang="en-US" altLang="zh-CN" dirty="0" smtClean="0"/>
          </a:p>
          <a:p>
            <a:pPr algn="l">
              <a:defRPr sz="2800"/>
            </a:pPr>
            <a:endParaRPr lang="en-US" altLang="zh-CN" dirty="0" smtClean="0"/>
          </a:p>
          <a:p>
            <a:pPr algn="l">
              <a:defRPr sz="2800"/>
            </a:pPr>
            <a:r>
              <a:rPr lang="zh-CN" altLang="en-US" dirty="0" smtClean="0"/>
              <a:t>测试并设置（</a:t>
            </a:r>
            <a:r>
              <a:rPr lang="en-US" altLang="zh-CN" dirty="0" smtClean="0"/>
              <a:t>Test-and-Set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>
              <a:defRPr sz="2800"/>
            </a:pPr>
            <a:r>
              <a:rPr lang="zh-CN" altLang="en-US" dirty="0" smtClean="0"/>
              <a:t>获取并增加（</a:t>
            </a:r>
            <a:r>
              <a:rPr lang="en-US" altLang="zh-CN" dirty="0" smtClean="0"/>
              <a:t>Fetch-and-Increment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>
              <a:defRPr sz="2800"/>
            </a:pPr>
            <a:r>
              <a:rPr lang="zh-CN" altLang="en-US" dirty="0" smtClean="0"/>
              <a:t>比较（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algn="l">
              <a:defRPr sz="2800"/>
            </a:pPr>
            <a:r>
              <a:rPr lang="zh-CN" altLang="en-US" dirty="0" smtClean="0"/>
              <a:t>比较并交换（</a:t>
            </a:r>
            <a:r>
              <a:rPr lang="en-US" altLang="zh-CN" dirty="0" smtClean="0"/>
              <a:t>CAS</a:t>
            </a:r>
            <a:r>
              <a:rPr lang="zh-CN" altLang="en-US" dirty="0" smtClean="0"/>
              <a:t>）（查看</a:t>
            </a:r>
            <a:r>
              <a:rPr lang="en-US" altLang="zh-CN" dirty="0" err="1" smtClean="0"/>
              <a:t>java.lang.concurrent.atomic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algn="l">
              <a:defRPr sz="2800"/>
            </a:pPr>
            <a:r>
              <a:rPr lang="zh-CN" altLang="en-US" dirty="0" smtClean="0"/>
              <a:t>加载链接</a:t>
            </a:r>
            <a:r>
              <a:rPr lang="en-US" altLang="zh-CN" dirty="0" smtClean="0"/>
              <a:t>/</a:t>
            </a:r>
            <a:r>
              <a:rPr lang="zh-CN" altLang="en-US" dirty="0" smtClean="0"/>
              <a:t>条件存储（</a:t>
            </a:r>
            <a:r>
              <a:rPr lang="en-US" altLang="zh-CN" dirty="0" smtClean="0"/>
              <a:t>LL/SC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>
              <a:defRPr sz="2800"/>
            </a:pPr>
            <a:endParaRPr lang="en-US" altLang="zh-CN" dirty="0" smtClean="0"/>
          </a:p>
          <a:p>
            <a:pPr algn="l">
              <a:defRPr sz="2800"/>
            </a:pPr>
            <a:r>
              <a:rPr lang="en-US" altLang="zh-CN" dirty="0"/>
              <a:t>Public 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getAndIncrement</a:t>
            </a:r>
            <a:r>
              <a:rPr lang="en-US" altLang="zh-CN" dirty="0"/>
              <a:t>() {</a:t>
            </a:r>
          </a:p>
          <a:p>
            <a:pPr lvl="4" algn="l">
              <a:defRPr sz="2800"/>
            </a:pPr>
            <a:r>
              <a:rPr lang="en-US" altLang="zh-CN" dirty="0"/>
              <a:t>For(;;){</a:t>
            </a:r>
          </a:p>
          <a:p>
            <a:pPr lvl="4" algn="l">
              <a:defRPr sz="2800"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current = get()</a:t>
            </a:r>
          </a:p>
          <a:p>
            <a:pPr lvl="4" algn="l">
              <a:defRPr sz="2800"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next = current+1</a:t>
            </a:r>
          </a:p>
          <a:p>
            <a:pPr lvl="4" algn="l">
              <a:defRPr sz="2800"/>
            </a:pPr>
            <a:r>
              <a:rPr lang="en-US" altLang="zh-CN" dirty="0"/>
              <a:t>    if (</a:t>
            </a:r>
            <a:r>
              <a:rPr lang="en-US" altLang="zh-CN" dirty="0" err="1"/>
              <a:t>compareAndSet</a:t>
            </a:r>
            <a:r>
              <a:rPr lang="en-US" altLang="zh-CN" dirty="0"/>
              <a:t>(</a:t>
            </a:r>
            <a:r>
              <a:rPr lang="en-US" altLang="zh-CN" dirty="0" err="1"/>
              <a:t>current,next</a:t>
            </a:r>
            <a:r>
              <a:rPr lang="en-US" altLang="zh-CN" dirty="0"/>
              <a:t>){</a:t>
            </a:r>
          </a:p>
          <a:p>
            <a:pPr lvl="4" algn="l">
              <a:defRPr sz="2800"/>
            </a:pPr>
            <a:r>
              <a:rPr lang="en-US" altLang="zh-CN" dirty="0"/>
              <a:t>       return current</a:t>
            </a:r>
          </a:p>
          <a:p>
            <a:pPr lvl="4" algn="l">
              <a:defRPr sz="2800"/>
            </a:pPr>
            <a:r>
              <a:rPr lang="en-US" altLang="zh-CN" dirty="0"/>
              <a:t>    }</a:t>
            </a:r>
          </a:p>
          <a:p>
            <a:pPr lvl="4" algn="l">
              <a:defRPr sz="2800"/>
            </a:pPr>
            <a:r>
              <a:rPr lang="en-US" altLang="zh-CN" dirty="0"/>
              <a:t>}</a:t>
            </a:r>
          </a:p>
          <a:p>
            <a:pPr algn="l">
              <a:defRPr sz="2800"/>
            </a:pPr>
            <a:r>
              <a:rPr lang="en-US" altLang="zh-CN" dirty="0"/>
              <a:t>|}</a:t>
            </a:r>
          </a:p>
          <a:p>
            <a:pPr algn="l">
              <a:defRPr sz="2800"/>
            </a:pPr>
            <a:endParaRPr lang="en-US" altLang="zh-CN" dirty="0"/>
          </a:p>
          <a:p>
            <a:pPr algn="l">
              <a:defRPr sz="2800"/>
            </a:pPr>
            <a:endParaRPr lang="en-US" altLang="zh-CN" dirty="0" smtClean="0"/>
          </a:p>
          <a:p>
            <a:pPr algn="l">
              <a:defRPr sz="2800"/>
            </a:pPr>
            <a:endParaRPr lang="en-US" dirty="0" smtClean="0"/>
          </a:p>
          <a:p>
            <a:pPr algn="l">
              <a:defRPr sz="2800"/>
            </a:pPr>
            <a:endParaRPr lang="en-US" dirty="0"/>
          </a:p>
          <a:p>
            <a:pPr algn="l">
              <a:defRPr sz="2800"/>
            </a:pPr>
            <a:endParaRPr dirty="0"/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3702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线程安全实现"/>
          <p:cNvSpPr txBox="1">
            <a:spLocks noGrp="1"/>
          </p:cNvSpPr>
          <p:nvPr>
            <p:ph type="ctrTitle"/>
          </p:nvPr>
        </p:nvSpPr>
        <p:spPr>
          <a:xfrm>
            <a:off x="889000" y="11557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rPr lang="zh-CN" altLang="en-US" dirty="0" smtClean="0"/>
              <a:t>锁优化</a:t>
            </a:r>
            <a:endParaRPr dirty="0"/>
          </a:p>
        </p:txBody>
      </p:sp>
      <p:sp>
        <p:nvSpPr>
          <p:cNvPr id="218" name="1、互斥同步…"/>
          <p:cNvSpPr txBox="1">
            <a:spLocks noGrp="1"/>
          </p:cNvSpPr>
          <p:nvPr>
            <p:ph type="subTitle" idx="1"/>
          </p:nvPr>
        </p:nvSpPr>
        <p:spPr>
          <a:xfrm>
            <a:off x="1029792" y="2140496"/>
            <a:ext cx="10464800" cy="736371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2800"/>
            </a:pP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u"/>
              <a:defRPr sz="2800"/>
            </a:pPr>
            <a:r>
              <a:rPr lang="zh-CN" altLang="en-US" dirty="0" smtClean="0"/>
              <a:t>自旋锁和自适应自旋</a:t>
            </a: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u"/>
              <a:defRPr sz="2800"/>
            </a:pPr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u"/>
              <a:defRPr sz="2800"/>
            </a:pP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u"/>
              <a:defRPr sz="2800"/>
            </a:pPr>
            <a:r>
              <a:rPr lang="zh-CN" altLang="en-US" dirty="0" smtClean="0"/>
              <a:t>锁消除</a:t>
            </a: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u"/>
              <a:defRPr sz="2800"/>
            </a:pP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u"/>
              <a:defRPr sz="2800"/>
            </a:pPr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u"/>
              <a:defRPr sz="2800"/>
            </a:pPr>
            <a:r>
              <a:rPr lang="zh-CN" altLang="en-US" dirty="0" smtClean="0"/>
              <a:t>锁粗化</a:t>
            </a: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u"/>
              <a:defRPr sz="2800"/>
            </a:pPr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u"/>
              <a:defRPr sz="2800"/>
            </a:pP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u"/>
              <a:defRPr sz="2800"/>
            </a:pPr>
            <a:r>
              <a:rPr lang="zh-CN" altLang="en-US" dirty="0" smtClean="0"/>
              <a:t>轻量级锁</a:t>
            </a: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u"/>
              <a:defRPr sz="2800"/>
            </a:pP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u"/>
              <a:defRPr sz="2800"/>
            </a:pP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u"/>
              <a:defRPr sz="2800"/>
            </a:pPr>
            <a:r>
              <a:rPr lang="zh-CN" altLang="en-US" dirty="0"/>
              <a:t>偏向锁</a:t>
            </a:r>
            <a:endParaRPr lang="en-US" altLang="zh-CN" dirty="0" smtClean="0"/>
          </a:p>
          <a:p>
            <a:pPr algn="l">
              <a:defRPr sz="2800"/>
            </a:pPr>
            <a:endParaRPr lang="en-US" dirty="0"/>
          </a:p>
          <a:p>
            <a:pPr algn="l">
              <a:defRPr sz="2800"/>
            </a:pPr>
            <a:endParaRPr lang="en-US" dirty="0" smtClean="0"/>
          </a:p>
          <a:p>
            <a:pPr algn="l">
              <a:defRPr sz="2800"/>
            </a:pPr>
            <a:endParaRPr lang="en-US" dirty="0"/>
          </a:p>
          <a:p>
            <a:pPr algn="l">
              <a:defRPr sz="2800"/>
            </a:pPr>
            <a:endParaRPr lang="en-US" dirty="0" smtClean="0"/>
          </a:p>
          <a:p>
            <a:pPr algn="l">
              <a:defRPr sz="2800"/>
            </a:pPr>
            <a:endParaRPr lang="en-US" dirty="0"/>
          </a:p>
          <a:p>
            <a:pPr algn="l">
              <a:defRPr sz="2800"/>
            </a:pPr>
            <a:endParaRPr dirty="0"/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1727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93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Java内存模型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Java内存模型</a:t>
            </a:r>
          </a:p>
        </p:txBody>
      </p:sp>
      <p:sp>
        <p:nvSpPr>
          <p:cNvPr id="141" name="目的：屏蔽掉各种硬件和操作系统内存访问差异，以实现Java程序在各种平台下都能达到一致的并发效果…"/>
          <p:cNvSpPr txBox="1">
            <a:spLocks noGrp="1"/>
          </p:cNvSpPr>
          <p:nvPr>
            <p:ph type="subTitle" idx="1"/>
          </p:nvPr>
        </p:nvSpPr>
        <p:spPr>
          <a:xfrm>
            <a:off x="1270000" y="2947094"/>
            <a:ext cx="10464800" cy="6455024"/>
          </a:xfrm>
          <a:prstGeom prst="rect">
            <a:avLst/>
          </a:prstGeom>
        </p:spPr>
        <p:txBody>
          <a:bodyPr/>
          <a:lstStyle/>
          <a:p>
            <a:pPr algn="l" defTabSz="467359">
              <a:defRPr sz="2960"/>
            </a:pPr>
            <a:r>
              <a:rPr dirty="0" err="1"/>
              <a:t>目的：屏蔽掉各种硬件和操作系统内存访问差异，以实现Java程序在各种平台下都能达到一致的并发效果</a:t>
            </a:r>
            <a:endParaRPr dirty="0"/>
          </a:p>
          <a:p>
            <a:pPr algn="l" defTabSz="467359">
              <a:defRPr sz="2960"/>
            </a:pPr>
            <a:endParaRPr dirty="0"/>
          </a:p>
          <a:p>
            <a:pPr algn="l" defTabSz="467359">
              <a:defRPr sz="2960"/>
            </a:pPr>
            <a:r>
              <a:rPr dirty="0" err="1"/>
              <a:t>可将虚拟机内存分为两种</a:t>
            </a:r>
            <a:r>
              <a:rPr dirty="0"/>
              <a:t>：</a:t>
            </a:r>
          </a:p>
          <a:p>
            <a:pPr algn="l" defTabSz="467359">
              <a:defRPr sz="2960"/>
            </a:pPr>
            <a:endParaRPr dirty="0"/>
          </a:p>
          <a:p>
            <a:pPr algn="l" defTabSz="467359">
              <a:defRPr sz="2960"/>
            </a:pPr>
            <a:r>
              <a:rPr dirty="0" err="1"/>
              <a:t>主内存：所有变量最终存储的地方</a:t>
            </a:r>
            <a:endParaRPr dirty="0"/>
          </a:p>
          <a:p>
            <a:pPr algn="l" defTabSz="467359">
              <a:defRPr sz="2960"/>
            </a:pPr>
            <a:endParaRPr dirty="0"/>
          </a:p>
          <a:p>
            <a:pPr algn="l" defTabSz="467359">
              <a:defRPr sz="2960"/>
            </a:pPr>
            <a:r>
              <a:rPr dirty="0" err="1"/>
              <a:t>工作内存：线程独有的运行内存，线程之间无任何干扰</a:t>
            </a:r>
            <a:r>
              <a:rPr dirty="0"/>
              <a:t>。</a:t>
            </a:r>
          </a:p>
          <a:p>
            <a:pPr algn="l" defTabSz="467359">
              <a:defRPr sz="2960"/>
            </a:pPr>
            <a:endParaRPr dirty="0"/>
          </a:p>
          <a:p>
            <a:pPr algn="l" defTabSz="365760">
              <a:lnSpc>
                <a:spcPts val="4600"/>
              </a:lnSpc>
              <a:defRPr sz="26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Java的内存模型主要就是定义工作内存和主内存的交互，即工作内存如何从主内存拷贝数据，以及如何写回数据</a:t>
            </a:r>
            <a:r>
              <a:rPr dirty="0"/>
              <a:t>。</a:t>
            </a:r>
          </a:p>
          <a:p>
            <a:pPr algn="l" defTabSz="467359">
              <a:defRPr sz="2960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内存交互图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10464800" cy="728961"/>
          </a:xfrm>
          <a:prstGeom prst="rect">
            <a:avLst/>
          </a:prstGeom>
        </p:spPr>
        <p:txBody>
          <a:bodyPr/>
          <a:lstStyle>
            <a:lvl1pPr algn="l" defTabSz="257047">
              <a:defRPr sz="3520"/>
            </a:lvl1pPr>
          </a:lstStyle>
          <a:p>
            <a:r>
              <a:t>内存交互图</a:t>
            </a:r>
          </a:p>
        </p:txBody>
      </p:sp>
      <p:sp>
        <p:nvSpPr>
          <p:cNvPr id="144" name="正文"/>
          <p:cNvSpPr txBox="1">
            <a:spLocks noGrp="1"/>
          </p:cNvSpPr>
          <p:nvPr>
            <p:ph type="subTitle" idx="1"/>
          </p:nvPr>
        </p:nvSpPr>
        <p:spPr>
          <a:xfrm>
            <a:off x="1270000" y="2994719"/>
            <a:ext cx="10464800" cy="5694165"/>
          </a:xfrm>
          <a:prstGeom prst="rect">
            <a:avLst/>
          </a:prstGeom>
        </p:spPr>
        <p:txBody>
          <a:bodyPr/>
          <a:lstStyle/>
          <a:p>
            <a:pPr algn="l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java线程"/>
          <p:cNvSpPr/>
          <p:nvPr/>
        </p:nvSpPr>
        <p:spPr>
          <a:xfrm>
            <a:off x="2477889" y="4241800"/>
            <a:ext cx="1735188" cy="568425"/>
          </a:xfrm>
          <a:prstGeom prst="roundRect">
            <a:avLst>
              <a:gd name="adj" fmla="val 33514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java线程</a:t>
            </a:r>
          </a:p>
        </p:txBody>
      </p:sp>
      <p:sp>
        <p:nvSpPr>
          <p:cNvPr id="146" name="java线程"/>
          <p:cNvSpPr/>
          <p:nvPr/>
        </p:nvSpPr>
        <p:spPr>
          <a:xfrm>
            <a:off x="2477889" y="6391175"/>
            <a:ext cx="1735188" cy="568425"/>
          </a:xfrm>
          <a:prstGeom prst="roundRect">
            <a:avLst>
              <a:gd name="adj" fmla="val 33514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java线程</a:t>
            </a:r>
          </a:p>
        </p:txBody>
      </p:sp>
      <p:sp>
        <p:nvSpPr>
          <p:cNvPr id="147" name="java线程"/>
          <p:cNvSpPr/>
          <p:nvPr/>
        </p:nvSpPr>
        <p:spPr>
          <a:xfrm>
            <a:off x="2477889" y="5316487"/>
            <a:ext cx="1735188" cy="568426"/>
          </a:xfrm>
          <a:prstGeom prst="roundRect">
            <a:avLst>
              <a:gd name="adj" fmla="val 33514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java线程</a:t>
            </a:r>
          </a:p>
        </p:txBody>
      </p:sp>
      <p:sp>
        <p:nvSpPr>
          <p:cNvPr id="148" name="工作内存"/>
          <p:cNvSpPr/>
          <p:nvPr/>
        </p:nvSpPr>
        <p:spPr>
          <a:xfrm>
            <a:off x="4903589" y="5316487"/>
            <a:ext cx="1735188" cy="568426"/>
          </a:xfrm>
          <a:prstGeom prst="roundRect">
            <a:avLst>
              <a:gd name="adj" fmla="val 33514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工作内存</a:t>
            </a:r>
          </a:p>
        </p:txBody>
      </p:sp>
      <p:sp>
        <p:nvSpPr>
          <p:cNvPr id="149" name="工作内存"/>
          <p:cNvSpPr/>
          <p:nvPr/>
        </p:nvSpPr>
        <p:spPr>
          <a:xfrm>
            <a:off x="4903589" y="4241800"/>
            <a:ext cx="1735188" cy="568425"/>
          </a:xfrm>
          <a:prstGeom prst="roundRect">
            <a:avLst>
              <a:gd name="adj" fmla="val 33514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工作内存</a:t>
            </a:r>
          </a:p>
        </p:txBody>
      </p:sp>
      <p:sp>
        <p:nvSpPr>
          <p:cNvPr id="150" name="工作内存"/>
          <p:cNvSpPr/>
          <p:nvPr/>
        </p:nvSpPr>
        <p:spPr>
          <a:xfrm>
            <a:off x="4903589" y="6391175"/>
            <a:ext cx="1735188" cy="568425"/>
          </a:xfrm>
          <a:prstGeom prst="roundRect">
            <a:avLst>
              <a:gd name="adj" fmla="val 33514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工作内存</a:t>
            </a:r>
          </a:p>
        </p:txBody>
      </p:sp>
      <p:sp>
        <p:nvSpPr>
          <p:cNvPr id="151" name="save和load操作"/>
          <p:cNvSpPr/>
          <p:nvPr/>
        </p:nvSpPr>
        <p:spPr>
          <a:xfrm>
            <a:off x="7531100" y="4241800"/>
            <a:ext cx="567978" cy="2717800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save和load操作</a:t>
            </a:r>
          </a:p>
        </p:txBody>
      </p:sp>
      <p:sp>
        <p:nvSpPr>
          <p:cNvPr id="152" name="主…"/>
          <p:cNvSpPr/>
          <p:nvPr/>
        </p:nvSpPr>
        <p:spPr>
          <a:xfrm>
            <a:off x="8991401" y="4241800"/>
            <a:ext cx="1270001" cy="271780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主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内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存</a:t>
            </a:r>
          </a:p>
        </p:txBody>
      </p:sp>
      <p:sp>
        <p:nvSpPr>
          <p:cNvPr id="153" name="双箭头"/>
          <p:cNvSpPr/>
          <p:nvPr/>
        </p:nvSpPr>
        <p:spPr>
          <a:xfrm>
            <a:off x="4102100" y="4480569"/>
            <a:ext cx="931962" cy="90886"/>
          </a:xfrm>
          <a:prstGeom prst="leftRightArrow">
            <a:avLst>
              <a:gd name="adj1" fmla="val 32000"/>
              <a:gd name="adj2" fmla="val 37349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双箭头"/>
          <p:cNvSpPr/>
          <p:nvPr/>
        </p:nvSpPr>
        <p:spPr>
          <a:xfrm>
            <a:off x="4102100" y="6675387"/>
            <a:ext cx="931962" cy="90886"/>
          </a:xfrm>
          <a:prstGeom prst="leftRightArrow">
            <a:avLst>
              <a:gd name="adj1" fmla="val 32000"/>
              <a:gd name="adj2" fmla="val 37349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双箭头"/>
          <p:cNvSpPr/>
          <p:nvPr/>
        </p:nvSpPr>
        <p:spPr>
          <a:xfrm>
            <a:off x="6578600" y="5555257"/>
            <a:ext cx="931962" cy="90886"/>
          </a:xfrm>
          <a:prstGeom prst="leftRightArrow">
            <a:avLst>
              <a:gd name="adj1" fmla="val 32000"/>
              <a:gd name="adj2" fmla="val 37349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" name="双箭头"/>
          <p:cNvSpPr/>
          <p:nvPr/>
        </p:nvSpPr>
        <p:spPr>
          <a:xfrm>
            <a:off x="4102100" y="5555257"/>
            <a:ext cx="931962" cy="90886"/>
          </a:xfrm>
          <a:prstGeom prst="leftRightArrow">
            <a:avLst>
              <a:gd name="adj1" fmla="val 32000"/>
              <a:gd name="adj2" fmla="val 37349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双箭头"/>
          <p:cNvSpPr/>
          <p:nvPr/>
        </p:nvSpPr>
        <p:spPr>
          <a:xfrm>
            <a:off x="6578600" y="6629945"/>
            <a:ext cx="931962" cy="90886"/>
          </a:xfrm>
          <a:prstGeom prst="leftRightArrow">
            <a:avLst>
              <a:gd name="adj1" fmla="val 32000"/>
              <a:gd name="adj2" fmla="val 37349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双箭头"/>
          <p:cNvSpPr/>
          <p:nvPr/>
        </p:nvSpPr>
        <p:spPr>
          <a:xfrm>
            <a:off x="6578600" y="4480569"/>
            <a:ext cx="931962" cy="90886"/>
          </a:xfrm>
          <a:prstGeom prst="leftRightArrow">
            <a:avLst>
              <a:gd name="adj1" fmla="val 32000"/>
              <a:gd name="adj2" fmla="val 37349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双箭头"/>
          <p:cNvSpPr/>
          <p:nvPr/>
        </p:nvSpPr>
        <p:spPr>
          <a:xfrm>
            <a:off x="8081516" y="5476577"/>
            <a:ext cx="931962" cy="248246"/>
          </a:xfrm>
          <a:prstGeom prst="leftRightArrow">
            <a:avLst>
              <a:gd name="adj1" fmla="val 32000"/>
              <a:gd name="adj2" fmla="val 13546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八项交互"/>
          <p:cNvSpPr txBox="1">
            <a:spLocks noGrp="1"/>
          </p:cNvSpPr>
          <p:nvPr>
            <p:ph type="ctrTitle"/>
          </p:nvPr>
        </p:nvSpPr>
        <p:spPr>
          <a:xfrm>
            <a:off x="1101800" y="844352"/>
            <a:ext cx="10464800" cy="826542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r>
              <a:rPr dirty="0" err="1"/>
              <a:t>八项交互</a:t>
            </a:r>
            <a:endParaRPr dirty="0"/>
          </a:p>
        </p:txBody>
      </p:sp>
      <p:sp>
        <p:nvSpPr>
          <p:cNvPr id="162" name="Java 定义了8种原子性操作来完成工作内存与主内存的交互：…"/>
          <p:cNvSpPr txBox="1">
            <a:spLocks noGrp="1"/>
          </p:cNvSpPr>
          <p:nvPr>
            <p:ph type="subTitle" idx="1"/>
          </p:nvPr>
        </p:nvSpPr>
        <p:spPr>
          <a:xfrm>
            <a:off x="1270000" y="2574875"/>
            <a:ext cx="10464800" cy="6795791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algn="l" defTabSz="379729">
              <a:lnSpc>
                <a:spcPct val="120000"/>
              </a:lnSpc>
              <a:defRPr sz="2405"/>
            </a:pPr>
            <a:r>
              <a:rPr sz="6400" dirty="0"/>
              <a:t>Java 定义了8种原子性操作来完成工作内存与主内存的交互：</a:t>
            </a:r>
          </a:p>
          <a:p>
            <a:pPr algn="l" defTabSz="379729">
              <a:lnSpc>
                <a:spcPct val="120000"/>
              </a:lnSpc>
              <a:defRPr sz="2405"/>
            </a:pPr>
            <a:endParaRPr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7179" indent="-206375" algn="l" defTabSz="297179">
              <a:lnSpc>
                <a:spcPct val="120000"/>
              </a:lnSpc>
              <a:spcBef>
                <a:spcPts val="1000"/>
              </a:spcBef>
              <a:buClr>
                <a:srgbClr val="4F4F4F"/>
              </a:buClr>
              <a:buSzPct val="145000"/>
              <a:buFont typeface="Arial"/>
              <a:buChar char="•"/>
              <a:defRPr sz="195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lock </a:t>
            </a:r>
            <a:r>
              <a:rPr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作用于主内存变量，将对象变成线程独占的状态</a:t>
            </a:r>
            <a: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7179" indent="-206375" algn="l" defTabSz="297179">
              <a:lnSpc>
                <a:spcPct val="120000"/>
              </a:lnSpc>
              <a:spcBef>
                <a:spcPts val="1000"/>
              </a:spcBef>
              <a:buClr>
                <a:srgbClr val="4F4F4F"/>
              </a:buClr>
              <a:buSzPct val="145000"/>
              <a:buFont typeface="Arial"/>
              <a:buChar char="•"/>
              <a:defRPr sz="195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unlock </a:t>
            </a:r>
            <a:r>
              <a:rPr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作用于主内存变量，将线程独占状态的对象的锁释放出来</a:t>
            </a:r>
            <a: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7179" indent="-206375" algn="l" defTabSz="297179">
              <a:lnSpc>
                <a:spcPct val="120000"/>
              </a:lnSpc>
              <a:spcBef>
                <a:spcPts val="1000"/>
              </a:spcBef>
              <a:buClr>
                <a:srgbClr val="4F4F4F"/>
              </a:buClr>
              <a:buSzPct val="145000"/>
              <a:buFont typeface="Arial"/>
              <a:buChar char="•"/>
              <a:defRPr sz="195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read </a:t>
            </a:r>
            <a:r>
              <a:rPr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作用于主内存变量，从主内存读数据</a:t>
            </a:r>
            <a: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7179" indent="-206375" algn="l" defTabSz="297179">
              <a:lnSpc>
                <a:spcPct val="120000"/>
              </a:lnSpc>
              <a:spcBef>
                <a:spcPts val="1000"/>
              </a:spcBef>
              <a:buClr>
                <a:srgbClr val="4F4F4F"/>
              </a:buClr>
              <a:buSzPct val="145000"/>
              <a:buFont typeface="Arial"/>
              <a:buChar char="•"/>
              <a:defRPr sz="195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load  </a:t>
            </a:r>
            <a:r>
              <a:rPr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把read操作的变量值写入工作内存的变量副本中</a:t>
            </a:r>
            <a: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7179" indent="-206375" algn="l" defTabSz="297179">
              <a:lnSpc>
                <a:spcPct val="120000"/>
              </a:lnSpc>
              <a:spcBef>
                <a:spcPts val="1000"/>
              </a:spcBef>
              <a:buClr>
                <a:srgbClr val="4F4F4F"/>
              </a:buClr>
              <a:buSzPct val="145000"/>
              <a:buFont typeface="Arial"/>
              <a:buChar char="•"/>
              <a:defRPr sz="195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use </a:t>
            </a:r>
            <a:r>
              <a:rPr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工作内存使用变量</a:t>
            </a:r>
            <a: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7179" indent="-206375" algn="l" defTabSz="297179">
              <a:lnSpc>
                <a:spcPct val="120000"/>
              </a:lnSpc>
              <a:spcBef>
                <a:spcPts val="1000"/>
              </a:spcBef>
              <a:buClr>
                <a:srgbClr val="4F4F4F"/>
              </a:buClr>
              <a:buSzPct val="145000"/>
              <a:buFont typeface="Arial"/>
              <a:buChar char="•"/>
              <a:defRPr sz="195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assign </a:t>
            </a:r>
            <a:r>
              <a:rPr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对工作内存中的变量进行赋值</a:t>
            </a:r>
            <a:r>
              <a:rPr sz="6400" dirty="0"/>
              <a:t/>
            </a:r>
            <a:br>
              <a:rPr sz="6400" dirty="0"/>
            </a:br>
            <a:endParaRPr sz="6400" dirty="0"/>
          </a:p>
          <a:p>
            <a:pPr marL="297179" indent="-206375" algn="l" defTabSz="297179">
              <a:lnSpc>
                <a:spcPct val="120000"/>
              </a:lnSpc>
              <a:spcBef>
                <a:spcPts val="1000"/>
              </a:spcBef>
              <a:buClr>
                <a:srgbClr val="4F4F4F"/>
              </a:buClr>
              <a:buSzPct val="145000"/>
              <a:buFont typeface="Arial"/>
              <a:buChar char="•"/>
              <a:defRPr sz="195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400" dirty="0"/>
              <a:t>	store </a:t>
            </a:r>
            <a:r>
              <a:rPr sz="6400" dirty="0" err="1"/>
              <a:t>将工作内存中的变量值传送到主内存当中，以便随后的write操作使用</a:t>
            </a:r>
            <a:r>
              <a:rPr sz="6400" dirty="0"/>
              <a:t/>
            </a:r>
            <a:br>
              <a:rPr sz="6400" dirty="0"/>
            </a:br>
            <a:endParaRPr sz="5500" dirty="0"/>
          </a:p>
          <a:p>
            <a:pPr marL="297179" indent="-206375" algn="l" defTabSz="297179">
              <a:lnSpc>
                <a:spcPct val="120000"/>
              </a:lnSpc>
              <a:spcBef>
                <a:spcPts val="1000"/>
              </a:spcBef>
              <a:buClr>
                <a:srgbClr val="4F4F4F"/>
              </a:buClr>
              <a:buSzPct val="145000"/>
              <a:buFont typeface="Arial"/>
              <a:buChar char="•"/>
              <a:defRPr sz="195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5500" dirty="0"/>
              <a:t>	write </a:t>
            </a:r>
            <a:r>
              <a:rPr sz="5500" dirty="0" err="1"/>
              <a:t>作用于主内存变量，将store操作中得到的变量值覆盖主内存的变量</a:t>
            </a:r>
            <a:endParaRPr sz="5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八项规则"/>
          <p:cNvSpPr txBox="1">
            <a:spLocks noGrp="1"/>
          </p:cNvSpPr>
          <p:nvPr>
            <p:ph type="ctrTitle"/>
          </p:nvPr>
        </p:nvSpPr>
        <p:spPr>
          <a:xfrm>
            <a:off x="1245816" y="412304"/>
            <a:ext cx="10464800" cy="826542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r>
              <a:rPr dirty="0" err="1"/>
              <a:t>八项规则</a:t>
            </a:r>
            <a:endParaRPr dirty="0"/>
          </a:p>
        </p:txBody>
      </p:sp>
      <p:sp>
        <p:nvSpPr>
          <p:cNvPr id="165" name="read和load、store和write必须成对出现。即从主内存中读取的变量在工作内存必须接受；传递到主内存的变量值，也不可以被拒绝写入。上述成对操作必须按照顺序执行，但是不是必须连续执行。举个例子：对内存的变量a、b进行访问时，可以出现的顺序是read a、read b、load b、load a。…"/>
          <p:cNvSpPr txBox="1">
            <a:spLocks noGrp="1"/>
          </p:cNvSpPr>
          <p:nvPr>
            <p:ph type="subTitle" idx="1"/>
          </p:nvPr>
        </p:nvSpPr>
        <p:spPr>
          <a:xfrm>
            <a:off x="1270000" y="1204392"/>
            <a:ext cx="10416976" cy="84249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 algn="l" defTabSz="408940">
              <a:buFont typeface="+mj-lt"/>
              <a:buAutoNum type="arabicPeriod"/>
              <a:defRPr sz="2590"/>
            </a:pPr>
            <a:endParaRPr sz="1600" dirty="0"/>
          </a:p>
          <a:p>
            <a:pPr marL="1240789" indent="-1143000" algn="l" defTabSz="320039">
              <a:lnSpc>
                <a:spcPct val="170000"/>
              </a:lnSpc>
              <a:spcBef>
                <a:spcPts val="1100"/>
              </a:spcBef>
              <a:buClr>
                <a:srgbClr val="4F4F4F"/>
              </a:buClr>
              <a:buSzPct val="145000"/>
              <a:buFont typeface="+mj-lt"/>
              <a:buAutoNum type="arabicPeriod"/>
              <a:defRPr sz="210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和load、store和write必须成对出现。即从主内存中读取的变量在工作内存必须接受；传递到主内存的变量值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，也不可以被拒绝写入。上述成对操作必须按照顺序执行，但是不是必须连续执行。举个例子：对内存的变量a、b进行访问时，可以出现的顺序是read </a:t>
            </a:r>
            <a:r>
              <a:rPr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a、read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b、load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b、load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40789" indent="-1143000" algn="l" defTabSz="320039">
              <a:lnSpc>
                <a:spcPct val="170000"/>
              </a:lnSpc>
              <a:spcBef>
                <a:spcPts val="1100"/>
              </a:spcBef>
              <a:buClr>
                <a:srgbClr val="4F4F4F"/>
              </a:buClr>
              <a:buSzPct val="145000"/>
              <a:buFont typeface="+mj-lt"/>
              <a:buAutoNum type="arabicPeriod"/>
              <a:defRPr sz="210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assign后的变量必须回写到主内存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40789" indent="-1143000" algn="l" defTabSz="320039">
              <a:lnSpc>
                <a:spcPct val="170000"/>
              </a:lnSpc>
              <a:spcBef>
                <a:spcPts val="1100"/>
              </a:spcBef>
              <a:buClr>
                <a:srgbClr val="4F4F4F"/>
              </a:buClr>
              <a:buSzPct val="145000"/>
              <a:buFont typeface="+mj-lt"/>
              <a:buAutoNum type="arabicPeriod"/>
              <a:defRPr sz="210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未进行新赋值的变量不允许回写到主内存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40789" indent="-1143000" algn="l" defTabSz="320039">
              <a:lnSpc>
                <a:spcPct val="170000"/>
              </a:lnSpc>
              <a:spcBef>
                <a:spcPts val="1100"/>
              </a:spcBef>
              <a:buClr>
                <a:srgbClr val="4F4F4F"/>
              </a:buClr>
              <a:buSzPct val="145000"/>
              <a:buFont typeface="+mj-lt"/>
              <a:buAutoNum type="arabicPeriod"/>
              <a:defRPr sz="210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新的变量只能在主内存诞生，且未完成初始化的变量不允许在工作内存中使用，即在use和store之前必须执行过load和assign</a:t>
            </a:r>
          </a:p>
          <a:p>
            <a:pPr marL="1240789" indent="-1143000" algn="l" defTabSz="320039">
              <a:lnSpc>
                <a:spcPct val="170000"/>
              </a:lnSpc>
              <a:spcBef>
                <a:spcPts val="1100"/>
              </a:spcBef>
              <a:buClr>
                <a:srgbClr val="4F4F4F"/>
              </a:buClr>
              <a:buSzPct val="145000"/>
              <a:buFont typeface="+mj-lt"/>
              <a:buAutoNum type="arabicPeriod"/>
              <a:defRPr sz="210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变量在同一时刻只允许一条线程对其lock，但可以被同一条线程多次lock，只有进行同等数量的unlock才可以进行解锁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40789" indent="-1143000" algn="l" defTabSz="320039">
              <a:lnSpc>
                <a:spcPct val="170000"/>
              </a:lnSpc>
              <a:spcBef>
                <a:spcPts val="1100"/>
              </a:spcBef>
              <a:buClr>
                <a:srgbClr val="4F4F4F"/>
              </a:buClr>
              <a:buSzPct val="145000"/>
              <a:buFont typeface="+mj-lt"/>
              <a:buAutoNum type="arabicPeriod"/>
              <a:defRPr sz="210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如果对一个变量执行lock，将会清空工作内存中此变量的值，在use之前，需要重新load或者assign操作初始化变量的值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40789" indent="-1143000" algn="l" defTabSz="320039">
              <a:lnSpc>
                <a:spcPct val="170000"/>
              </a:lnSpc>
              <a:spcBef>
                <a:spcPts val="1100"/>
              </a:spcBef>
              <a:buClr>
                <a:srgbClr val="4F4F4F"/>
              </a:buClr>
              <a:buSzPct val="145000"/>
              <a:buFont typeface="+mj-lt"/>
              <a:buAutoNum type="arabicPeriod"/>
              <a:defRPr sz="210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未被锁定的对象不允许执行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unlock操作,也不允许unlock被其它线程lock的变量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40789" indent="-1143000" algn="l" defTabSz="320039">
              <a:lnSpc>
                <a:spcPct val="170000"/>
              </a:lnSpc>
              <a:spcBef>
                <a:spcPts val="1100"/>
              </a:spcBef>
              <a:buClr>
                <a:srgbClr val="4F4F4F"/>
              </a:buClr>
              <a:buSzPct val="145000"/>
              <a:buFont typeface="+mj-lt"/>
              <a:buAutoNum type="arabicPeriod"/>
              <a:defRPr sz="210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对一个对象执行unlock之前，必须将变量回写到主内存（store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whrite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Volatile变量的语义规则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Volatile变量的语义规则</a:t>
            </a:r>
          </a:p>
        </p:txBody>
      </p:sp>
      <p:sp>
        <p:nvSpPr>
          <p:cNvPr id="168" name="volatile是虚拟机提供的最轻量级的同步机制。它有两种特性，保证变量对所有线程是可见的、禁止指令重排序。"/>
          <p:cNvSpPr txBox="1">
            <a:spLocks noGrp="1"/>
          </p:cNvSpPr>
          <p:nvPr>
            <p:ph type="subTitle" idx="1"/>
          </p:nvPr>
        </p:nvSpPr>
        <p:spPr>
          <a:xfrm>
            <a:off x="1270000" y="2947094"/>
            <a:ext cx="10464800" cy="6455024"/>
          </a:xfrm>
          <a:prstGeom prst="rect">
            <a:avLst/>
          </a:prstGeom>
        </p:spPr>
        <p:txBody>
          <a:bodyPr/>
          <a:lstStyle/>
          <a:p>
            <a:pPr algn="l"/>
            <a:r>
              <a:t>volatile是虚拟机提供的最轻量级的同步机制。它有两种特性，保证变量对所有线程是可见的、禁止指令重排序。</a:t>
            </a:r>
          </a:p>
          <a:p>
            <a:pPr algn="l"/>
            <a:endParaRPr/>
          </a:p>
          <a:p>
            <a:pPr algn="l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普通变量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普通变量</a:t>
            </a:r>
          </a:p>
        </p:txBody>
      </p:sp>
      <p:sp>
        <p:nvSpPr>
          <p:cNvPr id="171" name="public class ThreadSafeTest {…"/>
          <p:cNvSpPr txBox="1">
            <a:spLocks noGrp="1"/>
          </p:cNvSpPr>
          <p:nvPr>
            <p:ph type="subTitle" idx="1"/>
          </p:nvPr>
        </p:nvSpPr>
        <p:spPr>
          <a:xfrm>
            <a:off x="1270000" y="2568475"/>
            <a:ext cx="10464800" cy="68336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 defTabSz="239522">
              <a:defRPr sz="1517"/>
            </a:pPr>
            <a:endParaRPr/>
          </a:p>
          <a:p>
            <a:pPr algn="l" defTabSz="239522">
              <a:defRPr sz="1517"/>
            </a:pPr>
            <a:endParaRPr/>
          </a:p>
          <a:p>
            <a:pPr algn="l" defTabSz="239522">
              <a:defRPr sz="1517"/>
            </a:pPr>
            <a:r>
              <a:t>public class ThreadSafeTest {</a:t>
            </a:r>
          </a:p>
          <a:p>
            <a:pPr algn="l" defTabSz="239522">
              <a:defRPr sz="1517"/>
            </a:pPr>
            <a:r>
              <a:t>    public static int race = 0;</a:t>
            </a:r>
          </a:p>
          <a:p>
            <a:pPr algn="l" defTabSz="239522">
              <a:defRPr sz="1517"/>
            </a:pPr>
            <a:endParaRPr/>
          </a:p>
          <a:p>
            <a:pPr algn="l" defTabSz="239522">
              <a:defRPr sz="1517"/>
            </a:pPr>
            <a:r>
              <a:t>    public static void increase() {</a:t>
            </a:r>
          </a:p>
          <a:p>
            <a:pPr algn="l" defTabSz="239522">
              <a:defRPr sz="1517"/>
            </a:pPr>
            <a:r>
              <a:t>        race++;</a:t>
            </a:r>
          </a:p>
          <a:p>
            <a:pPr algn="l" defTabSz="239522">
              <a:defRPr sz="1517"/>
            </a:pPr>
            <a:r>
              <a:t>    }</a:t>
            </a:r>
          </a:p>
          <a:p>
            <a:pPr algn="l" defTabSz="239522">
              <a:defRPr sz="1517"/>
            </a:pPr>
            <a:endParaRPr/>
          </a:p>
          <a:p>
            <a:pPr algn="l" defTabSz="239522">
              <a:defRPr sz="1517"/>
            </a:pPr>
            <a:r>
              <a:t>    public static void main(String[] args) {</a:t>
            </a:r>
          </a:p>
          <a:p>
            <a:pPr algn="l" defTabSz="239522">
              <a:defRPr sz="1517"/>
            </a:pPr>
            <a:r>
              <a:t>        Thread t1 = new Thread(new Runnable() {</a:t>
            </a:r>
          </a:p>
          <a:p>
            <a:pPr algn="l" defTabSz="239522">
              <a:defRPr sz="1517"/>
            </a:pPr>
            <a:r>
              <a:t>            @Override</a:t>
            </a:r>
          </a:p>
          <a:p>
            <a:pPr algn="l" defTabSz="239522">
              <a:defRPr sz="1517"/>
            </a:pPr>
            <a:r>
              <a:t>            public void run() {</a:t>
            </a:r>
          </a:p>
          <a:p>
            <a:pPr algn="l" defTabSz="239522">
              <a:defRPr sz="1517"/>
            </a:pPr>
            <a:r>
              <a:t>                for (int j = 0; j &lt; 100; j++) {</a:t>
            </a:r>
          </a:p>
          <a:p>
            <a:pPr algn="l" defTabSz="239522">
              <a:defRPr sz="1517"/>
            </a:pPr>
            <a:r>
              <a:t>                    increase();</a:t>
            </a:r>
          </a:p>
          <a:p>
            <a:pPr algn="l" defTabSz="239522">
              <a:defRPr sz="1517"/>
            </a:pPr>
            <a:r>
              <a:t>                }</a:t>
            </a:r>
          </a:p>
          <a:p>
            <a:pPr algn="l" defTabSz="239522">
              <a:defRPr sz="1517"/>
            </a:pPr>
            <a:r>
              <a:t>            }</a:t>
            </a:r>
          </a:p>
          <a:p>
            <a:pPr algn="l" defTabSz="239522">
              <a:defRPr sz="1517"/>
            </a:pPr>
            <a:r>
              <a:t>        });</a:t>
            </a:r>
          </a:p>
          <a:p>
            <a:pPr algn="l" defTabSz="239522">
              <a:defRPr sz="1517"/>
            </a:pPr>
            <a:r>
              <a:t>        Thread t2 = new Thread(new Runnable() {</a:t>
            </a:r>
          </a:p>
          <a:p>
            <a:pPr algn="l" defTabSz="239522">
              <a:defRPr sz="1517"/>
            </a:pPr>
            <a:r>
              <a:t>            @Override</a:t>
            </a:r>
          </a:p>
          <a:p>
            <a:pPr algn="l" defTabSz="239522">
              <a:defRPr sz="1517"/>
            </a:pPr>
            <a:r>
              <a:t>            public void run() {</a:t>
            </a:r>
          </a:p>
          <a:p>
            <a:pPr algn="l" defTabSz="239522">
              <a:defRPr sz="1517"/>
            </a:pPr>
            <a:r>
              <a:t>                for (int j = 0; j &lt; 100; j++) {</a:t>
            </a:r>
          </a:p>
          <a:p>
            <a:pPr algn="l" defTabSz="239522">
              <a:defRPr sz="1517"/>
            </a:pPr>
            <a:r>
              <a:t>                    increase();</a:t>
            </a:r>
          </a:p>
          <a:p>
            <a:pPr algn="l" defTabSz="239522">
              <a:defRPr sz="1517"/>
            </a:pPr>
            <a:r>
              <a:t>                }</a:t>
            </a:r>
          </a:p>
          <a:p>
            <a:pPr algn="l" defTabSz="239522">
              <a:defRPr sz="1517"/>
            </a:pPr>
            <a:r>
              <a:t>            }</a:t>
            </a:r>
          </a:p>
          <a:p>
            <a:pPr algn="l" defTabSz="239522">
              <a:defRPr sz="1517"/>
            </a:pPr>
            <a:r>
              <a:t>        });</a:t>
            </a:r>
          </a:p>
          <a:p>
            <a:pPr algn="l" defTabSz="239522">
              <a:defRPr sz="1517"/>
            </a:pPr>
            <a:r>
              <a:t>        t1.start();</a:t>
            </a:r>
          </a:p>
          <a:p>
            <a:pPr algn="l" defTabSz="239522">
              <a:defRPr sz="1517"/>
            </a:pPr>
            <a:r>
              <a:t>        t2.start();</a:t>
            </a:r>
          </a:p>
          <a:p>
            <a:pPr algn="l" defTabSz="239522">
              <a:defRPr sz="1517"/>
            </a:pPr>
            <a:r>
              <a:t>    }</a:t>
            </a:r>
          </a:p>
          <a:p>
            <a:pPr algn="l" defTabSz="239522">
              <a:defRPr sz="1517"/>
            </a:pPr>
            <a:r>
              <a:t>}</a:t>
            </a:r>
          </a:p>
        </p:txBody>
      </p:sp>
      <p:pic>
        <p:nvPicPr>
          <p:cNvPr id="172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3171" y="2697311"/>
            <a:ext cx="5082483" cy="6043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volatile变量"/>
          <p:cNvSpPr txBox="1">
            <a:spLocks noGrp="1"/>
          </p:cNvSpPr>
          <p:nvPr>
            <p:ph type="ctrTitle"/>
          </p:nvPr>
        </p:nvSpPr>
        <p:spPr>
          <a:xfrm>
            <a:off x="1282700" y="596900"/>
            <a:ext cx="8172054" cy="898476"/>
          </a:xfrm>
          <a:prstGeom prst="rect">
            <a:avLst/>
          </a:prstGeom>
        </p:spPr>
        <p:txBody>
          <a:bodyPr/>
          <a:lstStyle>
            <a:lvl1pPr algn="l" defTabSz="327152">
              <a:defRPr sz="4480"/>
            </a:lvl1pPr>
          </a:lstStyle>
          <a:p>
            <a:r>
              <a:t>volatile变量</a:t>
            </a:r>
          </a:p>
        </p:txBody>
      </p:sp>
      <p:sp>
        <p:nvSpPr>
          <p:cNvPr id="175" name="public class ThreadSafeTest {…"/>
          <p:cNvSpPr txBox="1">
            <a:spLocks noGrp="1"/>
          </p:cNvSpPr>
          <p:nvPr>
            <p:ph type="subTitle" idx="1"/>
          </p:nvPr>
        </p:nvSpPr>
        <p:spPr>
          <a:xfrm>
            <a:off x="1270000" y="1641375"/>
            <a:ext cx="10464800" cy="776223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l" defTabSz="233679">
              <a:defRPr sz="1480"/>
            </a:pPr>
            <a:endParaRPr dirty="0"/>
          </a:p>
          <a:p>
            <a:pPr algn="l" defTabSz="233679">
              <a:defRPr sz="1480"/>
            </a:pPr>
            <a:endParaRPr dirty="0"/>
          </a:p>
          <a:p>
            <a:pPr algn="l" defTabSz="233679">
              <a:defRPr sz="1480"/>
            </a:pPr>
            <a:r>
              <a:rPr dirty="0"/>
              <a:t>public class </a:t>
            </a:r>
            <a:r>
              <a:rPr dirty="0" err="1"/>
              <a:t>ThreadSafeTest</a:t>
            </a:r>
            <a:r>
              <a:rPr dirty="0"/>
              <a:t> {</a:t>
            </a:r>
          </a:p>
          <a:p>
            <a:pPr algn="l" defTabSz="233679">
              <a:defRPr sz="1480"/>
            </a:pPr>
            <a:r>
              <a:rPr dirty="0"/>
              <a:t>    public static volatile </a:t>
            </a:r>
            <a:r>
              <a:rPr dirty="0" err="1"/>
              <a:t>int</a:t>
            </a:r>
            <a:r>
              <a:rPr dirty="0"/>
              <a:t> race= 0;</a:t>
            </a:r>
          </a:p>
          <a:p>
            <a:pPr algn="l" defTabSz="233679">
              <a:defRPr sz="1480"/>
            </a:pPr>
            <a:endParaRPr dirty="0"/>
          </a:p>
          <a:p>
            <a:pPr algn="l" defTabSz="233679">
              <a:defRPr sz="1480"/>
            </a:pPr>
            <a:r>
              <a:rPr dirty="0"/>
              <a:t>    public static void increase() {</a:t>
            </a:r>
          </a:p>
          <a:p>
            <a:pPr algn="l" defTabSz="233679">
              <a:defRPr sz="1480"/>
            </a:pPr>
            <a:r>
              <a:rPr dirty="0"/>
              <a:t>        race++;</a:t>
            </a:r>
          </a:p>
          <a:p>
            <a:pPr algn="l" defTabSz="233679">
              <a:defRPr sz="1480"/>
            </a:pPr>
            <a:r>
              <a:rPr dirty="0"/>
              <a:t>    }</a:t>
            </a:r>
          </a:p>
          <a:p>
            <a:pPr algn="l" defTabSz="233679">
              <a:defRPr sz="1480"/>
            </a:pPr>
            <a:endParaRPr dirty="0"/>
          </a:p>
          <a:p>
            <a:pPr algn="l" defTabSz="233679">
              <a:defRPr sz="1480"/>
            </a:pPr>
            <a:r>
              <a:rPr dirty="0"/>
              <a:t>    public static void main(String[] </a:t>
            </a:r>
            <a:r>
              <a:rPr dirty="0" err="1"/>
              <a:t>args</a:t>
            </a:r>
            <a:r>
              <a:rPr dirty="0"/>
              <a:t>) {</a:t>
            </a:r>
          </a:p>
          <a:p>
            <a:pPr algn="l" defTabSz="233679">
              <a:defRPr sz="1480"/>
            </a:pPr>
            <a:r>
              <a:rPr dirty="0"/>
              <a:t>        Thread t1 = new Thread(new Runnable() {</a:t>
            </a:r>
          </a:p>
          <a:p>
            <a:pPr algn="l" defTabSz="233679">
              <a:defRPr sz="1480"/>
            </a:pPr>
            <a:r>
              <a:rPr dirty="0"/>
              <a:t>            @Override</a:t>
            </a:r>
          </a:p>
          <a:p>
            <a:pPr algn="l" defTabSz="233679">
              <a:defRPr sz="1480"/>
            </a:pPr>
            <a:r>
              <a:rPr dirty="0"/>
              <a:t>            public void run() {</a:t>
            </a:r>
          </a:p>
          <a:p>
            <a:pPr algn="l" defTabSz="233679">
              <a:defRPr sz="1480"/>
            </a:pPr>
            <a:r>
              <a:rPr dirty="0"/>
              <a:t>                for (</a:t>
            </a:r>
            <a:r>
              <a:rPr dirty="0" err="1"/>
              <a:t>int</a:t>
            </a:r>
            <a:r>
              <a:rPr dirty="0"/>
              <a:t> j = 0; j &lt; 100;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pPr algn="l" defTabSz="233679">
              <a:defRPr sz="1480"/>
            </a:pPr>
            <a:r>
              <a:rPr dirty="0"/>
              <a:t>                    increase();</a:t>
            </a:r>
          </a:p>
          <a:p>
            <a:pPr algn="l" defTabSz="233679">
              <a:defRPr sz="1480"/>
            </a:pPr>
            <a:r>
              <a:rPr dirty="0"/>
              <a:t>                }</a:t>
            </a:r>
          </a:p>
          <a:p>
            <a:pPr algn="l" defTabSz="233679">
              <a:defRPr sz="1480"/>
            </a:pPr>
            <a:r>
              <a:rPr dirty="0"/>
              <a:t>            }</a:t>
            </a:r>
          </a:p>
          <a:p>
            <a:pPr algn="l" defTabSz="233679">
              <a:defRPr sz="1480"/>
            </a:pPr>
            <a:r>
              <a:rPr dirty="0"/>
              <a:t>        });</a:t>
            </a:r>
          </a:p>
          <a:p>
            <a:pPr algn="l" defTabSz="233679">
              <a:defRPr sz="1480"/>
            </a:pPr>
            <a:r>
              <a:rPr dirty="0"/>
              <a:t>        Thread t2 = new Thread(new Runnable() {</a:t>
            </a:r>
          </a:p>
          <a:p>
            <a:pPr algn="l" defTabSz="233679">
              <a:defRPr sz="1480"/>
            </a:pPr>
            <a:r>
              <a:rPr dirty="0"/>
              <a:t>            @Override</a:t>
            </a:r>
          </a:p>
          <a:p>
            <a:pPr algn="l" defTabSz="233679">
              <a:defRPr sz="1480"/>
            </a:pPr>
            <a:r>
              <a:rPr dirty="0"/>
              <a:t>            public void run() {</a:t>
            </a:r>
          </a:p>
          <a:p>
            <a:pPr algn="l" defTabSz="233679">
              <a:defRPr sz="1480"/>
            </a:pPr>
            <a:r>
              <a:rPr dirty="0"/>
              <a:t>                for (</a:t>
            </a:r>
            <a:r>
              <a:rPr dirty="0" err="1"/>
              <a:t>int</a:t>
            </a:r>
            <a:r>
              <a:rPr dirty="0"/>
              <a:t> j = 0; j &lt; 100;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pPr algn="l" defTabSz="233679">
              <a:defRPr sz="1480"/>
            </a:pPr>
            <a:r>
              <a:rPr dirty="0"/>
              <a:t>                    increase();</a:t>
            </a:r>
          </a:p>
          <a:p>
            <a:pPr algn="l" defTabSz="233679">
              <a:defRPr sz="1480"/>
            </a:pPr>
            <a:r>
              <a:rPr dirty="0"/>
              <a:t>                }</a:t>
            </a:r>
          </a:p>
          <a:p>
            <a:pPr algn="l" defTabSz="233679">
              <a:defRPr sz="1480"/>
            </a:pPr>
            <a:r>
              <a:rPr dirty="0"/>
              <a:t>            }</a:t>
            </a:r>
          </a:p>
          <a:p>
            <a:pPr algn="l" defTabSz="233679">
              <a:defRPr sz="1480"/>
            </a:pPr>
            <a:r>
              <a:rPr dirty="0"/>
              <a:t>        });</a:t>
            </a:r>
          </a:p>
          <a:p>
            <a:pPr algn="l" defTabSz="233679">
              <a:defRPr sz="1480"/>
            </a:pPr>
            <a:r>
              <a:rPr dirty="0"/>
              <a:t>        t1.start();</a:t>
            </a:r>
          </a:p>
          <a:p>
            <a:pPr algn="l" defTabSz="233679">
              <a:defRPr sz="1480"/>
            </a:pPr>
            <a:r>
              <a:rPr dirty="0"/>
              <a:t>        t2.start();</a:t>
            </a:r>
          </a:p>
          <a:p>
            <a:pPr algn="l" defTabSz="233679">
              <a:defRPr sz="1480"/>
            </a:pPr>
            <a:r>
              <a:rPr dirty="0"/>
              <a:t>    }</a:t>
            </a:r>
          </a:p>
          <a:p>
            <a:pPr algn="l" defTabSz="233679">
              <a:defRPr sz="1480"/>
            </a:pPr>
            <a:r>
              <a:rPr dirty="0"/>
              <a:t>}</a:t>
            </a:r>
          </a:p>
          <a:p>
            <a:pPr algn="l" defTabSz="233679">
              <a:defRPr sz="1480"/>
            </a:pPr>
            <a:endParaRPr dirty="0"/>
          </a:p>
          <a:p>
            <a:pPr algn="l" defTabSz="182880">
              <a:lnSpc>
                <a:spcPts val="2300"/>
              </a:lnSpc>
              <a:defRPr sz="1360"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algn="l" defTabSz="182880">
              <a:lnSpc>
                <a:spcPts val="2300"/>
              </a:lnSpc>
              <a:defRPr sz="1360">
                <a:latin typeface="Arial"/>
                <a:ea typeface="Arial"/>
                <a:cs typeface="Arial"/>
                <a:sym typeface="Arial"/>
              </a:defRPr>
            </a:pPr>
            <a:endParaRPr lang="en-US" sz="1800" dirty="0" smtClean="0"/>
          </a:p>
          <a:p>
            <a:pPr algn="l" defTabSz="182880">
              <a:lnSpc>
                <a:spcPts val="2300"/>
              </a:lnSpc>
              <a:defRPr sz="1360">
                <a:latin typeface="Arial"/>
                <a:ea typeface="Arial"/>
                <a:cs typeface="Arial"/>
                <a:sym typeface="Arial"/>
              </a:defRPr>
            </a:pPr>
            <a:r>
              <a:rPr sz="1800" dirty="0" err="1" smtClean="0"/>
              <a:t>volatile</a:t>
            </a:r>
            <a:r>
              <a:rPr sz="1800" dirty="0" err="1"/>
              <a:t>将read</a:t>
            </a:r>
            <a:r>
              <a:rPr sz="1800" dirty="0"/>
              <a:t> load use 三个原子操作变成一个原子操作；将assign-store-write变成一个原子操作。而volatile对所有的线程是可见性，指的就是执行完了assign之后立即就会回写主内存；在任意一个线程读取主内存对象时，都会刷新主内存。在主内存中表现是数据一致性的，但是各线程内存当中却不一定是一致性的。</a:t>
            </a:r>
          </a:p>
          <a:p>
            <a:pPr algn="l" defTabSz="233679">
              <a:defRPr sz="1480"/>
            </a:pPr>
            <a:endParaRPr dirty="0"/>
          </a:p>
        </p:txBody>
      </p:sp>
      <p:pic>
        <p:nvPicPr>
          <p:cNvPr id="176" name="WechatIMG857.jpeg" descr="WechatIMG85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1782" y="1589695"/>
            <a:ext cx="5811361" cy="6574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1261</Words>
  <Application>Microsoft Office PowerPoint</Application>
  <PresentationFormat>自定义</PresentationFormat>
  <Paragraphs>316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White</vt:lpstr>
      <vt:lpstr>PowerPoint 演示文稿</vt:lpstr>
      <vt:lpstr>计算机硬件高效计算模型</vt:lpstr>
      <vt:lpstr>Java内存模型</vt:lpstr>
      <vt:lpstr>内存交互图</vt:lpstr>
      <vt:lpstr>八项交互</vt:lpstr>
      <vt:lpstr>八项规则</vt:lpstr>
      <vt:lpstr>Volatile变量的语义规则</vt:lpstr>
      <vt:lpstr>普通变量</vt:lpstr>
      <vt:lpstr>volatile变量</vt:lpstr>
      <vt:lpstr>Volatile线程安全性</vt:lpstr>
      <vt:lpstr>指令重排序</vt:lpstr>
      <vt:lpstr>总结</vt:lpstr>
      <vt:lpstr>线程</vt:lpstr>
      <vt:lpstr>线程的实现</vt:lpstr>
      <vt:lpstr>线程的实现</vt:lpstr>
      <vt:lpstr>线程的实现</vt:lpstr>
      <vt:lpstr>线程的调度</vt:lpstr>
      <vt:lpstr>线程的状态</vt:lpstr>
      <vt:lpstr>线程安全</vt:lpstr>
      <vt:lpstr>线程安全实现</vt:lpstr>
      <vt:lpstr>线程安全实现</vt:lpstr>
      <vt:lpstr>线程安全实现</vt:lpstr>
      <vt:lpstr>锁优化</vt:lpstr>
      <vt:lpstr>完结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pc</cp:lastModifiedBy>
  <cp:revision>12</cp:revision>
  <dcterms:modified xsi:type="dcterms:W3CDTF">2019-04-22T11:18:48Z</dcterms:modified>
</cp:coreProperties>
</file>