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 classic engineering areas, product not released if it has “bugs”. Software design errors treated as unavoidable to the point that we expect them. Other products guarantee reliability while software gives a disclaimer that manuafcturers aren’t responsible for any damages due to product errors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Software design errors treated as unavoidable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 set of reliable projects has a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In classic engineering areas, product not released if it has “bugs”. Software design errors treated as unavoidable to the point that we expect them. Other products guarantee reliability while software gives a disclaimer that manuafcturers aren’t responsible for any damages due to product errors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2984999" x="0"/>
            <a:ext cy="21585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y="2393175" x="0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rot="10800000" flipH="1">
            <a:off y="2983958" x="0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093357" x="685800"/>
            <a:ext cy="6666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/>
        </p:nvSpPr>
        <p:spPr>
          <a:xfrm rot="10800000" flipH="1">
            <a:off y="4412699" x="0"/>
            <a:ext cy="7307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y="3820834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y="4411617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421726" x="457200"/>
            <a:ext cy="5052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/>
        </p:nvSpPr>
        <p:spPr>
          <a:xfrm>
            <a:off y="76256" x="6676"/>
            <a:ext cy="5054792" cx="9134130"/>
          </a:xfrm>
          <a:custGeom>
            <a:pathLst>
              <a:path w="9157023" extrusionOk="0" h="6739723">
                <a:moveTo>
                  <a:pt y="0" x="1629"/>
                </a:moveTo>
                <a:lnTo>
                  <a:pt y="4340980" x="9157023"/>
                </a:lnTo>
                <a:lnTo>
                  <a:pt y="6739723" x="1593"/>
                </a:lnTo>
                <a:cubicBezTo>
                  <a:pt y="5123960" x="-3941"/>
                  <a:pt y="1615763" x="7163"/>
                  <a:pt y="0" x="162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4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1.gif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Reliability</a:t>
            </a:r>
          </a:p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y="3093357" x="685800"/>
            <a:ext cy="6666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By: Landon Gray, Raj Patel, Jessica Lin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it?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y="1561425" x="396975"/>
            <a:ext cy="3009300" cx="3818699"/>
          </a:xfrm>
          <a:prstGeom prst="rect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9900FF"/>
              </a:buClr>
              <a:buSzPct val="100000"/>
              <a:buFont typeface="Comic Sans MS"/>
              <a:buChar char="●"/>
            </a:pPr>
            <a:r>
              <a:rPr sz="2400" lang="en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probability that the system will behave properly under certain conditions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61425" x="4917875"/>
            <a:ext cy="3009300" cx="30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"/>
              <a:t>How can we measure Reliability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y="1546375" x="584225"/>
            <a:ext cy="857400" cx="7400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2400" lang="en">
                <a:solidFill>
                  <a:srgbClr val="9900FF"/>
                </a:solidFill>
              </a:rPr>
              <a:t>Stress testing </a:t>
            </a:r>
            <a:r>
              <a:rPr sz="2400" lang="en">
                <a:solidFill>
                  <a:srgbClr val="9900FF"/>
                </a:solidFill>
              </a:rPr>
              <a:t>- a deliberately intense or thorough testing used to determine the stability of a given system or entity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y="2886775" x="1076825"/>
            <a:ext cy="4572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603850" x="114300"/>
            <a:ext cy="2400300" cx="85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/>
        </p:nvSpPr>
        <p:spPr>
          <a:xfrm>
            <a:off y="1956450" x="2394000"/>
            <a:ext cy="1230599" cx="435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6000" lang="en">
                <a:solidFill>
                  <a:srgbClr val="FFFFFF"/>
                </a:solidFill>
              </a:rPr>
              <a:t>Dependable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93600" x="189325"/>
            <a:ext cy="2826049" cx="37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y="2251800" x="4454425"/>
            <a:ext cy="639900" cx="861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">
                <a:solidFill>
                  <a:srgbClr val="FFFFFF"/>
                </a:solidFill>
              </a:rPr>
              <a:t>VS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y="221500" x="369150"/>
            <a:ext cy="787499" cx="6583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">
                <a:solidFill>
                  <a:srgbClr val="D9D9D9"/>
                </a:solidFill>
              </a:rPr>
              <a:t>Real Talk</a:t>
            </a:r>
          </a:p>
        </p:txBody>
      </p:sp>
      <p:sp>
        <p:nvSpPr>
          <p:cNvPr id="68" name="Shape 68"/>
          <p:cNvSpPr/>
          <p:nvPr/>
        </p:nvSpPr>
        <p:spPr>
          <a:xfrm>
            <a:off y="639900" x="5315725"/>
            <a:ext cy="3863699" cx="3772799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 i="1">
                <a:solidFill>
                  <a:schemeClr val="dk1"/>
                </a:solidFill>
              </a:rPr>
              <a:t>C. TO THE MAXIMUM EXTENT PERMITTED BY APPLICABLE LAW, THE APPLE SOFTWARE AND </a:t>
            </a:r>
          </a:p>
          <a:p>
            <a:pPr rtl="0" lvl="0">
              <a:spcBef>
                <a:spcPts val="0"/>
              </a:spcBef>
              <a:buNone/>
            </a:pPr>
            <a:r>
              <a:rPr lang="en" i="1">
                <a:solidFill>
                  <a:schemeClr val="dk1"/>
                </a:solidFill>
              </a:rPr>
              <a:t>SERVICES ARE PROVIDED “AS IS” AND “AS AVAILABLE”, WITH ALL FAULTS AND WITHOUT </a:t>
            </a:r>
          </a:p>
          <a:p>
            <a:pPr rtl="0" lvl="0">
              <a:spcBef>
                <a:spcPts val="0"/>
              </a:spcBef>
              <a:buNone/>
            </a:pPr>
            <a:r>
              <a:rPr lang="en" i="1">
                <a:solidFill>
                  <a:schemeClr val="dk1"/>
                </a:solidFill>
              </a:rPr>
              <a:t>WARRANTY OF ANY KIND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31075" x="127775"/>
            <a:ext cy="2881349" cx="384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193587" x="4693875"/>
            <a:ext cy="2756324" cx="43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y="2116450" x="3913000"/>
            <a:ext cy="639900" cx="861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>
                <a:solidFill>
                  <a:srgbClr val="FFFFFF"/>
                </a:solidFill>
              </a:rPr>
              <a:t>VS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Boring Diagram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y="1401750" x="2639025"/>
            <a:ext cy="3322499" cx="35192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y="2104150" x="3272625"/>
            <a:ext cy="2226300" cx="2252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y="2799000" x="3451125"/>
            <a:ext cy="527999" cx="1895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/>
              <a:t>Correctness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y="1611337" x="3580425"/>
            <a:ext cy="344399" cx="1636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/>
              <a:t>Reliability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Reliability of Products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y="1389050" x="503300"/>
            <a:ext cy="457200" cx="740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9900FF"/>
              </a:buClr>
              <a:buSzPct val="100000"/>
              <a:buFont typeface="Comic Sans MS"/>
              <a:buChar char="●"/>
            </a:pPr>
            <a:r>
              <a:rPr sz="2400" lang="en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Software products are expected to be reliable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99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rtl="0" lvl="0" indent="-381000" marL="457200">
              <a:spcBef>
                <a:spcPts val="0"/>
              </a:spcBef>
              <a:buClr>
                <a:srgbClr val="9900FF"/>
              </a:buClr>
              <a:buSzPct val="100000"/>
              <a:buFont typeface="Comic Sans MS"/>
              <a:buChar char="●"/>
            </a:pPr>
            <a:r>
              <a:rPr sz="2400" lang="en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They must behave “as expected”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99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indent="-381000" marL="457200">
              <a:spcBef>
                <a:spcPts val="0"/>
              </a:spcBef>
              <a:buClr>
                <a:srgbClr val="9900FF"/>
              </a:buClr>
              <a:buSzPct val="100000"/>
              <a:buFont typeface="Comic Sans MS"/>
              <a:buChar char="●"/>
            </a:pPr>
            <a:r>
              <a:rPr sz="2400" lang="en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Less consequence = more reliable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667525" x="5759400"/>
            <a:ext cy="2409874" cx="331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Reliability == Bug Free ????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31350" x="5048775"/>
            <a:ext cy="2716225" cx="38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