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52" r:id="rId2"/>
    <p:sldId id="351" r:id="rId3"/>
    <p:sldId id="353" r:id="rId4"/>
    <p:sldId id="355" r:id="rId5"/>
    <p:sldId id="356" r:id="rId6"/>
    <p:sldId id="357" r:id="rId7"/>
    <p:sldId id="354" r:id="rId8"/>
    <p:sldId id="360" r:id="rId9"/>
    <p:sldId id="361" r:id="rId10"/>
    <p:sldId id="358" r:id="rId11"/>
    <p:sldId id="362" r:id="rId12"/>
    <p:sldId id="3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8023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1294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8221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1371600"/>
            <a:ext cx="2590800" cy="4114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1371600"/>
            <a:ext cx="7569200" cy="4114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6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588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userDrawn="1"/>
        </p:nvSpPr>
        <p:spPr>
          <a:xfrm>
            <a:off x="11090031" y="1143000"/>
            <a:ext cx="1117600" cy="523220"/>
          </a:xfrm>
          <a:prstGeom prst="rect">
            <a:avLst/>
          </a:prstGeom>
          <a:noFill/>
        </p:spPr>
        <p:txBody>
          <a:bodyPr wrap="square" rtlCol="0">
            <a:spAutoFit/>
          </a:bodyPr>
          <a:lstStyle/>
          <a:p>
            <a:fld id="{12E7832B-BD76-48F5-A3D3-14893F860D90}" type="slidenum">
              <a:rPr lang="en-US" sz="2800" smtClean="0"/>
              <a:t>‹#›</a:t>
            </a:fld>
            <a:endParaRPr lang="en-US" sz="2800" dirty="0"/>
          </a:p>
        </p:txBody>
      </p:sp>
    </p:spTree>
    <p:extLst>
      <p:ext uri="{BB962C8B-B14F-4D97-AF65-F5344CB8AC3E}">
        <p14:creationId xmlns:p14="http://schemas.microsoft.com/office/powerpoint/2010/main" val="532724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3866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93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933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7252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489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6575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699CC"/>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0" y="1143000"/>
            <a:ext cx="12192000" cy="4953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26" name="Rectangle 2"/>
          <p:cNvSpPr>
            <a:spLocks noGrp="1" noChangeArrowheads="1"/>
          </p:cNvSpPr>
          <p:nvPr>
            <p:ph type="title"/>
          </p:nvPr>
        </p:nvSpPr>
        <p:spPr bwMode="auto">
          <a:xfrm>
            <a:off x="812800" y="304800"/>
            <a:ext cx="1036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914400" y="1981200"/>
            <a:ext cx="103632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8" name="Picture 14" descr="Tufts_logo+univ-whit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448800" y="6184900"/>
            <a:ext cx="1862667"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146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rgbClr val="1E7DC1"/>
          </a:solidFill>
          <a:latin typeface="Verdana" pitchFamily="64" charset="0"/>
        </a:defRPr>
      </a:lvl2pPr>
      <a:lvl3pPr algn="l" rtl="0" eaLnBrk="1" fontAlgn="base" hangingPunct="1">
        <a:spcBef>
          <a:spcPct val="0"/>
        </a:spcBef>
        <a:spcAft>
          <a:spcPct val="0"/>
        </a:spcAft>
        <a:defRPr sz="2400" b="1">
          <a:solidFill>
            <a:srgbClr val="1E7DC1"/>
          </a:solidFill>
          <a:latin typeface="Verdana" pitchFamily="64" charset="0"/>
        </a:defRPr>
      </a:lvl3pPr>
      <a:lvl4pPr algn="l" rtl="0" eaLnBrk="1" fontAlgn="base" hangingPunct="1">
        <a:spcBef>
          <a:spcPct val="0"/>
        </a:spcBef>
        <a:spcAft>
          <a:spcPct val="0"/>
        </a:spcAft>
        <a:defRPr sz="2400" b="1">
          <a:solidFill>
            <a:srgbClr val="1E7DC1"/>
          </a:solidFill>
          <a:latin typeface="Verdana" pitchFamily="64" charset="0"/>
        </a:defRPr>
      </a:lvl4pPr>
      <a:lvl5pPr algn="l" rtl="0" eaLnBrk="1" fontAlgn="base" hangingPunct="1">
        <a:spcBef>
          <a:spcPct val="0"/>
        </a:spcBef>
        <a:spcAft>
          <a:spcPct val="0"/>
        </a:spcAft>
        <a:defRPr sz="2400" b="1">
          <a:solidFill>
            <a:srgbClr val="1E7DC1"/>
          </a:solidFill>
          <a:latin typeface="Verdana" pitchFamily="64" charset="0"/>
        </a:defRPr>
      </a:lvl5pPr>
      <a:lvl6pPr marL="457200" algn="l" rtl="0" eaLnBrk="1" fontAlgn="base" hangingPunct="1">
        <a:spcBef>
          <a:spcPct val="0"/>
        </a:spcBef>
        <a:spcAft>
          <a:spcPct val="0"/>
        </a:spcAft>
        <a:defRPr sz="2400" b="1">
          <a:solidFill>
            <a:srgbClr val="1E7DC1"/>
          </a:solidFill>
          <a:latin typeface="Verdana" pitchFamily="64" charset="0"/>
        </a:defRPr>
      </a:lvl6pPr>
      <a:lvl7pPr marL="914400" algn="l" rtl="0" eaLnBrk="1" fontAlgn="base" hangingPunct="1">
        <a:spcBef>
          <a:spcPct val="0"/>
        </a:spcBef>
        <a:spcAft>
          <a:spcPct val="0"/>
        </a:spcAft>
        <a:defRPr sz="2400" b="1">
          <a:solidFill>
            <a:srgbClr val="1E7DC1"/>
          </a:solidFill>
          <a:latin typeface="Verdana" pitchFamily="64" charset="0"/>
        </a:defRPr>
      </a:lvl7pPr>
      <a:lvl8pPr marL="1371600" algn="l" rtl="0" eaLnBrk="1" fontAlgn="base" hangingPunct="1">
        <a:spcBef>
          <a:spcPct val="0"/>
        </a:spcBef>
        <a:spcAft>
          <a:spcPct val="0"/>
        </a:spcAft>
        <a:defRPr sz="2400" b="1">
          <a:solidFill>
            <a:srgbClr val="1E7DC1"/>
          </a:solidFill>
          <a:latin typeface="Verdana" pitchFamily="64" charset="0"/>
        </a:defRPr>
      </a:lvl8pPr>
      <a:lvl9pPr marL="1828800" algn="l" rtl="0" eaLnBrk="1" fontAlgn="base" hangingPunct="1">
        <a:spcBef>
          <a:spcPct val="0"/>
        </a:spcBef>
        <a:spcAft>
          <a:spcPct val="0"/>
        </a:spcAft>
        <a:defRPr sz="2400" b="1">
          <a:solidFill>
            <a:srgbClr val="1E7DC1"/>
          </a:solidFill>
          <a:latin typeface="Verdana" pitchFamily="64" charset="0"/>
        </a:defRPr>
      </a:lvl9pPr>
    </p:titleStyle>
    <p:body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basketball-referenc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76400" y="3048000"/>
            <a:ext cx="8991600" cy="2819400"/>
          </a:xfrm>
        </p:spPr>
        <p:txBody>
          <a:bodyPr/>
          <a:lstStyle/>
          <a:p>
            <a:pPr algn="l"/>
            <a:r>
              <a:rPr lang="en-US" sz="2000" b="1" dirty="0"/>
              <a:t>Abstract</a:t>
            </a:r>
            <a:r>
              <a:rPr lang="en-US" sz="2000" dirty="0"/>
              <a:t>: </a:t>
            </a:r>
            <a:br>
              <a:rPr lang="en-US" sz="2000" dirty="0"/>
            </a:br>
            <a:r>
              <a:rPr lang="en-US" sz="2000" dirty="0"/>
              <a:t>Often times in basketball, it is hard to determine which basketball player is getting over paid and under paid, along with age’s affect on the league. And because looking at numbers on tables and comparing to another player’s numbers are often difficult especially with over 400 players, I have created a system to compare wage and rating, age and rating, and age and wage by position.  </a:t>
            </a:r>
            <a:endParaRPr lang="en-US" dirty="0"/>
          </a:p>
        </p:txBody>
      </p:sp>
      <p:sp>
        <p:nvSpPr>
          <p:cNvPr id="5" name="Title 4">
            <a:extLst>
              <a:ext uri="{FF2B5EF4-FFF2-40B4-BE49-F238E27FC236}">
                <a16:creationId xmlns:a16="http://schemas.microsoft.com/office/drawing/2014/main" id="{EF2B6E39-9D3E-4339-BB7D-257C7F610B29}"/>
              </a:ext>
            </a:extLst>
          </p:cNvPr>
          <p:cNvSpPr>
            <a:spLocks noGrp="1"/>
          </p:cNvSpPr>
          <p:nvPr>
            <p:ph type="ctrTitle"/>
          </p:nvPr>
        </p:nvSpPr>
        <p:spPr>
          <a:xfrm>
            <a:off x="914400" y="1498830"/>
            <a:ext cx="10363200" cy="1470025"/>
          </a:xfrm>
        </p:spPr>
        <p:txBody>
          <a:bodyPr/>
          <a:lstStyle/>
          <a:p>
            <a:r>
              <a:rPr lang="en-US" dirty="0">
                <a:solidFill>
                  <a:srgbClr val="FF0000"/>
                </a:solidFill>
              </a:rPr>
              <a:t>NBA Players Season 2017-2018</a:t>
            </a:r>
            <a:br>
              <a:rPr lang="en-US" dirty="0">
                <a:solidFill>
                  <a:srgbClr val="FF0000"/>
                </a:solidFill>
              </a:rPr>
            </a:br>
            <a:r>
              <a:rPr lang="en-US" dirty="0">
                <a:solidFill>
                  <a:srgbClr val="FF0000"/>
                </a:solidFill>
              </a:rPr>
              <a:t>Daeseob Lim</a:t>
            </a:r>
            <a:br>
              <a:rPr lang="en-US" dirty="0">
                <a:solidFill>
                  <a:srgbClr val="FF0000"/>
                </a:solidFill>
              </a:rPr>
            </a:br>
            <a:r>
              <a:rPr lang="en-US" dirty="0">
                <a:solidFill>
                  <a:srgbClr val="FF0000"/>
                </a:solidFill>
              </a:rPr>
              <a:t>5/6/2018</a:t>
            </a:r>
          </a:p>
        </p:txBody>
      </p:sp>
    </p:spTree>
    <p:extLst>
      <p:ext uri="{BB962C8B-B14F-4D97-AF65-F5344CB8AC3E}">
        <p14:creationId xmlns:p14="http://schemas.microsoft.com/office/powerpoint/2010/main" val="2118940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Conclusions and Next Steps</a:t>
            </a:r>
          </a:p>
        </p:txBody>
      </p:sp>
      <p:sp>
        <p:nvSpPr>
          <p:cNvPr id="3"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a:t>
            </a:r>
            <a:r>
              <a:rPr lang="en-US" sz="2400" kern="0" dirty="0"/>
              <a:t>The next step for this project to create a better and more accurate rating system of each player. </a:t>
            </a:r>
          </a:p>
          <a:p>
            <a:pPr>
              <a:lnSpc>
                <a:spcPct val="120000"/>
              </a:lnSpc>
              <a:spcBef>
                <a:spcPts val="600"/>
              </a:spcBef>
            </a:pPr>
            <a:r>
              <a:rPr lang="en-US" sz="2400" kern="0" dirty="0"/>
              <a:t> With the appropriate data, my code can be used for future seasons, not just 2017-2018 season (data must be from basketball reference due to formatting).</a:t>
            </a:r>
          </a:p>
          <a:p>
            <a:pPr>
              <a:lnSpc>
                <a:spcPct val="120000"/>
              </a:lnSpc>
              <a:spcBef>
                <a:spcPts val="600"/>
              </a:spcBef>
            </a:pPr>
            <a:r>
              <a:rPr lang="en-US" sz="2400" kern="0" dirty="0"/>
              <a:t> Player’s rating and player’s wage have intermediate correlation; whereas, player’s rating and age have little to no correlation.</a:t>
            </a:r>
          </a:p>
          <a:p>
            <a:pPr marL="0" indent="0">
              <a:lnSpc>
                <a:spcPct val="120000"/>
              </a:lnSpc>
              <a:spcBef>
                <a:spcPts val="600"/>
              </a:spcBef>
              <a:buNone/>
            </a:pPr>
            <a:endParaRPr lang="en-US" sz="2800" kern="0" dirty="0"/>
          </a:p>
          <a:p>
            <a:pPr>
              <a:lnSpc>
                <a:spcPct val="120000"/>
              </a:lnSpc>
              <a:spcBef>
                <a:spcPts val="600"/>
              </a:spcBef>
            </a:pPr>
            <a:endParaRPr lang="en-US" sz="2600" kern="0" dirty="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162699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4FDC4-923E-4FE8-A2C6-9CA93A3A09FE}"/>
              </a:ext>
            </a:extLst>
          </p:cNvPr>
          <p:cNvSpPr>
            <a:spLocks noGrp="1"/>
          </p:cNvSpPr>
          <p:nvPr>
            <p:ph type="title"/>
          </p:nvPr>
        </p:nvSpPr>
        <p:spPr/>
        <p:txBody>
          <a:bodyPr/>
          <a:lstStyle/>
          <a:p>
            <a:r>
              <a:rPr lang="en-US" dirty="0"/>
              <a:t>Data Extraction Hardships</a:t>
            </a:r>
          </a:p>
        </p:txBody>
      </p:sp>
      <p:sp>
        <p:nvSpPr>
          <p:cNvPr id="3" name="Content Placeholder 5">
            <a:extLst>
              <a:ext uri="{FF2B5EF4-FFF2-40B4-BE49-F238E27FC236}">
                <a16:creationId xmlns:a16="http://schemas.microsoft.com/office/drawing/2014/main" id="{BD756E02-C4CD-44D7-A8F8-597E6F186E7A}"/>
              </a:ext>
            </a:extLst>
          </p:cNvPr>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a:t>
            </a:r>
            <a:r>
              <a:rPr lang="en-US" sz="2400" kern="0" dirty="0"/>
              <a:t>The data was extracted from three different excel files. With the three different excel files, it was difficult to pull out every player by position. Furthermore, it was challenging to pull out all the different statistics by the position of each player.</a:t>
            </a:r>
          </a:p>
          <a:p>
            <a:pPr>
              <a:lnSpc>
                <a:spcPct val="120000"/>
              </a:lnSpc>
              <a:spcBef>
                <a:spcPts val="600"/>
              </a:spcBef>
            </a:pPr>
            <a:r>
              <a:rPr lang="en-US" sz="2400" kern="0" dirty="0"/>
              <a:t> I understand on the surface, my project is just plotting data given by a website. However, indexing through multiple vectors and attempting to separate them by positions was one of many hardships in my project.</a:t>
            </a:r>
          </a:p>
          <a:p>
            <a:pPr>
              <a:lnSpc>
                <a:spcPct val="120000"/>
              </a:lnSpc>
              <a:spcBef>
                <a:spcPts val="600"/>
              </a:spcBef>
            </a:pPr>
            <a:endParaRPr lang="en-US" sz="2800" kern="0" dirty="0"/>
          </a:p>
          <a:p>
            <a:pPr marL="0" indent="0">
              <a:lnSpc>
                <a:spcPct val="120000"/>
              </a:lnSpc>
              <a:spcBef>
                <a:spcPts val="600"/>
              </a:spcBef>
              <a:buNone/>
            </a:pPr>
            <a:endParaRPr lang="en-US" sz="2800" kern="0" dirty="0"/>
          </a:p>
          <a:p>
            <a:pPr>
              <a:lnSpc>
                <a:spcPct val="120000"/>
              </a:lnSpc>
              <a:spcBef>
                <a:spcPts val="600"/>
              </a:spcBef>
            </a:pPr>
            <a:endParaRPr lang="en-US" sz="2800" kern="0" dirty="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184178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References</a:t>
            </a:r>
          </a:p>
        </p:txBody>
      </p:sp>
      <p:sp>
        <p:nvSpPr>
          <p:cNvPr id="3"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marL="514350" indent="-514350">
              <a:lnSpc>
                <a:spcPct val="120000"/>
              </a:lnSpc>
              <a:spcBef>
                <a:spcPts val="600"/>
              </a:spcBef>
              <a:buFont typeface="+mj-lt"/>
              <a:buAutoNum type="arabicPeriod"/>
            </a:pPr>
            <a:r>
              <a:rPr lang="en-US" sz="2800" kern="0" dirty="0">
                <a:hlinkClick r:id="rId2"/>
              </a:rPr>
              <a:t>www.basketball-reference.com</a:t>
            </a:r>
            <a:endParaRPr lang="en-US" sz="2800" kern="0" dirty="0"/>
          </a:p>
          <a:p>
            <a:pPr marL="0" indent="0">
              <a:lnSpc>
                <a:spcPct val="120000"/>
              </a:lnSpc>
              <a:spcBef>
                <a:spcPts val="600"/>
              </a:spcBef>
              <a:buNone/>
            </a:pPr>
            <a:endParaRPr lang="en-US" sz="2800" kern="0" dirty="0"/>
          </a:p>
          <a:p>
            <a:pPr>
              <a:lnSpc>
                <a:spcPct val="120000"/>
              </a:lnSpc>
              <a:spcBef>
                <a:spcPts val="600"/>
              </a:spcBef>
            </a:pPr>
            <a:endParaRPr lang="en-US" sz="2600" kern="0" dirty="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285704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Background</a:t>
            </a:r>
          </a:p>
        </p:txBody>
      </p:sp>
      <p:sp>
        <p:nvSpPr>
          <p:cNvPr id="3"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a:t>
            </a:r>
            <a:r>
              <a:rPr lang="en-US" sz="2400" kern="0" dirty="0"/>
              <a:t>Stephen Curry who is supposedly the best point guard in the NBA earned $34,682,550 in 2017-2018 season. And Paul Millsap who earned $31,269,231 However, are they actually worth that much money?</a:t>
            </a:r>
          </a:p>
          <a:p>
            <a:pPr>
              <a:lnSpc>
                <a:spcPct val="120000"/>
              </a:lnSpc>
              <a:spcBef>
                <a:spcPts val="600"/>
              </a:spcBef>
            </a:pPr>
            <a:r>
              <a:rPr lang="en-US" sz="2800" kern="0" dirty="0"/>
              <a:t> </a:t>
            </a:r>
            <a:r>
              <a:rPr lang="en-US" sz="2400" kern="0" dirty="0"/>
              <a:t>As our body gets old, our muscles tighten up and are more prone to injuries. Does age impact a professional NBA player’s body and his performance?</a:t>
            </a:r>
            <a:endParaRPr lang="en-US" sz="2800" kern="0" dirty="0"/>
          </a:p>
          <a:p>
            <a:pPr>
              <a:lnSpc>
                <a:spcPct val="120000"/>
              </a:lnSpc>
              <a:spcBef>
                <a:spcPts val="600"/>
              </a:spcBef>
            </a:pPr>
            <a:endParaRPr lang="en-US" sz="2800" kern="0" dirty="0"/>
          </a:p>
          <a:p>
            <a:pPr>
              <a:lnSpc>
                <a:spcPct val="120000"/>
              </a:lnSpc>
              <a:spcBef>
                <a:spcPts val="600"/>
              </a:spcBef>
            </a:pPr>
            <a:endParaRPr lang="en-US" sz="2800" kern="0" dirty="0"/>
          </a:p>
          <a:p>
            <a:pPr marL="0" indent="0">
              <a:lnSpc>
                <a:spcPct val="120000"/>
              </a:lnSpc>
              <a:spcBef>
                <a:spcPts val="600"/>
              </a:spcBef>
              <a:buNone/>
            </a:pPr>
            <a:endParaRPr lang="en-US" sz="2800" kern="0" dirty="0"/>
          </a:p>
          <a:p>
            <a:pPr>
              <a:lnSpc>
                <a:spcPct val="120000"/>
              </a:lnSpc>
              <a:spcBef>
                <a:spcPts val="600"/>
              </a:spcBef>
            </a:pPr>
            <a:endParaRPr lang="en-US" sz="2800" kern="0" dirty="0"/>
          </a:p>
          <a:p>
            <a:pPr marL="0" indent="0">
              <a:lnSpc>
                <a:spcPct val="120000"/>
              </a:lnSpc>
              <a:spcBef>
                <a:spcPts val="600"/>
              </a:spcBef>
              <a:buNone/>
            </a:pPr>
            <a:endParaRPr lang="en-US" sz="2800" kern="0" dirty="0"/>
          </a:p>
        </p:txBody>
      </p:sp>
      <p:pic>
        <p:nvPicPr>
          <p:cNvPr id="1026" name="Picture 2" descr="Image result for steph curry">
            <a:extLst>
              <a:ext uri="{FF2B5EF4-FFF2-40B4-BE49-F238E27FC236}">
                <a16:creationId xmlns:a16="http://schemas.microsoft.com/office/drawing/2014/main" id="{48D22159-7E96-43D1-95F0-8006230CB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91" y="2929379"/>
            <a:ext cx="1675963" cy="30142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aul millsap">
            <a:extLst>
              <a:ext uri="{FF2B5EF4-FFF2-40B4-BE49-F238E27FC236}">
                <a16:creationId xmlns:a16="http://schemas.microsoft.com/office/drawing/2014/main" id="{1503035D-1B44-41C0-B407-347C22A8C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5494" y="4276824"/>
            <a:ext cx="2769550" cy="1558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1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Technical Approach - 1</a:t>
            </a:r>
          </a:p>
        </p:txBody>
      </p:sp>
      <p:sp>
        <p:nvSpPr>
          <p:cNvPr id="4"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a:t>
            </a:r>
            <a:r>
              <a:rPr lang="en-US" sz="2400" kern="0" dirty="0"/>
              <a:t>To compare wage and rating of a player and to determine the correlation , I have created a rating for each player by position and compared it to their contract signing for this season.</a:t>
            </a:r>
          </a:p>
          <a:p>
            <a:pPr>
              <a:lnSpc>
                <a:spcPct val="120000"/>
              </a:lnSpc>
              <a:spcBef>
                <a:spcPts val="600"/>
              </a:spcBef>
            </a:pPr>
            <a:r>
              <a:rPr lang="en-US" sz="2400" kern="0" dirty="0"/>
              <a:t> With the new rating of each player, I plotted their wage with their rating. After, I ran </a:t>
            </a:r>
            <a:r>
              <a:rPr lang="en-US" sz="2400" kern="0" dirty="0" err="1"/>
              <a:t>MyLineFit</a:t>
            </a:r>
            <a:r>
              <a:rPr lang="en-US" sz="2400" kern="0" dirty="0"/>
              <a:t> to determine the best fit line and calculated the </a:t>
            </a:r>
            <a:r>
              <a:rPr lang="en-US" sz="2400" kern="0" dirty="0" err="1"/>
              <a:t>rSq</a:t>
            </a:r>
            <a:r>
              <a:rPr lang="en-US" sz="2400" kern="0" dirty="0"/>
              <a:t> value.</a:t>
            </a:r>
          </a:p>
          <a:p>
            <a:pPr>
              <a:lnSpc>
                <a:spcPct val="120000"/>
              </a:lnSpc>
              <a:spcBef>
                <a:spcPts val="600"/>
              </a:spcBef>
            </a:pPr>
            <a:endParaRPr lang="en-US" sz="2800" kern="0" dirty="0"/>
          </a:p>
          <a:p>
            <a:pPr marL="0" indent="0">
              <a:lnSpc>
                <a:spcPct val="120000"/>
              </a:lnSpc>
              <a:spcBef>
                <a:spcPts val="600"/>
              </a:spcBef>
              <a:buNone/>
            </a:pPr>
            <a:endParaRPr lang="en-US" sz="2800" kern="0" dirty="0"/>
          </a:p>
          <a:p>
            <a:pPr>
              <a:lnSpc>
                <a:spcPct val="120000"/>
              </a:lnSpc>
              <a:spcBef>
                <a:spcPts val="600"/>
              </a:spcBef>
            </a:pPr>
            <a:endParaRPr lang="en-US" sz="2600" kern="0" dirty="0"/>
          </a:p>
          <a:p>
            <a:pPr marL="0" indent="0">
              <a:lnSpc>
                <a:spcPct val="120000"/>
              </a:lnSpc>
              <a:spcBef>
                <a:spcPts val="600"/>
              </a:spcBef>
              <a:buNone/>
            </a:pPr>
            <a:endParaRPr lang="en-US" sz="2800" kern="0" dirty="0"/>
          </a:p>
        </p:txBody>
      </p:sp>
      <p:pic>
        <p:nvPicPr>
          <p:cNvPr id="2050" name="Picture 2" descr="Image result for nba salary cap">
            <a:extLst>
              <a:ext uri="{FF2B5EF4-FFF2-40B4-BE49-F238E27FC236}">
                <a16:creationId xmlns:a16="http://schemas.microsoft.com/office/drawing/2014/main" id="{B97CF1BA-0AE2-4C7B-85D6-89078A6EC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5182" y="4437669"/>
            <a:ext cx="2273235" cy="17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20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Results- 1</a:t>
            </a:r>
          </a:p>
        </p:txBody>
      </p:sp>
      <p:pic>
        <p:nvPicPr>
          <p:cNvPr id="5" name="Picture 4">
            <a:extLst>
              <a:ext uri="{FF2B5EF4-FFF2-40B4-BE49-F238E27FC236}">
                <a16:creationId xmlns:a16="http://schemas.microsoft.com/office/drawing/2014/main" id="{C0A2CB5A-8222-4361-A4D1-193FF0FA5C9F}"/>
              </a:ext>
            </a:extLst>
          </p:cNvPr>
          <p:cNvPicPr>
            <a:picLocks noChangeAspect="1"/>
          </p:cNvPicPr>
          <p:nvPr/>
        </p:nvPicPr>
        <p:blipFill rotWithShape="1">
          <a:blip r:embed="rId2"/>
          <a:srcRect b="23063"/>
          <a:stretch/>
        </p:blipFill>
        <p:spPr>
          <a:xfrm>
            <a:off x="3999806" y="1171072"/>
            <a:ext cx="3641558" cy="2765234"/>
          </a:xfrm>
          <a:prstGeom prst="rect">
            <a:avLst/>
          </a:prstGeom>
        </p:spPr>
      </p:pic>
      <p:pic>
        <p:nvPicPr>
          <p:cNvPr id="6" name="Picture 5">
            <a:extLst>
              <a:ext uri="{FF2B5EF4-FFF2-40B4-BE49-F238E27FC236}">
                <a16:creationId xmlns:a16="http://schemas.microsoft.com/office/drawing/2014/main" id="{4ADBB2FB-3232-4002-B1EB-1B90AD88E74E}"/>
              </a:ext>
            </a:extLst>
          </p:cNvPr>
          <p:cNvPicPr>
            <a:picLocks noChangeAspect="1"/>
          </p:cNvPicPr>
          <p:nvPr/>
        </p:nvPicPr>
        <p:blipFill>
          <a:blip r:embed="rId3"/>
          <a:stretch>
            <a:fillRect/>
          </a:stretch>
        </p:blipFill>
        <p:spPr>
          <a:xfrm>
            <a:off x="7641364" y="1171071"/>
            <a:ext cx="3670948" cy="2765234"/>
          </a:xfrm>
          <a:prstGeom prst="rect">
            <a:avLst/>
          </a:prstGeom>
        </p:spPr>
      </p:pic>
      <p:pic>
        <p:nvPicPr>
          <p:cNvPr id="7" name="Picture 6">
            <a:extLst>
              <a:ext uri="{FF2B5EF4-FFF2-40B4-BE49-F238E27FC236}">
                <a16:creationId xmlns:a16="http://schemas.microsoft.com/office/drawing/2014/main" id="{2B52CBE4-19C4-4CF6-A8F3-E53EAB42CFD7}"/>
              </a:ext>
            </a:extLst>
          </p:cNvPr>
          <p:cNvPicPr>
            <a:picLocks noChangeAspect="1"/>
          </p:cNvPicPr>
          <p:nvPr/>
        </p:nvPicPr>
        <p:blipFill rotWithShape="1">
          <a:blip r:embed="rId4"/>
          <a:srcRect l="2222" t="363" r="2754" b="23295"/>
          <a:stretch/>
        </p:blipFill>
        <p:spPr>
          <a:xfrm>
            <a:off x="5325981" y="3936305"/>
            <a:ext cx="3134246" cy="2506771"/>
          </a:xfrm>
          <a:prstGeom prst="rect">
            <a:avLst/>
          </a:prstGeom>
        </p:spPr>
      </p:pic>
      <p:pic>
        <p:nvPicPr>
          <p:cNvPr id="4" name="Picture 3">
            <a:extLst>
              <a:ext uri="{FF2B5EF4-FFF2-40B4-BE49-F238E27FC236}">
                <a16:creationId xmlns:a16="http://schemas.microsoft.com/office/drawing/2014/main" id="{819D00A9-3D5A-4F62-8A7D-8853F4E76A67}"/>
              </a:ext>
            </a:extLst>
          </p:cNvPr>
          <p:cNvPicPr>
            <a:picLocks noChangeAspect="1"/>
          </p:cNvPicPr>
          <p:nvPr/>
        </p:nvPicPr>
        <p:blipFill>
          <a:blip r:embed="rId5"/>
          <a:stretch>
            <a:fillRect/>
          </a:stretch>
        </p:blipFill>
        <p:spPr>
          <a:xfrm>
            <a:off x="2140000" y="3936305"/>
            <a:ext cx="3185980" cy="2506771"/>
          </a:xfrm>
          <a:prstGeom prst="rect">
            <a:avLst/>
          </a:prstGeom>
        </p:spPr>
      </p:pic>
      <p:pic>
        <p:nvPicPr>
          <p:cNvPr id="8" name="Picture 7">
            <a:extLst>
              <a:ext uri="{FF2B5EF4-FFF2-40B4-BE49-F238E27FC236}">
                <a16:creationId xmlns:a16="http://schemas.microsoft.com/office/drawing/2014/main" id="{21325FBD-6CFA-4074-A16D-817E3F096BEA}"/>
              </a:ext>
            </a:extLst>
          </p:cNvPr>
          <p:cNvPicPr>
            <a:picLocks noChangeAspect="1"/>
          </p:cNvPicPr>
          <p:nvPr/>
        </p:nvPicPr>
        <p:blipFill>
          <a:blip r:embed="rId6"/>
          <a:stretch>
            <a:fillRect/>
          </a:stretch>
        </p:blipFill>
        <p:spPr>
          <a:xfrm>
            <a:off x="488274" y="1171073"/>
            <a:ext cx="3511532" cy="2765233"/>
          </a:xfrm>
          <a:prstGeom prst="rect">
            <a:avLst/>
          </a:prstGeom>
        </p:spPr>
      </p:pic>
    </p:spTree>
    <p:extLst>
      <p:ext uri="{BB962C8B-B14F-4D97-AF65-F5344CB8AC3E}">
        <p14:creationId xmlns:p14="http://schemas.microsoft.com/office/powerpoint/2010/main" val="302222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Results- 1</a:t>
            </a:r>
          </a:p>
        </p:txBody>
      </p:sp>
      <p:sp>
        <p:nvSpPr>
          <p:cNvPr id="3"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a:t>
            </a:r>
            <a:r>
              <a:rPr lang="en-US" sz="2400" kern="0" dirty="0"/>
              <a:t>None of these show very strong correlation between a player’s skill and their pay. This can be due to my rather simplistic model of rating players and/or players who have bias stats due to their little playing time.</a:t>
            </a:r>
          </a:p>
          <a:p>
            <a:pPr>
              <a:lnSpc>
                <a:spcPct val="120000"/>
              </a:lnSpc>
              <a:spcBef>
                <a:spcPts val="600"/>
              </a:spcBef>
            </a:pPr>
            <a:r>
              <a:rPr lang="en-US" sz="2400" kern="0" dirty="0"/>
              <a:t> With that aside, there seems to the strongest correlation between wage and rating for shooting guards. Whereas, other positions show weak to little correlation. </a:t>
            </a:r>
          </a:p>
          <a:p>
            <a:pPr>
              <a:lnSpc>
                <a:spcPct val="120000"/>
              </a:lnSpc>
              <a:spcBef>
                <a:spcPts val="600"/>
              </a:spcBef>
            </a:pPr>
            <a:r>
              <a:rPr lang="en-US" sz="2400" kern="0" dirty="0"/>
              <a:t> (Please ignore the blue circles)</a:t>
            </a:r>
          </a:p>
          <a:p>
            <a:pPr marL="0" indent="0">
              <a:lnSpc>
                <a:spcPct val="120000"/>
              </a:lnSpc>
              <a:spcBef>
                <a:spcPts val="600"/>
              </a:spcBef>
              <a:buNone/>
            </a:pPr>
            <a:endParaRPr lang="en-US" sz="2800" kern="0" dirty="0"/>
          </a:p>
          <a:p>
            <a:pPr>
              <a:lnSpc>
                <a:spcPct val="120000"/>
              </a:lnSpc>
              <a:spcBef>
                <a:spcPts val="600"/>
              </a:spcBef>
            </a:pPr>
            <a:endParaRPr lang="en-US" sz="2800" kern="0" dirty="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332482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Results- 1</a:t>
            </a:r>
          </a:p>
        </p:txBody>
      </p:sp>
      <p:sp>
        <p:nvSpPr>
          <p:cNvPr id="3"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To determine whether a player is underpaid or overpaid, one must look at the line of best fit. If the player is over the line, he is underpaid, while if the player is under the line, he is overpaid.</a:t>
            </a:r>
          </a:p>
          <a:p>
            <a:pPr>
              <a:lnSpc>
                <a:spcPct val="120000"/>
              </a:lnSpc>
              <a:spcBef>
                <a:spcPts val="600"/>
              </a:spcBef>
            </a:pPr>
            <a:r>
              <a:rPr lang="en-US" sz="2800" kern="0" dirty="0"/>
              <a:t> Example:</a:t>
            </a:r>
          </a:p>
          <a:p>
            <a:pPr lvl="1">
              <a:lnSpc>
                <a:spcPct val="120000"/>
              </a:lnSpc>
              <a:spcBef>
                <a:spcPts val="600"/>
              </a:spcBef>
            </a:pPr>
            <a:r>
              <a:rPr lang="en-US" sz="2600" kern="0" dirty="0"/>
              <a:t>Stephen Curry (blue circle)</a:t>
            </a:r>
          </a:p>
          <a:p>
            <a:pPr lvl="2">
              <a:lnSpc>
                <a:spcPct val="120000"/>
              </a:lnSpc>
              <a:spcBef>
                <a:spcPts val="600"/>
              </a:spcBef>
            </a:pPr>
            <a:r>
              <a:rPr lang="en-US" sz="2600" kern="0" dirty="0"/>
              <a:t> Under the line</a:t>
            </a:r>
          </a:p>
          <a:p>
            <a:pPr lvl="2">
              <a:lnSpc>
                <a:spcPct val="120000"/>
              </a:lnSpc>
              <a:spcBef>
                <a:spcPts val="600"/>
              </a:spcBef>
            </a:pPr>
            <a:r>
              <a:rPr lang="en-US" sz="2600" kern="0" dirty="0"/>
              <a:t> By logic, he is over paid</a:t>
            </a:r>
          </a:p>
          <a:p>
            <a:pPr marL="0" indent="0">
              <a:lnSpc>
                <a:spcPct val="120000"/>
              </a:lnSpc>
              <a:spcBef>
                <a:spcPts val="600"/>
              </a:spcBef>
              <a:buNone/>
            </a:pPr>
            <a:endParaRPr lang="en-US" sz="2800" kern="0" dirty="0"/>
          </a:p>
          <a:p>
            <a:pPr marL="0" indent="0">
              <a:lnSpc>
                <a:spcPct val="120000"/>
              </a:lnSpc>
              <a:spcBef>
                <a:spcPts val="600"/>
              </a:spcBef>
              <a:buNone/>
            </a:pPr>
            <a:endParaRPr lang="en-US" sz="2800" kern="0" dirty="0"/>
          </a:p>
          <a:p>
            <a:pPr>
              <a:lnSpc>
                <a:spcPct val="120000"/>
              </a:lnSpc>
              <a:spcBef>
                <a:spcPts val="600"/>
              </a:spcBef>
            </a:pPr>
            <a:endParaRPr lang="en-US" sz="2800" kern="0" dirty="0"/>
          </a:p>
          <a:p>
            <a:pPr marL="0" indent="0">
              <a:lnSpc>
                <a:spcPct val="120000"/>
              </a:lnSpc>
              <a:spcBef>
                <a:spcPts val="600"/>
              </a:spcBef>
              <a:buNone/>
            </a:pPr>
            <a:endParaRPr lang="en-US" sz="2800" kern="0" dirty="0"/>
          </a:p>
        </p:txBody>
      </p:sp>
      <p:pic>
        <p:nvPicPr>
          <p:cNvPr id="4" name="Picture 3">
            <a:extLst>
              <a:ext uri="{FF2B5EF4-FFF2-40B4-BE49-F238E27FC236}">
                <a16:creationId xmlns:a16="http://schemas.microsoft.com/office/drawing/2014/main" id="{8EEE31CF-A255-4829-A568-9A39EFF0FCE9}"/>
              </a:ext>
            </a:extLst>
          </p:cNvPr>
          <p:cNvPicPr>
            <a:picLocks noChangeAspect="1"/>
          </p:cNvPicPr>
          <p:nvPr/>
        </p:nvPicPr>
        <p:blipFill rotWithShape="1">
          <a:blip r:embed="rId2"/>
          <a:srcRect b="22215"/>
          <a:stretch/>
        </p:blipFill>
        <p:spPr>
          <a:xfrm>
            <a:off x="8349956" y="3352800"/>
            <a:ext cx="3641558" cy="2795702"/>
          </a:xfrm>
          <a:prstGeom prst="rect">
            <a:avLst/>
          </a:prstGeom>
        </p:spPr>
      </p:pic>
    </p:spTree>
    <p:extLst>
      <p:ext uri="{BB962C8B-B14F-4D97-AF65-F5344CB8AC3E}">
        <p14:creationId xmlns:p14="http://schemas.microsoft.com/office/powerpoint/2010/main" val="258579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834" y="368431"/>
            <a:ext cx="7772400" cy="457200"/>
          </a:xfrm>
        </p:spPr>
        <p:txBody>
          <a:bodyPr/>
          <a:lstStyle/>
          <a:p>
            <a:r>
              <a:rPr lang="en-US" sz="3600" dirty="0"/>
              <a:t>Technical Approach – 2</a:t>
            </a:r>
          </a:p>
        </p:txBody>
      </p:sp>
      <p:sp>
        <p:nvSpPr>
          <p:cNvPr id="3" name="Content Placeholder 5"/>
          <p:cNvSpPr txBox="1">
            <a:spLocks/>
          </p:cNvSpPr>
          <p:nvPr/>
        </p:nvSpPr>
        <p:spPr>
          <a:xfrm>
            <a:off x="17526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Similar to finding the wage and rating of players, I compared the age of each player with his rating.</a:t>
            </a:r>
          </a:p>
          <a:p>
            <a:pPr>
              <a:lnSpc>
                <a:spcPct val="120000"/>
              </a:lnSpc>
              <a:spcBef>
                <a:spcPts val="600"/>
              </a:spcBef>
            </a:pPr>
            <a:r>
              <a:rPr lang="en-US" sz="2800" kern="0" dirty="0"/>
              <a:t> To determine the correlation, I scatter plotted rating along with their rating. And after, I used </a:t>
            </a:r>
            <a:r>
              <a:rPr lang="en-US" sz="2800" kern="0" dirty="0" err="1"/>
              <a:t>MyLineFit</a:t>
            </a:r>
            <a:r>
              <a:rPr lang="en-US" sz="2800" kern="0" dirty="0"/>
              <a:t> to determine the </a:t>
            </a:r>
            <a:r>
              <a:rPr lang="en-US" sz="2800" kern="0" dirty="0" err="1"/>
              <a:t>rSq</a:t>
            </a:r>
            <a:r>
              <a:rPr lang="en-US" sz="2800" kern="0" dirty="0"/>
              <a:t> value and the line of best fit.</a:t>
            </a:r>
          </a:p>
          <a:p>
            <a:pPr marL="0" indent="0">
              <a:lnSpc>
                <a:spcPct val="120000"/>
              </a:lnSpc>
              <a:spcBef>
                <a:spcPts val="600"/>
              </a:spcBef>
              <a:buNone/>
            </a:pPr>
            <a:endParaRPr lang="en-US" sz="2800" kern="0" dirty="0"/>
          </a:p>
          <a:p>
            <a:pPr>
              <a:lnSpc>
                <a:spcPct val="120000"/>
              </a:lnSpc>
              <a:spcBef>
                <a:spcPts val="600"/>
              </a:spcBef>
            </a:pPr>
            <a:endParaRPr lang="en-US" sz="2600" kern="0" dirty="0"/>
          </a:p>
          <a:p>
            <a:pPr marL="0" indent="0">
              <a:lnSpc>
                <a:spcPct val="120000"/>
              </a:lnSpc>
              <a:spcBef>
                <a:spcPts val="600"/>
              </a:spcBef>
              <a:buNone/>
            </a:pPr>
            <a:endParaRPr lang="en-US" sz="2800" kern="0" dirty="0"/>
          </a:p>
        </p:txBody>
      </p:sp>
      <p:pic>
        <p:nvPicPr>
          <p:cNvPr id="3074" name="Picture 2" descr="Image result for age nba">
            <a:extLst>
              <a:ext uri="{FF2B5EF4-FFF2-40B4-BE49-F238E27FC236}">
                <a16:creationId xmlns:a16="http://schemas.microsoft.com/office/drawing/2014/main" id="{02A8ED0D-A410-4627-8A55-9F676F310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7352" y="4673731"/>
            <a:ext cx="3431357" cy="1930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Results- 2</a:t>
            </a:r>
          </a:p>
        </p:txBody>
      </p:sp>
      <p:pic>
        <p:nvPicPr>
          <p:cNvPr id="4" name="Picture 3">
            <a:extLst>
              <a:ext uri="{FF2B5EF4-FFF2-40B4-BE49-F238E27FC236}">
                <a16:creationId xmlns:a16="http://schemas.microsoft.com/office/drawing/2014/main" id="{2214E256-481D-4D6B-8785-4540A443CE93}"/>
              </a:ext>
            </a:extLst>
          </p:cNvPr>
          <p:cNvPicPr>
            <a:picLocks noChangeAspect="1"/>
          </p:cNvPicPr>
          <p:nvPr/>
        </p:nvPicPr>
        <p:blipFill>
          <a:blip r:embed="rId2"/>
          <a:stretch>
            <a:fillRect/>
          </a:stretch>
        </p:blipFill>
        <p:spPr>
          <a:xfrm>
            <a:off x="1" y="1156285"/>
            <a:ext cx="3898070" cy="2757989"/>
          </a:xfrm>
          <a:prstGeom prst="rect">
            <a:avLst/>
          </a:prstGeom>
        </p:spPr>
      </p:pic>
      <p:pic>
        <p:nvPicPr>
          <p:cNvPr id="5" name="Picture 4">
            <a:extLst>
              <a:ext uri="{FF2B5EF4-FFF2-40B4-BE49-F238E27FC236}">
                <a16:creationId xmlns:a16="http://schemas.microsoft.com/office/drawing/2014/main" id="{6CA8026A-A43C-4598-90FE-D3572A356E8C}"/>
              </a:ext>
            </a:extLst>
          </p:cNvPr>
          <p:cNvPicPr>
            <a:picLocks noChangeAspect="1"/>
          </p:cNvPicPr>
          <p:nvPr/>
        </p:nvPicPr>
        <p:blipFill>
          <a:blip r:embed="rId3"/>
          <a:stretch>
            <a:fillRect/>
          </a:stretch>
        </p:blipFill>
        <p:spPr>
          <a:xfrm>
            <a:off x="3898071" y="1156285"/>
            <a:ext cx="3904382" cy="2757989"/>
          </a:xfrm>
          <a:prstGeom prst="rect">
            <a:avLst/>
          </a:prstGeom>
        </p:spPr>
      </p:pic>
      <p:pic>
        <p:nvPicPr>
          <p:cNvPr id="6" name="Picture 5">
            <a:extLst>
              <a:ext uri="{FF2B5EF4-FFF2-40B4-BE49-F238E27FC236}">
                <a16:creationId xmlns:a16="http://schemas.microsoft.com/office/drawing/2014/main" id="{595E9316-FECD-46BA-BAF9-0B22BDB04DBB}"/>
              </a:ext>
            </a:extLst>
          </p:cNvPr>
          <p:cNvPicPr>
            <a:picLocks noChangeAspect="1"/>
          </p:cNvPicPr>
          <p:nvPr/>
        </p:nvPicPr>
        <p:blipFill>
          <a:blip r:embed="rId4"/>
          <a:stretch>
            <a:fillRect/>
          </a:stretch>
        </p:blipFill>
        <p:spPr>
          <a:xfrm>
            <a:off x="7796141" y="1156285"/>
            <a:ext cx="3792235" cy="2757989"/>
          </a:xfrm>
          <a:prstGeom prst="rect">
            <a:avLst/>
          </a:prstGeom>
        </p:spPr>
      </p:pic>
      <p:pic>
        <p:nvPicPr>
          <p:cNvPr id="7" name="Picture 6">
            <a:extLst>
              <a:ext uri="{FF2B5EF4-FFF2-40B4-BE49-F238E27FC236}">
                <a16:creationId xmlns:a16="http://schemas.microsoft.com/office/drawing/2014/main" id="{06C37B76-2D7A-469C-9012-82A3C88DCCD3}"/>
              </a:ext>
            </a:extLst>
          </p:cNvPr>
          <p:cNvPicPr>
            <a:picLocks noChangeAspect="1"/>
          </p:cNvPicPr>
          <p:nvPr/>
        </p:nvPicPr>
        <p:blipFill>
          <a:blip r:embed="rId5"/>
          <a:stretch>
            <a:fillRect/>
          </a:stretch>
        </p:blipFill>
        <p:spPr>
          <a:xfrm>
            <a:off x="1373302" y="3914274"/>
            <a:ext cx="3904382" cy="2681715"/>
          </a:xfrm>
          <a:prstGeom prst="rect">
            <a:avLst/>
          </a:prstGeom>
        </p:spPr>
      </p:pic>
      <p:pic>
        <p:nvPicPr>
          <p:cNvPr id="8" name="Picture 7">
            <a:extLst>
              <a:ext uri="{FF2B5EF4-FFF2-40B4-BE49-F238E27FC236}">
                <a16:creationId xmlns:a16="http://schemas.microsoft.com/office/drawing/2014/main" id="{53FA9456-AF70-4490-8F15-E6802C370EDC}"/>
              </a:ext>
            </a:extLst>
          </p:cNvPr>
          <p:cNvPicPr>
            <a:picLocks noChangeAspect="1"/>
          </p:cNvPicPr>
          <p:nvPr/>
        </p:nvPicPr>
        <p:blipFill>
          <a:blip r:embed="rId6"/>
          <a:stretch>
            <a:fillRect/>
          </a:stretch>
        </p:blipFill>
        <p:spPr>
          <a:xfrm>
            <a:off x="5196458" y="3840832"/>
            <a:ext cx="4026113" cy="2755158"/>
          </a:xfrm>
          <a:prstGeom prst="rect">
            <a:avLst/>
          </a:prstGeom>
        </p:spPr>
      </p:pic>
    </p:spTree>
    <p:extLst>
      <p:ext uri="{BB962C8B-B14F-4D97-AF65-F5344CB8AC3E}">
        <p14:creationId xmlns:p14="http://schemas.microsoft.com/office/powerpoint/2010/main" val="294069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Results- 2</a:t>
            </a:r>
          </a:p>
        </p:txBody>
      </p:sp>
      <p:sp>
        <p:nvSpPr>
          <p:cNvPr id="3" name="Content Placeholder 5"/>
          <p:cNvSpPr txBox="1">
            <a:spLocks/>
          </p:cNvSpPr>
          <p:nvPr/>
        </p:nvSpPr>
        <p:spPr>
          <a:xfrm>
            <a:off x="1743174" y="955249"/>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r>
              <a:rPr lang="en-US" sz="2800" kern="0" dirty="0"/>
              <a:t> </a:t>
            </a:r>
            <a:r>
              <a:rPr lang="en-US" sz="2400" kern="0" dirty="0"/>
              <a:t>None of these show very strong correlation between a player’s skill and their pay. This can be due to my rather simplistic model of rating players and/or players who have bias stats due to their little playing time.</a:t>
            </a:r>
          </a:p>
          <a:p>
            <a:pPr>
              <a:lnSpc>
                <a:spcPct val="120000"/>
              </a:lnSpc>
              <a:spcBef>
                <a:spcPts val="600"/>
              </a:spcBef>
            </a:pPr>
            <a:r>
              <a:rPr lang="en-US" sz="2400" kern="0" dirty="0"/>
              <a:t> With that aside, I have plotted the line of best fit on age and rating, and the </a:t>
            </a:r>
            <a:r>
              <a:rPr lang="en-US" sz="2400" kern="0" dirty="0" err="1"/>
              <a:t>rSq</a:t>
            </a:r>
            <a:r>
              <a:rPr lang="en-US" sz="2400" kern="0" dirty="0"/>
              <a:t> value was less than .01. Therefore, I have decided not to include the line of best fit in my graphs.</a:t>
            </a:r>
          </a:p>
          <a:p>
            <a:pPr>
              <a:lnSpc>
                <a:spcPct val="120000"/>
              </a:lnSpc>
              <a:spcBef>
                <a:spcPts val="600"/>
              </a:spcBef>
            </a:pPr>
            <a:r>
              <a:rPr lang="en-US" sz="2400" kern="0" dirty="0"/>
              <a:t> The graph shows where your player lies compared to other players</a:t>
            </a:r>
          </a:p>
          <a:p>
            <a:pPr>
              <a:lnSpc>
                <a:spcPct val="120000"/>
              </a:lnSpc>
              <a:spcBef>
                <a:spcPts val="600"/>
              </a:spcBef>
            </a:pPr>
            <a:r>
              <a:rPr lang="en-US" sz="2400" kern="0" dirty="0"/>
              <a:t> (Please ignore the blue circles)</a:t>
            </a:r>
          </a:p>
          <a:p>
            <a:pPr marL="0" indent="0">
              <a:lnSpc>
                <a:spcPct val="120000"/>
              </a:lnSpc>
              <a:spcBef>
                <a:spcPts val="600"/>
              </a:spcBef>
              <a:buNone/>
            </a:pPr>
            <a:endParaRPr lang="en-US" sz="2800" kern="0" dirty="0"/>
          </a:p>
          <a:p>
            <a:pPr>
              <a:lnSpc>
                <a:spcPct val="120000"/>
              </a:lnSpc>
              <a:spcBef>
                <a:spcPts val="600"/>
              </a:spcBef>
            </a:pPr>
            <a:endParaRPr lang="en-US" sz="2800" kern="0" dirty="0"/>
          </a:p>
          <a:p>
            <a:pPr marL="0" indent="0">
              <a:lnSpc>
                <a:spcPct val="120000"/>
              </a:lnSpc>
              <a:spcBef>
                <a:spcPts val="600"/>
              </a:spcBef>
              <a:buNone/>
            </a:pPr>
            <a:endParaRPr lang="en-US" sz="2800" kern="0" dirty="0"/>
          </a:p>
        </p:txBody>
      </p:sp>
    </p:spTree>
    <p:extLst>
      <p:ext uri="{BB962C8B-B14F-4D97-AF65-F5344CB8AC3E}">
        <p14:creationId xmlns:p14="http://schemas.microsoft.com/office/powerpoint/2010/main" val="1963690362"/>
      </p:ext>
    </p:extLst>
  </p:cSld>
  <p:clrMapOvr>
    <a:masterClrMapping/>
  </p:clrMapOvr>
</p:sld>
</file>

<file path=ppt/theme/theme1.xml><?xml version="1.0" encoding="utf-8"?>
<a:theme xmlns:a="http://schemas.openxmlformats.org/drawingml/2006/main" name="Tufts Them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Times" pitchFamily="6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Times" pitchFamily="64"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325</TotalTime>
  <Words>645</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Verdana</vt:lpstr>
      <vt:lpstr>Tufts Theme</vt:lpstr>
      <vt:lpstr>NBA Players Season 2017-2018 Daeseob Lim 5/6/2018</vt:lpstr>
      <vt:lpstr>Background</vt:lpstr>
      <vt:lpstr>Technical Approach - 1</vt:lpstr>
      <vt:lpstr>Results- 1</vt:lpstr>
      <vt:lpstr>Results- 1</vt:lpstr>
      <vt:lpstr>Results- 1</vt:lpstr>
      <vt:lpstr>Technical Approach – 2</vt:lpstr>
      <vt:lpstr>Results- 2</vt:lpstr>
      <vt:lpstr>Results- 2</vt:lpstr>
      <vt:lpstr>Conclusions and Next Steps</vt:lpstr>
      <vt:lpstr>Data Extraction Hardships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Daeseob Lim</dc:creator>
  <cp:lastModifiedBy>Daeseob Lim</cp:lastModifiedBy>
  <cp:revision>26</cp:revision>
  <dcterms:created xsi:type="dcterms:W3CDTF">2018-05-06T19:52:38Z</dcterms:created>
  <dcterms:modified xsi:type="dcterms:W3CDTF">2018-05-08T18:47:09Z</dcterms:modified>
</cp:coreProperties>
</file>