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61" r:id="rId3"/>
    <p:sldId id="258" r:id="rId4"/>
    <p:sldId id="286" r:id="rId5"/>
    <p:sldId id="287" r:id="rId6"/>
    <p:sldId id="288" r:id="rId7"/>
    <p:sldId id="289" r:id="rId8"/>
    <p:sldId id="290" r:id="rId9"/>
    <p:sldId id="260" r:id="rId10"/>
    <p:sldId id="292" r:id="rId11"/>
    <p:sldId id="293" r:id="rId12"/>
    <p:sldId id="291" r:id="rId13"/>
    <p:sldId id="294" r:id="rId14"/>
    <p:sldId id="299" r:id="rId15"/>
    <p:sldId id="300" r:id="rId16"/>
    <p:sldId id="295" r:id="rId17"/>
    <p:sldId id="296" r:id="rId18"/>
    <p:sldId id="302" r:id="rId19"/>
    <p:sldId id="303" r:id="rId20"/>
    <p:sldId id="304" r:id="rId21"/>
    <p:sldId id="297" r:id="rId22"/>
    <p:sldId id="305" r:id="rId23"/>
    <p:sldId id="280" r:id="rId24"/>
    <p:sldId id="29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89E0C-237F-49F5-8635-A642432A761C}">
  <a:tblStyle styleId="{86A89E0C-237F-49F5-8635-A642432A7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2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80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9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5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1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90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7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6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0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4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21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8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7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4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7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5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Replicated</a:t>
            </a:r>
            <a:r>
              <a:rPr lang="it-IT" dirty="0"/>
              <a:t> Data Storage</a:t>
            </a:r>
            <a:br>
              <a:rPr lang="it-IT" dirty="0"/>
            </a:b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A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totally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ordered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multicast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based</a:t>
            </a:r>
            <a:r>
              <a:rPr lang="it-IT" sz="3600" dirty="0">
                <a:solidFill>
                  <a:srgbClr val="263238"/>
                </a:solidFill>
                <a:latin typeface="Source Sans Pro"/>
                <a:sym typeface="Source Sans Pro"/>
              </a:rPr>
              <a:t> </a:t>
            </a:r>
            <a:r>
              <a:rPr lang="it-IT" sz="3600" dirty="0" err="1">
                <a:solidFill>
                  <a:srgbClr val="263238"/>
                </a:solidFill>
                <a:latin typeface="Source Sans Pro"/>
                <a:sym typeface="Source Sans Pro"/>
              </a:rPr>
              <a:t>solution</a:t>
            </a:r>
            <a:endParaRPr sz="3600" dirty="0">
              <a:solidFill>
                <a:srgbClr val="263238"/>
              </a:solidFill>
              <a:latin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Writes</a:t>
            </a:r>
            <a:r>
              <a:rPr lang="it-IT" i="0" dirty="0"/>
              <a:t> are </a:t>
            </a:r>
            <a:r>
              <a:rPr lang="it-IT" i="0" dirty="0" err="1"/>
              <a:t>submitted</a:t>
            </a:r>
            <a:r>
              <a:rPr lang="it-IT" i="0" dirty="0"/>
              <a:t> to the server the client </a:t>
            </a:r>
            <a:r>
              <a:rPr lang="it-IT" i="0" dirty="0" err="1"/>
              <a:t>connects</a:t>
            </a:r>
            <a:r>
              <a:rPr lang="it-IT" i="0" dirty="0"/>
              <a:t> to. </a:t>
            </a:r>
            <a:r>
              <a:rPr lang="it-IT" i="0" dirty="0" err="1"/>
              <a:t>Then</a:t>
            </a:r>
            <a:r>
              <a:rPr lang="it-IT" i="0" dirty="0"/>
              <a:t>, </a:t>
            </a:r>
            <a:r>
              <a:rPr lang="it-IT" i="0" dirty="0" err="1"/>
              <a:t>such</a:t>
            </a:r>
            <a:r>
              <a:rPr lang="it-IT" i="0" dirty="0"/>
              <a:t> server </a:t>
            </a:r>
            <a:r>
              <a:rPr lang="it-IT" i="0" dirty="0" err="1"/>
              <a:t>multicasts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r>
              <a:rPr lang="it-IT" i="0" dirty="0"/>
              <a:t> on the LAN to the </a:t>
            </a:r>
            <a:r>
              <a:rPr lang="it-IT" i="0" dirty="0" err="1"/>
              <a:t>other</a:t>
            </a:r>
            <a:r>
              <a:rPr lang="it-IT" i="0" dirty="0"/>
              <a:t> </a:t>
            </a:r>
            <a:r>
              <a:rPr lang="it-IT" i="0" dirty="0" err="1"/>
              <a:t>members</a:t>
            </a:r>
            <a:r>
              <a:rPr lang="it-IT" i="0" dirty="0"/>
              <a:t> of the group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Reads</a:t>
            </a:r>
            <a:r>
              <a:rPr lang="it-IT" i="0" dirty="0"/>
              <a:t> are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locally</a:t>
            </a:r>
            <a:r>
              <a:rPr lang="it-IT" i="0" dirty="0"/>
              <a:t> and </a:t>
            </a:r>
            <a:r>
              <a:rPr lang="it-IT" i="0" dirty="0" err="1"/>
              <a:t>directly</a:t>
            </a:r>
            <a:r>
              <a:rPr lang="it-IT" i="0" dirty="0"/>
              <a:t> by the server the client </a:t>
            </a:r>
            <a:r>
              <a:rPr lang="it-IT" i="0" dirty="0" err="1"/>
              <a:t>has</a:t>
            </a:r>
            <a:r>
              <a:rPr lang="it-IT" i="0" dirty="0"/>
              <a:t> </a:t>
            </a:r>
            <a:r>
              <a:rPr lang="it-IT" i="0" dirty="0" err="1"/>
              <a:t>submitted</a:t>
            </a:r>
            <a:r>
              <a:rPr lang="it-IT" i="0" dirty="0"/>
              <a:t> the </a:t>
            </a:r>
            <a:r>
              <a:rPr lang="it-IT" i="0" dirty="0" err="1"/>
              <a:t>request</a:t>
            </a:r>
            <a:r>
              <a:rPr lang="it-IT" i="0" dirty="0"/>
              <a:t> to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C02FD1-3826-4CAB-9C7B-EF5DFB0B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95" y="1070395"/>
            <a:ext cx="652380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multicast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6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299" y="2501400"/>
            <a:ext cx="6916647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 err="1"/>
              <a:t>Every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reaches</a:t>
            </a:r>
            <a:r>
              <a:rPr lang="it-IT" i="0" dirty="0"/>
              <a:t> the server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signed</a:t>
            </a:r>
            <a:r>
              <a:rPr lang="it-IT" i="0" dirty="0"/>
              <a:t> with a </a:t>
            </a:r>
            <a:r>
              <a:rPr lang="it-IT" i="0" dirty="0" err="1"/>
              <a:t>unique</a:t>
            </a:r>
            <a:r>
              <a:rPr lang="it-IT" i="0" dirty="0"/>
              <a:t> scalar clock from the </a:t>
            </a:r>
            <a:r>
              <a:rPr lang="it-IT" i="0" dirty="0" err="1"/>
              <a:t>local</a:t>
            </a:r>
            <a:r>
              <a:rPr lang="it-IT" i="0" dirty="0"/>
              <a:t> machine,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added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then</a:t>
            </a:r>
            <a:r>
              <a:rPr lang="it-IT" i="0" dirty="0"/>
              <a:t>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multicasted</a:t>
            </a:r>
            <a:r>
              <a:rPr lang="it-IT" i="0" dirty="0"/>
              <a:t>. 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76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8583" y="2501400"/>
            <a:ext cx="7786659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it-IT" i="0" dirty="0" err="1"/>
              <a:t>Every</a:t>
            </a:r>
            <a:r>
              <a:rPr lang="it-IT" i="0" dirty="0"/>
              <a:t> server </a:t>
            </a:r>
            <a:r>
              <a:rPr lang="it-IT" i="0" dirty="0" err="1"/>
              <a:t>receiving</a:t>
            </a:r>
            <a:r>
              <a:rPr lang="it-IT" i="0" dirty="0"/>
              <a:t> the </a:t>
            </a:r>
            <a:r>
              <a:rPr lang="it-IT" i="0" dirty="0" err="1"/>
              <a:t>multicasted</a:t>
            </a:r>
            <a:r>
              <a:rPr lang="it-IT" i="0" dirty="0"/>
              <a:t> </a:t>
            </a:r>
            <a:r>
              <a:rPr lang="it-IT" i="0" dirty="0" err="1"/>
              <a:t>message</a:t>
            </a:r>
            <a:r>
              <a:rPr lang="it-IT" i="0" dirty="0"/>
              <a:t> </a:t>
            </a:r>
            <a:r>
              <a:rPr lang="it-IT" i="0" dirty="0" err="1"/>
              <a:t>adds</a:t>
            </a:r>
            <a:r>
              <a:rPr lang="it-IT" i="0" dirty="0"/>
              <a:t> </a:t>
            </a:r>
            <a:r>
              <a:rPr lang="it-IT" i="0" dirty="0" err="1"/>
              <a:t>it</a:t>
            </a:r>
            <a:r>
              <a:rPr lang="it-IT" i="0" dirty="0"/>
              <a:t> to the </a:t>
            </a:r>
            <a:r>
              <a:rPr lang="it-IT" i="0" dirty="0" err="1"/>
              <a:t>local</a:t>
            </a:r>
            <a:r>
              <a:rPr lang="it-IT" i="0" dirty="0"/>
              <a:t> </a:t>
            </a:r>
            <a:r>
              <a:rPr lang="it-IT" i="0" dirty="0" err="1"/>
              <a:t>queue</a:t>
            </a:r>
            <a:r>
              <a:rPr lang="it-IT" i="0" dirty="0"/>
              <a:t> (</a:t>
            </a:r>
            <a:r>
              <a:rPr lang="it-IT" i="0" dirty="0" err="1"/>
              <a:t>sorted</a:t>
            </a:r>
            <a:r>
              <a:rPr lang="it-IT" i="0" dirty="0"/>
              <a:t>) and </a:t>
            </a:r>
            <a:r>
              <a:rPr lang="it-IT" i="0" dirty="0" err="1"/>
              <a:t>sends</a:t>
            </a:r>
            <a:r>
              <a:rPr lang="it-IT" i="0" dirty="0"/>
              <a:t> an </a:t>
            </a:r>
            <a:r>
              <a:rPr lang="it-IT" i="0" dirty="0" err="1"/>
              <a:t>ack</a:t>
            </a:r>
            <a:r>
              <a:rPr lang="it-IT" i="0" dirty="0"/>
              <a:t> </a:t>
            </a:r>
            <a:r>
              <a:rPr lang="it-IT" i="0" dirty="0" err="1"/>
              <a:t>still</a:t>
            </a:r>
            <a:r>
              <a:rPr lang="it-IT" i="0" dirty="0"/>
              <a:t> in </a:t>
            </a:r>
            <a:r>
              <a:rPr lang="it-IT" i="0" dirty="0" err="1"/>
              <a:t>multicast</a:t>
            </a:r>
            <a:r>
              <a:rPr lang="it-IT" i="0" dirty="0"/>
              <a:t>. Once a server </a:t>
            </a:r>
            <a:r>
              <a:rPr lang="it-IT" i="0" dirty="0" err="1"/>
              <a:t>has</a:t>
            </a:r>
            <a:r>
              <a:rPr lang="it-IT" i="0" dirty="0"/>
              <a:t> the </a:t>
            </a:r>
            <a:r>
              <a:rPr lang="it-IT" i="0" dirty="0" err="1"/>
              <a:t>acks</a:t>
            </a:r>
            <a:r>
              <a:rPr lang="it-IT" i="0" dirty="0"/>
              <a:t> from </a:t>
            </a:r>
            <a:r>
              <a:rPr lang="it-IT" i="0" dirty="0" err="1"/>
              <a:t>all</a:t>
            </a:r>
            <a:r>
              <a:rPr lang="it-IT" i="0" dirty="0"/>
              <a:t> the </a:t>
            </a:r>
            <a:r>
              <a:rPr lang="it-IT" i="0" dirty="0" err="1"/>
              <a:t>participants</a:t>
            </a:r>
            <a:r>
              <a:rPr lang="it-IT" i="0" dirty="0"/>
              <a:t>,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executes</a:t>
            </a:r>
            <a:r>
              <a:rPr lang="it-IT" i="0" dirty="0"/>
              <a:t> the </a:t>
            </a:r>
            <a:r>
              <a:rPr lang="it-IT" i="0" dirty="0" err="1"/>
              <a:t>message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45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Immagine 4" descr="Immagine che contiene mappa, interni&#10;&#10;Descrizione generata con affidabilità elevata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7" y="1038693"/>
            <a:ext cx="7357992" cy="53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dirty="0" err="1"/>
              <a:t>architecture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5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/>
              <a:t>The server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9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/>
              <a:t>Server</a:t>
            </a:r>
            <a:r>
              <a:rPr lang="it-IT" dirty="0"/>
              <a:t>: </a:t>
            </a:r>
            <a:r>
              <a:rPr lang="it-IT" dirty="0" err="1"/>
              <a:t>accepts</a:t>
            </a:r>
            <a:r>
              <a:rPr lang="it-IT" dirty="0"/>
              <a:t> client </a:t>
            </a:r>
            <a:r>
              <a:rPr lang="it-IT" dirty="0" err="1"/>
              <a:t>connections</a:t>
            </a:r>
            <a:r>
              <a:rPr lang="it-IT" dirty="0"/>
              <a:t> and </a:t>
            </a:r>
            <a:r>
              <a:rPr lang="it-IT" dirty="0" err="1"/>
              <a:t>assigns</a:t>
            </a:r>
            <a:r>
              <a:rPr lang="it-IT" dirty="0"/>
              <a:t> scalar clocks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Handler</a:t>
            </a:r>
            <a:r>
              <a:rPr lang="it-IT" dirty="0"/>
              <a:t>: </a:t>
            </a:r>
            <a:r>
              <a:rPr lang="it-IT" dirty="0" err="1"/>
              <a:t>handles</a:t>
            </a:r>
            <a:r>
              <a:rPr lang="it-IT" dirty="0"/>
              <a:t> the </a:t>
            </a:r>
            <a:r>
              <a:rPr lang="it-IT" dirty="0" err="1"/>
              <a:t>messages</a:t>
            </a:r>
            <a:r>
              <a:rPr lang="it-IT" dirty="0"/>
              <a:t> from the client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74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DeliveryService</a:t>
            </a:r>
            <a:r>
              <a:rPr lang="it-IT" dirty="0"/>
              <a:t>: </a:t>
            </a:r>
            <a:r>
              <a:rPr lang="it-IT" dirty="0" err="1"/>
              <a:t>ensures</a:t>
            </a:r>
            <a:r>
              <a:rPr lang="it-IT" dirty="0"/>
              <a:t> the delivery of </a:t>
            </a:r>
            <a:r>
              <a:rPr lang="it-IT" dirty="0" err="1"/>
              <a:t>every</a:t>
            </a:r>
            <a:r>
              <a:rPr lang="it-IT" dirty="0"/>
              <a:t> single </a:t>
            </a:r>
            <a:r>
              <a:rPr lang="it-IT" dirty="0" err="1"/>
              <a:t>message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Unchoker</a:t>
            </a:r>
            <a:r>
              <a:rPr lang="it-IT" dirty="0"/>
              <a:t>: </a:t>
            </a:r>
            <a:r>
              <a:rPr lang="it-IT" dirty="0" err="1"/>
              <a:t>avoids</a:t>
            </a:r>
            <a:r>
              <a:rPr lang="it-IT" dirty="0"/>
              <a:t> </a:t>
            </a:r>
            <a:r>
              <a:rPr lang="it-IT" dirty="0" err="1"/>
              <a:t>stalls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</a:t>
            </a:r>
            <a:r>
              <a:rPr lang="it-IT" dirty="0" err="1"/>
              <a:t>lost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the </a:t>
            </a:r>
            <a:r>
              <a:rPr lang="it-IT" dirty="0" err="1"/>
              <a:t>Receiver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Receiver</a:t>
            </a:r>
            <a:r>
              <a:rPr lang="it-IT" dirty="0"/>
              <a:t>: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component and </a:t>
            </a:r>
            <a:r>
              <a:rPr lang="it-IT" dirty="0" err="1"/>
              <a:t>includes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SharedContent</a:t>
            </a:r>
            <a:r>
              <a:rPr lang="it-IT" dirty="0"/>
              <a:t>: </a:t>
            </a:r>
            <a:r>
              <a:rPr lang="it-IT" dirty="0" err="1"/>
              <a:t>allows</a:t>
            </a:r>
            <a:r>
              <a:rPr lang="it-IT" dirty="0"/>
              <a:t> to share data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threads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54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PROBLEM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Distributed data storage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Multiple </a:t>
            </a:r>
            <a:r>
              <a:rPr lang="it-IT" dirty="0" err="1"/>
              <a:t>unknown</a:t>
            </a:r>
            <a:r>
              <a:rPr lang="it-IT" dirty="0"/>
              <a:t> </a:t>
            </a:r>
            <a:r>
              <a:rPr lang="it-IT" dirty="0" err="1"/>
              <a:t>servers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Same</a:t>
            </a:r>
            <a:r>
              <a:rPr lang="it-IT" dirty="0"/>
              <a:t> LAN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consistency</a:t>
            </a:r>
            <a:endParaRPr lang="it-IT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it-IT" dirty="0"/>
              <a:t>Read &amp; Write </a:t>
            </a:r>
            <a:r>
              <a:rPr lang="it-IT" dirty="0" err="1"/>
              <a:t>primitives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StorageUpdater</a:t>
            </a:r>
            <a:r>
              <a:rPr lang="it-IT" dirty="0"/>
              <a:t>: </a:t>
            </a:r>
            <a:r>
              <a:rPr lang="it-IT" dirty="0" err="1"/>
              <a:t>updates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local</a:t>
            </a:r>
            <a:r>
              <a:rPr lang="it-IT" dirty="0"/>
              <a:t> dataset once a server </a:t>
            </a:r>
            <a:r>
              <a:rPr lang="it-IT" dirty="0" err="1"/>
              <a:t>becomes</a:t>
            </a:r>
            <a:r>
              <a:rPr lang="it-IT" dirty="0"/>
              <a:t> </a:t>
            </a:r>
            <a:r>
              <a:rPr lang="it-IT" dirty="0" err="1"/>
              <a:t>active</a:t>
            </a:r>
            <a:endParaRPr lang="it-IT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AlivenessSender</a:t>
            </a:r>
            <a:r>
              <a:rPr lang="it-IT" dirty="0"/>
              <a:t>: </a:t>
            </a:r>
            <a:r>
              <a:rPr lang="it-IT" dirty="0" err="1"/>
              <a:t>sends</a:t>
            </a:r>
            <a:r>
              <a:rPr lang="it-IT" dirty="0"/>
              <a:t> the hello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X seconds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it-IT" i="1" u="sng" dirty="0" err="1"/>
              <a:t>AlivenessChecker</a:t>
            </a:r>
            <a:r>
              <a:rPr lang="it-IT" dirty="0"/>
              <a:t>: </a:t>
            </a:r>
            <a:r>
              <a:rPr lang="it-IT" dirty="0" err="1"/>
              <a:t>collects</a:t>
            </a:r>
            <a:r>
              <a:rPr lang="it-IT" dirty="0"/>
              <a:t> the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servers</a:t>
            </a:r>
            <a:r>
              <a:rPr lang="it-IT" dirty="0"/>
              <a:t> in a </a:t>
            </a:r>
            <a:r>
              <a:rPr lang="it-IT" dirty="0" err="1"/>
              <a:t>certain</a:t>
            </a:r>
            <a:r>
              <a:rPr lang="it-IT" dirty="0"/>
              <a:t> time </a:t>
            </a:r>
            <a:r>
              <a:rPr lang="it-IT" dirty="0" err="1"/>
              <a:t>window</a:t>
            </a:r>
            <a:endParaRPr lang="it-IT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78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38" y="1038693"/>
            <a:ext cx="3939549" cy="53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C858CD-927A-4126-908C-19D3F9E7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27" y="960753"/>
            <a:ext cx="7723572" cy="53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Immagine 4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8D3D1D89-BE55-40C1-8300-9EB51A51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1323978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Distributed data storage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software </a:t>
            </a:r>
            <a:r>
              <a:rPr lang="it-IT" sz="2600" dirty="0" err="1"/>
              <a:t>architecture</a:t>
            </a:r>
            <a:r>
              <a:rPr lang="it-IT" sz="2600" dirty="0"/>
              <a:t> </a:t>
            </a:r>
            <a:r>
              <a:rPr lang="it-IT" sz="2600" dirty="0" err="1"/>
              <a:t>emulates</a:t>
            </a:r>
            <a:r>
              <a:rPr lang="it-IT" sz="2600" dirty="0"/>
              <a:t> the </a:t>
            </a:r>
            <a:r>
              <a:rPr lang="it-IT" sz="2600" dirty="0" err="1"/>
              <a:t>presence</a:t>
            </a:r>
            <a:r>
              <a:rPr lang="it-IT" sz="2600" dirty="0"/>
              <a:t> of a DB by </a:t>
            </a:r>
            <a:r>
              <a:rPr lang="it-IT" sz="2600" dirty="0" err="1"/>
              <a:t>using</a:t>
            </a:r>
            <a:r>
              <a:rPr lang="it-IT" sz="2600" dirty="0"/>
              <a:t> a </a:t>
            </a:r>
            <a:r>
              <a:rPr lang="it-IT" sz="2600" dirty="0" err="1"/>
              <a:t>HashTable</a:t>
            </a:r>
            <a:r>
              <a:rPr lang="it-IT" sz="2600" dirty="0"/>
              <a:t> to </a:t>
            </a:r>
            <a:r>
              <a:rPr lang="it-IT" sz="2600" dirty="0" err="1"/>
              <a:t>save</a:t>
            </a:r>
            <a:r>
              <a:rPr lang="it-IT" sz="2600" dirty="0"/>
              <a:t> the data in the </a:t>
            </a:r>
            <a:r>
              <a:rPr lang="it-IT" sz="2600" dirty="0" err="1"/>
              <a:t>tuple</a:t>
            </a:r>
            <a:r>
              <a:rPr lang="it-IT" sz="2600" dirty="0"/>
              <a:t> format &lt; id, </a:t>
            </a:r>
            <a:r>
              <a:rPr lang="it-IT" sz="2600" dirty="0" err="1"/>
              <a:t>value</a:t>
            </a:r>
            <a:r>
              <a:rPr lang="it-IT" sz="2600" dirty="0"/>
              <a:t> &gt;.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Both</a:t>
            </a:r>
            <a:r>
              <a:rPr lang="it-IT" sz="2600" dirty="0"/>
              <a:t> the id and the </a:t>
            </a:r>
            <a:r>
              <a:rPr lang="it-IT" sz="2600" dirty="0" err="1"/>
              <a:t>value</a:t>
            </a:r>
            <a:r>
              <a:rPr lang="it-IT" sz="2600" dirty="0"/>
              <a:t> are </a:t>
            </a:r>
            <a:r>
              <a:rPr lang="it-IT" sz="2600" dirty="0" err="1"/>
              <a:t>integer</a:t>
            </a:r>
            <a:r>
              <a:rPr lang="it-IT" sz="2600" dirty="0"/>
              <a:t> </a:t>
            </a:r>
            <a:r>
              <a:rPr lang="it-IT" sz="2600" dirty="0" err="1"/>
              <a:t>numbers</a:t>
            </a:r>
            <a:r>
              <a:rPr lang="it-IT" sz="2600" dirty="0"/>
              <a:t> and can be </a:t>
            </a:r>
            <a:r>
              <a:rPr lang="it-IT" sz="2600" dirty="0" err="1"/>
              <a:t>written</a:t>
            </a:r>
            <a:r>
              <a:rPr lang="it-IT" sz="2600" dirty="0"/>
              <a:t> or </a:t>
            </a:r>
            <a:r>
              <a:rPr lang="it-IT" sz="2600" dirty="0" err="1"/>
              <a:t>read</a:t>
            </a:r>
            <a:r>
              <a:rPr lang="it-IT" sz="2600" dirty="0"/>
              <a:t> </a:t>
            </a:r>
            <a:r>
              <a:rPr lang="it-IT" sz="2600" dirty="0" err="1"/>
              <a:t>using</a:t>
            </a:r>
            <a:r>
              <a:rPr lang="it-IT" sz="2600" dirty="0"/>
              <a:t> the </a:t>
            </a:r>
            <a:r>
              <a:rPr lang="it-IT" sz="2600" dirty="0" err="1"/>
              <a:t>corresponding</a:t>
            </a:r>
            <a:r>
              <a:rPr lang="it-IT" sz="2600" dirty="0"/>
              <a:t> </a:t>
            </a:r>
            <a:r>
              <a:rPr lang="it-IT" sz="2600" dirty="0" err="1"/>
              <a:t>primitives</a:t>
            </a:r>
            <a:r>
              <a:rPr lang="it-IT" sz="2600" dirty="0"/>
              <a:t>. </a:t>
            </a:r>
            <a:r>
              <a:rPr lang="it-IT" sz="2600" dirty="0" err="1"/>
              <a:t>Each</a:t>
            </a:r>
            <a:r>
              <a:rPr lang="it-IT" sz="2600" dirty="0"/>
              <a:t> server </a:t>
            </a:r>
            <a:r>
              <a:rPr lang="it-IT" sz="2600" dirty="0" err="1"/>
              <a:t>owns</a:t>
            </a:r>
            <a:r>
              <a:rPr lang="it-IT" sz="2600" dirty="0"/>
              <a:t> a private, </a:t>
            </a:r>
            <a:r>
              <a:rPr lang="it-IT" sz="2600" dirty="0" err="1"/>
              <a:t>consistent</a:t>
            </a:r>
            <a:r>
              <a:rPr lang="it-IT" sz="2600" dirty="0"/>
              <a:t> copy of the dataset.</a:t>
            </a:r>
            <a:endParaRPr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Multiple </a:t>
            </a:r>
            <a:r>
              <a:rPr lang="it-IT" sz="6000" b="1" dirty="0" err="1"/>
              <a:t>unknown</a:t>
            </a:r>
            <a:r>
              <a:rPr lang="it-IT" sz="6000" b="1" dirty="0"/>
              <a:t> </a:t>
            </a:r>
            <a:r>
              <a:rPr lang="it-IT" sz="6000" b="1" dirty="0" err="1"/>
              <a:t>servers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servers</a:t>
            </a:r>
            <a:r>
              <a:rPr lang="it-IT" sz="2600" dirty="0"/>
              <a:t>’ </a:t>
            </a:r>
            <a:r>
              <a:rPr lang="it-IT" sz="2600" dirty="0" err="1"/>
              <a:t>number</a:t>
            </a:r>
            <a:r>
              <a:rPr lang="it-IT" sz="2600" dirty="0"/>
              <a:t> can scale </a:t>
            </a:r>
            <a:r>
              <a:rPr lang="it-IT" sz="2600" dirty="0" err="1"/>
              <a:t>indefinitely</a:t>
            </a:r>
            <a:r>
              <a:rPr lang="it-IT" sz="2600" dirty="0"/>
              <a:t> and </a:t>
            </a:r>
            <a:r>
              <a:rPr lang="it-IT" sz="2600" dirty="0" err="1"/>
              <a:t>servers</a:t>
            </a:r>
            <a:r>
              <a:rPr lang="it-IT" sz="2600" dirty="0"/>
              <a:t> are </a:t>
            </a:r>
            <a:r>
              <a:rPr lang="it-IT" sz="2600" dirty="0" err="1"/>
              <a:t>discovered</a:t>
            </a:r>
            <a:r>
              <a:rPr lang="it-IT" sz="2600" dirty="0"/>
              <a:t> </a:t>
            </a:r>
            <a:r>
              <a:rPr lang="it-IT" sz="2600" dirty="0" err="1"/>
              <a:t>dynamically</a:t>
            </a:r>
            <a:r>
              <a:rPr lang="it-IT" sz="2600" dirty="0"/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Each</a:t>
            </a:r>
            <a:r>
              <a:rPr lang="it-IT" sz="2600" dirty="0"/>
              <a:t> server </a:t>
            </a:r>
            <a:r>
              <a:rPr lang="it-IT" sz="2600" dirty="0" err="1"/>
              <a:t>has</a:t>
            </a:r>
            <a:r>
              <a:rPr lang="it-IT" sz="2600" dirty="0"/>
              <a:t> a </a:t>
            </a:r>
            <a:r>
              <a:rPr lang="it-IT" sz="2600" dirty="0" err="1"/>
              <a:t>thread</a:t>
            </a:r>
            <a:r>
              <a:rPr lang="it-IT" sz="2600" dirty="0"/>
              <a:t> </a:t>
            </a:r>
            <a:r>
              <a:rPr lang="it-IT" sz="2600" dirty="0" err="1"/>
              <a:t>used</a:t>
            </a:r>
            <a:r>
              <a:rPr lang="it-IT" sz="2600" dirty="0"/>
              <a:t> to </a:t>
            </a:r>
            <a:r>
              <a:rPr lang="it-IT" sz="2600" dirty="0" err="1"/>
              <a:t>multicast</a:t>
            </a:r>
            <a:r>
              <a:rPr lang="it-IT" sz="2600" dirty="0"/>
              <a:t> hello </a:t>
            </a:r>
            <a:r>
              <a:rPr lang="it-IT" sz="2600" dirty="0" err="1"/>
              <a:t>messages</a:t>
            </a:r>
            <a:r>
              <a:rPr lang="it-IT" sz="2600" dirty="0"/>
              <a:t> </a:t>
            </a:r>
            <a:r>
              <a:rPr lang="it-IT" sz="2600" dirty="0" err="1"/>
              <a:t>every</a:t>
            </a:r>
            <a:r>
              <a:rPr lang="it-IT" sz="2600" dirty="0"/>
              <a:t> X seconds and a second </a:t>
            </a:r>
            <a:r>
              <a:rPr lang="it-IT" sz="2600" dirty="0" err="1"/>
              <a:t>thread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receives</a:t>
            </a:r>
            <a:r>
              <a:rPr lang="it-IT" sz="2600" dirty="0"/>
              <a:t> </a:t>
            </a:r>
            <a:r>
              <a:rPr lang="it-IT" sz="2600" dirty="0" err="1"/>
              <a:t>such</a:t>
            </a:r>
            <a:r>
              <a:rPr lang="it-IT" sz="2600" dirty="0"/>
              <a:t> </a:t>
            </a:r>
            <a:r>
              <a:rPr lang="it-IT" sz="2600" dirty="0" err="1"/>
              <a:t>messages</a:t>
            </a:r>
            <a:r>
              <a:rPr lang="it-IT" sz="2600" dirty="0"/>
              <a:t>, </a:t>
            </a:r>
            <a:r>
              <a:rPr lang="it-IT" sz="2600" dirty="0" err="1"/>
              <a:t>collects</a:t>
            </a:r>
            <a:r>
              <a:rPr lang="it-IT" sz="2600" dirty="0"/>
              <a:t> the </a:t>
            </a:r>
            <a:r>
              <a:rPr lang="it-IT" sz="2600" dirty="0" err="1"/>
              <a:t>IPs</a:t>
            </a:r>
            <a:r>
              <a:rPr lang="it-IT" sz="2600" dirty="0"/>
              <a:t> of the </a:t>
            </a:r>
            <a:r>
              <a:rPr lang="it-IT" sz="2600" dirty="0" err="1"/>
              <a:t>senders</a:t>
            </a:r>
            <a:r>
              <a:rPr lang="it-IT" sz="2600" dirty="0"/>
              <a:t> and </a:t>
            </a:r>
            <a:r>
              <a:rPr lang="it-IT" sz="2600" dirty="0" err="1"/>
              <a:t>makes</a:t>
            </a:r>
            <a:r>
              <a:rPr lang="it-IT" sz="2600" dirty="0"/>
              <a:t> </a:t>
            </a:r>
            <a:r>
              <a:rPr lang="it-IT" sz="2600" dirty="0" err="1"/>
              <a:t>available</a:t>
            </a:r>
            <a:r>
              <a:rPr lang="it-IT" sz="2600" dirty="0"/>
              <a:t> to the </a:t>
            </a:r>
            <a:r>
              <a:rPr lang="it-IT" sz="2600" dirty="0" err="1"/>
              <a:t>current</a:t>
            </a:r>
            <a:r>
              <a:rPr lang="it-IT" sz="2600" dirty="0"/>
              <a:t> server the </a:t>
            </a:r>
            <a:r>
              <a:rPr lang="it-IT" sz="2600" dirty="0" err="1"/>
              <a:t>size</a:t>
            </a:r>
            <a:r>
              <a:rPr lang="it-IT" sz="2600" dirty="0"/>
              <a:t> of the group in a </a:t>
            </a:r>
            <a:r>
              <a:rPr lang="it-IT" sz="2600" dirty="0" err="1"/>
              <a:t>certain</a:t>
            </a:r>
            <a:r>
              <a:rPr lang="it-IT" sz="2600" dirty="0"/>
              <a:t> time </a:t>
            </a:r>
            <a:r>
              <a:rPr lang="it-IT" sz="2600" dirty="0" err="1"/>
              <a:t>window</a:t>
            </a:r>
            <a:endParaRPr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58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Same</a:t>
            </a:r>
            <a:r>
              <a:rPr lang="it-IT" sz="6000" b="1" dirty="0"/>
              <a:t> LAN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messages</a:t>
            </a:r>
            <a:r>
              <a:rPr lang="it-IT" sz="2600" dirty="0"/>
              <a:t> are </a:t>
            </a:r>
            <a:r>
              <a:rPr lang="it-IT" sz="2600" dirty="0" err="1"/>
              <a:t>exchanged</a:t>
            </a:r>
            <a:r>
              <a:rPr lang="it-IT" sz="2600" dirty="0"/>
              <a:t> on the </a:t>
            </a:r>
            <a:r>
              <a:rPr lang="it-IT" sz="2600" dirty="0" err="1"/>
              <a:t>same</a:t>
            </a:r>
            <a:r>
              <a:rPr lang="it-IT" sz="2600" dirty="0"/>
              <a:t> LAN </a:t>
            </a:r>
            <a:r>
              <a:rPr lang="it-IT" sz="2600" dirty="0" err="1"/>
              <a:t>using</a:t>
            </a:r>
            <a:r>
              <a:rPr lang="it-IT" sz="2600" dirty="0"/>
              <a:t>: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 err="1"/>
              <a:t>multicast</a:t>
            </a:r>
            <a:r>
              <a:rPr lang="it-IT" sz="2600" dirty="0"/>
              <a:t> </a:t>
            </a:r>
            <a:r>
              <a:rPr lang="it-IT" sz="2600" dirty="0" err="1"/>
              <a:t>messages</a:t>
            </a:r>
            <a:r>
              <a:rPr lang="it-IT" sz="2600" dirty="0"/>
              <a:t> on the </a:t>
            </a:r>
            <a:r>
              <a:rPr lang="it-IT" sz="2600" dirty="0" err="1"/>
              <a:t>multicast</a:t>
            </a:r>
            <a:r>
              <a:rPr lang="it-IT" sz="2600" dirty="0"/>
              <a:t> group 224.0.5.1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2600" dirty="0"/>
              <a:t>point to point </a:t>
            </a:r>
            <a:r>
              <a:rPr lang="it-IT" sz="2600" dirty="0" err="1"/>
              <a:t>messages</a:t>
            </a:r>
            <a:r>
              <a:rPr lang="it-IT" sz="2600" dirty="0"/>
              <a:t> </a:t>
            </a:r>
            <a:r>
              <a:rPr lang="it-IT" sz="2600" dirty="0" err="1"/>
              <a:t>between</a:t>
            </a:r>
            <a:r>
              <a:rPr lang="it-IT" sz="2600" dirty="0"/>
              <a:t> </a:t>
            </a:r>
            <a:r>
              <a:rPr lang="it-IT" sz="2600" dirty="0" err="1"/>
              <a:t>threads</a:t>
            </a:r>
            <a:endParaRPr lang="it-IT"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 err="1"/>
              <a:t>Sequential</a:t>
            </a:r>
            <a:r>
              <a:rPr lang="it-IT" sz="6000" b="1" dirty="0"/>
              <a:t> </a:t>
            </a:r>
            <a:r>
              <a:rPr lang="it-IT" sz="6000" b="1" dirty="0" err="1"/>
              <a:t>consistency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The </a:t>
            </a:r>
            <a:r>
              <a:rPr lang="it-IT" sz="2600" dirty="0" err="1"/>
              <a:t>distributed</a:t>
            </a:r>
            <a:r>
              <a:rPr lang="it-IT" sz="2600" dirty="0"/>
              <a:t> data set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granted</a:t>
            </a:r>
            <a:r>
              <a:rPr lang="it-IT" sz="2600" dirty="0"/>
              <a:t> to be </a:t>
            </a:r>
            <a:r>
              <a:rPr lang="it-IT" sz="2600" dirty="0" err="1"/>
              <a:t>consistent</a:t>
            </a:r>
            <a:r>
              <a:rPr lang="it-IT" sz="2600" dirty="0"/>
              <a:t> due to the </a:t>
            </a:r>
            <a:r>
              <a:rPr lang="it-IT" sz="2600" dirty="0" err="1"/>
              <a:t>implementation</a:t>
            </a:r>
            <a:r>
              <a:rPr lang="it-IT" sz="2600" dirty="0"/>
              <a:t> of a </a:t>
            </a:r>
            <a:r>
              <a:rPr lang="it-IT" sz="2600" dirty="0" err="1"/>
              <a:t>sequential</a:t>
            </a:r>
            <a:r>
              <a:rPr lang="it-IT" sz="2600" dirty="0"/>
              <a:t> </a:t>
            </a:r>
            <a:r>
              <a:rPr lang="it-IT" sz="2600" dirty="0" err="1"/>
              <a:t>consistency</a:t>
            </a:r>
            <a:r>
              <a:rPr lang="it-IT" sz="2600" dirty="0"/>
              <a:t> model.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Such</a:t>
            </a:r>
            <a:r>
              <a:rPr lang="it-IT" sz="2600" dirty="0"/>
              <a:t> a model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achieved</a:t>
            </a:r>
            <a:r>
              <a:rPr lang="it-IT" sz="2600" dirty="0"/>
              <a:t> by </a:t>
            </a:r>
            <a:r>
              <a:rPr lang="it-IT" sz="2600" dirty="0" err="1"/>
              <a:t>means</a:t>
            </a:r>
            <a:r>
              <a:rPr lang="it-IT" sz="2600" dirty="0"/>
              <a:t> of a </a:t>
            </a:r>
            <a:r>
              <a:rPr lang="it-IT" sz="2600" dirty="0" err="1"/>
              <a:t>totally</a:t>
            </a:r>
            <a:r>
              <a:rPr lang="it-IT" sz="2600" dirty="0"/>
              <a:t> </a:t>
            </a:r>
            <a:r>
              <a:rPr lang="it-IT" sz="2600" dirty="0" err="1"/>
              <a:t>ordered</a:t>
            </a:r>
            <a:r>
              <a:rPr lang="it-IT" sz="2600" dirty="0"/>
              <a:t> </a:t>
            </a:r>
            <a:r>
              <a:rPr lang="it-IT" sz="2600" dirty="0" err="1"/>
              <a:t>multicast</a:t>
            </a:r>
            <a:r>
              <a:rPr lang="it-IT" sz="2600" dirty="0"/>
              <a:t> primitive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0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499" y="1323978"/>
            <a:ext cx="657434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 dirty="0"/>
              <a:t>Read &amp; Write </a:t>
            </a:r>
            <a:r>
              <a:rPr lang="it-IT" sz="6000" b="1" dirty="0" err="1"/>
              <a:t>primitives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6956084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/>
              <a:t>Client </a:t>
            </a:r>
            <a:r>
              <a:rPr lang="it-IT" sz="2600" dirty="0" err="1"/>
              <a:t>requests</a:t>
            </a:r>
            <a:r>
              <a:rPr lang="it-IT" sz="2600" dirty="0"/>
              <a:t> can be </a:t>
            </a:r>
            <a:r>
              <a:rPr lang="it-IT" sz="2600" dirty="0" err="1"/>
              <a:t>writes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id, </a:t>
            </a:r>
            <a:r>
              <a:rPr lang="it-IT" sz="2600" dirty="0" err="1"/>
              <a:t>int</a:t>
            </a:r>
            <a:r>
              <a:rPr lang="it-IT" sz="2600" dirty="0"/>
              <a:t> </a:t>
            </a:r>
            <a:r>
              <a:rPr lang="it-IT" sz="2600" dirty="0" err="1"/>
              <a:t>value</a:t>
            </a:r>
            <a:r>
              <a:rPr lang="it-IT" sz="2600" dirty="0"/>
              <a:t>) or </a:t>
            </a:r>
            <a:r>
              <a:rPr lang="it-IT" sz="2600" dirty="0" err="1"/>
              <a:t>reads</a:t>
            </a:r>
            <a:r>
              <a:rPr lang="it-IT" sz="2600" dirty="0"/>
              <a:t> (</a:t>
            </a:r>
            <a:r>
              <a:rPr lang="it-IT" sz="2600" dirty="0" err="1"/>
              <a:t>int</a:t>
            </a:r>
            <a:r>
              <a:rPr lang="it-IT" sz="2600" dirty="0"/>
              <a:t> id).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2600" dirty="0" err="1"/>
              <a:t>Writes</a:t>
            </a:r>
            <a:r>
              <a:rPr lang="it-IT" sz="2600" dirty="0"/>
              <a:t> are </a:t>
            </a:r>
            <a:r>
              <a:rPr lang="it-IT" sz="2600" dirty="0" err="1"/>
              <a:t>performed</a:t>
            </a:r>
            <a:r>
              <a:rPr lang="it-IT" sz="2600" dirty="0"/>
              <a:t> in </a:t>
            </a:r>
            <a:r>
              <a:rPr lang="it-IT" sz="2600" dirty="0" err="1"/>
              <a:t>perallel</a:t>
            </a:r>
            <a:r>
              <a:rPr lang="it-IT" sz="2600" dirty="0"/>
              <a:t> </a:t>
            </a:r>
            <a:r>
              <a:rPr lang="it-IT" sz="2600" dirty="0" err="1"/>
              <a:t>across</a:t>
            </a:r>
            <a:r>
              <a:rPr lang="it-IT" sz="2600" dirty="0"/>
              <a:t> </a:t>
            </a:r>
            <a:r>
              <a:rPr lang="it-IT" sz="2600" dirty="0" err="1"/>
              <a:t>all</a:t>
            </a:r>
            <a:r>
              <a:rPr lang="it-IT" sz="2600" dirty="0"/>
              <a:t> the </a:t>
            </a:r>
            <a:r>
              <a:rPr lang="it-IT" sz="2600" dirty="0" err="1"/>
              <a:t>servers</a:t>
            </a:r>
            <a:r>
              <a:rPr lang="it-IT" sz="2600" dirty="0"/>
              <a:t> </a:t>
            </a:r>
            <a:r>
              <a:rPr lang="it-IT" sz="2600" dirty="0" err="1"/>
              <a:t>while</a:t>
            </a:r>
            <a:r>
              <a:rPr lang="it-IT" sz="2600" dirty="0"/>
              <a:t> </a:t>
            </a:r>
            <a:r>
              <a:rPr lang="it-IT" sz="2600" dirty="0" err="1"/>
              <a:t>reads</a:t>
            </a:r>
            <a:r>
              <a:rPr lang="it-IT" sz="2600" dirty="0"/>
              <a:t> </a:t>
            </a:r>
            <a:r>
              <a:rPr lang="it-IT" sz="2600" dirty="0" err="1"/>
              <a:t>only</a:t>
            </a:r>
            <a:r>
              <a:rPr lang="it-IT" sz="2600" dirty="0"/>
              <a:t> </a:t>
            </a:r>
            <a:r>
              <a:rPr lang="it-IT" sz="2600" dirty="0" err="1"/>
              <a:t>happpen</a:t>
            </a:r>
            <a:r>
              <a:rPr lang="it-IT" sz="2600" dirty="0"/>
              <a:t> </a:t>
            </a:r>
            <a:r>
              <a:rPr lang="it-IT" sz="2600" dirty="0" err="1"/>
              <a:t>locally</a:t>
            </a:r>
            <a:r>
              <a:rPr lang="it-IT" sz="2600" dirty="0"/>
              <a:t> and are </a:t>
            </a:r>
            <a:r>
              <a:rPr lang="it-IT" sz="2600" dirty="0" err="1"/>
              <a:t>processed</a:t>
            </a:r>
            <a:r>
              <a:rPr lang="it-IT" sz="2600" dirty="0"/>
              <a:t> by the server the client </a:t>
            </a:r>
            <a:r>
              <a:rPr lang="it-IT" sz="2600" dirty="0" err="1"/>
              <a:t>connects</a:t>
            </a:r>
            <a:r>
              <a:rPr lang="it-IT" sz="2600" dirty="0"/>
              <a:t> to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826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model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9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-IT" i="0" dirty="0"/>
              <a:t>The software </a:t>
            </a:r>
            <a:r>
              <a:rPr lang="it-IT" i="0" dirty="0" err="1"/>
              <a:t>architecture</a:t>
            </a:r>
            <a:r>
              <a:rPr lang="it-IT" i="0" dirty="0"/>
              <a:t> </a:t>
            </a:r>
            <a:r>
              <a:rPr lang="it-IT" i="0" dirty="0" err="1"/>
              <a:t>makes</a:t>
            </a:r>
            <a:r>
              <a:rPr lang="it-IT" i="0" dirty="0"/>
              <a:t> use of </a:t>
            </a:r>
            <a:r>
              <a:rPr lang="it-IT" i="0" dirty="0" err="1"/>
              <a:t>active</a:t>
            </a:r>
            <a:r>
              <a:rPr lang="it-IT" i="0" dirty="0"/>
              <a:t> </a:t>
            </a:r>
            <a:r>
              <a:rPr lang="it-IT" i="0" dirty="0" err="1"/>
              <a:t>replication</a:t>
            </a:r>
            <a:r>
              <a:rPr lang="it-IT" i="0" dirty="0"/>
              <a:t> to </a:t>
            </a:r>
            <a:r>
              <a:rPr lang="it-IT" i="0" dirty="0" err="1"/>
              <a:t>keep</a:t>
            </a:r>
            <a:r>
              <a:rPr lang="it-IT" i="0" dirty="0"/>
              <a:t> the </a:t>
            </a:r>
            <a:r>
              <a:rPr lang="it-IT" i="0" dirty="0" err="1"/>
              <a:t>consistency</a:t>
            </a:r>
            <a:r>
              <a:rPr lang="it-IT" i="0" dirty="0"/>
              <a:t> </a:t>
            </a:r>
            <a:r>
              <a:rPr lang="it-IT" i="0" dirty="0" err="1"/>
              <a:t>among</a:t>
            </a:r>
            <a:r>
              <a:rPr lang="it-IT" i="0" dirty="0"/>
              <a:t> the </a:t>
            </a:r>
            <a:r>
              <a:rPr lang="it-IT" i="0" dirty="0" err="1"/>
              <a:t>servers</a:t>
            </a:r>
            <a:r>
              <a:rPr lang="it-IT" i="0" dirty="0"/>
              <a:t>’ </a:t>
            </a:r>
            <a:r>
              <a:rPr lang="it-IT" i="0" dirty="0" err="1"/>
              <a:t>datasets</a:t>
            </a:r>
            <a:endParaRPr i="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513</Words>
  <Application>Microsoft Office PowerPoint</Application>
  <PresentationFormat>Presentazione su schermo (4:3)</PresentationFormat>
  <Paragraphs>66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Roboto Slab</vt:lpstr>
      <vt:lpstr>Source Sans Pro</vt:lpstr>
      <vt:lpstr>Cordelia template</vt:lpstr>
      <vt:lpstr>Replicated Data Storage A totally ordered multicast based solution</vt:lpstr>
      <vt:lpstr>THE PROBLEM</vt:lpstr>
      <vt:lpstr>Distributed data storage</vt:lpstr>
      <vt:lpstr>Multiple unknown servers</vt:lpstr>
      <vt:lpstr>Same LAN</vt:lpstr>
      <vt:lpstr>Sequential consistency</vt:lpstr>
      <vt:lpstr>Read &amp; Write primitives</vt:lpstr>
      <vt:lpstr>The model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Totally ordered multicast</vt:lpstr>
      <vt:lpstr>Presentazione standard di PowerPoint</vt:lpstr>
      <vt:lpstr>Presentazione standard di PowerPoint</vt:lpstr>
      <vt:lpstr>Presentazione standard di PowerPoint</vt:lpstr>
      <vt:lpstr>The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Replicated Data Storage A totally ordered multicast based solution</dc:title>
  <cp:lastModifiedBy>Davide Cattaneo</cp:lastModifiedBy>
  <cp:revision>21</cp:revision>
  <dcterms:modified xsi:type="dcterms:W3CDTF">2018-06-25T16:29:51Z</dcterms:modified>
</cp:coreProperties>
</file>