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61" r:id="rId3"/>
    <p:sldId id="258" r:id="rId4"/>
    <p:sldId id="286" r:id="rId5"/>
    <p:sldId id="287" r:id="rId6"/>
    <p:sldId id="288" r:id="rId7"/>
    <p:sldId id="289" r:id="rId8"/>
    <p:sldId id="290" r:id="rId9"/>
    <p:sldId id="260" r:id="rId10"/>
    <p:sldId id="292" r:id="rId11"/>
    <p:sldId id="293" r:id="rId12"/>
    <p:sldId id="291" r:id="rId13"/>
    <p:sldId id="294" r:id="rId14"/>
    <p:sldId id="299" r:id="rId15"/>
    <p:sldId id="300" r:id="rId16"/>
    <p:sldId id="306" r:id="rId17"/>
    <p:sldId id="307" r:id="rId18"/>
    <p:sldId id="308" r:id="rId19"/>
    <p:sldId id="295" r:id="rId20"/>
    <p:sldId id="296" r:id="rId21"/>
    <p:sldId id="302" r:id="rId22"/>
    <p:sldId id="303" r:id="rId23"/>
    <p:sldId id="304" r:id="rId24"/>
    <p:sldId id="297" r:id="rId25"/>
    <p:sldId id="305" r:id="rId26"/>
    <p:sldId id="280" r:id="rId27"/>
    <p:sldId id="298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6A89E0C-237F-49F5-8635-A642432A761C}">
  <a:tblStyle styleId="{86A89E0C-237F-49F5-8635-A642432A76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220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080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998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95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213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907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263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696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863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07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761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105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542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210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17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583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844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37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408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79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39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759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Shape 32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Replicated</a:t>
            </a:r>
            <a:r>
              <a:rPr lang="it-IT" dirty="0"/>
              <a:t> Data Storage</a:t>
            </a:r>
            <a:br>
              <a:rPr lang="it-IT" dirty="0"/>
            </a:br>
            <a:r>
              <a:rPr lang="it-IT" sz="3600" dirty="0">
                <a:solidFill>
                  <a:srgbClr val="263238"/>
                </a:solidFill>
                <a:latin typeface="Source Sans Pro"/>
                <a:sym typeface="Source Sans Pro"/>
              </a:rPr>
              <a:t>A </a:t>
            </a:r>
            <a:r>
              <a:rPr lang="it-IT" sz="3600" dirty="0" err="1">
                <a:solidFill>
                  <a:srgbClr val="263238"/>
                </a:solidFill>
                <a:latin typeface="Source Sans Pro"/>
                <a:sym typeface="Source Sans Pro"/>
              </a:rPr>
              <a:t>totally</a:t>
            </a:r>
            <a:r>
              <a:rPr lang="it-IT" sz="3600" dirty="0">
                <a:solidFill>
                  <a:srgbClr val="263238"/>
                </a:solidFill>
                <a:latin typeface="Source Sans Pro"/>
                <a:sym typeface="Source Sans Pro"/>
              </a:rPr>
              <a:t> </a:t>
            </a:r>
            <a:r>
              <a:rPr lang="it-IT" sz="3600" dirty="0" err="1">
                <a:solidFill>
                  <a:srgbClr val="263238"/>
                </a:solidFill>
                <a:latin typeface="Source Sans Pro"/>
                <a:sym typeface="Source Sans Pro"/>
              </a:rPr>
              <a:t>ordered</a:t>
            </a:r>
            <a:r>
              <a:rPr lang="it-IT" sz="3600" dirty="0">
                <a:solidFill>
                  <a:srgbClr val="263238"/>
                </a:solidFill>
                <a:latin typeface="Source Sans Pro"/>
                <a:sym typeface="Source Sans Pro"/>
              </a:rPr>
              <a:t> </a:t>
            </a:r>
            <a:r>
              <a:rPr lang="it-IT" sz="3600" dirty="0" err="1">
                <a:solidFill>
                  <a:srgbClr val="263238"/>
                </a:solidFill>
                <a:latin typeface="Source Sans Pro"/>
                <a:sym typeface="Source Sans Pro"/>
              </a:rPr>
              <a:t>multicast</a:t>
            </a:r>
            <a:r>
              <a:rPr lang="it-IT" sz="3600" dirty="0">
                <a:solidFill>
                  <a:srgbClr val="263238"/>
                </a:solidFill>
                <a:latin typeface="Source Sans Pro"/>
                <a:sym typeface="Source Sans Pro"/>
              </a:rPr>
              <a:t> </a:t>
            </a:r>
            <a:r>
              <a:rPr lang="it-IT" sz="3600" dirty="0" err="1">
                <a:solidFill>
                  <a:srgbClr val="263238"/>
                </a:solidFill>
                <a:latin typeface="Source Sans Pro"/>
                <a:sym typeface="Source Sans Pro"/>
              </a:rPr>
              <a:t>based</a:t>
            </a:r>
            <a:r>
              <a:rPr lang="it-IT" sz="3600" dirty="0">
                <a:solidFill>
                  <a:srgbClr val="263238"/>
                </a:solidFill>
                <a:latin typeface="Source Sans Pro"/>
                <a:sym typeface="Source Sans Pro"/>
              </a:rPr>
              <a:t> </a:t>
            </a:r>
            <a:r>
              <a:rPr lang="it-IT" sz="3600" dirty="0" err="1">
                <a:solidFill>
                  <a:srgbClr val="263238"/>
                </a:solidFill>
                <a:latin typeface="Source Sans Pro"/>
                <a:sym typeface="Source Sans Pro"/>
              </a:rPr>
              <a:t>solution</a:t>
            </a:r>
            <a:endParaRPr sz="3600" dirty="0">
              <a:solidFill>
                <a:srgbClr val="263238"/>
              </a:solidFill>
              <a:latin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15299" y="2501400"/>
            <a:ext cx="6916647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-IT" i="0" dirty="0" err="1"/>
              <a:t>Writes</a:t>
            </a:r>
            <a:r>
              <a:rPr lang="it-IT" i="0" dirty="0"/>
              <a:t> are </a:t>
            </a:r>
            <a:r>
              <a:rPr lang="it-IT" i="0" dirty="0" err="1"/>
              <a:t>submitted</a:t>
            </a:r>
            <a:r>
              <a:rPr lang="it-IT" i="0" dirty="0"/>
              <a:t> to the server the client </a:t>
            </a:r>
            <a:r>
              <a:rPr lang="it-IT" i="0" dirty="0" err="1"/>
              <a:t>connects</a:t>
            </a:r>
            <a:r>
              <a:rPr lang="it-IT" i="0" dirty="0"/>
              <a:t> to. </a:t>
            </a:r>
            <a:r>
              <a:rPr lang="it-IT" i="0" dirty="0" err="1"/>
              <a:t>Then</a:t>
            </a:r>
            <a:r>
              <a:rPr lang="it-IT" i="0" dirty="0"/>
              <a:t>, </a:t>
            </a:r>
            <a:r>
              <a:rPr lang="it-IT" i="0" dirty="0" err="1"/>
              <a:t>such</a:t>
            </a:r>
            <a:r>
              <a:rPr lang="it-IT" i="0" dirty="0"/>
              <a:t> server </a:t>
            </a:r>
            <a:r>
              <a:rPr lang="it-IT" i="0" dirty="0" err="1"/>
              <a:t>multicasts</a:t>
            </a:r>
            <a:r>
              <a:rPr lang="it-IT" i="0" dirty="0"/>
              <a:t> the </a:t>
            </a:r>
            <a:r>
              <a:rPr lang="it-IT" i="0" dirty="0" err="1"/>
              <a:t>message</a:t>
            </a:r>
            <a:r>
              <a:rPr lang="it-IT" i="0" dirty="0"/>
              <a:t> on the LAN to the </a:t>
            </a:r>
            <a:r>
              <a:rPr lang="it-IT" i="0" dirty="0" err="1"/>
              <a:t>other</a:t>
            </a:r>
            <a:r>
              <a:rPr lang="it-IT" i="0" dirty="0"/>
              <a:t> </a:t>
            </a:r>
            <a:r>
              <a:rPr lang="it-IT" i="0" dirty="0" err="1"/>
              <a:t>members</a:t>
            </a:r>
            <a:r>
              <a:rPr lang="it-IT" i="0" dirty="0"/>
              <a:t> of the group</a:t>
            </a:r>
            <a:endParaRPr i="0"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32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15299" y="2501400"/>
            <a:ext cx="6916647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-IT" i="0" dirty="0" err="1"/>
              <a:t>Reads</a:t>
            </a:r>
            <a:r>
              <a:rPr lang="it-IT" i="0" dirty="0"/>
              <a:t> are </a:t>
            </a:r>
            <a:r>
              <a:rPr lang="it-IT" i="0" dirty="0" err="1"/>
              <a:t>performed</a:t>
            </a:r>
            <a:r>
              <a:rPr lang="it-IT" i="0" dirty="0"/>
              <a:t> </a:t>
            </a:r>
            <a:r>
              <a:rPr lang="it-IT" i="0" dirty="0" err="1"/>
              <a:t>locally</a:t>
            </a:r>
            <a:r>
              <a:rPr lang="it-IT" i="0" dirty="0"/>
              <a:t> and </a:t>
            </a:r>
            <a:r>
              <a:rPr lang="it-IT" i="0" dirty="0" err="1"/>
              <a:t>directly</a:t>
            </a:r>
            <a:r>
              <a:rPr lang="it-IT" i="0" dirty="0"/>
              <a:t> by the server the client </a:t>
            </a:r>
            <a:r>
              <a:rPr lang="it-IT" i="0" dirty="0" err="1"/>
              <a:t>has</a:t>
            </a:r>
            <a:r>
              <a:rPr lang="it-IT" i="0" dirty="0"/>
              <a:t> </a:t>
            </a:r>
            <a:r>
              <a:rPr lang="it-IT" i="0" dirty="0" err="1"/>
              <a:t>submitted</a:t>
            </a:r>
            <a:r>
              <a:rPr lang="it-IT" i="0" dirty="0"/>
              <a:t> the </a:t>
            </a:r>
            <a:r>
              <a:rPr lang="it-IT" i="0" dirty="0" err="1"/>
              <a:t>request</a:t>
            </a:r>
            <a:r>
              <a:rPr lang="it-IT" i="0" dirty="0"/>
              <a:t> to</a:t>
            </a:r>
            <a:endParaRPr i="0"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18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C02FD1-3826-4CAB-9C7B-EF5DFB0B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095" y="1070395"/>
            <a:ext cx="6523809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Totally</a:t>
            </a:r>
            <a:r>
              <a:rPr lang="it-IT" dirty="0"/>
              <a:t> </a:t>
            </a:r>
            <a:r>
              <a:rPr lang="it-IT" dirty="0" err="1"/>
              <a:t>ordered</a:t>
            </a:r>
            <a:r>
              <a:rPr lang="it-IT" dirty="0"/>
              <a:t> </a:t>
            </a:r>
            <a:r>
              <a:rPr lang="it-IT" dirty="0" err="1"/>
              <a:t>multicast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169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15299" y="2501400"/>
            <a:ext cx="6916647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-IT" i="0" dirty="0" err="1"/>
              <a:t>Every</a:t>
            </a:r>
            <a:r>
              <a:rPr lang="it-IT" i="0" dirty="0"/>
              <a:t> </a:t>
            </a:r>
            <a:r>
              <a:rPr lang="it-IT" i="0" dirty="0" err="1"/>
              <a:t>message</a:t>
            </a:r>
            <a:r>
              <a:rPr lang="it-IT" i="0" dirty="0"/>
              <a:t> </a:t>
            </a:r>
            <a:r>
              <a:rPr lang="it-IT" i="0" dirty="0" err="1"/>
              <a:t>that</a:t>
            </a:r>
            <a:r>
              <a:rPr lang="it-IT" i="0" dirty="0"/>
              <a:t> </a:t>
            </a:r>
            <a:r>
              <a:rPr lang="it-IT" i="0" dirty="0" err="1"/>
              <a:t>reaches</a:t>
            </a:r>
            <a:r>
              <a:rPr lang="it-IT" i="0" dirty="0"/>
              <a:t> the server </a:t>
            </a:r>
            <a:r>
              <a:rPr lang="it-IT" i="0" dirty="0" err="1"/>
              <a:t>is</a:t>
            </a:r>
            <a:r>
              <a:rPr lang="it-IT" i="0" dirty="0"/>
              <a:t> </a:t>
            </a:r>
            <a:r>
              <a:rPr lang="it-IT" i="0" dirty="0" err="1"/>
              <a:t>signed</a:t>
            </a:r>
            <a:r>
              <a:rPr lang="it-IT" i="0" dirty="0"/>
              <a:t> with a </a:t>
            </a:r>
            <a:r>
              <a:rPr lang="it-IT" i="0" dirty="0" err="1"/>
              <a:t>unique</a:t>
            </a:r>
            <a:r>
              <a:rPr lang="it-IT" i="0" dirty="0"/>
              <a:t> scalar clock from the </a:t>
            </a:r>
            <a:r>
              <a:rPr lang="it-IT" i="0" dirty="0" err="1"/>
              <a:t>local</a:t>
            </a:r>
            <a:r>
              <a:rPr lang="it-IT" i="0" dirty="0"/>
              <a:t> machine, </a:t>
            </a:r>
            <a:r>
              <a:rPr lang="it-IT" i="0" dirty="0" err="1"/>
              <a:t>is</a:t>
            </a:r>
            <a:r>
              <a:rPr lang="it-IT" i="0" dirty="0"/>
              <a:t> </a:t>
            </a:r>
            <a:r>
              <a:rPr lang="it-IT" i="0" dirty="0" err="1"/>
              <a:t>added</a:t>
            </a:r>
            <a:r>
              <a:rPr lang="it-IT" i="0" dirty="0"/>
              <a:t> to the </a:t>
            </a:r>
            <a:r>
              <a:rPr lang="it-IT" i="0" dirty="0" err="1"/>
              <a:t>local</a:t>
            </a:r>
            <a:r>
              <a:rPr lang="it-IT" i="0" dirty="0"/>
              <a:t> </a:t>
            </a:r>
            <a:r>
              <a:rPr lang="it-IT" i="0" dirty="0" err="1"/>
              <a:t>queue</a:t>
            </a:r>
            <a:r>
              <a:rPr lang="it-IT" i="0" dirty="0"/>
              <a:t> (</a:t>
            </a:r>
            <a:r>
              <a:rPr lang="it-IT" i="0" dirty="0" err="1"/>
              <a:t>sorted</a:t>
            </a:r>
            <a:r>
              <a:rPr lang="it-IT" i="0" dirty="0"/>
              <a:t>) and </a:t>
            </a:r>
            <a:r>
              <a:rPr lang="it-IT" i="0" dirty="0" err="1"/>
              <a:t>then</a:t>
            </a:r>
            <a:r>
              <a:rPr lang="it-IT" i="0" dirty="0"/>
              <a:t> </a:t>
            </a:r>
            <a:r>
              <a:rPr lang="it-IT" i="0" dirty="0" err="1"/>
              <a:t>is</a:t>
            </a:r>
            <a:r>
              <a:rPr lang="it-IT" i="0" dirty="0"/>
              <a:t> </a:t>
            </a:r>
            <a:r>
              <a:rPr lang="it-IT" i="0" dirty="0" err="1"/>
              <a:t>multicasted</a:t>
            </a:r>
            <a:r>
              <a:rPr lang="it-IT" i="0" dirty="0"/>
              <a:t>. </a:t>
            </a:r>
            <a:endParaRPr i="0"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476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78583" y="2501400"/>
            <a:ext cx="7786659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None/>
            </a:pPr>
            <a:r>
              <a:rPr lang="it-IT" i="0" dirty="0" err="1"/>
              <a:t>Every</a:t>
            </a:r>
            <a:r>
              <a:rPr lang="it-IT" i="0" dirty="0"/>
              <a:t> server </a:t>
            </a:r>
            <a:r>
              <a:rPr lang="it-IT" i="0" dirty="0" err="1"/>
              <a:t>receiving</a:t>
            </a:r>
            <a:r>
              <a:rPr lang="it-IT" i="0" dirty="0"/>
              <a:t> the </a:t>
            </a:r>
            <a:r>
              <a:rPr lang="it-IT" i="0" dirty="0" err="1"/>
              <a:t>multicasted</a:t>
            </a:r>
            <a:r>
              <a:rPr lang="it-IT" i="0" dirty="0"/>
              <a:t> </a:t>
            </a:r>
            <a:r>
              <a:rPr lang="it-IT" i="0" dirty="0" err="1"/>
              <a:t>message</a:t>
            </a:r>
            <a:r>
              <a:rPr lang="it-IT" i="0" dirty="0"/>
              <a:t> </a:t>
            </a:r>
            <a:r>
              <a:rPr lang="it-IT" i="0" dirty="0" err="1"/>
              <a:t>adds</a:t>
            </a:r>
            <a:r>
              <a:rPr lang="it-IT" i="0" dirty="0"/>
              <a:t> </a:t>
            </a:r>
            <a:r>
              <a:rPr lang="it-IT" i="0" dirty="0" err="1"/>
              <a:t>it</a:t>
            </a:r>
            <a:r>
              <a:rPr lang="it-IT" i="0" dirty="0"/>
              <a:t> to the </a:t>
            </a:r>
            <a:r>
              <a:rPr lang="it-IT" i="0" dirty="0" err="1"/>
              <a:t>local</a:t>
            </a:r>
            <a:r>
              <a:rPr lang="it-IT" i="0" dirty="0"/>
              <a:t> </a:t>
            </a:r>
            <a:r>
              <a:rPr lang="it-IT" i="0" dirty="0" err="1"/>
              <a:t>queue</a:t>
            </a:r>
            <a:r>
              <a:rPr lang="it-IT" i="0" dirty="0"/>
              <a:t> (</a:t>
            </a:r>
            <a:r>
              <a:rPr lang="it-IT" i="0" dirty="0" err="1"/>
              <a:t>sorted</a:t>
            </a:r>
            <a:r>
              <a:rPr lang="it-IT" i="0" dirty="0"/>
              <a:t>) and </a:t>
            </a:r>
            <a:r>
              <a:rPr lang="it-IT" i="0" dirty="0" err="1"/>
              <a:t>sends</a:t>
            </a:r>
            <a:r>
              <a:rPr lang="it-IT" i="0" dirty="0"/>
              <a:t> an </a:t>
            </a:r>
            <a:r>
              <a:rPr lang="it-IT" i="0" dirty="0" err="1"/>
              <a:t>ack</a:t>
            </a:r>
            <a:r>
              <a:rPr lang="it-IT" i="0" dirty="0"/>
              <a:t> </a:t>
            </a:r>
            <a:r>
              <a:rPr lang="it-IT" i="0" dirty="0" err="1"/>
              <a:t>still</a:t>
            </a:r>
            <a:r>
              <a:rPr lang="it-IT" i="0" dirty="0"/>
              <a:t> in </a:t>
            </a:r>
            <a:r>
              <a:rPr lang="it-IT" i="0" dirty="0" err="1"/>
              <a:t>multicast</a:t>
            </a:r>
            <a:r>
              <a:rPr lang="it-IT" i="0" dirty="0"/>
              <a:t>. Once a server </a:t>
            </a:r>
            <a:r>
              <a:rPr lang="it-IT" i="0" dirty="0" err="1"/>
              <a:t>has</a:t>
            </a:r>
            <a:r>
              <a:rPr lang="it-IT" i="0" dirty="0"/>
              <a:t> the </a:t>
            </a:r>
            <a:r>
              <a:rPr lang="it-IT" i="0" dirty="0" err="1"/>
              <a:t>acks</a:t>
            </a:r>
            <a:r>
              <a:rPr lang="it-IT" i="0" dirty="0"/>
              <a:t> from </a:t>
            </a:r>
            <a:r>
              <a:rPr lang="it-IT" i="0" dirty="0" err="1"/>
              <a:t>all</a:t>
            </a:r>
            <a:r>
              <a:rPr lang="it-IT" i="0" dirty="0"/>
              <a:t> the </a:t>
            </a:r>
            <a:r>
              <a:rPr lang="it-IT" i="0" dirty="0" err="1"/>
              <a:t>participants</a:t>
            </a:r>
            <a:r>
              <a:rPr lang="it-IT" i="0" dirty="0"/>
              <a:t>, </a:t>
            </a:r>
            <a:r>
              <a:rPr lang="it-IT" i="0" dirty="0" err="1"/>
              <a:t>it</a:t>
            </a:r>
            <a:r>
              <a:rPr lang="it-IT" i="0" dirty="0"/>
              <a:t> </a:t>
            </a:r>
            <a:r>
              <a:rPr lang="it-IT" i="0" dirty="0" err="1"/>
              <a:t>executes</a:t>
            </a:r>
            <a:r>
              <a:rPr lang="it-IT" i="0" dirty="0"/>
              <a:t> the </a:t>
            </a:r>
            <a:r>
              <a:rPr lang="it-IT" i="0" dirty="0" err="1"/>
              <a:t>message</a:t>
            </a:r>
            <a:endParaRPr i="0"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245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78583" y="2501400"/>
            <a:ext cx="7915001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None/>
            </a:pPr>
            <a:r>
              <a:rPr lang="it-IT" i="0" dirty="0"/>
              <a:t>FIFO </a:t>
            </a:r>
            <a:r>
              <a:rPr lang="it-IT" i="0" dirty="0" err="1"/>
              <a:t>ordering</a:t>
            </a:r>
            <a:r>
              <a:rPr lang="it-IT" i="0" dirty="0"/>
              <a:t> </a:t>
            </a:r>
            <a:r>
              <a:rPr lang="it-IT" i="0" dirty="0" err="1"/>
              <a:t>is</a:t>
            </a:r>
            <a:r>
              <a:rPr lang="it-IT" i="0" dirty="0"/>
              <a:t> </a:t>
            </a:r>
            <a:r>
              <a:rPr lang="it-IT" i="0" dirty="0" err="1"/>
              <a:t>achieved</a:t>
            </a:r>
            <a:r>
              <a:rPr lang="it-IT" i="0" dirty="0"/>
              <a:t> </a:t>
            </a:r>
            <a:r>
              <a:rPr lang="it-IT" i="0" dirty="0" err="1"/>
              <a:t>using</a:t>
            </a:r>
            <a:r>
              <a:rPr lang="it-IT" i="0" dirty="0"/>
              <a:t> </a:t>
            </a:r>
            <a:r>
              <a:rPr lang="it-IT" i="0" dirty="0" err="1"/>
              <a:t>local</a:t>
            </a:r>
            <a:r>
              <a:rPr lang="it-IT" i="0" dirty="0"/>
              <a:t> clocks. </a:t>
            </a:r>
            <a:r>
              <a:rPr lang="it-IT" i="0" dirty="0" err="1"/>
              <a:t>Each</a:t>
            </a:r>
            <a:r>
              <a:rPr lang="it-IT" i="0" dirty="0"/>
              <a:t> server </a:t>
            </a:r>
            <a:r>
              <a:rPr lang="it-IT" i="0" dirty="0" err="1"/>
              <a:t>has</a:t>
            </a:r>
            <a:r>
              <a:rPr lang="it-IT" i="0" dirty="0"/>
              <a:t> an </a:t>
            </a:r>
            <a:r>
              <a:rPr lang="it-IT" i="0" dirty="0" err="1"/>
              <a:t>independent</a:t>
            </a:r>
            <a:r>
              <a:rPr lang="it-IT" i="0" dirty="0"/>
              <a:t> </a:t>
            </a:r>
            <a:r>
              <a:rPr lang="it-IT" i="0" dirty="0" err="1"/>
              <a:t>local</a:t>
            </a:r>
            <a:r>
              <a:rPr lang="it-IT" i="0" dirty="0"/>
              <a:t> clock </a:t>
            </a:r>
            <a:r>
              <a:rPr lang="it-IT" i="0" dirty="0" err="1"/>
              <a:t>unique</a:t>
            </a:r>
            <a:r>
              <a:rPr lang="it-IT" i="0" dirty="0"/>
              <a:t> for </a:t>
            </a:r>
            <a:r>
              <a:rPr lang="it-IT" i="0" dirty="0" err="1"/>
              <a:t>every</a:t>
            </a:r>
            <a:r>
              <a:rPr lang="it-IT" i="0" dirty="0"/>
              <a:t> </a:t>
            </a:r>
            <a:r>
              <a:rPr lang="it-IT" i="0" dirty="0" err="1"/>
              <a:t>message</a:t>
            </a:r>
            <a:r>
              <a:rPr lang="it-IT" i="0" dirty="0"/>
              <a:t>. </a:t>
            </a:r>
            <a:r>
              <a:rPr lang="it-IT" i="0" dirty="0" err="1"/>
              <a:t>Messages</a:t>
            </a:r>
            <a:r>
              <a:rPr lang="it-IT" i="0" dirty="0"/>
              <a:t> are </a:t>
            </a:r>
            <a:r>
              <a:rPr lang="it-IT" i="0" dirty="0" err="1"/>
              <a:t>accepted</a:t>
            </a:r>
            <a:r>
              <a:rPr lang="it-IT" i="0" dirty="0"/>
              <a:t> </a:t>
            </a:r>
            <a:r>
              <a:rPr lang="it-IT" i="0" dirty="0" err="1"/>
              <a:t>only</a:t>
            </a:r>
            <a:r>
              <a:rPr lang="it-IT" i="0" dirty="0"/>
              <a:t> in </a:t>
            </a:r>
            <a:r>
              <a:rPr lang="it-IT" i="0" dirty="0" err="1"/>
              <a:t>sequental</a:t>
            </a:r>
            <a:r>
              <a:rPr lang="it-IT" i="0" dirty="0"/>
              <a:t> </a:t>
            </a:r>
            <a:r>
              <a:rPr lang="it-IT" i="0" dirty="0" err="1"/>
              <a:t>local</a:t>
            </a:r>
            <a:r>
              <a:rPr lang="it-IT" i="0" dirty="0"/>
              <a:t> clock </a:t>
            </a:r>
            <a:r>
              <a:rPr lang="it-IT" i="0" dirty="0" err="1"/>
              <a:t>order</a:t>
            </a:r>
            <a:r>
              <a:rPr lang="it-IT" i="0" dirty="0"/>
              <a:t> from a </a:t>
            </a:r>
            <a:r>
              <a:rPr lang="it-IT" i="0" dirty="0" err="1"/>
              <a:t>same</a:t>
            </a:r>
            <a:r>
              <a:rPr lang="it-IT" i="0" dirty="0"/>
              <a:t> source</a:t>
            </a:r>
            <a:endParaRPr i="0"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6456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78583" y="2501400"/>
            <a:ext cx="7915001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None/>
            </a:pPr>
            <a:r>
              <a:rPr lang="it-IT" sz="3000" i="0" dirty="0"/>
              <a:t>To </a:t>
            </a:r>
            <a:r>
              <a:rPr lang="it-IT" sz="3000" i="0" dirty="0" err="1"/>
              <a:t>guarantee</a:t>
            </a:r>
            <a:r>
              <a:rPr lang="it-IT" sz="3000" i="0" dirty="0"/>
              <a:t> the FIFO </a:t>
            </a:r>
            <a:r>
              <a:rPr lang="it-IT" sz="3000" i="0" dirty="0" err="1"/>
              <a:t>ordering</a:t>
            </a:r>
            <a:r>
              <a:rPr lang="it-IT" sz="3000" i="0" dirty="0"/>
              <a:t>, </a:t>
            </a:r>
            <a:r>
              <a:rPr lang="it-IT" sz="3000" i="0" dirty="0" err="1"/>
              <a:t>messages</a:t>
            </a:r>
            <a:r>
              <a:rPr lang="it-IT" sz="3000" i="0" dirty="0"/>
              <a:t> </a:t>
            </a:r>
            <a:r>
              <a:rPr lang="it-IT" sz="3000" i="0" dirty="0" err="1"/>
              <a:t>that</a:t>
            </a:r>
            <a:r>
              <a:rPr lang="it-IT" sz="3000" i="0" dirty="0"/>
              <a:t> </a:t>
            </a:r>
            <a:r>
              <a:rPr lang="it-IT" sz="3000" i="0" dirty="0" err="1"/>
              <a:t>arrive</a:t>
            </a:r>
            <a:r>
              <a:rPr lang="it-IT" sz="3000" i="0" dirty="0"/>
              <a:t> out of </a:t>
            </a:r>
            <a:r>
              <a:rPr lang="it-IT" sz="3000" i="0" dirty="0" err="1"/>
              <a:t>order</a:t>
            </a:r>
            <a:r>
              <a:rPr lang="it-IT" sz="3000" i="0" dirty="0"/>
              <a:t> are </a:t>
            </a:r>
            <a:r>
              <a:rPr lang="it-IT" sz="3000" i="0" dirty="0" err="1"/>
              <a:t>dropped</a:t>
            </a:r>
            <a:r>
              <a:rPr lang="it-IT" sz="3000" i="0" dirty="0"/>
              <a:t> so to force a </a:t>
            </a:r>
            <a:r>
              <a:rPr lang="it-IT" sz="3000" i="0" dirty="0" err="1"/>
              <a:t>retransmission</a:t>
            </a:r>
            <a:r>
              <a:rPr lang="it-IT" sz="3000" i="0" dirty="0"/>
              <a:t> by the </a:t>
            </a:r>
            <a:r>
              <a:rPr lang="it-IT" sz="3000" i="0" dirty="0" err="1"/>
              <a:t>sender</a:t>
            </a:r>
            <a:r>
              <a:rPr lang="it-IT" sz="3000" i="0" dirty="0"/>
              <a:t>. </a:t>
            </a:r>
            <a:r>
              <a:rPr lang="it-IT" sz="3000" i="0" dirty="0" err="1"/>
              <a:t>This</a:t>
            </a:r>
            <a:r>
              <a:rPr lang="it-IT" sz="3000" i="0" dirty="0"/>
              <a:t> policy </a:t>
            </a:r>
            <a:r>
              <a:rPr lang="it-IT" sz="3000" i="0" dirty="0" err="1"/>
              <a:t>grants</a:t>
            </a:r>
            <a:r>
              <a:rPr lang="it-IT" sz="3000" i="0" dirty="0"/>
              <a:t>:</a:t>
            </a:r>
          </a:p>
          <a:p>
            <a:pPr algn="l"/>
            <a:r>
              <a:rPr lang="it-IT" sz="3000" i="0" dirty="0"/>
              <a:t>Security</a:t>
            </a:r>
          </a:p>
          <a:p>
            <a:pPr algn="l"/>
            <a:r>
              <a:rPr lang="it-IT" sz="3000" i="0" dirty="0" err="1"/>
              <a:t>Ease</a:t>
            </a:r>
            <a:r>
              <a:rPr lang="it-IT" sz="3000" i="0" dirty="0"/>
              <a:t> of management</a:t>
            </a:r>
          </a:p>
          <a:p>
            <a:pPr algn="l"/>
            <a:r>
              <a:rPr lang="it-IT" sz="3000" i="0" dirty="0" err="1"/>
              <a:t>Avoid</a:t>
            </a:r>
            <a:r>
              <a:rPr lang="it-IT" sz="3000" i="0" dirty="0"/>
              <a:t> reception of </a:t>
            </a:r>
            <a:r>
              <a:rPr lang="it-IT" sz="3000" i="0" dirty="0" err="1"/>
              <a:t>outdated</a:t>
            </a:r>
            <a:r>
              <a:rPr lang="it-IT" sz="3000" i="0" dirty="0"/>
              <a:t> </a:t>
            </a:r>
            <a:r>
              <a:rPr lang="it-IT" sz="3000" i="0" dirty="0" err="1"/>
              <a:t>messages</a:t>
            </a:r>
            <a:endParaRPr sz="3000" i="0"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7803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78583" y="2501400"/>
            <a:ext cx="7915001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None/>
            </a:pPr>
            <a:r>
              <a:rPr lang="it-IT" sz="3000" i="0" dirty="0" err="1"/>
              <a:t>Furthermore</a:t>
            </a:r>
            <a:r>
              <a:rPr lang="it-IT" sz="3000" i="0" dirty="0"/>
              <a:t>, the </a:t>
            </a:r>
            <a:r>
              <a:rPr lang="it-IT" sz="3000" i="0" dirty="0" err="1"/>
              <a:t>OoO</a:t>
            </a:r>
            <a:r>
              <a:rPr lang="it-IT" sz="3000" i="0" dirty="0"/>
              <a:t> </a:t>
            </a:r>
            <a:r>
              <a:rPr lang="it-IT" sz="3000" i="0" dirty="0" err="1"/>
              <a:t>dropping</a:t>
            </a:r>
            <a:r>
              <a:rPr lang="it-IT" sz="3000" i="0" dirty="0"/>
              <a:t> policy </a:t>
            </a:r>
            <a:r>
              <a:rPr lang="it-IT" sz="3000" i="0" dirty="0" err="1"/>
              <a:t>makes</a:t>
            </a:r>
            <a:r>
              <a:rPr lang="it-IT" sz="3000" i="0" dirty="0"/>
              <a:t> </a:t>
            </a:r>
            <a:r>
              <a:rPr lang="it-IT" sz="3000" i="0" dirty="0" err="1"/>
              <a:t>retransmissions</a:t>
            </a:r>
            <a:r>
              <a:rPr lang="it-IT" sz="3000" i="0" dirty="0"/>
              <a:t> more </a:t>
            </a:r>
            <a:r>
              <a:rPr lang="it-IT" sz="3000" i="0" dirty="0" err="1"/>
              <a:t>robust</a:t>
            </a:r>
            <a:r>
              <a:rPr lang="it-IT" sz="3000" i="0" dirty="0"/>
              <a:t>. </a:t>
            </a:r>
            <a:r>
              <a:rPr lang="it-IT" sz="3000" i="0" dirty="0" err="1"/>
              <a:t>Indeed</a:t>
            </a:r>
            <a:r>
              <a:rPr lang="it-IT" sz="3000" i="0" dirty="0"/>
              <a:t>:</a:t>
            </a:r>
          </a:p>
          <a:p>
            <a:pPr algn="l"/>
            <a:r>
              <a:rPr lang="it-IT" sz="3000" i="0" dirty="0" err="1"/>
              <a:t>Old</a:t>
            </a:r>
            <a:r>
              <a:rPr lang="it-IT" sz="3000" i="0" dirty="0"/>
              <a:t> clock: </a:t>
            </a:r>
            <a:r>
              <a:rPr lang="it-IT" sz="3000" i="0" dirty="0" err="1"/>
              <a:t>message</a:t>
            </a:r>
            <a:r>
              <a:rPr lang="it-IT" sz="3000" i="0" dirty="0"/>
              <a:t> </a:t>
            </a:r>
            <a:r>
              <a:rPr lang="it-IT" sz="3000" i="0" dirty="0" err="1"/>
              <a:t>dropped</a:t>
            </a:r>
            <a:endParaRPr lang="it-IT" sz="3000" i="0" dirty="0"/>
          </a:p>
          <a:p>
            <a:pPr algn="l"/>
            <a:r>
              <a:rPr lang="it-IT" sz="3000" i="0" dirty="0"/>
              <a:t>Right clock: </a:t>
            </a:r>
            <a:r>
              <a:rPr lang="it-IT" sz="3000" i="0" dirty="0" err="1"/>
              <a:t>message</a:t>
            </a:r>
            <a:r>
              <a:rPr lang="it-IT" sz="3000" i="0" dirty="0"/>
              <a:t> </a:t>
            </a:r>
            <a:r>
              <a:rPr lang="it-IT" sz="3000" i="0" dirty="0" err="1"/>
              <a:t>accepted</a:t>
            </a:r>
            <a:endParaRPr lang="it-IT" sz="3000" i="0" dirty="0"/>
          </a:p>
          <a:p>
            <a:pPr algn="l"/>
            <a:r>
              <a:rPr lang="it-IT" sz="3000" i="0" dirty="0"/>
              <a:t>Future clock: </a:t>
            </a:r>
            <a:r>
              <a:rPr lang="it-IT" sz="3000" i="0" dirty="0" err="1"/>
              <a:t>message</a:t>
            </a:r>
            <a:r>
              <a:rPr lang="it-IT" sz="3000" i="0" dirty="0"/>
              <a:t> </a:t>
            </a:r>
            <a:r>
              <a:rPr lang="it-IT" sz="3000" i="0" dirty="0" err="1"/>
              <a:t>dropped</a:t>
            </a:r>
            <a:endParaRPr sz="3000" i="0"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988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5" name="Immagine 4" descr="Immagine che contiene mappa, interni&#10;&#10;Descrizione generata con affidabilità elevata">
            <a:extLst>
              <a:ext uri="{FF2B5EF4-FFF2-40B4-BE49-F238E27FC236}">
                <a16:creationId xmlns:a16="http://schemas.microsoft.com/office/drawing/2014/main" id="{22C858CD-927A-4126-908C-19D3F9E7C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17" y="1038693"/>
            <a:ext cx="7357992" cy="53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9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PROBLEM</a:t>
            </a:r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it-IT" dirty="0"/>
              <a:t>Distributed data storage</a:t>
            </a:r>
            <a:endParaRPr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it-IT" dirty="0"/>
              <a:t>Multiple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servers</a:t>
            </a:r>
            <a:endParaRPr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it-IT" dirty="0" err="1"/>
              <a:t>Same</a:t>
            </a:r>
            <a:r>
              <a:rPr lang="it-IT" dirty="0"/>
              <a:t> LAN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it-IT" dirty="0" err="1"/>
              <a:t>Sequential</a:t>
            </a:r>
            <a:r>
              <a:rPr lang="it-IT" dirty="0"/>
              <a:t> </a:t>
            </a:r>
            <a:r>
              <a:rPr lang="it-IT" dirty="0" err="1"/>
              <a:t>consistency</a:t>
            </a:r>
            <a:endParaRPr lang="it-IT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it-IT" dirty="0"/>
              <a:t>Read &amp; Write </a:t>
            </a:r>
            <a:r>
              <a:rPr lang="it-IT" dirty="0" err="1"/>
              <a:t>primitives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</a:t>
            </a:r>
            <a:r>
              <a:rPr lang="it-IT" dirty="0" err="1"/>
              <a:t>architecture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456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it-IT" dirty="0"/>
              <a:t>The server </a:t>
            </a:r>
            <a:r>
              <a:rPr lang="it-IT" dirty="0" err="1"/>
              <a:t>architecture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made of 5 </a:t>
            </a:r>
            <a:r>
              <a:rPr lang="it-IT" dirty="0" err="1"/>
              <a:t>components</a:t>
            </a:r>
            <a:r>
              <a:rPr lang="it-IT" dirty="0"/>
              <a:t>: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it-IT" i="1" u="sng" dirty="0"/>
              <a:t>Server</a:t>
            </a:r>
            <a:r>
              <a:rPr lang="it-IT" dirty="0"/>
              <a:t>: </a:t>
            </a:r>
            <a:r>
              <a:rPr lang="it-IT" dirty="0" err="1"/>
              <a:t>accepts</a:t>
            </a:r>
            <a:r>
              <a:rPr lang="it-IT" dirty="0"/>
              <a:t> client </a:t>
            </a:r>
            <a:r>
              <a:rPr lang="it-IT" dirty="0" err="1"/>
              <a:t>connections</a:t>
            </a:r>
            <a:r>
              <a:rPr lang="it-IT" dirty="0"/>
              <a:t> and </a:t>
            </a:r>
            <a:r>
              <a:rPr lang="it-IT" dirty="0" err="1"/>
              <a:t>assigns</a:t>
            </a:r>
            <a:r>
              <a:rPr lang="it-IT" dirty="0"/>
              <a:t> scalar clocks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it-IT" i="1" u="sng" dirty="0" err="1"/>
              <a:t>Handler</a:t>
            </a:r>
            <a:r>
              <a:rPr lang="it-IT" dirty="0"/>
              <a:t>: </a:t>
            </a:r>
            <a:r>
              <a:rPr lang="it-IT" dirty="0" err="1"/>
              <a:t>handles</a:t>
            </a:r>
            <a:r>
              <a:rPr lang="it-IT" dirty="0"/>
              <a:t> the </a:t>
            </a:r>
            <a:r>
              <a:rPr lang="it-IT" dirty="0" err="1"/>
              <a:t>messages</a:t>
            </a:r>
            <a:r>
              <a:rPr lang="it-IT" dirty="0"/>
              <a:t> from the client,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to the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queue</a:t>
            </a:r>
            <a:r>
              <a:rPr lang="it-IT" dirty="0"/>
              <a:t> and </a:t>
            </a:r>
            <a:r>
              <a:rPr lang="it-IT" dirty="0" err="1"/>
              <a:t>multicasts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to the </a:t>
            </a:r>
            <a:r>
              <a:rPr lang="it-IT" dirty="0" err="1"/>
              <a:t>listening</a:t>
            </a:r>
            <a:r>
              <a:rPr lang="it-IT" dirty="0"/>
              <a:t> </a:t>
            </a:r>
            <a:r>
              <a:rPr lang="it-IT" dirty="0" err="1"/>
              <a:t>servers</a:t>
            </a:r>
            <a:endParaRPr lang="it-IT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6740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Courier New" panose="02070309020205020404" pitchFamily="49" charset="0"/>
              <a:buChar char="o"/>
            </a:pPr>
            <a:r>
              <a:rPr lang="it-IT" i="1" u="sng" dirty="0" err="1"/>
              <a:t>Receiver</a:t>
            </a:r>
            <a:r>
              <a:rPr lang="it-IT" dirty="0"/>
              <a:t>: </a:t>
            </a:r>
            <a:r>
              <a:rPr lang="it-IT" dirty="0" err="1"/>
              <a:t>it’s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component and </a:t>
            </a:r>
            <a:r>
              <a:rPr lang="it-IT" dirty="0" err="1"/>
              <a:t>includes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logic</a:t>
            </a:r>
            <a:r>
              <a:rPr lang="it-IT" dirty="0"/>
              <a:t> to </a:t>
            </a:r>
            <a:r>
              <a:rPr lang="it-IT" dirty="0" err="1"/>
              <a:t>manage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, </a:t>
            </a:r>
            <a:r>
              <a:rPr lang="it-IT" dirty="0" err="1"/>
              <a:t>acks</a:t>
            </a:r>
            <a:r>
              <a:rPr lang="it-IT" dirty="0"/>
              <a:t> and </a:t>
            </a:r>
            <a:r>
              <a:rPr lang="it-IT" dirty="0" err="1"/>
              <a:t>retransmissions</a:t>
            </a:r>
            <a:endParaRPr lang="it-IT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it-IT" i="1" u="sng" dirty="0" err="1"/>
              <a:t>Ticker</a:t>
            </a:r>
            <a:r>
              <a:rPr lang="it-IT" dirty="0"/>
              <a:t>: </a:t>
            </a:r>
            <a:r>
              <a:rPr lang="it-IT" dirty="0" err="1"/>
              <a:t>sends</a:t>
            </a:r>
            <a:r>
              <a:rPr lang="it-IT" dirty="0"/>
              <a:t> the «</a:t>
            </a:r>
            <a:r>
              <a:rPr lang="it-IT" dirty="0" err="1"/>
              <a:t>unlock</a:t>
            </a:r>
            <a:r>
              <a:rPr lang="it-IT" dirty="0"/>
              <a:t>»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X seconds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stalls</a:t>
            </a:r>
            <a:r>
              <a:rPr lang="it-IT" dirty="0"/>
              <a:t> in </a:t>
            </a:r>
            <a:r>
              <a:rPr lang="it-IT" dirty="0" err="1"/>
              <a:t>blocking</a:t>
            </a:r>
            <a:r>
              <a:rPr lang="it-IT" dirty="0"/>
              <a:t> </a:t>
            </a:r>
            <a:r>
              <a:rPr lang="it-IT" dirty="0" err="1"/>
              <a:t>primitives</a:t>
            </a:r>
            <a:r>
              <a:rPr lang="it-IT" dirty="0"/>
              <a:t> (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acceptance</a:t>
            </a:r>
            <a:r>
              <a:rPr lang="it-IT" dirty="0"/>
              <a:t>)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8543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Courier New" panose="02070309020205020404" pitchFamily="49" charset="0"/>
              <a:buChar char="o"/>
            </a:pPr>
            <a:r>
              <a:rPr lang="it-IT" i="1" u="sng" dirty="0"/>
              <a:t>Queue</a:t>
            </a:r>
            <a:r>
              <a:rPr lang="it-IT" dirty="0"/>
              <a:t>: </a:t>
            </a:r>
            <a:r>
              <a:rPr lang="it-IT" dirty="0" err="1"/>
              <a:t>contains</a:t>
            </a:r>
            <a:r>
              <a:rPr lang="it-IT" dirty="0"/>
              <a:t> the </a:t>
            </a:r>
            <a:r>
              <a:rPr lang="it-IT" dirty="0" err="1"/>
              <a:t>logic</a:t>
            </a:r>
            <a:r>
              <a:rPr lang="it-IT" dirty="0"/>
              <a:t> to </a:t>
            </a:r>
            <a:r>
              <a:rPr lang="it-IT" dirty="0" err="1"/>
              <a:t>manipulate</a:t>
            </a:r>
            <a:r>
              <a:rPr lang="it-IT" dirty="0"/>
              <a:t> the </a:t>
            </a:r>
            <a:r>
              <a:rPr lang="it-IT" dirty="0" err="1"/>
              <a:t>queues</a:t>
            </a:r>
            <a:r>
              <a:rPr lang="it-IT" dirty="0"/>
              <a:t> of </a:t>
            </a:r>
            <a:r>
              <a:rPr lang="it-IT" dirty="0" err="1"/>
              <a:t>messages</a:t>
            </a:r>
            <a:r>
              <a:rPr lang="it-IT" dirty="0"/>
              <a:t> and </a:t>
            </a:r>
            <a:r>
              <a:rPr lang="it-IT" dirty="0" err="1"/>
              <a:t>acks</a:t>
            </a:r>
            <a:r>
              <a:rPr lang="it-IT" dirty="0"/>
              <a:t> and </a:t>
            </a:r>
            <a:r>
              <a:rPr lang="it-IT" dirty="0" err="1"/>
              <a:t>executes</a:t>
            </a:r>
            <a:r>
              <a:rPr lang="it-IT" dirty="0"/>
              <a:t> </a:t>
            </a:r>
            <a:r>
              <a:rPr lang="it-IT" dirty="0" err="1"/>
              <a:t>reads</a:t>
            </a:r>
            <a:r>
              <a:rPr lang="it-IT" dirty="0"/>
              <a:t> and </a:t>
            </a:r>
            <a:r>
              <a:rPr lang="it-IT" dirty="0" err="1"/>
              <a:t>writes</a:t>
            </a:r>
            <a:endParaRPr lang="it-IT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2788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2C858CD-927A-4126-908C-19D3F9E7C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684" y="985604"/>
            <a:ext cx="4429958" cy="521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98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2C858CD-927A-4126-908C-19D3F9E7C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56" y="960753"/>
            <a:ext cx="6560714" cy="530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15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5" name="Immagine 4" descr="Immagine che contiene grafica vettoriale&#10;&#10;Descrizione generata con affidabilità elevata">
            <a:extLst>
              <a:ext uri="{FF2B5EF4-FFF2-40B4-BE49-F238E27FC236}">
                <a16:creationId xmlns:a16="http://schemas.microsoft.com/office/drawing/2014/main" id="{8D3D1D89-BE55-40C1-8300-9EB51A51E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1285875"/>
            <a:ext cx="7524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7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ctrTitle" idx="4294967295"/>
          </p:nvPr>
        </p:nvSpPr>
        <p:spPr>
          <a:xfrm>
            <a:off x="1637500" y="1323978"/>
            <a:ext cx="5642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 dirty="0"/>
              <a:t>Distributed data storage</a:t>
            </a:r>
            <a:endParaRPr sz="6000" b="1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6956084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/>
              <a:t>The software </a:t>
            </a:r>
            <a:r>
              <a:rPr lang="it-IT" sz="2600" dirty="0" err="1"/>
              <a:t>architecture</a:t>
            </a:r>
            <a:r>
              <a:rPr lang="it-IT" sz="2600" dirty="0"/>
              <a:t> </a:t>
            </a:r>
            <a:r>
              <a:rPr lang="it-IT" sz="2600" dirty="0" err="1"/>
              <a:t>emulates</a:t>
            </a:r>
            <a:r>
              <a:rPr lang="it-IT" sz="2600" dirty="0"/>
              <a:t> the </a:t>
            </a:r>
            <a:r>
              <a:rPr lang="it-IT" sz="2600" dirty="0" err="1"/>
              <a:t>presence</a:t>
            </a:r>
            <a:r>
              <a:rPr lang="it-IT" sz="2600" dirty="0"/>
              <a:t> of a DB by </a:t>
            </a:r>
            <a:r>
              <a:rPr lang="it-IT" sz="2600" dirty="0" err="1"/>
              <a:t>using</a:t>
            </a:r>
            <a:r>
              <a:rPr lang="it-IT" sz="2600" dirty="0"/>
              <a:t> a </a:t>
            </a:r>
            <a:r>
              <a:rPr lang="it-IT" sz="2600" dirty="0" err="1"/>
              <a:t>HashTable</a:t>
            </a:r>
            <a:r>
              <a:rPr lang="it-IT" sz="2600" dirty="0"/>
              <a:t> to </a:t>
            </a:r>
            <a:r>
              <a:rPr lang="it-IT" sz="2600" dirty="0" err="1"/>
              <a:t>save</a:t>
            </a:r>
            <a:r>
              <a:rPr lang="it-IT" sz="2600" dirty="0"/>
              <a:t> the data in the </a:t>
            </a:r>
            <a:r>
              <a:rPr lang="it-IT" sz="2600" dirty="0" err="1"/>
              <a:t>tuple</a:t>
            </a:r>
            <a:r>
              <a:rPr lang="it-IT" sz="2600" dirty="0"/>
              <a:t> format &lt; id, </a:t>
            </a:r>
            <a:r>
              <a:rPr lang="it-IT" sz="2600" dirty="0" err="1"/>
              <a:t>value</a:t>
            </a:r>
            <a:r>
              <a:rPr lang="it-IT" sz="2600" dirty="0"/>
              <a:t> &gt;.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 err="1"/>
              <a:t>Both</a:t>
            </a:r>
            <a:r>
              <a:rPr lang="it-IT" sz="2600" dirty="0"/>
              <a:t> the id and the </a:t>
            </a:r>
            <a:r>
              <a:rPr lang="it-IT" sz="2600" dirty="0" err="1"/>
              <a:t>value</a:t>
            </a:r>
            <a:r>
              <a:rPr lang="it-IT" sz="2600" dirty="0"/>
              <a:t> are </a:t>
            </a:r>
            <a:r>
              <a:rPr lang="it-IT" sz="2600" dirty="0" err="1"/>
              <a:t>integer</a:t>
            </a:r>
            <a:r>
              <a:rPr lang="it-IT" sz="2600" dirty="0"/>
              <a:t> </a:t>
            </a:r>
            <a:r>
              <a:rPr lang="it-IT" sz="2600" dirty="0" err="1"/>
              <a:t>numbers</a:t>
            </a:r>
            <a:r>
              <a:rPr lang="it-IT" sz="2600" dirty="0"/>
              <a:t> and can be </a:t>
            </a:r>
            <a:r>
              <a:rPr lang="it-IT" sz="2600" dirty="0" err="1"/>
              <a:t>written</a:t>
            </a:r>
            <a:r>
              <a:rPr lang="it-IT" sz="2600" dirty="0"/>
              <a:t> or </a:t>
            </a:r>
            <a:r>
              <a:rPr lang="it-IT" sz="2600" dirty="0" err="1"/>
              <a:t>read</a:t>
            </a:r>
            <a:r>
              <a:rPr lang="it-IT" sz="2600" dirty="0"/>
              <a:t> </a:t>
            </a:r>
            <a:r>
              <a:rPr lang="it-IT" sz="2600" dirty="0" err="1"/>
              <a:t>using</a:t>
            </a:r>
            <a:r>
              <a:rPr lang="it-IT" sz="2600" dirty="0"/>
              <a:t> the </a:t>
            </a:r>
            <a:r>
              <a:rPr lang="it-IT" sz="2600" dirty="0" err="1"/>
              <a:t>corresponding</a:t>
            </a:r>
            <a:r>
              <a:rPr lang="it-IT" sz="2600" dirty="0"/>
              <a:t> </a:t>
            </a:r>
            <a:r>
              <a:rPr lang="it-IT" sz="2600" dirty="0" err="1"/>
              <a:t>primitives</a:t>
            </a:r>
            <a:r>
              <a:rPr lang="it-IT" sz="2600" dirty="0"/>
              <a:t>. </a:t>
            </a:r>
            <a:r>
              <a:rPr lang="it-IT" sz="2600" dirty="0" err="1"/>
              <a:t>Each</a:t>
            </a:r>
            <a:r>
              <a:rPr lang="it-IT" sz="2600" dirty="0"/>
              <a:t> server </a:t>
            </a:r>
            <a:r>
              <a:rPr lang="it-IT" sz="2600" dirty="0" err="1"/>
              <a:t>owns</a:t>
            </a:r>
            <a:r>
              <a:rPr lang="it-IT" sz="2600" dirty="0"/>
              <a:t> a private, </a:t>
            </a:r>
            <a:r>
              <a:rPr lang="it-IT" sz="2600" dirty="0" err="1"/>
              <a:t>consistent</a:t>
            </a:r>
            <a:r>
              <a:rPr lang="it-IT" sz="2600" dirty="0"/>
              <a:t> copy of the dataset.</a:t>
            </a:r>
            <a:endParaRPr sz="2600" dirty="0"/>
          </a:p>
        </p:txBody>
      </p:sp>
      <p:cxnSp>
        <p:nvCxnSpPr>
          <p:cNvPr id="89" name="Shape 89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ctrTitle" idx="4294967295"/>
          </p:nvPr>
        </p:nvSpPr>
        <p:spPr>
          <a:xfrm>
            <a:off x="1637499" y="1323978"/>
            <a:ext cx="6574345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 dirty="0"/>
              <a:t>Multiple </a:t>
            </a:r>
            <a:r>
              <a:rPr lang="it-IT" sz="6000" b="1" dirty="0" err="1"/>
              <a:t>known</a:t>
            </a:r>
            <a:r>
              <a:rPr lang="it-IT" sz="6000" b="1" dirty="0"/>
              <a:t> </a:t>
            </a:r>
            <a:r>
              <a:rPr lang="it-IT" sz="6000" b="1" dirty="0" err="1"/>
              <a:t>servers</a:t>
            </a:r>
            <a:endParaRPr sz="6000" b="1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6956084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/>
              <a:t>The </a:t>
            </a:r>
            <a:r>
              <a:rPr lang="it-IT" sz="2600" dirty="0" err="1"/>
              <a:t>servers</a:t>
            </a:r>
            <a:r>
              <a:rPr lang="it-IT" sz="2600" dirty="0"/>
              <a:t>’ </a:t>
            </a:r>
            <a:r>
              <a:rPr lang="it-IT" sz="2600" dirty="0" err="1"/>
              <a:t>number</a:t>
            </a:r>
            <a:r>
              <a:rPr lang="it-IT" sz="2600" dirty="0"/>
              <a:t>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fixed</a:t>
            </a:r>
            <a:r>
              <a:rPr lang="it-IT" sz="2600" dirty="0"/>
              <a:t> and </a:t>
            </a:r>
            <a:r>
              <a:rPr lang="it-IT" sz="2600" dirty="0" err="1"/>
              <a:t>known</a:t>
            </a:r>
            <a:r>
              <a:rPr lang="it-IT" sz="2600" dirty="0"/>
              <a:t> a priori.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 err="1"/>
              <a:t>Servers</a:t>
            </a:r>
            <a:r>
              <a:rPr lang="it-IT" sz="2600" dirty="0"/>
              <a:t> are </a:t>
            </a:r>
            <a:r>
              <a:rPr lang="it-IT" sz="2600" dirty="0" err="1"/>
              <a:t>assumed</a:t>
            </a:r>
            <a:r>
              <a:rPr lang="it-IT" sz="2600" dirty="0"/>
              <a:t> to be </a:t>
            </a:r>
            <a:r>
              <a:rPr lang="it-IT" sz="2600" dirty="0" err="1"/>
              <a:t>reliable</a:t>
            </a:r>
            <a:r>
              <a:rPr lang="it-IT" sz="2600" dirty="0"/>
              <a:t>.</a:t>
            </a:r>
          </a:p>
        </p:txBody>
      </p:sp>
      <p:cxnSp>
        <p:nvCxnSpPr>
          <p:cNvPr id="89" name="Shape 89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558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ctrTitle" idx="4294967295"/>
          </p:nvPr>
        </p:nvSpPr>
        <p:spPr>
          <a:xfrm>
            <a:off x="1637499" y="1323978"/>
            <a:ext cx="6574345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 dirty="0" err="1"/>
              <a:t>Same</a:t>
            </a:r>
            <a:r>
              <a:rPr lang="it-IT" sz="6000" b="1" dirty="0"/>
              <a:t> LAN</a:t>
            </a:r>
            <a:endParaRPr sz="6000" b="1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6956084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 err="1"/>
              <a:t>All</a:t>
            </a:r>
            <a:r>
              <a:rPr lang="it-IT" sz="2600" dirty="0"/>
              <a:t> the </a:t>
            </a:r>
            <a:r>
              <a:rPr lang="it-IT" sz="2600" dirty="0" err="1"/>
              <a:t>messages</a:t>
            </a:r>
            <a:r>
              <a:rPr lang="it-IT" sz="2600" dirty="0"/>
              <a:t> are </a:t>
            </a:r>
            <a:r>
              <a:rPr lang="it-IT" sz="2600" dirty="0" err="1"/>
              <a:t>exchanged</a:t>
            </a:r>
            <a:r>
              <a:rPr lang="it-IT" sz="2600" dirty="0"/>
              <a:t> on the </a:t>
            </a:r>
            <a:r>
              <a:rPr lang="it-IT" sz="2600" dirty="0" err="1"/>
              <a:t>same</a:t>
            </a:r>
            <a:r>
              <a:rPr lang="it-IT" sz="2600" dirty="0"/>
              <a:t> LAN </a:t>
            </a:r>
            <a:r>
              <a:rPr lang="it-IT" sz="2600" dirty="0" err="1"/>
              <a:t>using</a:t>
            </a:r>
            <a:r>
              <a:rPr lang="it-IT" sz="2600" dirty="0"/>
              <a:t>:</a:t>
            </a:r>
          </a:p>
          <a:p>
            <a:pPr lvl="0" indent="-457200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sz="2600" dirty="0" err="1"/>
              <a:t>multicast</a:t>
            </a:r>
            <a:r>
              <a:rPr lang="it-IT" sz="2600" dirty="0"/>
              <a:t> </a:t>
            </a:r>
            <a:r>
              <a:rPr lang="it-IT" sz="2600" dirty="0" err="1"/>
              <a:t>messages</a:t>
            </a:r>
            <a:r>
              <a:rPr lang="it-IT" sz="2600" dirty="0"/>
              <a:t> on the </a:t>
            </a:r>
            <a:r>
              <a:rPr lang="it-IT" sz="2600" dirty="0" err="1"/>
              <a:t>multicast</a:t>
            </a:r>
            <a:r>
              <a:rPr lang="it-IT" sz="2600" dirty="0"/>
              <a:t> group 224.0.5.1</a:t>
            </a:r>
          </a:p>
          <a:p>
            <a:pPr lvl="0" indent="-457200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sz="2600" dirty="0"/>
              <a:t>point to point </a:t>
            </a:r>
            <a:r>
              <a:rPr lang="it-IT" sz="2600" dirty="0" err="1"/>
              <a:t>messages</a:t>
            </a:r>
            <a:r>
              <a:rPr lang="it-IT" sz="2600" dirty="0"/>
              <a:t> </a:t>
            </a:r>
            <a:r>
              <a:rPr lang="it-IT" sz="2600" dirty="0" err="1"/>
              <a:t>between</a:t>
            </a:r>
            <a:r>
              <a:rPr lang="it-IT" sz="2600" dirty="0"/>
              <a:t> </a:t>
            </a:r>
            <a:r>
              <a:rPr lang="it-IT" sz="2600" dirty="0" err="1"/>
              <a:t>threads</a:t>
            </a:r>
            <a:endParaRPr lang="it-IT" sz="2600" dirty="0"/>
          </a:p>
        </p:txBody>
      </p:sp>
      <p:cxnSp>
        <p:nvCxnSpPr>
          <p:cNvPr id="89" name="Shape 89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4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ctrTitle" idx="4294967295"/>
          </p:nvPr>
        </p:nvSpPr>
        <p:spPr>
          <a:xfrm>
            <a:off x="1637499" y="1323978"/>
            <a:ext cx="6574345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 dirty="0" err="1"/>
              <a:t>Sequential</a:t>
            </a:r>
            <a:r>
              <a:rPr lang="it-IT" sz="6000" b="1" dirty="0"/>
              <a:t> </a:t>
            </a:r>
            <a:r>
              <a:rPr lang="it-IT" sz="6000" b="1" dirty="0" err="1"/>
              <a:t>consistency</a:t>
            </a:r>
            <a:endParaRPr sz="6000" b="1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6956084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/>
              <a:t>The </a:t>
            </a:r>
            <a:r>
              <a:rPr lang="it-IT" sz="2600" dirty="0" err="1"/>
              <a:t>distributed</a:t>
            </a:r>
            <a:r>
              <a:rPr lang="it-IT" sz="2600" dirty="0"/>
              <a:t> data set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granted</a:t>
            </a:r>
            <a:r>
              <a:rPr lang="it-IT" sz="2600" dirty="0"/>
              <a:t> to be </a:t>
            </a:r>
            <a:r>
              <a:rPr lang="it-IT" sz="2600" dirty="0" err="1"/>
              <a:t>consistent</a:t>
            </a:r>
            <a:r>
              <a:rPr lang="it-IT" sz="2600" dirty="0"/>
              <a:t> due to the </a:t>
            </a:r>
            <a:r>
              <a:rPr lang="it-IT" sz="2600" dirty="0" err="1"/>
              <a:t>implementation</a:t>
            </a:r>
            <a:r>
              <a:rPr lang="it-IT" sz="2600" dirty="0"/>
              <a:t> of a </a:t>
            </a:r>
            <a:r>
              <a:rPr lang="it-IT" sz="2600" dirty="0" err="1"/>
              <a:t>sequential</a:t>
            </a:r>
            <a:r>
              <a:rPr lang="it-IT" sz="2600" dirty="0"/>
              <a:t> </a:t>
            </a:r>
            <a:r>
              <a:rPr lang="it-IT" sz="2600" dirty="0" err="1"/>
              <a:t>consistency</a:t>
            </a:r>
            <a:r>
              <a:rPr lang="it-IT" sz="2600" dirty="0"/>
              <a:t> model.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 err="1"/>
              <a:t>Such</a:t>
            </a:r>
            <a:r>
              <a:rPr lang="it-IT" sz="2600" dirty="0"/>
              <a:t> a model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achieved</a:t>
            </a:r>
            <a:r>
              <a:rPr lang="it-IT" sz="2600" dirty="0"/>
              <a:t> by </a:t>
            </a:r>
            <a:r>
              <a:rPr lang="it-IT" sz="2600" dirty="0" err="1"/>
              <a:t>means</a:t>
            </a:r>
            <a:r>
              <a:rPr lang="it-IT" sz="2600" dirty="0"/>
              <a:t> of a </a:t>
            </a:r>
            <a:r>
              <a:rPr lang="it-IT" sz="2600" dirty="0" err="1"/>
              <a:t>totally</a:t>
            </a:r>
            <a:r>
              <a:rPr lang="it-IT" sz="2600" dirty="0"/>
              <a:t> </a:t>
            </a:r>
            <a:r>
              <a:rPr lang="it-IT" sz="2600" dirty="0" err="1"/>
              <a:t>ordered</a:t>
            </a:r>
            <a:r>
              <a:rPr lang="it-IT" sz="2600" dirty="0"/>
              <a:t> </a:t>
            </a:r>
            <a:r>
              <a:rPr lang="it-IT" sz="2600" dirty="0" err="1"/>
              <a:t>multicast</a:t>
            </a:r>
            <a:r>
              <a:rPr lang="it-IT" sz="2600" dirty="0"/>
              <a:t> primitive</a:t>
            </a:r>
          </a:p>
        </p:txBody>
      </p:sp>
      <p:cxnSp>
        <p:nvCxnSpPr>
          <p:cNvPr id="89" name="Shape 89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707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ctrTitle" idx="4294967295"/>
          </p:nvPr>
        </p:nvSpPr>
        <p:spPr>
          <a:xfrm>
            <a:off x="1637499" y="1323978"/>
            <a:ext cx="6574345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 dirty="0"/>
              <a:t>Read &amp; Write </a:t>
            </a:r>
            <a:r>
              <a:rPr lang="it-IT" sz="6000" b="1" dirty="0" err="1"/>
              <a:t>primitives</a:t>
            </a:r>
            <a:endParaRPr sz="6000" b="1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6956084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/>
              <a:t>Client </a:t>
            </a:r>
            <a:r>
              <a:rPr lang="it-IT" sz="2600" dirty="0" err="1"/>
              <a:t>requests</a:t>
            </a:r>
            <a:r>
              <a:rPr lang="it-IT" sz="2600" dirty="0"/>
              <a:t> can be </a:t>
            </a:r>
            <a:r>
              <a:rPr lang="it-IT" sz="2600" dirty="0" err="1"/>
              <a:t>writes</a:t>
            </a:r>
            <a:r>
              <a:rPr lang="it-IT" sz="2600" dirty="0"/>
              <a:t> (</a:t>
            </a:r>
            <a:r>
              <a:rPr lang="it-IT" sz="2600" dirty="0" err="1"/>
              <a:t>int</a:t>
            </a:r>
            <a:r>
              <a:rPr lang="it-IT" sz="2600" dirty="0"/>
              <a:t> id, </a:t>
            </a:r>
            <a:r>
              <a:rPr lang="it-IT" sz="2600" dirty="0" err="1"/>
              <a:t>int</a:t>
            </a:r>
            <a:r>
              <a:rPr lang="it-IT" sz="2600" dirty="0"/>
              <a:t> </a:t>
            </a:r>
            <a:r>
              <a:rPr lang="it-IT" sz="2600" dirty="0" err="1"/>
              <a:t>value</a:t>
            </a:r>
            <a:r>
              <a:rPr lang="it-IT" sz="2600" dirty="0"/>
              <a:t>) or </a:t>
            </a:r>
            <a:r>
              <a:rPr lang="it-IT" sz="2600" dirty="0" err="1"/>
              <a:t>reads</a:t>
            </a:r>
            <a:r>
              <a:rPr lang="it-IT" sz="2600" dirty="0"/>
              <a:t> (</a:t>
            </a:r>
            <a:r>
              <a:rPr lang="it-IT" sz="2600" dirty="0" err="1"/>
              <a:t>int</a:t>
            </a:r>
            <a:r>
              <a:rPr lang="it-IT" sz="2600" dirty="0"/>
              <a:t> id).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 err="1"/>
              <a:t>Writes</a:t>
            </a:r>
            <a:r>
              <a:rPr lang="it-IT" sz="2600" dirty="0"/>
              <a:t> are </a:t>
            </a:r>
            <a:r>
              <a:rPr lang="it-IT" sz="2600" dirty="0" err="1"/>
              <a:t>performed</a:t>
            </a:r>
            <a:r>
              <a:rPr lang="it-IT" sz="2600" dirty="0"/>
              <a:t> in </a:t>
            </a:r>
            <a:r>
              <a:rPr lang="it-IT" sz="2600" dirty="0" err="1"/>
              <a:t>perallel</a:t>
            </a:r>
            <a:r>
              <a:rPr lang="it-IT" sz="2600" dirty="0"/>
              <a:t> </a:t>
            </a:r>
            <a:r>
              <a:rPr lang="it-IT" sz="2600" dirty="0" err="1"/>
              <a:t>across</a:t>
            </a:r>
            <a:r>
              <a:rPr lang="it-IT" sz="2600" dirty="0"/>
              <a:t> </a:t>
            </a:r>
            <a:r>
              <a:rPr lang="it-IT" sz="2600" dirty="0" err="1"/>
              <a:t>all</a:t>
            </a:r>
            <a:r>
              <a:rPr lang="it-IT" sz="2600" dirty="0"/>
              <a:t> the </a:t>
            </a:r>
            <a:r>
              <a:rPr lang="it-IT" sz="2600" dirty="0" err="1"/>
              <a:t>servers</a:t>
            </a:r>
            <a:r>
              <a:rPr lang="it-IT" sz="2600" dirty="0"/>
              <a:t> </a:t>
            </a:r>
            <a:r>
              <a:rPr lang="it-IT" sz="2600" dirty="0" err="1"/>
              <a:t>while</a:t>
            </a:r>
            <a:r>
              <a:rPr lang="it-IT" sz="2600" dirty="0"/>
              <a:t> </a:t>
            </a:r>
            <a:r>
              <a:rPr lang="it-IT" sz="2600" dirty="0" err="1"/>
              <a:t>reads</a:t>
            </a:r>
            <a:r>
              <a:rPr lang="it-IT" sz="2600" dirty="0"/>
              <a:t> </a:t>
            </a:r>
            <a:r>
              <a:rPr lang="it-IT" sz="2600" dirty="0" err="1"/>
              <a:t>only</a:t>
            </a:r>
            <a:r>
              <a:rPr lang="it-IT" sz="2600" dirty="0"/>
              <a:t> </a:t>
            </a:r>
            <a:r>
              <a:rPr lang="it-IT" sz="2600" dirty="0" err="1"/>
              <a:t>happpen</a:t>
            </a:r>
            <a:r>
              <a:rPr lang="it-IT" sz="2600" dirty="0"/>
              <a:t> </a:t>
            </a:r>
            <a:r>
              <a:rPr lang="it-IT" sz="2600" dirty="0" err="1"/>
              <a:t>locally</a:t>
            </a:r>
            <a:r>
              <a:rPr lang="it-IT" sz="2600" dirty="0"/>
              <a:t> and are </a:t>
            </a:r>
            <a:r>
              <a:rPr lang="it-IT" sz="2600" dirty="0" err="1"/>
              <a:t>processed</a:t>
            </a:r>
            <a:r>
              <a:rPr lang="it-IT" sz="2600" dirty="0"/>
              <a:t> by the server the client </a:t>
            </a:r>
            <a:r>
              <a:rPr lang="it-IT" sz="2600" dirty="0" err="1"/>
              <a:t>connects</a:t>
            </a:r>
            <a:r>
              <a:rPr lang="it-IT" sz="2600" dirty="0"/>
              <a:t> to</a:t>
            </a:r>
          </a:p>
        </p:txBody>
      </p:sp>
      <p:cxnSp>
        <p:nvCxnSpPr>
          <p:cNvPr id="89" name="Shape 89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826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model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90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-IT" i="0" dirty="0"/>
              <a:t>The software </a:t>
            </a:r>
            <a:r>
              <a:rPr lang="it-IT" i="0" dirty="0" err="1"/>
              <a:t>architecture</a:t>
            </a:r>
            <a:r>
              <a:rPr lang="it-IT" i="0" dirty="0"/>
              <a:t> </a:t>
            </a:r>
            <a:r>
              <a:rPr lang="it-IT" i="0" dirty="0" err="1"/>
              <a:t>makes</a:t>
            </a:r>
            <a:r>
              <a:rPr lang="it-IT" i="0" dirty="0"/>
              <a:t> use of </a:t>
            </a:r>
            <a:r>
              <a:rPr lang="it-IT" i="0" dirty="0" err="1"/>
              <a:t>active</a:t>
            </a:r>
            <a:r>
              <a:rPr lang="it-IT" i="0" dirty="0"/>
              <a:t> </a:t>
            </a:r>
            <a:r>
              <a:rPr lang="it-IT" i="0" dirty="0" err="1"/>
              <a:t>replication</a:t>
            </a:r>
            <a:r>
              <a:rPr lang="it-IT" i="0" dirty="0"/>
              <a:t> to </a:t>
            </a:r>
            <a:r>
              <a:rPr lang="it-IT" i="0" dirty="0" err="1"/>
              <a:t>keep</a:t>
            </a:r>
            <a:r>
              <a:rPr lang="it-IT" i="0" dirty="0"/>
              <a:t> the </a:t>
            </a:r>
            <a:r>
              <a:rPr lang="it-IT" i="0" dirty="0" err="1"/>
              <a:t>consistency</a:t>
            </a:r>
            <a:r>
              <a:rPr lang="it-IT" i="0" dirty="0"/>
              <a:t> </a:t>
            </a:r>
            <a:r>
              <a:rPr lang="it-IT" i="0" dirty="0" err="1"/>
              <a:t>among</a:t>
            </a:r>
            <a:r>
              <a:rPr lang="it-IT" i="0" dirty="0"/>
              <a:t> the </a:t>
            </a:r>
            <a:r>
              <a:rPr lang="it-IT" i="0" dirty="0" err="1"/>
              <a:t>servers</a:t>
            </a:r>
            <a:r>
              <a:rPr lang="it-IT" i="0" dirty="0"/>
              <a:t>’ </a:t>
            </a:r>
            <a:r>
              <a:rPr lang="it-IT" i="0" dirty="0" err="1"/>
              <a:t>datasets</a:t>
            </a:r>
            <a:endParaRPr i="0"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570</Words>
  <Application>Microsoft Office PowerPoint</Application>
  <PresentationFormat>Presentazione su schermo (4:3)</PresentationFormat>
  <Paragraphs>74</Paragraphs>
  <Slides>27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2" baseType="lpstr">
      <vt:lpstr>Arial</vt:lpstr>
      <vt:lpstr>Courier New</vt:lpstr>
      <vt:lpstr>Roboto Slab</vt:lpstr>
      <vt:lpstr>Source Sans Pro</vt:lpstr>
      <vt:lpstr>Cordelia template</vt:lpstr>
      <vt:lpstr>Replicated Data Storage A totally ordered multicast based solution</vt:lpstr>
      <vt:lpstr>THE PROBLEM</vt:lpstr>
      <vt:lpstr>Distributed data storage</vt:lpstr>
      <vt:lpstr>Multiple known servers</vt:lpstr>
      <vt:lpstr>Same LAN</vt:lpstr>
      <vt:lpstr>Sequential consistency</vt:lpstr>
      <vt:lpstr>Read &amp; Write primitives</vt:lpstr>
      <vt:lpstr>The model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Totally ordered multicast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The architecture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Thanks!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Replicated Data Storage A totally ordered multicast based solution</dc:title>
  <cp:lastModifiedBy>Davide Cattaneo</cp:lastModifiedBy>
  <cp:revision>28</cp:revision>
  <dcterms:modified xsi:type="dcterms:W3CDTF">2018-07-15T19:39:22Z</dcterms:modified>
</cp:coreProperties>
</file>