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7E096-5DA8-409D-B7CD-95C2605E021D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0E0E3-3CF6-4027-B552-2CBC048D70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871451-CC83-4015-A26A-8D614E1C96A9}" type="slidenum">
              <a:rPr lang="en-US"/>
              <a:pPr/>
              <a:t>2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 lIns="91352" tIns="45677" rIns="91352" bIns="45677"/>
          <a:lstStyle/>
          <a:p>
            <a:r>
              <a:rPr lang="en-US"/>
              <a:t>Dictionaries associate some key with a value, just like a real dictionary (where the key is a word and the value is its definition).</a:t>
            </a:r>
          </a:p>
          <a:p>
            <a:endParaRPr lang="en-US"/>
          </a:p>
          <a:p>
            <a:r>
              <a:rPr lang="en-US"/>
              <a:t>In this example, I’ve stored user-IDs associated with descriptions of their coolness level.</a:t>
            </a:r>
          </a:p>
          <a:p>
            <a:endParaRPr lang="en-US"/>
          </a:p>
          <a:p>
            <a:r>
              <a:rPr lang="en-US"/>
              <a:t>This is probably the most valuable and widely used ADT we’ll hit. </a:t>
            </a:r>
          </a:p>
          <a:p>
            <a:r>
              <a:rPr lang="en-US"/>
              <a:t>I’ll give you an example in a minute that should firmly entrench this concept.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3E1B3B-2902-4787-9167-C0D05C678111}" type="slidenum">
              <a:rPr lang="en-US"/>
              <a:pPr/>
              <a:t>26</a:t>
            </a:fld>
            <a:endParaRPr lang="en-U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There’s some really nasty math that shows that (because of things like primary clustering), each successful search w/linear probing costs… </a:t>
            </a:r>
          </a:p>
          <a:p>
            <a:endParaRPr lang="en-US"/>
          </a:p>
          <a:p>
            <a:r>
              <a:rPr lang="en-US"/>
              <a:t>That’s 2.5 probes per unsuccessful search for lambda = 0.5.</a:t>
            </a:r>
          </a:p>
          <a:p>
            <a:r>
              <a:rPr lang="en-US"/>
              <a:t>50.5 comparisons for lambda = 0.9</a:t>
            </a:r>
          </a:p>
          <a:p>
            <a:endParaRPr lang="en-US"/>
          </a:p>
          <a:p>
            <a:r>
              <a:rPr lang="en-US"/>
              <a:t>We don’t want to let lambda get above 1/2 for linear probing.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D0BC0-7996-460F-9096-F794989E080A}" type="slidenum">
              <a:rPr lang="en-US"/>
              <a:pPr/>
              <a:t>29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You can see that this works pretty well for an empty table and gets worse as the table fills up.</a:t>
            </a:r>
          </a:p>
          <a:p>
            <a:endParaRPr lang="en-US"/>
          </a:p>
          <a:p>
            <a:r>
              <a:rPr lang="en-US"/>
              <a:t>There’s another problem here. If a bunch of elements hash to the same spot, they mess each other up.</a:t>
            </a:r>
          </a:p>
          <a:p>
            <a:endParaRPr lang="en-US"/>
          </a:p>
          <a:p>
            <a:r>
              <a:rPr lang="en-US"/>
              <a:t>But, worse, if a bunch of elements hash to the same </a:t>
            </a:r>
            <a:r>
              <a:rPr lang="en-US" i="1"/>
              <a:t>area</a:t>
            </a:r>
            <a:r>
              <a:rPr lang="en-US"/>
              <a:t> of the table, they mess each other up! (Even though the hash function isn’t producing lots of collisions!)</a:t>
            </a:r>
          </a:p>
          <a:p>
            <a:endParaRPr lang="en-US"/>
          </a:p>
          <a:p>
            <a:r>
              <a:rPr 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1DCFB-0898-436D-9BFE-660C9F45B82B}" type="slidenum">
              <a:rPr lang="en-US"/>
              <a:pPr/>
              <a:t>30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You can see that this works pretty well for an empty table and gets worse as the table fills up.</a:t>
            </a:r>
          </a:p>
          <a:p>
            <a:endParaRPr lang="en-US"/>
          </a:p>
          <a:p>
            <a:r>
              <a:rPr lang="en-US"/>
              <a:t>There’s another problem here. If a bunch of elements hash to the same spot, they mess each other up.</a:t>
            </a:r>
          </a:p>
          <a:p>
            <a:endParaRPr lang="en-US"/>
          </a:p>
          <a:p>
            <a:r>
              <a:rPr lang="en-US"/>
              <a:t>But, worse, if a bunch of elements hash to the same </a:t>
            </a:r>
            <a:r>
              <a:rPr lang="en-US" i="1"/>
              <a:t>area</a:t>
            </a:r>
            <a:r>
              <a:rPr lang="en-US"/>
              <a:t> of the table, they mess each other up! (Even though the hash function isn’t producing lots of collisions!)</a:t>
            </a:r>
          </a:p>
          <a:p>
            <a:endParaRPr lang="en-US"/>
          </a:p>
          <a:p>
            <a:r>
              <a:rPr 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72AD1F-73EA-4741-B1BE-244DEE9F3436}" type="slidenum">
              <a:rPr lang="en-US"/>
              <a:pPr/>
              <a:t>31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endParaRPr lang="en-US"/>
          </a:p>
          <a:p>
            <a:r>
              <a:rPr lang="en-US"/>
              <a:t>That’s actually pretty close to perfect… but there are two problems.</a:t>
            </a:r>
          </a:p>
          <a:p>
            <a:r>
              <a:rPr lang="en-US"/>
              <a:t>First, we might fail if the load factor is above 1/2.</a:t>
            </a:r>
          </a:p>
          <a:p>
            <a:endParaRPr lang="en-US"/>
          </a:p>
          <a:p>
            <a:r>
              <a:rPr lang="en-US"/>
              <a:t>Second, quadratic probing still suffers from secondary clustering. That’s where multiple keys hashed to the same spot all follow the same probe sequence.</a:t>
            </a:r>
          </a:p>
          <a:p>
            <a:endParaRPr lang="en-US"/>
          </a:p>
          <a:p>
            <a:r>
              <a:rPr lang="en-US"/>
              <a:t>How can we solve </a:t>
            </a:r>
            <a:r>
              <a:rPr lang="en-US" b="1"/>
              <a:t>that</a:t>
            </a:r>
            <a:r>
              <a:rPr lang="en-US"/>
              <a:t>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4F1EA-E937-4CD4-8C1B-FFD1D2115868}" type="slidenum">
              <a:rPr lang="en-US"/>
              <a:pPr/>
              <a:t>33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You can see that this works pretty well for an empty table and gets worse as the table fills up.</a:t>
            </a:r>
          </a:p>
          <a:p>
            <a:endParaRPr lang="en-US"/>
          </a:p>
          <a:p>
            <a:r>
              <a:rPr lang="en-US"/>
              <a:t>There’s another problem here. If a bunch of elements hash to the same spot, they mess each other up.</a:t>
            </a:r>
          </a:p>
          <a:p>
            <a:endParaRPr lang="en-US"/>
          </a:p>
          <a:p>
            <a:r>
              <a:rPr lang="en-US"/>
              <a:t>But, worse, if a bunch of elements hash to the same </a:t>
            </a:r>
            <a:r>
              <a:rPr lang="en-US" i="1"/>
              <a:t>area</a:t>
            </a:r>
            <a:r>
              <a:rPr lang="en-US"/>
              <a:t> of the table, they mess each other up! (Even though the hash function isn’t producing lots of collisions!)</a:t>
            </a:r>
          </a:p>
          <a:p>
            <a:endParaRPr lang="en-US"/>
          </a:p>
          <a:p>
            <a:r>
              <a:rPr 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60A9A-934B-4461-89AF-9264566374C6}" type="slidenum">
              <a:rPr lang="en-US"/>
              <a:pPr/>
              <a:t>34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You can see that this works pretty well for an empty table and gets worse as the table fills up.</a:t>
            </a:r>
          </a:p>
          <a:p>
            <a:endParaRPr lang="en-US"/>
          </a:p>
          <a:p>
            <a:r>
              <a:rPr lang="en-US"/>
              <a:t>There’s another problem here. If a bunch of elements hash to the same spot, they mess each other up.</a:t>
            </a:r>
          </a:p>
          <a:p>
            <a:endParaRPr lang="en-US"/>
          </a:p>
          <a:p>
            <a:r>
              <a:rPr lang="en-US"/>
              <a:t>But, worse, if a bunch of elements hash to the same </a:t>
            </a:r>
            <a:r>
              <a:rPr lang="en-US" i="1"/>
              <a:t>area</a:t>
            </a:r>
            <a:r>
              <a:rPr lang="en-US"/>
              <a:t> of the table, they mess each other up! (Even though the hash function isn’t producing lots of collisions!)</a:t>
            </a:r>
          </a:p>
          <a:p>
            <a:endParaRPr lang="en-US"/>
          </a:p>
          <a:p>
            <a:r>
              <a:rPr 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CD425-EDC7-4B1B-8CB0-275A11534A7D}" type="slidenum">
              <a:rPr lang="en-US"/>
              <a:pPr/>
              <a:t>35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We can actually calculate things more precisely than this, but let’s not.</a:t>
            </a:r>
          </a:p>
          <a:p>
            <a:endParaRPr lang="en-US"/>
          </a:p>
          <a:p>
            <a:r>
              <a:rPr lang="en-US"/>
              <a:t>Basically, this gets us optimal performance (actually, we _can_ do better).</a:t>
            </a:r>
          </a:p>
          <a:p>
            <a:endParaRPr lang="en-US"/>
          </a:p>
          <a:p>
            <a:r>
              <a:rPr lang="en-US"/>
              <a:t>Quadratic may be a better choice just to avoid the extra hash, however.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65CEA5-0ABE-44DE-8995-72699FC51C08}" type="slidenum">
              <a:rPr lang="en-US"/>
              <a:pPr/>
              <a:t>36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This brings us to what happens when space </a:t>
            </a:r>
            <a:r>
              <a:rPr lang="en-US" b="1"/>
              <a:t>does</a:t>
            </a:r>
            <a:r>
              <a:rPr lang="en-US"/>
              <a:t> get tight.</a:t>
            </a:r>
          </a:p>
          <a:p>
            <a:endParaRPr lang="en-US"/>
          </a:p>
          <a:p>
            <a:r>
              <a:rPr lang="en-US"/>
              <a:t>In other words, how do we handle the squished pigeon principle: it’s hard to fit lots of pigeons into not enough extra holes.</a:t>
            </a:r>
          </a:p>
          <a:p>
            <a:endParaRPr lang="en-US"/>
          </a:p>
          <a:p>
            <a:r>
              <a:rPr lang="en-US"/>
              <a:t>What ever will we do?</a:t>
            </a:r>
          </a:p>
          <a:p>
            <a:endParaRPr lang="en-US"/>
          </a:p>
          <a:p>
            <a:r>
              <a:rPr lang="en-US"/>
              <a:t>Remember what we did for circular arrays and d-Heaps?</a:t>
            </a:r>
          </a:p>
          <a:p>
            <a:endParaRPr lang="en-US"/>
          </a:p>
          <a:p>
            <a:r>
              <a:rPr lang="en-US"/>
              <a:t>Just resize the array, right? But we can’t just copy elements over since their hash values change with the table size.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F60F4B-65CD-4D69-BA24-62C71619075B}" type="slidenum">
              <a:rPr lang="en-US"/>
              <a:pPr/>
              <a:t>40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r>
              <a:rPr lang="en-US"/>
              <a:t>Alright, let’s move on to the case study.</a:t>
            </a:r>
          </a:p>
          <a:p>
            <a:endParaRPr lang="en-US"/>
          </a:p>
          <a:p>
            <a:r>
              <a:rPr lang="en-US"/>
              <a:t>Here’s the situation.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Why are most searches successful?</a:t>
            </a:r>
          </a:p>
          <a:p>
            <a:endParaRPr lang="en-US"/>
          </a:p>
          <a:p>
            <a:r>
              <a:rPr lang="en-US"/>
              <a:t>Because most words will be spelled correctly.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701F2-C90C-4D3A-93EC-0A9B8C051360}" type="slidenum">
              <a:rPr lang="en-US"/>
              <a:pPr/>
              <a:t>41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8DE45-72EC-4A0B-B92E-560903391D6C}" type="slidenum">
              <a:rPr lang="en-US"/>
              <a:pPr/>
              <a:t>5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r>
              <a:rPr lang="en-US"/>
              <a:t>Before talking about how hashing is done, let’s mention some applications.</a:t>
            </a:r>
          </a:p>
          <a:p>
            <a:r>
              <a:rPr lang="en-US"/>
              <a:t>When is it important to do lookups in constant time?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3C64C2-3284-49D2-B547-40EE22CCAC06}" type="slidenum">
              <a:rPr lang="en-US"/>
              <a:pPr/>
              <a:t>42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r>
              <a:rPr lang="en-US"/>
              <a:t>Notice that all of these use the </a:t>
            </a:r>
            <a:r>
              <a:rPr lang="en-US" i="1"/>
              <a:t>same</a:t>
            </a:r>
            <a:r>
              <a:rPr lang="en-US"/>
              <a:t> amount of memory for the strings.</a:t>
            </a:r>
          </a:p>
          <a:p>
            <a:endParaRPr lang="en-US"/>
          </a:p>
          <a:p>
            <a:r>
              <a:rPr lang="en-US"/>
              <a:t>How many pointers does each one use?</a:t>
            </a:r>
          </a:p>
          <a:p>
            <a:endParaRPr lang="en-US"/>
          </a:p>
          <a:p>
            <a:r>
              <a:rPr lang="en-US"/>
              <a:t>N for array. Just store a pointer to each string.</a:t>
            </a:r>
          </a:p>
          <a:p>
            <a:endParaRPr lang="en-US"/>
          </a:p>
          <a:p>
            <a:r>
              <a:rPr lang="en-US"/>
              <a:t>n (pointer to each string) + n/lambda (null pointer ending each list). Note, I’m playing a little game here; without an optimization, this would actually be 2n + n/lambda.</a:t>
            </a:r>
          </a:p>
          <a:p>
            <a:endParaRPr lang="en-US"/>
          </a:p>
          <a:p>
            <a:r>
              <a:rPr lang="en-US"/>
              <a:t>N/lambda.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D2E65-5022-4C2F-8399-D7837432F129}" type="slidenum">
              <a:rPr lang="en-US"/>
              <a:pPr/>
              <a:t>43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r>
              <a:rPr lang="en-US"/>
              <a:t>The answer, of course, is </a:t>
            </a:r>
            <a:r>
              <a:rPr lang="en-US" b="1"/>
              <a:t>it depends</a:t>
            </a:r>
            <a:r>
              <a:rPr lang="en-US" b="1" i="1"/>
              <a:t>!</a:t>
            </a:r>
          </a:p>
          <a:p>
            <a:endParaRPr lang="en-US"/>
          </a:p>
          <a:p>
            <a:r>
              <a:rPr lang="en-US"/>
              <a:t>However, given that we want fast checking, either hash table is better than the BST.</a:t>
            </a:r>
          </a:p>
          <a:p>
            <a:endParaRPr lang="en-US"/>
          </a:p>
          <a:p>
            <a:r>
              <a:rPr lang="en-US"/>
              <a:t>And, given that we want low memory usage, we should use the closed hash table.</a:t>
            </a:r>
          </a:p>
          <a:p>
            <a:endParaRPr lang="en-US"/>
          </a:p>
          <a:p>
            <a:r>
              <a:rPr lang="en-US"/>
              <a:t>Can anyone argue for the binary search?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078B00-F814-43B2-89B3-B1DC72249222}" type="slidenum">
              <a:rPr lang="en-US"/>
              <a:pPr/>
              <a:t>10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pPr lvl="1"/>
            <a:r>
              <a:rPr lang="en-US" sz="1400"/>
              <a:t>Keys will hash only to positions 0 through 8*127 = 1016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2E016-14DB-4186-B153-DC17CE8F6526}" type="slidenum">
              <a:rPr lang="en-US"/>
              <a:pPr/>
              <a:t>12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772" y="4343401"/>
            <a:ext cx="5030456" cy="4114800"/>
          </a:xfrm>
        </p:spPr>
        <p:txBody>
          <a:bodyPr/>
          <a:lstStyle/>
          <a:p>
            <a:pPr marL="342900" indent="-342900">
              <a:buFontTx/>
              <a:buAutoNum type="arabicPeriod"/>
            </a:pPr>
            <a:r>
              <a:rPr lang="en-US"/>
              <a:t>minimum number of multiplications (handled by shifts!)</a:t>
            </a:r>
          </a:p>
          <a:p>
            <a:pPr marL="342900" indent="-342900">
              <a:buFontTx/>
              <a:buAutoNum type="arabicPeriod"/>
            </a:pPr>
            <a:r>
              <a:rPr lang="en-US"/>
              <a:t>avoids overflow, because is doing mods during computation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06F20-B6EF-4AC2-97CD-CB30CB03B96C}" type="slidenum">
              <a:rPr lang="en-US"/>
              <a:pPr/>
              <a:t>18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289047"/>
          </a:xfrm>
        </p:spPr>
        <p:txBody>
          <a:bodyPr/>
          <a:lstStyle/>
          <a:p>
            <a:r>
              <a:rPr lang="en-US"/>
              <a:t>What decides what is </a:t>
            </a:r>
            <a:r>
              <a:rPr lang="en-US" b="1"/>
              <a:t>appropriate</a:t>
            </a:r>
            <a:r>
              <a:rPr lang="en-US"/>
              <a:t>?</a:t>
            </a:r>
          </a:p>
          <a:p>
            <a:r>
              <a:rPr lang="en-US"/>
              <a:t>	Memory requirements</a:t>
            </a:r>
          </a:p>
          <a:p>
            <a:r>
              <a:rPr lang="en-US"/>
              <a:t>	Speed requirements</a:t>
            </a:r>
          </a:p>
          <a:p>
            <a:r>
              <a:rPr lang="en-US"/>
              <a:t>	Expected size of dictionaries</a:t>
            </a:r>
          </a:p>
          <a:p>
            <a:r>
              <a:rPr lang="en-US"/>
              <a:t>	How easy is comparison (&lt; vs. ==)</a:t>
            </a:r>
          </a:p>
          <a:p>
            <a:r>
              <a:rPr lang="en-US"/>
              <a:t>Why unordered ll then?</a:t>
            </a:r>
          </a:p>
          <a:p>
            <a:r>
              <a:rPr lang="en-US"/>
              <a:t>	Small mem. requirement; near zero 	if empty dictionary!</a:t>
            </a:r>
          </a:p>
          <a:p>
            <a:r>
              <a:rPr lang="en-US"/>
              <a:t>	Fast enough if small</a:t>
            </a:r>
          </a:p>
          <a:p>
            <a:r>
              <a:rPr lang="en-US"/>
              <a:t>	</a:t>
            </a:r>
            <a:r>
              <a:rPr lang="en-US" b="1"/>
              <a:t>Only need == comparison</a:t>
            </a:r>
          </a:p>
          <a:p>
            <a:endParaRPr lang="en-US"/>
          </a:p>
          <a:p>
            <a:r>
              <a:rPr lang="en-US"/>
              <a:t>Where should I put a new entry?</a:t>
            </a:r>
          </a:p>
          <a:p>
            <a:r>
              <a:rPr lang="en-US"/>
              <a:t>	(Think splay trees)</a:t>
            </a:r>
          </a:p>
          <a:p>
            <a:r>
              <a:rPr lang="en-US"/>
              <a:t>What _might_ I do on a successful 	search?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30DDC-B5C8-4921-9431-6AA0CC3DF699}" type="slidenum">
              <a:rPr lang="en-US"/>
              <a:pPr/>
              <a:t>19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247" y="4343401"/>
            <a:ext cx="5027316" cy="4439316"/>
          </a:xfrm>
        </p:spPr>
        <p:txBody>
          <a:bodyPr/>
          <a:lstStyle/>
          <a:p>
            <a:r>
              <a:rPr lang="en-US" b="1"/>
              <a:t>Let’s analyze it.</a:t>
            </a:r>
          </a:p>
          <a:p>
            <a:endParaRPr lang="en-US" b="1"/>
          </a:p>
          <a:p>
            <a:r>
              <a:rPr lang="en-US" b="1"/>
              <a:t>How long </a:t>
            </a:r>
            <a:r>
              <a:rPr lang="en-US"/>
              <a:t>does an unsuccessful search take?</a:t>
            </a:r>
          </a:p>
          <a:p>
            <a:r>
              <a:rPr lang="en-US"/>
              <a:t>Well, we have to </a:t>
            </a:r>
            <a:r>
              <a:rPr lang="en-US" b="1"/>
              <a:t>traverse the whole list </a:t>
            </a:r>
            <a:r>
              <a:rPr lang="en-US"/>
              <a:t>wherever we hash to.</a:t>
            </a:r>
          </a:p>
          <a:p>
            <a:r>
              <a:rPr lang="en-US"/>
              <a:t>How long is the whole list?</a:t>
            </a:r>
          </a:p>
          <a:p>
            <a:r>
              <a:rPr lang="en-US"/>
              <a:t>On average, </a:t>
            </a:r>
            <a:r>
              <a:rPr lang="en-US">
                <a:sym typeface="Symbol" pitchFamily="18" charset="2"/>
              </a:rPr>
              <a:t>.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How about successful search?</a:t>
            </a:r>
          </a:p>
          <a:p>
            <a:r>
              <a:rPr lang="en-US">
                <a:sym typeface="Symbol" pitchFamily="18" charset="2"/>
              </a:rPr>
              <a:t>On average we traverse only half of the list before we find the one we’re looking for (but we still have to check that one): /2 + 1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So, what load factor might we want?</a:t>
            </a:r>
          </a:p>
          <a:p>
            <a:r>
              <a:rPr lang="en-US">
                <a:sym typeface="Symbol" pitchFamily="18" charset="2"/>
              </a:rPr>
              <a:t>Obviously, </a:t>
            </a:r>
            <a:r>
              <a:rPr lang="en-US" b="1">
                <a:sym typeface="Symbol" pitchFamily="18" charset="2"/>
              </a:rPr>
              <a:t>ZERO</a:t>
            </a:r>
            <a:r>
              <a:rPr lang="en-US">
                <a:sym typeface="Symbol" pitchFamily="18" charset="2"/>
              </a:rPr>
              <a:t>!</a:t>
            </a:r>
          </a:p>
          <a:p>
            <a:r>
              <a:rPr lang="en-US">
                <a:sym typeface="Symbol" pitchFamily="18" charset="2"/>
              </a:rPr>
              <a:t>But we can shoot for between 1/2 and 1.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A06E8F-57F5-4853-8841-108A9E251AD5}" type="slidenum">
              <a:rPr lang="en-US"/>
              <a:pPr/>
              <a:t>20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5247" y="4343401"/>
            <a:ext cx="5027316" cy="4439316"/>
          </a:xfrm>
        </p:spPr>
        <p:txBody>
          <a:bodyPr/>
          <a:lstStyle/>
          <a:p>
            <a:r>
              <a:rPr lang="en-US" b="1"/>
              <a:t>Let’s analyze it.</a:t>
            </a:r>
          </a:p>
          <a:p>
            <a:endParaRPr lang="en-US" b="1"/>
          </a:p>
          <a:p>
            <a:r>
              <a:rPr lang="en-US" b="1"/>
              <a:t>How long </a:t>
            </a:r>
            <a:r>
              <a:rPr lang="en-US"/>
              <a:t>does an unsuccessful search take?</a:t>
            </a:r>
          </a:p>
          <a:p>
            <a:r>
              <a:rPr lang="en-US"/>
              <a:t>Well, we have to </a:t>
            </a:r>
            <a:r>
              <a:rPr lang="en-US" b="1"/>
              <a:t>traverse the whole list </a:t>
            </a:r>
            <a:r>
              <a:rPr lang="en-US"/>
              <a:t>wherever we hash to.</a:t>
            </a:r>
          </a:p>
          <a:p>
            <a:r>
              <a:rPr lang="en-US"/>
              <a:t>How long is the whole list?</a:t>
            </a:r>
          </a:p>
          <a:p>
            <a:r>
              <a:rPr lang="en-US"/>
              <a:t>On average, </a:t>
            </a:r>
            <a:r>
              <a:rPr lang="en-US">
                <a:sym typeface="Symbol" pitchFamily="18" charset="2"/>
              </a:rPr>
              <a:t>.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How about successful search?</a:t>
            </a:r>
          </a:p>
          <a:p>
            <a:r>
              <a:rPr lang="en-US">
                <a:sym typeface="Symbol" pitchFamily="18" charset="2"/>
              </a:rPr>
              <a:t>On average we traverse only half of the list before we find the one we’re looking for (but we still have to check that one): /2 + 1</a:t>
            </a: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So, what load factor might we want?</a:t>
            </a:r>
          </a:p>
          <a:p>
            <a:r>
              <a:rPr lang="en-US">
                <a:sym typeface="Symbol" pitchFamily="18" charset="2"/>
              </a:rPr>
              <a:t>Obviously, </a:t>
            </a:r>
            <a:r>
              <a:rPr lang="en-US" b="1">
                <a:sym typeface="Symbol" pitchFamily="18" charset="2"/>
              </a:rPr>
              <a:t>ZERO</a:t>
            </a:r>
            <a:r>
              <a:rPr lang="en-US">
                <a:sym typeface="Symbol" pitchFamily="18" charset="2"/>
              </a:rPr>
              <a:t>!</a:t>
            </a:r>
          </a:p>
          <a:p>
            <a:r>
              <a:rPr lang="en-US">
                <a:sym typeface="Symbol" pitchFamily="18" charset="2"/>
              </a:rPr>
              <a:t>But we can shoot for between 1/2 and 1.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8ABD6-0DC9-4D03-8BEE-37F01EB16030}" type="slidenum">
              <a:rPr lang="en-US"/>
              <a:pPr/>
              <a:t>21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Alright, what if we stay inside the table?</a:t>
            </a:r>
          </a:p>
          <a:p>
            <a:endParaRPr lang="en-US"/>
          </a:p>
          <a:p>
            <a:r>
              <a:rPr lang="en-US"/>
              <a:t>Then, we have to try somewhere else when two things collide.</a:t>
            </a:r>
          </a:p>
          <a:p>
            <a:endParaRPr lang="en-US"/>
          </a:p>
          <a:p>
            <a:r>
              <a:rPr lang="en-US"/>
              <a:t>That means we need a strategy for finding the next spot.</a:t>
            </a:r>
          </a:p>
          <a:p>
            <a:endParaRPr lang="en-US"/>
          </a:p>
          <a:p>
            <a:r>
              <a:rPr lang="en-US" b="1"/>
              <a:t>Moreover, that strategy needs to be </a:t>
            </a:r>
            <a:r>
              <a:rPr lang="en-US" b="1" i="1"/>
              <a:t>deterministic</a:t>
            </a:r>
            <a:r>
              <a:rPr lang="en-US" b="1"/>
              <a:t> why?</a:t>
            </a:r>
          </a:p>
          <a:p>
            <a:endParaRPr lang="en-US"/>
          </a:p>
          <a:p>
            <a:r>
              <a:rPr lang="en-US"/>
              <a:t>It also means that we cannot have a load factor larger than 1.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971AF6-5A43-4AF5-8E1B-3D77921EDA66}" type="slidenum">
              <a:rPr lang="en-US"/>
              <a:pPr/>
              <a:t>24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203" y="4343401"/>
            <a:ext cx="5033596" cy="4114800"/>
          </a:xfrm>
        </p:spPr>
        <p:txBody>
          <a:bodyPr/>
          <a:lstStyle/>
          <a:p>
            <a:r>
              <a:rPr lang="en-US"/>
              <a:t>You can see that this works pretty well for an empty table and gets worse as the table fills up.</a:t>
            </a:r>
          </a:p>
          <a:p>
            <a:endParaRPr lang="en-US"/>
          </a:p>
          <a:p>
            <a:r>
              <a:rPr lang="en-US"/>
              <a:t>There’s another problem here. If a bunch of elements hash to the same spot, they mess each other up.</a:t>
            </a:r>
          </a:p>
          <a:p>
            <a:endParaRPr lang="en-US"/>
          </a:p>
          <a:p>
            <a:r>
              <a:rPr lang="en-US"/>
              <a:t>But, worse, if a bunch of elements hash to the same </a:t>
            </a:r>
            <a:r>
              <a:rPr lang="en-US" i="1"/>
              <a:t>area</a:t>
            </a:r>
            <a:r>
              <a:rPr lang="en-US"/>
              <a:t> of the table, they mess each other up! (Even though the hash function isn’t producing lots of collisions!)</a:t>
            </a:r>
          </a:p>
          <a:p>
            <a:endParaRPr lang="en-US"/>
          </a:p>
          <a:p>
            <a:r>
              <a:rPr lang="en-US"/>
              <a:t>This phenomenon is called primary clustering.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6D1E1EA-24F6-4BA2-8521-E574E9286ED2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79C9040-DB7F-48CA-A71C-5FD690D51AD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mediahaiti.com/amh/pigeons.jp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Hashing in Data Structure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Reading unit 5 </a:t>
            </a:r>
          </a:p>
          <a:p>
            <a:r>
              <a:rPr lang="en-US" dirty="0" smtClean="0"/>
              <a:t>BY SURESH RAJ SHARMA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A6A6A-0BE0-4BFC-AEDC-AA59E22BF89F}" type="slidenum">
              <a:rPr lang="en-US"/>
              <a:pPr/>
              <a:t>10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Strings as Keys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If keys are </a:t>
            </a:r>
            <a:r>
              <a:rPr lang="en-US" sz="2800">
                <a:solidFill>
                  <a:srgbClr val="0000FF"/>
                </a:solidFill>
              </a:rPr>
              <a:t>strings</a:t>
            </a:r>
            <a:r>
              <a:rPr lang="en-US" sz="2800"/>
              <a:t>, can get an integer by </a:t>
            </a:r>
            <a:r>
              <a:rPr lang="en-US" sz="2800">
                <a:solidFill>
                  <a:srgbClr val="0000FF"/>
                </a:solidFill>
              </a:rPr>
              <a:t>adding up ASCII values of characters in </a:t>
            </a:r>
            <a:r>
              <a:rPr lang="en-US" sz="2800" i="1">
                <a:solidFill>
                  <a:srgbClr val="0000FF"/>
                </a:solidFill>
              </a:rPr>
              <a:t>key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 for (i=0;i&lt;key.length();i++)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</a:rPr>
              <a:t> 			hashVal += key.charAt(i);</a:t>
            </a:r>
          </a:p>
          <a:p>
            <a:pPr>
              <a:lnSpc>
                <a:spcPct val="90000"/>
              </a:lnSpc>
            </a:pPr>
            <a:endParaRPr lang="en-US" sz="2800" b="1"/>
          </a:p>
          <a:p>
            <a:pPr>
              <a:lnSpc>
                <a:spcPct val="90000"/>
              </a:lnSpc>
            </a:pPr>
            <a:r>
              <a:rPr lang="en-US" sz="2800" b="1"/>
              <a:t>Problem 1</a:t>
            </a:r>
            <a:r>
              <a:rPr lang="en-US" sz="2800"/>
              <a:t>: What if </a:t>
            </a:r>
            <a:r>
              <a:rPr lang="en-US" sz="2800" i="1"/>
              <a:t>TableSize</a:t>
            </a:r>
            <a:r>
              <a:rPr lang="en-US" sz="2800"/>
              <a:t> is 10,000 and all keys are 8 or less characters long? </a:t>
            </a:r>
          </a:p>
          <a:p>
            <a:pPr lvl="1"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</a:pPr>
            <a:r>
              <a:rPr lang="en-US" sz="2800" b="1"/>
              <a:t>Problem 2</a:t>
            </a:r>
            <a:r>
              <a:rPr lang="en-US" sz="2800"/>
              <a:t>: What if keys often contain the same characters (“abc”, “bca”, etc.)?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0AEB-10F8-4F41-A248-C18E6D7F1E33}" type="slidenum">
              <a:rPr lang="en-US"/>
              <a:pPr/>
              <a:t>11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en-US" dirty="0"/>
              <a:t>Hashing Strings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828800"/>
            <a:ext cx="8202612" cy="442595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2800" dirty="0"/>
              <a:t>Basic idea: consider string to be a integer (base 128):</a:t>
            </a:r>
          </a:p>
          <a:p>
            <a:pPr marL="838200" lvl="1" indent="-381000">
              <a:buFontTx/>
              <a:buNone/>
            </a:pPr>
            <a:r>
              <a:rPr lang="en-US" sz="2600" dirty="0">
                <a:solidFill>
                  <a:schemeClr val="accent2"/>
                </a:solidFill>
              </a:rPr>
              <a:t>Hash(“</a:t>
            </a:r>
            <a:r>
              <a:rPr lang="en-US" sz="2600" dirty="0" err="1">
                <a:solidFill>
                  <a:schemeClr val="accent2"/>
                </a:solidFill>
              </a:rPr>
              <a:t>abc</a:t>
            </a:r>
            <a:r>
              <a:rPr lang="en-US" sz="2600" dirty="0">
                <a:solidFill>
                  <a:schemeClr val="accent2"/>
                </a:solidFill>
              </a:rPr>
              <a:t>”) = (‘a’*128</a:t>
            </a:r>
            <a:r>
              <a:rPr lang="en-US" sz="2600" baseline="30000" dirty="0">
                <a:solidFill>
                  <a:schemeClr val="accent2"/>
                </a:solidFill>
              </a:rPr>
              <a:t>2</a:t>
            </a:r>
            <a:r>
              <a:rPr lang="en-US" sz="2600" dirty="0">
                <a:solidFill>
                  <a:schemeClr val="accent2"/>
                </a:solidFill>
              </a:rPr>
              <a:t> + ‘b’*128</a:t>
            </a:r>
            <a:r>
              <a:rPr lang="en-US" sz="2600" baseline="30000" dirty="0">
                <a:solidFill>
                  <a:schemeClr val="accent2"/>
                </a:solidFill>
              </a:rPr>
              <a:t>1</a:t>
            </a:r>
            <a:r>
              <a:rPr lang="en-US" sz="2600" dirty="0">
                <a:solidFill>
                  <a:schemeClr val="accent2"/>
                </a:solidFill>
              </a:rPr>
              <a:t> + ‘c’) % </a:t>
            </a:r>
            <a:r>
              <a:rPr lang="en-US" sz="2600" dirty="0" err="1">
                <a:solidFill>
                  <a:schemeClr val="accent2"/>
                </a:solidFill>
              </a:rPr>
              <a:t>TableSize</a:t>
            </a:r>
            <a:endParaRPr lang="en-US" dirty="0">
              <a:solidFill>
                <a:schemeClr val="accent2"/>
              </a:solidFill>
            </a:endParaRPr>
          </a:p>
          <a:p>
            <a:pPr marL="457200" indent="-457200"/>
            <a:r>
              <a:rPr lang="en-US" sz="2800" dirty="0"/>
              <a:t>Range of hash large, </a:t>
            </a:r>
            <a:r>
              <a:rPr lang="en-US" sz="2800" dirty="0" smtClean="0"/>
              <a:t>anagrams </a:t>
            </a:r>
            <a:r>
              <a:rPr lang="en-US" sz="2800" dirty="0"/>
              <a:t>get different values</a:t>
            </a:r>
          </a:p>
          <a:p>
            <a:pPr marL="457200" indent="-457200"/>
            <a:r>
              <a:rPr lang="en-US" sz="2800" b="1" dirty="0"/>
              <a:t>Problem:</a:t>
            </a:r>
            <a:r>
              <a:rPr lang="en-US" sz="2800" dirty="0"/>
              <a:t> although a char can hold 128 values (8 bits), only a subset of these values are commonly used (26 letters plus some special characters)</a:t>
            </a:r>
          </a:p>
          <a:p>
            <a:pPr marL="838200" lvl="1" indent="-381000"/>
            <a:r>
              <a:rPr lang="en-US" dirty="0"/>
              <a:t>So just use a smaller “base” </a:t>
            </a:r>
          </a:p>
          <a:p>
            <a:pPr marL="838200" lvl="1" indent="-381000"/>
            <a:r>
              <a:rPr lang="en-US" sz="2600" dirty="0">
                <a:solidFill>
                  <a:schemeClr val="accent2"/>
                </a:solidFill>
              </a:rPr>
              <a:t>Hash(“</a:t>
            </a:r>
            <a:r>
              <a:rPr lang="en-US" sz="2600" dirty="0" err="1">
                <a:solidFill>
                  <a:schemeClr val="accent2"/>
                </a:solidFill>
              </a:rPr>
              <a:t>abc</a:t>
            </a:r>
            <a:r>
              <a:rPr lang="en-US" sz="2600" dirty="0">
                <a:solidFill>
                  <a:schemeClr val="accent2"/>
                </a:solidFill>
              </a:rPr>
              <a:t>”) = (‘a’*32</a:t>
            </a:r>
            <a:r>
              <a:rPr lang="en-US" sz="2600" baseline="30000" dirty="0">
                <a:solidFill>
                  <a:schemeClr val="accent2"/>
                </a:solidFill>
              </a:rPr>
              <a:t>2</a:t>
            </a:r>
            <a:r>
              <a:rPr lang="en-US" sz="2600" dirty="0">
                <a:solidFill>
                  <a:schemeClr val="accent2"/>
                </a:solidFill>
              </a:rPr>
              <a:t> + ‘b’*32</a:t>
            </a:r>
            <a:r>
              <a:rPr lang="en-US" sz="2600" baseline="30000" dirty="0">
                <a:solidFill>
                  <a:schemeClr val="accent2"/>
                </a:solidFill>
              </a:rPr>
              <a:t>1</a:t>
            </a:r>
            <a:r>
              <a:rPr lang="en-US" sz="2600" dirty="0">
                <a:solidFill>
                  <a:schemeClr val="accent2"/>
                </a:solidFill>
              </a:rPr>
              <a:t> + ‘c’) % </a:t>
            </a:r>
            <a:r>
              <a:rPr lang="en-US" sz="2600" dirty="0" err="1">
                <a:solidFill>
                  <a:schemeClr val="accent2"/>
                </a:solidFill>
              </a:rPr>
              <a:t>TableSize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18E6D-02D3-4175-AB10-149FD41BE6D2}" type="slidenum">
              <a:rPr lang="en-US"/>
              <a:pPr/>
              <a:t>12</a:t>
            </a:fld>
            <a:endParaRPr lang="en-US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Making the String Hash</a:t>
            </a:r>
            <a:br>
              <a:rPr lang="en-US"/>
            </a:br>
            <a:r>
              <a:rPr lang="en-US"/>
              <a:t>Easy to Compute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Horner’s Rule</a:t>
            </a: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endParaRPr lang="en-US">
              <a:solidFill>
                <a:schemeClr val="accent2"/>
              </a:solidFill>
            </a:endParaRPr>
          </a:p>
          <a:p>
            <a:r>
              <a:rPr lang="en-US">
                <a:solidFill>
                  <a:schemeClr val="accent2"/>
                </a:solidFill>
              </a:rPr>
              <a:t>Advantages: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111250" y="2667000"/>
            <a:ext cx="6432550" cy="26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 b="1">
                <a:latin typeface="Courier New" pitchFamily="49" charset="0"/>
              </a:rPr>
              <a:t>int hash(String s) {</a:t>
            </a:r>
          </a:p>
          <a:p>
            <a:pPr algn="l" eaLnBrk="0" hangingPunct="0"/>
            <a:r>
              <a:rPr lang="en-US" sz="2000" b="1">
                <a:latin typeface="Courier New" pitchFamily="49" charset="0"/>
              </a:rPr>
              <a:t>  h = 0;</a:t>
            </a:r>
          </a:p>
          <a:p>
            <a:pPr algn="l" eaLnBrk="0" hangingPunct="0"/>
            <a:r>
              <a:rPr lang="en-US" sz="2000" b="1">
                <a:latin typeface="Courier New" pitchFamily="49" charset="0"/>
              </a:rPr>
              <a:t>  for (i = s.length() - 1; i &gt;= 0; i--) {</a:t>
            </a:r>
          </a:p>
          <a:p>
            <a:pPr algn="l" eaLnBrk="0" hangingPunct="0"/>
            <a:r>
              <a:rPr lang="en-US" sz="2000" b="1">
                <a:latin typeface="Courier New" pitchFamily="49" charset="0"/>
              </a:rPr>
              <a:t>    h = (s.keyAt(i) + h&lt;&lt;5) % tableSize;</a:t>
            </a:r>
          </a:p>
          <a:p>
            <a:pPr algn="l" eaLnBrk="0" hangingPunct="0"/>
            <a:r>
              <a:rPr lang="en-US" sz="2000" b="1">
                <a:latin typeface="Courier New" pitchFamily="49" charset="0"/>
              </a:rPr>
              <a:t>  }</a:t>
            </a:r>
          </a:p>
          <a:p>
            <a:pPr algn="l" eaLnBrk="0" hangingPunct="0"/>
            <a:r>
              <a:rPr lang="en-US" sz="2000" b="1">
                <a:latin typeface="Courier New" pitchFamily="49" charset="0"/>
              </a:rPr>
              <a:t>  return h; </a:t>
            </a:r>
          </a:p>
          <a:p>
            <a:pPr algn="l" eaLnBrk="0" hangingPunct="0"/>
            <a:r>
              <a:rPr lang="en-US" sz="2000" b="1">
                <a:latin typeface="Courier New" pitchFamily="49" charset="0"/>
              </a:rPr>
              <a:t>}</a:t>
            </a:r>
          </a:p>
          <a:p>
            <a:pPr algn="l" eaLnBrk="0" hangingPunct="0">
              <a:buFontTx/>
              <a:buChar char="•"/>
            </a:pPr>
            <a:endParaRPr lang="en-US" sz="2800"/>
          </a:p>
        </p:txBody>
      </p:sp>
      <p:sp>
        <p:nvSpPr>
          <p:cNvPr id="139269" name="AutoShape 5"/>
          <p:cNvSpPr>
            <a:spLocks noChangeArrowheads="1"/>
          </p:cNvSpPr>
          <p:nvPr/>
        </p:nvSpPr>
        <p:spPr bwMode="auto">
          <a:xfrm>
            <a:off x="4876800" y="4419600"/>
            <a:ext cx="2057400" cy="1219200"/>
          </a:xfrm>
          <a:prstGeom prst="wedgeRectCallout">
            <a:avLst>
              <a:gd name="adj1" fmla="val -53394"/>
              <a:gd name="adj2" fmla="val -88931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i="1">
                <a:solidFill>
                  <a:srgbClr val="FF0000"/>
                </a:solidFill>
              </a:rPr>
              <a:t>What is happening here???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2BF25-2AA8-4755-A90A-56A4713444B1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How Can You Hash…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5181600"/>
          </a:xfrm>
        </p:spPr>
        <p:txBody>
          <a:bodyPr/>
          <a:lstStyle/>
          <a:p>
            <a:r>
              <a:rPr lang="en-US"/>
              <a:t>A set of values – (name, birthdate) ?</a:t>
            </a:r>
          </a:p>
          <a:p>
            <a:endParaRPr lang="en-US"/>
          </a:p>
          <a:p>
            <a:r>
              <a:rPr lang="en-US"/>
              <a:t>An arbitrary pointer in C?</a:t>
            </a:r>
          </a:p>
          <a:p>
            <a:endParaRPr lang="en-US"/>
          </a:p>
          <a:p>
            <a:r>
              <a:rPr lang="en-US"/>
              <a:t>An arbitrary reference to an object in Java?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F38E-A338-4620-9944-C1C5600A1B2F}" type="slidenum">
              <a:rPr lang="en-US"/>
              <a:pPr/>
              <a:t>14</a:t>
            </a:fld>
            <a:endParaRPr lang="en-US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How Can You Hash…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5181600"/>
          </a:xfrm>
        </p:spPr>
        <p:txBody>
          <a:bodyPr/>
          <a:lstStyle/>
          <a:p>
            <a:r>
              <a:rPr lang="en-US"/>
              <a:t>A set of values – (name, birthdate) ?</a:t>
            </a:r>
          </a:p>
          <a:p>
            <a:pPr>
              <a:buFontTx/>
              <a:buNone/>
            </a:pPr>
            <a:r>
              <a:rPr lang="en-US"/>
              <a:t> 		</a:t>
            </a:r>
            <a:r>
              <a:rPr lang="en-US">
                <a:solidFill>
                  <a:schemeClr val="accent2"/>
                </a:solidFill>
              </a:rPr>
              <a:t>(Hash(name) ^ Hash(birthdate))% tablesize</a:t>
            </a:r>
          </a:p>
          <a:p>
            <a:endParaRPr lang="en-US"/>
          </a:p>
          <a:p>
            <a:r>
              <a:rPr lang="en-US"/>
              <a:t>An arbitrary pointer in C?</a:t>
            </a:r>
          </a:p>
          <a:p>
            <a:pPr>
              <a:buFontTx/>
              <a:buNone/>
            </a:pPr>
            <a:r>
              <a:rPr lang="en-US"/>
              <a:t> 		</a:t>
            </a:r>
            <a:r>
              <a:rPr lang="en-US">
                <a:solidFill>
                  <a:schemeClr val="accent2"/>
                </a:solidFill>
              </a:rPr>
              <a:t>((int)p) % tablesize</a:t>
            </a:r>
          </a:p>
          <a:p>
            <a:r>
              <a:rPr lang="en-US"/>
              <a:t>An arbitrary reference to an object in Java?</a:t>
            </a:r>
          </a:p>
          <a:p>
            <a:pPr>
              <a:buFontTx/>
              <a:buNone/>
            </a:pPr>
            <a:r>
              <a:rPr lang="en-US"/>
              <a:t> 		</a:t>
            </a:r>
            <a:r>
              <a:rPr lang="en-US">
                <a:solidFill>
                  <a:schemeClr val="accent2"/>
                </a:solidFill>
              </a:rPr>
              <a:t>Hash(obj.toString())</a:t>
            </a:r>
          </a:p>
          <a:p>
            <a:pPr>
              <a:buFontTx/>
              <a:buNone/>
            </a:pPr>
            <a:r>
              <a:rPr lang="en-US">
                <a:solidFill>
                  <a:schemeClr val="accent2"/>
                </a:solidFill>
              </a:rPr>
              <a:t> 		or just obj.hashCode() % tablesize</a:t>
            </a:r>
          </a:p>
        </p:txBody>
      </p:sp>
      <p:sp>
        <p:nvSpPr>
          <p:cNvPr id="211972" name="AutoShape 4"/>
          <p:cNvSpPr>
            <a:spLocks noChangeArrowheads="1"/>
          </p:cNvSpPr>
          <p:nvPr/>
        </p:nvSpPr>
        <p:spPr bwMode="auto">
          <a:xfrm>
            <a:off x="5715000" y="3200400"/>
            <a:ext cx="1143000" cy="762000"/>
          </a:xfrm>
          <a:prstGeom prst="wedgeRoundRectCallout">
            <a:avLst>
              <a:gd name="adj1" fmla="val -208611"/>
              <a:gd name="adj2" fmla="val -113125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000">
                <a:solidFill>
                  <a:srgbClr val="FF0000"/>
                </a:solidFill>
              </a:rPr>
              <a:t>What’s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F81B-5664-48E4-BF23-7FDB4BBC8900}" type="slidenum">
              <a:rPr lang="en-US"/>
              <a:pPr/>
              <a:t>15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Hash Function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best hash function would distribute keys as evenly as possible in the hash table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“Simple uniform hashing”</a:t>
            </a:r>
          </a:p>
          <a:p>
            <a:pPr lvl="1">
              <a:lnSpc>
                <a:spcPct val="90000"/>
              </a:lnSpc>
            </a:pPr>
            <a:r>
              <a:rPr lang="en-US"/>
              <a:t>Maps each key to a (fixed) random number</a:t>
            </a:r>
          </a:p>
          <a:p>
            <a:pPr lvl="1">
              <a:lnSpc>
                <a:spcPct val="90000"/>
              </a:lnSpc>
            </a:pPr>
            <a:r>
              <a:rPr lang="en-US"/>
              <a:t>Idealized gold standard</a:t>
            </a:r>
          </a:p>
          <a:p>
            <a:pPr lvl="1">
              <a:lnSpc>
                <a:spcPct val="90000"/>
              </a:lnSpc>
            </a:pPr>
            <a:r>
              <a:rPr lang="en-US"/>
              <a:t>Simple to analyze</a:t>
            </a:r>
          </a:p>
          <a:p>
            <a:pPr lvl="1">
              <a:lnSpc>
                <a:spcPct val="90000"/>
              </a:lnSpc>
            </a:pPr>
            <a:r>
              <a:rPr lang="en-US"/>
              <a:t>Can be closely approximated by best hash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E132C-4300-4FA6-A2BB-2428E6B51CFB}" type="slidenum">
              <a:rPr lang="en-US"/>
              <a:pPr/>
              <a:t>16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 and their Resolution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</a:t>
            </a:r>
            <a:r>
              <a:rPr lang="en-US" sz="2400">
                <a:solidFill>
                  <a:srgbClr val="0000FF"/>
                </a:solidFill>
              </a:rPr>
              <a:t>collision</a:t>
            </a:r>
            <a:r>
              <a:rPr lang="en-US" sz="2400"/>
              <a:t> occurs when two different keys hash to the same value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 For </a:t>
            </a:r>
            <a:r>
              <a:rPr lang="en-US" sz="2000" i="1"/>
              <a:t>TableSize</a:t>
            </a:r>
            <a:r>
              <a:rPr lang="en-US" sz="2000"/>
              <a:t> = 17, the keys 18 and 35 hash to the same value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18 mod 17 = 1 and 35 mod 17 = 1</a:t>
            </a:r>
          </a:p>
          <a:p>
            <a:pPr>
              <a:lnSpc>
                <a:spcPct val="90000"/>
              </a:lnSpc>
            </a:pPr>
            <a:r>
              <a:rPr lang="en-US" sz="2400"/>
              <a:t>Cannot store both data records in the same slot in array!</a:t>
            </a:r>
          </a:p>
          <a:p>
            <a:pPr>
              <a:lnSpc>
                <a:spcPct val="90000"/>
              </a:lnSpc>
            </a:pPr>
            <a:r>
              <a:rPr lang="en-US" sz="2400"/>
              <a:t>Two different methods for collision resolution:</a:t>
            </a:r>
          </a:p>
          <a:p>
            <a:pPr lvl="1">
              <a:lnSpc>
                <a:spcPct val="90000"/>
              </a:lnSpc>
            </a:pPr>
            <a:r>
              <a:rPr lang="en-US" sz="2200" b="1">
                <a:solidFill>
                  <a:srgbClr val="0000FF"/>
                </a:solidFill>
              </a:rPr>
              <a:t>Separate Chaining</a:t>
            </a:r>
            <a:r>
              <a:rPr lang="en-US" sz="2200" b="1"/>
              <a:t>:</a:t>
            </a:r>
            <a:r>
              <a:rPr lang="en-US" sz="2200"/>
              <a:t> Use a dictionary data structure (such as a linked list) to store multiple items that hash to the same slot</a:t>
            </a:r>
          </a:p>
          <a:p>
            <a:pPr lvl="1">
              <a:lnSpc>
                <a:spcPct val="90000"/>
              </a:lnSpc>
            </a:pPr>
            <a:r>
              <a:rPr lang="en-US" sz="2200" b="1">
                <a:solidFill>
                  <a:srgbClr val="0000FF"/>
                </a:solidFill>
              </a:rPr>
              <a:t>Closed Hashing (or </a:t>
            </a:r>
            <a:r>
              <a:rPr lang="en-US" sz="2200" b="1" i="1">
                <a:solidFill>
                  <a:srgbClr val="0000FF"/>
                </a:solidFill>
              </a:rPr>
              <a:t>probing</a:t>
            </a:r>
            <a:r>
              <a:rPr lang="en-US" sz="2200" b="1">
                <a:solidFill>
                  <a:srgbClr val="0000FF"/>
                </a:solidFill>
              </a:rPr>
              <a:t>):</a:t>
            </a:r>
            <a:r>
              <a:rPr lang="en-US" sz="2200"/>
              <a:t> search for empty slots using a second function and store item in first empty slot that is found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E2773-32E7-4F91-8D9A-23BE11A8619A}" type="slidenum">
              <a:rPr lang="en-US"/>
              <a:pPr/>
              <a:t>17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Rose by Any Other Name…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6629400" cy="2667000"/>
          </a:xfrm>
        </p:spPr>
        <p:txBody>
          <a:bodyPr/>
          <a:lstStyle/>
          <a:p>
            <a:r>
              <a:rPr lang="en-US" sz="2800"/>
              <a:t>Separate chaining = Open hashing</a:t>
            </a:r>
          </a:p>
          <a:p>
            <a:endParaRPr lang="en-US" sz="2800"/>
          </a:p>
          <a:p>
            <a:r>
              <a:rPr lang="en-US" sz="2800"/>
              <a:t>Closed hashing = Open addressing</a:t>
            </a:r>
          </a:p>
          <a:p>
            <a:endParaRPr lang="en-US" sz="2800"/>
          </a:p>
          <a:p>
            <a:pPr>
              <a:buFontTx/>
              <a:buNone/>
            </a:pPr>
            <a:r>
              <a:rPr lang="en-US" sz="280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36B85-8BB8-4BFD-ABA6-9851817CBBCC}" type="slidenum">
              <a:rPr lang="en-US"/>
              <a:pPr/>
              <a:t>18</a:t>
            </a:fld>
            <a:endParaRPr lang="en-US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5127625" y="2105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5127625" y="2676525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5127625" y="324485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5127625" y="437991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5127625" y="4949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5127625" y="5519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5127625" y="380841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4867275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4867275" y="31908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4867275" y="26241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4867275" y="2057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4860925" y="54530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45422" name="Text Box 14"/>
          <p:cNvSpPr txBox="1">
            <a:spLocks noChangeArrowheads="1"/>
          </p:cNvSpPr>
          <p:nvPr/>
        </p:nvSpPr>
        <p:spPr bwMode="auto">
          <a:xfrm>
            <a:off x="4860925" y="48863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4860925" y="4319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>
            <a:off x="5127625" y="21034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5" name="Line 17"/>
          <p:cNvSpPr>
            <a:spLocks noChangeAspect="1" noChangeShapeType="1"/>
          </p:cNvSpPr>
          <p:nvPr/>
        </p:nvSpPr>
        <p:spPr bwMode="auto">
          <a:xfrm>
            <a:off x="5127625" y="3236913"/>
            <a:ext cx="576263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5127625" y="4376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Line 19"/>
          <p:cNvSpPr>
            <a:spLocks noChangeShapeType="1"/>
          </p:cNvSpPr>
          <p:nvPr/>
        </p:nvSpPr>
        <p:spPr bwMode="auto">
          <a:xfrm>
            <a:off x="5127625" y="5519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60960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a</a:t>
            </a:r>
          </a:p>
        </p:txBody>
      </p:sp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66675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0" name="Rectangle 22"/>
          <p:cNvSpPr>
            <a:spLocks noChangeArrowheads="1"/>
          </p:cNvSpPr>
          <p:nvPr/>
        </p:nvSpPr>
        <p:spPr bwMode="auto">
          <a:xfrm>
            <a:off x="6381750" y="26749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7459663" y="2674938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d</a:t>
            </a:r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7748588" y="26749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33" name="AutoShape 25"/>
          <p:cNvCxnSpPr>
            <a:cxnSpLocks noChangeShapeType="1"/>
            <a:stCxn id="145430" idx="3"/>
            <a:endCxn id="145431" idx="1"/>
          </p:cNvCxnSpPr>
          <p:nvPr/>
        </p:nvCxnSpPr>
        <p:spPr bwMode="auto">
          <a:xfrm>
            <a:off x="6953250" y="29622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80264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5" name="Line 27"/>
          <p:cNvSpPr>
            <a:spLocks noChangeShapeType="1"/>
          </p:cNvSpPr>
          <p:nvPr/>
        </p:nvSpPr>
        <p:spPr bwMode="auto">
          <a:xfrm>
            <a:off x="8026400" y="2674938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6" name="Rectangle 28"/>
          <p:cNvSpPr>
            <a:spLocks noChangeArrowheads="1"/>
          </p:cNvSpPr>
          <p:nvPr/>
        </p:nvSpPr>
        <p:spPr bwMode="auto">
          <a:xfrm>
            <a:off x="6381750" y="26749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37" name="AutoShape 29"/>
          <p:cNvCxnSpPr>
            <a:cxnSpLocks noChangeShapeType="1"/>
            <a:endCxn id="145428" idx="1"/>
          </p:cNvCxnSpPr>
          <p:nvPr/>
        </p:nvCxnSpPr>
        <p:spPr bwMode="auto">
          <a:xfrm>
            <a:off x="5410200" y="2960688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60960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e</a:t>
            </a:r>
          </a:p>
        </p:txBody>
      </p:sp>
      <p:sp>
        <p:nvSpPr>
          <p:cNvPr id="145439" name="Rectangle 31"/>
          <p:cNvSpPr>
            <a:spLocks noChangeArrowheads="1"/>
          </p:cNvSpPr>
          <p:nvPr/>
        </p:nvSpPr>
        <p:spPr bwMode="auto">
          <a:xfrm>
            <a:off x="66675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6381750" y="38052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7459663" y="3805238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b</a:t>
            </a:r>
          </a:p>
        </p:txBody>
      </p:sp>
      <p:sp>
        <p:nvSpPr>
          <p:cNvPr id="145442" name="Rectangle 34"/>
          <p:cNvSpPr>
            <a:spLocks noChangeArrowheads="1"/>
          </p:cNvSpPr>
          <p:nvPr/>
        </p:nvSpPr>
        <p:spPr bwMode="auto">
          <a:xfrm>
            <a:off x="7748588" y="38052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43" name="AutoShape 35"/>
          <p:cNvCxnSpPr>
            <a:cxnSpLocks noChangeShapeType="1"/>
            <a:stCxn id="145440" idx="3"/>
            <a:endCxn id="145441" idx="1"/>
          </p:cNvCxnSpPr>
          <p:nvPr/>
        </p:nvCxnSpPr>
        <p:spPr bwMode="auto">
          <a:xfrm>
            <a:off x="6953250" y="40925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80264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>
            <a:off x="8026400" y="3805238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6381750" y="3805238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47" name="AutoShape 39"/>
          <p:cNvCxnSpPr>
            <a:cxnSpLocks noChangeShapeType="1"/>
            <a:endCxn id="145438" idx="1"/>
          </p:cNvCxnSpPr>
          <p:nvPr/>
        </p:nvCxnSpPr>
        <p:spPr bwMode="auto">
          <a:xfrm flipV="1">
            <a:off x="5410200" y="4092575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48" name="Rectangle 40"/>
          <p:cNvSpPr>
            <a:spLocks noChangeArrowheads="1"/>
          </p:cNvSpPr>
          <p:nvPr/>
        </p:nvSpPr>
        <p:spPr bwMode="auto">
          <a:xfrm>
            <a:off x="6096000" y="4945063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c</a:t>
            </a:r>
          </a:p>
        </p:txBody>
      </p:sp>
      <p:sp>
        <p:nvSpPr>
          <p:cNvPr id="145449" name="Rectangle 41"/>
          <p:cNvSpPr>
            <a:spLocks noChangeArrowheads="1"/>
          </p:cNvSpPr>
          <p:nvPr/>
        </p:nvSpPr>
        <p:spPr bwMode="auto">
          <a:xfrm>
            <a:off x="6392863" y="4945063"/>
            <a:ext cx="5715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50" name="AutoShape 42"/>
          <p:cNvCxnSpPr>
            <a:cxnSpLocks noChangeShapeType="1"/>
            <a:endCxn id="145448" idx="1"/>
          </p:cNvCxnSpPr>
          <p:nvPr/>
        </p:nvCxnSpPr>
        <p:spPr bwMode="auto">
          <a:xfrm flipV="1">
            <a:off x="5410200" y="5232400"/>
            <a:ext cx="685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5451" name="Rectangle 43"/>
          <p:cNvSpPr>
            <a:spLocks noChangeArrowheads="1"/>
          </p:cNvSpPr>
          <p:nvPr/>
        </p:nvSpPr>
        <p:spPr bwMode="auto">
          <a:xfrm>
            <a:off x="6667500" y="4945063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52" name="Line 44"/>
          <p:cNvSpPr>
            <a:spLocks noChangeShapeType="1"/>
          </p:cNvSpPr>
          <p:nvPr/>
        </p:nvSpPr>
        <p:spPr bwMode="auto">
          <a:xfrm>
            <a:off x="6667500" y="4945063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53" name="Rectangle 45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Hashing with Separate Chaining</a:t>
            </a:r>
          </a:p>
        </p:txBody>
      </p:sp>
      <p:sp>
        <p:nvSpPr>
          <p:cNvPr id="145454" name="Rectangle 46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4038600" cy="4114800"/>
          </a:xfrm>
        </p:spPr>
        <p:txBody>
          <a:bodyPr/>
          <a:lstStyle/>
          <a:p>
            <a:r>
              <a:rPr lang="en-US" sz="2400"/>
              <a:t>Put a little dictionary at each entry</a:t>
            </a:r>
          </a:p>
          <a:p>
            <a:pPr lvl="1"/>
            <a:r>
              <a:rPr lang="en-US" sz="2000"/>
              <a:t>choose type as appropriate</a:t>
            </a:r>
          </a:p>
          <a:p>
            <a:pPr lvl="1"/>
            <a:r>
              <a:rPr lang="en-US" sz="2000"/>
              <a:t>common case is unordered linked list (chain)</a:t>
            </a:r>
          </a:p>
          <a:p>
            <a:r>
              <a:rPr lang="en-US" sz="2400"/>
              <a:t>Properties</a:t>
            </a:r>
          </a:p>
          <a:p>
            <a:pPr lvl="1"/>
            <a:r>
              <a:rPr lang="en-US" sz="2000">
                <a:sym typeface="Symbol" pitchFamily="18" charset="2"/>
              </a:rPr>
              <a:t>performance degrades with length of chains</a:t>
            </a:r>
            <a:endParaRPr lang="en-US" sz="2000"/>
          </a:p>
          <a:p>
            <a:pPr lvl="1"/>
            <a:r>
              <a:rPr lang="en-US" sz="2000" b="1">
                <a:sym typeface="Symbol" pitchFamily="18" charset="2"/>
              </a:rPr>
              <a:t> can be greater than 1</a:t>
            </a:r>
          </a:p>
        </p:txBody>
      </p:sp>
      <p:sp>
        <p:nvSpPr>
          <p:cNvPr id="145455" name="Text Box 47"/>
          <p:cNvSpPr txBox="1">
            <a:spLocks noChangeArrowheads="1"/>
          </p:cNvSpPr>
          <p:nvPr/>
        </p:nvSpPr>
        <p:spPr bwMode="auto">
          <a:xfrm>
            <a:off x="7332663" y="1676400"/>
            <a:ext cx="15065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</a:rPr>
              <a:t>h(a) = h(d)</a:t>
            </a:r>
          </a:p>
          <a:p>
            <a:pPr algn="l" eaLnBrk="0" hangingPunct="0"/>
            <a:r>
              <a:rPr lang="en-US">
                <a:solidFill>
                  <a:srgbClr val="FF0000"/>
                </a:solidFill>
              </a:rPr>
              <a:t>h(e) = h(b)</a:t>
            </a:r>
          </a:p>
        </p:txBody>
      </p:sp>
      <p:sp>
        <p:nvSpPr>
          <p:cNvPr id="145456" name="AutoShape 48"/>
          <p:cNvSpPr>
            <a:spLocks noChangeArrowheads="1"/>
          </p:cNvSpPr>
          <p:nvPr/>
        </p:nvSpPr>
        <p:spPr bwMode="auto">
          <a:xfrm>
            <a:off x="1981200" y="5334000"/>
            <a:ext cx="2133600" cy="1524000"/>
          </a:xfrm>
          <a:prstGeom prst="cloudCallout">
            <a:avLst>
              <a:gd name="adj1" fmla="val -70537"/>
              <a:gd name="adj2" fmla="val -52083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What was</a:t>
            </a:r>
          </a:p>
          <a:p>
            <a:pPr eaLnBrk="0" hangingPunct="0"/>
            <a:r>
              <a:rPr lang="en-US" b="1">
                <a:solidFill>
                  <a:schemeClr val="accent2"/>
                </a:solidFill>
                <a:sym typeface="Symbol" pitchFamily="18" charset="2"/>
              </a:rPr>
              <a:t></a:t>
            </a:r>
            <a:r>
              <a:rPr lang="en-US">
                <a:solidFill>
                  <a:schemeClr val="accent2"/>
                </a:solidFill>
              </a:rPr>
              <a:t>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09E4-3386-4BD6-BB5D-A66367776B43}" type="slidenum">
              <a:rPr lang="en-US"/>
              <a:pPr/>
              <a:t>19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Load Factor with Separate Chaining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Search cost</a:t>
            </a:r>
          </a:p>
          <a:p>
            <a:pPr lvl="1"/>
            <a:r>
              <a:rPr lang="en-US" sz="2400"/>
              <a:t>unsuccessful search: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pPr lvl="1"/>
            <a:r>
              <a:rPr lang="en-US" sz="2400"/>
              <a:t>successful search:</a:t>
            </a:r>
          </a:p>
          <a:p>
            <a:pPr lvl="1"/>
            <a:endParaRPr lang="en-US" sz="2400"/>
          </a:p>
          <a:p>
            <a:pPr lvl="1"/>
            <a:endParaRPr lang="en-US" sz="2400"/>
          </a:p>
          <a:p>
            <a:r>
              <a:rPr lang="en-US" sz="2800"/>
              <a:t>Optimal load factor: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E064-51F7-4EB5-8DE6-EF82067E3422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/>
              <a:t>Dictionary &amp; Search ADTs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69342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create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destroy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insert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find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FF0000"/>
                </a:solidFill>
              </a:rPr>
              <a:t>delete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Dictionary</a:t>
            </a:r>
            <a:r>
              <a:rPr lang="en-US" sz="2400"/>
              <a:t>:  Stores </a:t>
            </a:r>
            <a:r>
              <a:rPr lang="en-US" sz="2400" i="1">
                <a:solidFill>
                  <a:srgbClr val="339933"/>
                </a:solidFill>
              </a:rPr>
              <a:t>values</a:t>
            </a:r>
            <a:r>
              <a:rPr lang="en-US" sz="2400"/>
              <a:t> associated with user-specified </a:t>
            </a:r>
            <a:r>
              <a:rPr lang="en-US" sz="2400" i="1">
                <a:solidFill>
                  <a:srgbClr val="9900CC"/>
                </a:solidFill>
              </a:rPr>
              <a:t>keys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9900CC"/>
                </a:solidFill>
              </a:rPr>
              <a:t>keys</a:t>
            </a:r>
            <a:r>
              <a:rPr lang="en-US" sz="2000"/>
              <a:t> may be any (homogenous) comparable type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rgbClr val="339933"/>
                </a:solidFill>
              </a:rPr>
              <a:t>values</a:t>
            </a:r>
            <a:r>
              <a:rPr lang="en-US" sz="2000"/>
              <a:t> may be any (homogenous) type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implementation: data field is a struct with two parts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Search ADT:  keys = values</a:t>
            </a:r>
          </a:p>
          <a:p>
            <a:pPr lvl="1">
              <a:lnSpc>
                <a:spcPct val="90000"/>
              </a:lnSpc>
            </a:pP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76400"/>
            <a:ext cx="3276600" cy="2209800"/>
          </a:xfrm>
          <a:ln w="12700">
            <a:solidFill>
              <a:schemeClr val="accent2"/>
            </a:solidFill>
          </a:ln>
        </p:spPr>
        <p:txBody>
          <a:bodyPr/>
          <a:lstStyle/>
          <a:p>
            <a:pPr marL="457200" indent="-457200"/>
            <a:r>
              <a:rPr lang="en-US" sz="2000">
                <a:solidFill>
                  <a:srgbClr val="9900CC"/>
                </a:solidFill>
              </a:rPr>
              <a:t>kim chi</a:t>
            </a:r>
            <a:endParaRPr lang="en-US" sz="2000">
              <a:solidFill>
                <a:schemeClr val="accent2"/>
              </a:solidFill>
            </a:endParaRPr>
          </a:p>
          <a:p>
            <a:pPr marL="838200" lvl="1" indent="-381000"/>
            <a:r>
              <a:rPr lang="en-US" sz="1800">
                <a:solidFill>
                  <a:srgbClr val="339933"/>
                </a:solidFill>
              </a:rPr>
              <a:t>spicy cabbage</a:t>
            </a:r>
            <a:endParaRPr lang="en-US" sz="1800">
              <a:solidFill>
                <a:schemeClr val="accent2"/>
              </a:solidFill>
            </a:endParaRPr>
          </a:p>
          <a:p>
            <a:pPr marL="457200" indent="-457200"/>
            <a:r>
              <a:rPr lang="en-US" sz="2000">
                <a:solidFill>
                  <a:srgbClr val="9900CC"/>
                </a:solidFill>
              </a:rPr>
              <a:t>kreplach</a:t>
            </a:r>
            <a:endParaRPr lang="en-US" sz="2000">
              <a:solidFill>
                <a:schemeClr val="accent2"/>
              </a:solidFill>
            </a:endParaRPr>
          </a:p>
          <a:p>
            <a:pPr marL="838200" lvl="1" indent="-381000"/>
            <a:r>
              <a:rPr lang="en-US" sz="1800">
                <a:solidFill>
                  <a:srgbClr val="339933"/>
                </a:solidFill>
              </a:rPr>
              <a:t>tasty stuffed dough</a:t>
            </a:r>
            <a:endParaRPr lang="en-US" sz="1800">
              <a:solidFill>
                <a:schemeClr val="accent2"/>
              </a:solidFill>
            </a:endParaRPr>
          </a:p>
          <a:p>
            <a:pPr marL="457200" indent="-457200"/>
            <a:r>
              <a:rPr lang="en-US" sz="2000">
                <a:solidFill>
                  <a:srgbClr val="9900CC"/>
                </a:solidFill>
              </a:rPr>
              <a:t>kiwi</a:t>
            </a:r>
            <a:endParaRPr lang="en-US" sz="2000">
              <a:solidFill>
                <a:schemeClr val="accent2"/>
              </a:solidFill>
            </a:endParaRPr>
          </a:p>
          <a:p>
            <a:pPr marL="838200" lvl="1" indent="-381000"/>
            <a:r>
              <a:rPr lang="en-US" sz="1800">
                <a:solidFill>
                  <a:srgbClr val="339933"/>
                </a:solidFill>
              </a:rPr>
              <a:t>Australian fruit</a:t>
            </a:r>
            <a:endParaRPr lang="en-US" sz="1800">
              <a:solidFill>
                <a:schemeClr val="accent2"/>
              </a:solidFill>
            </a:endParaRPr>
          </a:p>
          <a:p>
            <a:pPr marL="457200" indent="-457200"/>
            <a:endParaRPr lang="en-US" sz="2000">
              <a:solidFill>
                <a:schemeClr val="accent2"/>
              </a:solidFill>
            </a:endParaRPr>
          </a:p>
          <a:p>
            <a:pPr marL="838200" lvl="1" indent="-381000"/>
            <a:endParaRPr lang="en-US" sz="1800">
              <a:solidFill>
                <a:schemeClr val="accent2"/>
              </a:solidFill>
            </a:endParaRP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667000" y="2438400"/>
            <a:ext cx="2209800" cy="1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3521075" y="2106613"/>
            <a:ext cx="74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H="1">
            <a:off x="2667000" y="3505200"/>
            <a:ext cx="2209800" cy="1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3270250" y="3184525"/>
            <a:ext cx="1633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2000">
                <a:solidFill>
                  <a:schemeClr val="accent2"/>
                </a:solidFill>
              </a:rPr>
              <a:t>find(</a:t>
            </a:r>
            <a:r>
              <a:rPr lang="en-US" sz="2000">
                <a:solidFill>
                  <a:srgbClr val="9900CC"/>
                </a:solidFill>
              </a:rPr>
              <a:t>kreplach</a:t>
            </a:r>
            <a:r>
              <a:rPr lang="en-US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2743200" y="2514600"/>
            <a:ext cx="2133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sz="1400">
                <a:solidFill>
                  <a:schemeClr val="accent2"/>
                </a:solidFill>
              </a:rPr>
              <a:t>kohlrabi</a:t>
            </a:r>
            <a:endParaRPr lang="en-US" sz="1400">
              <a:solidFill>
                <a:srgbClr val="9900CC"/>
              </a:solidFill>
            </a:endParaRPr>
          </a:p>
          <a:p>
            <a:pPr algn="l" eaLnBrk="0" hangingPunct="0"/>
            <a:r>
              <a:rPr lang="en-US" sz="1400">
                <a:solidFill>
                  <a:schemeClr val="accent2"/>
                </a:solidFill>
              </a:rPr>
              <a:t>   - </a:t>
            </a:r>
            <a:r>
              <a:rPr lang="en-US" sz="1400">
                <a:solidFill>
                  <a:srgbClr val="008000"/>
                </a:solidFill>
              </a:rPr>
              <a:t>upscale tuber</a:t>
            </a:r>
            <a:endParaRPr lang="en-US" sz="120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123F9-A79D-464C-A6F4-05EB81826F8E}" type="slidenum">
              <a:rPr lang="en-US"/>
              <a:pPr/>
              <a:t>20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Load Factor with Separate Chaining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Search cost (assuming simple uniform hashing)</a:t>
            </a:r>
          </a:p>
          <a:p>
            <a:pPr lvl="1"/>
            <a:r>
              <a:rPr lang="en-US" sz="2400"/>
              <a:t>unsuccessful search:</a:t>
            </a:r>
          </a:p>
          <a:p>
            <a:pPr lvl="2"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Whole list – average length </a:t>
            </a:r>
            <a:r>
              <a:rPr lang="en-US" sz="2000" b="1">
                <a:solidFill>
                  <a:schemeClr val="accent2"/>
                </a:solidFill>
                <a:sym typeface="Symbol" pitchFamily="18" charset="2"/>
              </a:rPr>
              <a:t></a:t>
            </a:r>
            <a:r>
              <a:rPr lang="en-US" sz="2000"/>
              <a:t> </a:t>
            </a:r>
          </a:p>
          <a:p>
            <a:pPr lvl="1"/>
            <a:r>
              <a:rPr lang="en-US" sz="2400"/>
              <a:t>successful search:</a:t>
            </a:r>
          </a:p>
          <a:p>
            <a:pPr lvl="2"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Half the list – average length </a:t>
            </a:r>
            <a:r>
              <a:rPr lang="en-US" sz="2000" b="1">
                <a:solidFill>
                  <a:schemeClr val="accent2"/>
                </a:solidFill>
                <a:sym typeface="Symbol" pitchFamily="18" charset="2"/>
              </a:rPr>
              <a:t>/2+1</a:t>
            </a:r>
            <a:r>
              <a:rPr lang="en-US" sz="2000">
                <a:solidFill>
                  <a:schemeClr val="accent2"/>
                </a:solidFill>
              </a:rPr>
              <a:t> </a:t>
            </a:r>
          </a:p>
          <a:p>
            <a:pPr lvl="1"/>
            <a:endParaRPr lang="en-US" sz="2400">
              <a:solidFill>
                <a:schemeClr val="accent2"/>
              </a:solidFill>
            </a:endParaRPr>
          </a:p>
          <a:p>
            <a:r>
              <a:rPr lang="en-US" sz="2800"/>
              <a:t>Optimal load factor: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Zero!  But between ½ and 1 is fast and makes good use of memory.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5A3BF-EA38-4D00-B65B-5F08D7CA8E87}" type="slidenum">
              <a:rPr lang="en-US"/>
              <a:pPr/>
              <a:t>21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>
            <a:normAutofit fontScale="90000"/>
          </a:bodyPr>
          <a:lstStyle/>
          <a:p>
            <a:r>
              <a:rPr lang="en-US"/>
              <a:t>Alternative Strategy: Closed Hashing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486400" cy="5181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/>
              <a:t>Problem with separate chaining: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/>
              <a:t>	</a:t>
            </a:r>
            <a:r>
              <a:rPr lang="en-US" sz="2400" b="1"/>
              <a:t>Memory consumed by pointers –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 b="1"/>
              <a:t>	32 (or 64) bits per key!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400" b="1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400"/>
              <a:t>What if we only allow one Key at each entry?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000"/>
              <a:t>two objects that hash to the same spot can’t both go there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000"/>
              <a:t>first one there gets the spot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000"/>
              <a:t>next one must </a:t>
            </a:r>
            <a:r>
              <a:rPr lang="en-US" sz="2000" i="1"/>
              <a:t>go in another spot</a:t>
            </a:r>
          </a:p>
          <a:p>
            <a:pPr marL="457200" indent="-457200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Properties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000" b="1">
                <a:sym typeface="Symbol" pitchFamily="18" charset="2"/>
              </a:rPr>
              <a:t>  1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sz="2000"/>
              <a:t>performance degrades with </a:t>
            </a:r>
            <a:r>
              <a:rPr lang="en-US" sz="2000" b="1"/>
              <a:t>difficulty of finding</a:t>
            </a:r>
            <a:r>
              <a:rPr lang="en-US" sz="2000"/>
              <a:t> right spot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8021638" y="2486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8021638" y="3057525"/>
            <a:ext cx="571500" cy="568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8021638" y="5330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c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8021638" y="5900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8021638" y="4189413"/>
            <a:ext cx="571500" cy="571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7761288" y="4133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7761288" y="35718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7761288" y="30051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7761288" y="2438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7754938" y="58340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7754938" y="52673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7754938" y="47005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6248400" y="2514600"/>
            <a:ext cx="1506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</a:rPr>
              <a:t>h(a) = h(d)</a:t>
            </a:r>
          </a:p>
          <a:p>
            <a:pPr algn="l" eaLnBrk="0" hangingPunct="0"/>
            <a:r>
              <a:rPr lang="en-US">
                <a:solidFill>
                  <a:srgbClr val="FF0000"/>
                </a:solidFill>
              </a:rPr>
              <a:t>h(e) = h(b)</a:t>
            </a:r>
          </a:p>
        </p:txBody>
      </p:sp>
      <p:cxnSp>
        <p:nvCxnSpPr>
          <p:cNvPr id="151569" name="AutoShape 17"/>
          <p:cNvCxnSpPr>
            <a:cxnSpLocks noChangeShapeType="1"/>
            <a:stCxn id="151557" idx="3"/>
            <a:endCxn id="151571" idx="3"/>
          </p:cNvCxnSpPr>
          <p:nvPr/>
        </p:nvCxnSpPr>
        <p:spPr bwMode="auto">
          <a:xfrm>
            <a:off x="8593138" y="3341688"/>
            <a:ext cx="1587" cy="56991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cxnSp>
        <p:nvCxnSpPr>
          <p:cNvPr id="151570" name="AutoShape 18"/>
          <p:cNvCxnSpPr>
            <a:cxnSpLocks noChangeShapeType="1"/>
            <a:stCxn id="151560" idx="3"/>
            <a:endCxn id="151572" idx="3"/>
          </p:cNvCxnSpPr>
          <p:nvPr/>
        </p:nvCxnSpPr>
        <p:spPr bwMode="auto">
          <a:xfrm>
            <a:off x="8593138" y="4475163"/>
            <a:ext cx="1587" cy="5715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</p:cxn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8021638" y="3625850"/>
            <a:ext cx="571500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8021638" y="4760913"/>
            <a:ext cx="571500" cy="569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B2E14-892C-4561-9F6D-EC2D79DC2BE4}" type="slidenum">
              <a:rPr lang="en-US"/>
              <a:pPr/>
              <a:t>22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Collision Resolution by </a:t>
            </a:r>
            <a:r>
              <a:rPr lang="en-US">
                <a:solidFill>
                  <a:srgbClr val="0000FF"/>
                </a:solidFill>
              </a:rPr>
              <a:t>Closed Hashing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Given an item X, try </a:t>
            </a:r>
            <a:br>
              <a:rPr lang="en-US" sz="2800"/>
            </a:br>
            <a:r>
              <a:rPr lang="en-US" sz="2800"/>
              <a:t>cells h</a:t>
            </a:r>
            <a:r>
              <a:rPr lang="en-US" sz="2800" baseline="-25000"/>
              <a:t>0</a:t>
            </a:r>
            <a:r>
              <a:rPr lang="en-US" sz="2800"/>
              <a:t>(X), h</a:t>
            </a:r>
            <a:r>
              <a:rPr lang="en-US" sz="2800" baseline="-25000"/>
              <a:t>1</a:t>
            </a:r>
            <a:r>
              <a:rPr lang="en-US" sz="2800"/>
              <a:t>(X), h</a:t>
            </a:r>
            <a:r>
              <a:rPr lang="en-US" sz="2800" baseline="-25000"/>
              <a:t>2</a:t>
            </a:r>
            <a:r>
              <a:rPr lang="en-US" sz="2800"/>
              <a:t>(X), …, h</a:t>
            </a:r>
            <a:r>
              <a:rPr lang="en-US" sz="2800" baseline="-25000"/>
              <a:t>i</a:t>
            </a:r>
            <a:r>
              <a:rPr lang="en-US" sz="2800"/>
              <a:t>(X)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0000FF"/>
                </a:solidFill>
              </a:rPr>
              <a:t>h</a:t>
            </a:r>
            <a:r>
              <a:rPr lang="en-US" sz="2800" baseline="-25000">
                <a:solidFill>
                  <a:srgbClr val="0000FF"/>
                </a:solidFill>
              </a:rPr>
              <a:t>i</a:t>
            </a:r>
            <a:r>
              <a:rPr lang="en-US" sz="2800">
                <a:solidFill>
                  <a:srgbClr val="0000FF"/>
                </a:solidFill>
              </a:rPr>
              <a:t>(X) = (Hash(X) + F(i)) mod </a:t>
            </a:r>
            <a:r>
              <a:rPr lang="en-US" sz="2800" i="1">
                <a:solidFill>
                  <a:srgbClr val="0000FF"/>
                </a:solidFill>
              </a:rPr>
              <a:t>TableSize 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Define F(0) = 0</a:t>
            </a:r>
          </a:p>
          <a:p>
            <a:pPr>
              <a:lnSpc>
                <a:spcPct val="90000"/>
              </a:lnSpc>
            </a:pPr>
            <a:r>
              <a:rPr lang="en-US" sz="2800"/>
              <a:t>F is the </a:t>
            </a:r>
            <a:r>
              <a:rPr lang="en-US" sz="2800" i="1"/>
              <a:t>collision resolution</a:t>
            </a:r>
            <a:r>
              <a:rPr lang="en-US" sz="2800"/>
              <a:t> function. Some possibilities:</a:t>
            </a:r>
          </a:p>
          <a:p>
            <a:pPr lvl="1">
              <a:lnSpc>
                <a:spcPct val="90000"/>
              </a:lnSpc>
            </a:pPr>
            <a:r>
              <a:rPr lang="en-US" sz="2600">
                <a:solidFill>
                  <a:srgbClr val="FF0000"/>
                </a:solidFill>
              </a:rPr>
              <a:t>Linear</a:t>
            </a:r>
            <a:r>
              <a:rPr lang="en-US" sz="2600"/>
              <a:t>: F(i) = i </a:t>
            </a:r>
          </a:p>
          <a:p>
            <a:pPr lvl="1">
              <a:lnSpc>
                <a:spcPct val="90000"/>
              </a:lnSpc>
            </a:pPr>
            <a:r>
              <a:rPr lang="en-US" sz="2600">
                <a:solidFill>
                  <a:srgbClr val="FF0000"/>
                </a:solidFill>
              </a:rPr>
              <a:t>Quadratic</a:t>
            </a:r>
            <a:r>
              <a:rPr lang="en-US" sz="2600"/>
              <a:t>: F(i) = i</a:t>
            </a:r>
            <a:r>
              <a:rPr lang="en-US" sz="2600" baseline="30000"/>
              <a:t>2</a:t>
            </a:r>
            <a:r>
              <a:rPr lang="en-US" sz="26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600">
                <a:solidFill>
                  <a:srgbClr val="FF0000"/>
                </a:solidFill>
              </a:rPr>
              <a:t>Double Hashing</a:t>
            </a:r>
            <a:r>
              <a:rPr lang="en-US" sz="2600"/>
              <a:t>: F(i) = i</a:t>
            </a:r>
            <a:r>
              <a:rPr lang="en-US" sz="2600">
                <a:sym typeface="r_symbol" pitchFamily="49" charset="2"/>
              </a:rPr>
              <a:t></a:t>
            </a:r>
            <a:r>
              <a:rPr lang="en-US" sz="2600"/>
              <a:t>Hash</a:t>
            </a:r>
            <a:r>
              <a:rPr lang="en-US" sz="2600" baseline="-25000"/>
              <a:t>2</a:t>
            </a:r>
            <a:r>
              <a:rPr lang="en-US" sz="2600"/>
              <a:t>(X)</a:t>
            </a:r>
            <a:endParaRPr lang="en-US" sz="24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3C48E-84B3-447B-A138-7EADF1ABA975}" type="slidenum">
              <a:rPr lang="en-US"/>
              <a:pPr/>
              <a:t>23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/>
              <a:t>Closed Hashing I: </a:t>
            </a:r>
            <a:r>
              <a:rPr lang="en-US">
                <a:solidFill>
                  <a:srgbClr val="0000FF"/>
                </a:solidFill>
              </a:rPr>
              <a:t>Linear Probing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r>
              <a:rPr lang="en-US"/>
              <a:t>Main Idea: When collision occurs, scan down the array one cell at a time looking for an empty cell</a:t>
            </a:r>
          </a:p>
          <a:p>
            <a:pPr lvl="1"/>
            <a:r>
              <a:rPr lang="en-US" sz="2600">
                <a:solidFill>
                  <a:srgbClr val="0000FF"/>
                </a:solidFill>
              </a:rPr>
              <a:t>h</a:t>
            </a:r>
            <a:r>
              <a:rPr lang="en-US" sz="2600" baseline="-25000">
                <a:solidFill>
                  <a:srgbClr val="0000FF"/>
                </a:solidFill>
              </a:rPr>
              <a:t>i</a:t>
            </a:r>
            <a:r>
              <a:rPr lang="en-US" sz="2600">
                <a:solidFill>
                  <a:srgbClr val="0000FF"/>
                </a:solidFill>
              </a:rPr>
              <a:t>(X) = (Hash(X) + i) mod </a:t>
            </a:r>
            <a:r>
              <a:rPr lang="en-US" sz="2600" i="1">
                <a:solidFill>
                  <a:srgbClr val="0000FF"/>
                </a:solidFill>
              </a:rPr>
              <a:t>TableSize    </a:t>
            </a:r>
            <a:r>
              <a:rPr lang="en-US" sz="2600">
                <a:solidFill>
                  <a:srgbClr val="0000FF"/>
                </a:solidFill>
              </a:rPr>
              <a:t>(i = 0, 1, 2, …)</a:t>
            </a:r>
            <a:endParaRPr lang="en-US" sz="2600" i="1">
              <a:solidFill>
                <a:srgbClr val="0000FF"/>
              </a:solidFill>
            </a:endParaRPr>
          </a:p>
          <a:p>
            <a:pPr lvl="1"/>
            <a:r>
              <a:rPr lang="en-US" sz="2600"/>
              <a:t>Compute hash value and increment it until a free cell is found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358AA-BF22-4328-AEB8-1F6FC755367D}" type="slidenum">
              <a:rPr lang="en-US"/>
              <a:pPr/>
              <a:t>24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Linear Probing Example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probes: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2152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215265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2152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152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215265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215265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2152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1916113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1916113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1916113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1916113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1909763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1909763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56689" name="Text Box 17"/>
          <p:cNvSpPr txBox="1">
            <a:spLocks noChangeArrowheads="1"/>
          </p:cNvSpPr>
          <p:nvPr/>
        </p:nvSpPr>
        <p:spPr bwMode="auto">
          <a:xfrm>
            <a:off x="1909763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56690" name="Text Box 18"/>
          <p:cNvSpPr txBox="1">
            <a:spLocks noChangeArrowheads="1"/>
          </p:cNvSpPr>
          <p:nvPr/>
        </p:nvSpPr>
        <p:spPr bwMode="auto">
          <a:xfrm>
            <a:off x="1711325" y="13589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14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14%7 = 0</a:t>
            </a:r>
          </a:p>
        </p:txBody>
      </p:sp>
      <p:sp>
        <p:nvSpPr>
          <p:cNvPr id="156691" name="Text Box 19"/>
          <p:cNvSpPr txBox="1">
            <a:spLocks noChangeArrowheads="1"/>
          </p:cNvSpPr>
          <p:nvPr/>
        </p:nvSpPr>
        <p:spPr bwMode="auto">
          <a:xfrm>
            <a:off x="2257425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56692" name="Rectangle 20"/>
          <p:cNvSpPr>
            <a:spLocks noChangeArrowheads="1"/>
          </p:cNvSpPr>
          <p:nvPr/>
        </p:nvSpPr>
        <p:spPr bwMode="auto">
          <a:xfrm>
            <a:off x="3565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3565525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3565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3565525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696" name="Rectangle 24"/>
          <p:cNvSpPr>
            <a:spLocks noChangeArrowheads="1"/>
          </p:cNvSpPr>
          <p:nvPr/>
        </p:nvSpPr>
        <p:spPr bwMode="auto">
          <a:xfrm>
            <a:off x="3565525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97" name="Rectangle 25"/>
          <p:cNvSpPr>
            <a:spLocks noChangeArrowheads="1"/>
          </p:cNvSpPr>
          <p:nvPr/>
        </p:nvSpPr>
        <p:spPr bwMode="auto">
          <a:xfrm>
            <a:off x="3565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698" name="Text Box 26"/>
          <p:cNvSpPr txBox="1">
            <a:spLocks noChangeArrowheads="1"/>
          </p:cNvSpPr>
          <p:nvPr/>
        </p:nvSpPr>
        <p:spPr bwMode="auto">
          <a:xfrm>
            <a:off x="3327400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56699" name="Text Box 27"/>
          <p:cNvSpPr txBox="1">
            <a:spLocks noChangeArrowheads="1"/>
          </p:cNvSpPr>
          <p:nvPr/>
        </p:nvSpPr>
        <p:spPr bwMode="auto">
          <a:xfrm>
            <a:off x="3327400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56700" name="Text Box 28"/>
          <p:cNvSpPr txBox="1">
            <a:spLocks noChangeArrowheads="1"/>
          </p:cNvSpPr>
          <p:nvPr/>
        </p:nvSpPr>
        <p:spPr bwMode="auto">
          <a:xfrm>
            <a:off x="3327400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56701" name="Text Box 29"/>
          <p:cNvSpPr txBox="1">
            <a:spLocks noChangeArrowheads="1"/>
          </p:cNvSpPr>
          <p:nvPr/>
        </p:nvSpPr>
        <p:spPr bwMode="auto">
          <a:xfrm>
            <a:off x="3327400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56702" name="Text Box 30"/>
          <p:cNvSpPr txBox="1">
            <a:spLocks noChangeArrowheads="1"/>
          </p:cNvSpPr>
          <p:nvPr/>
        </p:nvSpPr>
        <p:spPr bwMode="auto">
          <a:xfrm>
            <a:off x="3321050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56703" name="Text Box 31"/>
          <p:cNvSpPr txBox="1">
            <a:spLocks noChangeArrowheads="1"/>
          </p:cNvSpPr>
          <p:nvPr/>
        </p:nvSpPr>
        <p:spPr bwMode="auto">
          <a:xfrm>
            <a:off x="3321050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56704" name="Text Box 32"/>
          <p:cNvSpPr txBox="1">
            <a:spLocks noChangeArrowheads="1"/>
          </p:cNvSpPr>
          <p:nvPr/>
        </p:nvSpPr>
        <p:spPr bwMode="auto">
          <a:xfrm>
            <a:off x="3321050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56705" name="Text Box 33"/>
          <p:cNvSpPr txBox="1">
            <a:spLocks noChangeArrowheads="1"/>
          </p:cNvSpPr>
          <p:nvPr/>
        </p:nvSpPr>
        <p:spPr bwMode="auto">
          <a:xfrm>
            <a:off x="3203575" y="13589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8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8%7 = 1</a:t>
            </a:r>
          </a:p>
        </p:txBody>
      </p:sp>
      <p:sp>
        <p:nvSpPr>
          <p:cNvPr id="156706" name="Text Box 34"/>
          <p:cNvSpPr txBox="1">
            <a:spLocks noChangeArrowheads="1"/>
          </p:cNvSpPr>
          <p:nvPr/>
        </p:nvSpPr>
        <p:spPr bwMode="auto">
          <a:xfrm>
            <a:off x="3668713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56707" name="Rectangle 35"/>
          <p:cNvSpPr>
            <a:spLocks noChangeArrowheads="1"/>
          </p:cNvSpPr>
          <p:nvPr/>
        </p:nvSpPr>
        <p:spPr bwMode="auto">
          <a:xfrm>
            <a:off x="4983163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56708" name="Rectangle 36"/>
          <p:cNvSpPr>
            <a:spLocks noChangeArrowheads="1"/>
          </p:cNvSpPr>
          <p:nvPr/>
        </p:nvSpPr>
        <p:spPr bwMode="auto">
          <a:xfrm>
            <a:off x="4983163" y="268922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56709" name="Rectangle 37"/>
          <p:cNvSpPr>
            <a:spLocks noChangeArrowheads="1"/>
          </p:cNvSpPr>
          <p:nvPr/>
        </p:nvSpPr>
        <p:spPr bwMode="auto">
          <a:xfrm>
            <a:off x="4983163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56710" name="Rectangle 38"/>
          <p:cNvSpPr>
            <a:spLocks noChangeArrowheads="1"/>
          </p:cNvSpPr>
          <p:nvPr/>
        </p:nvSpPr>
        <p:spPr bwMode="auto">
          <a:xfrm>
            <a:off x="4983163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11" name="Rectangle 39"/>
          <p:cNvSpPr>
            <a:spLocks noChangeArrowheads="1"/>
          </p:cNvSpPr>
          <p:nvPr/>
        </p:nvSpPr>
        <p:spPr bwMode="auto">
          <a:xfrm>
            <a:off x="4983163" y="529431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12" name="Rectangle 40"/>
          <p:cNvSpPr>
            <a:spLocks noChangeArrowheads="1"/>
          </p:cNvSpPr>
          <p:nvPr/>
        </p:nvSpPr>
        <p:spPr bwMode="auto">
          <a:xfrm>
            <a:off x="4983163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13" name="Text Box 41"/>
          <p:cNvSpPr txBox="1">
            <a:spLocks noChangeArrowheads="1"/>
          </p:cNvSpPr>
          <p:nvPr/>
        </p:nvSpPr>
        <p:spPr bwMode="auto">
          <a:xfrm>
            <a:off x="4746625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4746625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4746625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4746625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4740275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4740275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4740275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4545013" y="13589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21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21%7 =0</a:t>
            </a:r>
          </a:p>
        </p:txBody>
      </p:sp>
      <p:sp>
        <p:nvSpPr>
          <p:cNvPr id="156721" name="Text Box 49"/>
          <p:cNvSpPr txBox="1">
            <a:spLocks noChangeArrowheads="1"/>
          </p:cNvSpPr>
          <p:nvPr/>
        </p:nvSpPr>
        <p:spPr bwMode="auto">
          <a:xfrm>
            <a:off x="5087938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3</a:t>
            </a:r>
          </a:p>
        </p:txBody>
      </p:sp>
      <p:sp>
        <p:nvSpPr>
          <p:cNvPr id="156722" name="Rectangle 50"/>
          <p:cNvSpPr>
            <a:spLocks noChangeArrowheads="1"/>
          </p:cNvSpPr>
          <p:nvPr/>
        </p:nvSpPr>
        <p:spPr bwMode="auto">
          <a:xfrm>
            <a:off x="640080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56723" name="Rectangle 51"/>
          <p:cNvSpPr>
            <a:spLocks noChangeArrowheads="1"/>
          </p:cNvSpPr>
          <p:nvPr/>
        </p:nvSpPr>
        <p:spPr bwMode="auto">
          <a:xfrm>
            <a:off x="6400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12</a:t>
            </a:r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6400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640080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640080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27" name="Rectangle 55"/>
          <p:cNvSpPr>
            <a:spLocks noChangeArrowheads="1"/>
          </p:cNvSpPr>
          <p:nvPr/>
        </p:nvSpPr>
        <p:spPr bwMode="auto">
          <a:xfrm>
            <a:off x="6400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56728" name="Text Box 56"/>
          <p:cNvSpPr txBox="1">
            <a:spLocks noChangeArrowheads="1"/>
          </p:cNvSpPr>
          <p:nvPr/>
        </p:nvSpPr>
        <p:spPr bwMode="auto">
          <a:xfrm>
            <a:off x="6162675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56729" name="Text Box 57"/>
          <p:cNvSpPr txBox="1">
            <a:spLocks noChangeArrowheads="1"/>
          </p:cNvSpPr>
          <p:nvPr/>
        </p:nvSpPr>
        <p:spPr bwMode="auto">
          <a:xfrm>
            <a:off x="6162675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56730" name="Text Box 58"/>
          <p:cNvSpPr txBox="1">
            <a:spLocks noChangeArrowheads="1"/>
          </p:cNvSpPr>
          <p:nvPr/>
        </p:nvSpPr>
        <p:spPr bwMode="auto">
          <a:xfrm>
            <a:off x="6162675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56731" name="Text Box 59"/>
          <p:cNvSpPr txBox="1">
            <a:spLocks noChangeArrowheads="1"/>
          </p:cNvSpPr>
          <p:nvPr/>
        </p:nvSpPr>
        <p:spPr bwMode="auto">
          <a:xfrm>
            <a:off x="6162675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56732" name="Text Box 60"/>
          <p:cNvSpPr txBox="1">
            <a:spLocks noChangeArrowheads="1"/>
          </p:cNvSpPr>
          <p:nvPr/>
        </p:nvSpPr>
        <p:spPr bwMode="auto">
          <a:xfrm>
            <a:off x="6157913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56733" name="Text Box 61"/>
          <p:cNvSpPr txBox="1">
            <a:spLocks noChangeArrowheads="1"/>
          </p:cNvSpPr>
          <p:nvPr/>
        </p:nvSpPr>
        <p:spPr bwMode="auto">
          <a:xfrm>
            <a:off x="6157913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56734" name="Text Box 62"/>
          <p:cNvSpPr txBox="1">
            <a:spLocks noChangeArrowheads="1"/>
          </p:cNvSpPr>
          <p:nvPr/>
        </p:nvSpPr>
        <p:spPr bwMode="auto">
          <a:xfrm>
            <a:off x="6157913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56735" name="Text Box 63"/>
          <p:cNvSpPr txBox="1">
            <a:spLocks noChangeArrowheads="1"/>
          </p:cNvSpPr>
          <p:nvPr/>
        </p:nvSpPr>
        <p:spPr bwMode="auto">
          <a:xfrm>
            <a:off x="6038850" y="13589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2%7 = 2</a:t>
            </a:r>
          </a:p>
        </p:txBody>
      </p:sp>
      <p:sp>
        <p:nvSpPr>
          <p:cNvPr id="156736" name="Text Box 64"/>
          <p:cNvSpPr txBox="1">
            <a:spLocks noChangeArrowheads="1"/>
          </p:cNvSpPr>
          <p:nvPr/>
        </p:nvSpPr>
        <p:spPr bwMode="auto">
          <a:xfrm>
            <a:off x="6505575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2</a:t>
            </a:r>
          </a:p>
        </p:txBody>
      </p:sp>
      <p:sp>
        <p:nvSpPr>
          <p:cNvPr id="156737" name="Rectangle 65"/>
          <p:cNvSpPr>
            <a:spLocks noChangeArrowheads="1"/>
          </p:cNvSpPr>
          <p:nvPr/>
        </p:nvSpPr>
        <p:spPr bwMode="auto">
          <a:xfrm>
            <a:off x="3565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738" name="Rectangle 66"/>
          <p:cNvSpPr>
            <a:spLocks noChangeArrowheads="1"/>
          </p:cNvSpPr>
          <p:nvPr/>
        </p:nvSpPr>
        <p:spPr bwMode="auto">
          <a:xfrm>
            <a:off x="4983163" y="477520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6739" name="Rectangle 67"/>
          <p:cNvSpPr>
            <a:spLocks noChangeArrowheads="1"/>
          </p:cNvSpPr>
          <p:nvPr/>
        </p:nvSpPr>
        <p:spPr bwMode="auto">
          <a:xfrm>
            <a:off x="6400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E389-C862-4E26-BC89-E2A8156F2571}" type="slidenum">
              <a:rPr lang="en-US"/>
              <a:pPr/>
              <a:t>25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Drawbacks of Linear Probing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624013"/>
            <a:ext cx="8004175" cy="4541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Works until array is full, but as number of items N approaches </a:t>
            </a:r>
            <a:r>
              <a:rPr lang="en-US" sz="2400" i="1"/>
              <a:t>TableSize </a:t>
            </a:r>
            <a:r>
              <a:rPr lang="en-US" sz="2400"/>
              <a:t>(</a:t>
            </a:r>
            <a:r>
              <a:rPr lang="en-US" sz="2400">
                <a:sym typeface="Symbol" pitchFamily="18" charset="2"/>
              </a:rPr>
              <a:t>  1)</a:t>
            </a:r>
            <a:r>
              <a:rPr lang="en-US" sz="2400"/>
              <a:t>, access time approaches O(N)</a:t>
            </a:r>
          </a:p>
          <a:p>
            <a:pPr>
              <a:lnSpc>
                <a:spcPct val="90000"/>
              </a:lnSpc>
            </a:pPr>
            <a:r>
              <a:rPr lang="en-US" sz="2400"/>
              <a:t>Very prone to </a:t>
            </a:r>
            <a:r>
              <a:rPr lang="en-US" sz="2400">
                <a:solidFill>
                  <a:srgbClr val="0000FF"/>
                </a:solidFill>
              </a:rPr>
              <a:t>cluster formation</a:t>
            </a:r>
            <a:r>
              <a:rPr lang="en-US" sz="2400"/>
              <a:t> (as in our example)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If a key hashes </a:t>
            </a:r>
            <a:r>
              <a:rPr lang="en-US" sz="2200" i="1"/>
              <a:t>anywhere</a:t>
            </a:r>
            <a:r>
              <a:rPr lang="en-US" sz="2200"/>
              <a:t> into a cluster, finding a free cell involves going through the entire cluster – and making it grow!</a:t>
            </a:r>
          </a:p>
          <a:p>
            <a:pPr lvl="1">
              <a:lnSpc>
                <a:spcPct val="90000"/>
              </a:lnSpc>
            </a:pPr>
            <a:r>
              <a:rPr lang="en-US" sz="2200" i="1">
                <a:solidFill>
                  <a:srgbClr val="0000FF"/>
                </a:solidFill>
                <a:sym typeface="Wingdings" pitchFamily="2" charset="2"/>
              </a:rPr>
              <a:t>Primary clustering – clusters grow when keys hash to values close to each other</a:t>
            </a:r>
          </a:p>
          <a:p>
            <a:pPr>
              <a:lnSpc>
                <a:spcPct val="90000"/>
              </a:lnSpc>
            </a:pPr>
            <a:r>
              <a:rPr lang="en-US" sz="2400"/>
              <a:t>Can have cases where table is empty except for a few clusters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Does not satisfy good hash function criterion of </a:t>
            </a:r>
            <a:r>
              <a:rPr lang="en-US" sz="2200" i="1"/>
              <a:t>distributing keys uniformly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D51D3-6399-4590-97D5-7C23559F9141}" type="slidenum">
              <a:rPr lang="en-US"/>
              <a:pPr/>
              <a:t>26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Factor in Linear Probing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For </a:t>
            </a:r>
            <a:r>
              <a:rPr lang="en-US" sz="2800" i="1"/>
              <a:t>any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 &lt; 1, linear probing will find an empty slot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Search cost (assuming simple uniform hashing)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successful search: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unsuccessful search: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Performance quickly degrades for </a:t>
            </a:r>
            <a:r>
              <a:rPr lang="en-US" sz="2800">
                <a:sym typeface="Symbol" pitchFamily="18" charset="2"/>
              </a:rPr>
              <a:t> &gt; 1/2</a:t>
            </a:r>
          </a:p>
        </p:txBody>
      </p:sp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4114800" y="4267200"/>
          <a:ext cx="2159000" cy="1076325"/>
        </p:xfrm>
        <a:graphic>
          <a:graphicData uri="http://schemas.openxmlformats.org/presentationml/2006/ole">
            <p:oleObj spid="_x0000_s1026" name="Equation" r:id="rId4" imgW="965160" imgH="482400" progId="Equation.3">
              <p:embed/>
            </p:oleObj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3810000" y="2971800"/>
          <a:ext cx="2016125" cy="1022350"/>
        </p:xfrm>
        <a:graphic>
          <a:graphicData uri="http://schemas.openxmlformats.org/presentationml/2006/ole">
            <p:oleObj spid="_x0000_s1027" name="Equation" r:id="rId5" imgW="90144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E2EB0-51C2-41CD-A1E6-F1C5E903CEEA}" type="slidenum">
              <a:rPr lang="en-US"/>
              <a:pPr/>
              <a:t>27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vs Linear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1143000" y="1981200"/>
          <a:ext cx="6858000" cy="3908425"/>
        </p:xfrm>
        <a:graphic>
          <a:graphicData uri="http://schemas.openxmlformats.org/presentationml/2006/ole">
            <p:oleObj spid="_x0000_s2050" name="Worksheet" r:id="rId3" imgW="2376000" imgH="1603080" progId="Excel.Sheet.8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F943B-7F29-49D2-AA48-860DE58DCF3F}" type="slidenum">
              <a:rPr lang="en-US"/>
              <a:pPr/>
              <a:t>28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66750"/>
            <a:ext cx="8686800" cy="1085850"/>
          </a:xfrm>
        </p:spPr>
        <p:txBody>
          <a:bodyPr>
            <a:normAutofit fontScale="90000"/>
          </a:bodyPr>
          <a:lstStyle/>
          <a:p>
            <a:r>
              <a:rPr lang="en-US"/>
              <a:t>Closed Hashing II: </a:t>
            </a:r>
            <a:r>
              <a:rPr lang="en-US">
                <a:solidFill>
                  <a:srgbClr val="0000FF"/>
                </a:solidFill>
              </a:rPr>
              <a:t>Quadratic Probing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382000" cy="4114800"/>
          </a:xfrm>
        </p:spPr>
        <p:txBody>
          <a:bodyPr/>
          <a:lstStyle/>
          <a:p>
            <a:r>
              <a:rPr lang="en-US" sz="2800"/>
              <a:t>Main Idea: Spread out the search for an empty slot – </a:t>
            </a:r>
            <a:br>
              <a:rPr lang="en-US" sz="2800"/>
            </a:br>
            <a:r>
              <a:rPr lang="en-US" sz="2800">
                <a:solidFill>
                  <a:srgbClr val="0000FF"/>
                </a:solidFill>
              </a:rPr>
              <a:t>Increment by i</a:t>
            </a:r>
            <a:r>
              <a:rPr lang="en-US" sz="2800" baseline="30000">
                <a:solidFill>
                  <a:srgbClr val="0000FF"/>
                </a:solidFill>
              </a:rPr>
              <a:t>2</a:t>
            </a:r>
            <a:r>
              <a:rPr lang="en-US" sz="2800">
                <a:solidFill>
                  <a:srgbClr val="0000FF"/>
                </a:solidFill>
              </a:rPr>
              <a:t> instead of i </a:t>
            </a:r>
          </a:p>
          <a:p>
            <a:endParaRPr lang="en-US" sz="3000">
              <a:solidFill>
                <a:srgbClr val="0000FF"/>
              </a:solidFill>
            </a:endParaRPr>
          </a:p>
          <a:p>
            <a:r>
              <a:rPr lang="en-US" sz="3000">
                <a:solidFill>
                  <a:srgbClr val="0000FF"/>
                </a:solidFill>
              </a:rPr>
              <a:t>h</a:t>
            </a:r>
            <a:r>
              <a:rPr lang="en-US" sz="3000" baseline="-25000">
                <a:solidFill>
                  <a:srgbClr val="0000FF"/>
                </a:solidFill>
              </a:rPr>
              <a:t>i</a:t>
            </a:r>
            <a:r>
              <a:rPr lang="en-US" sz="3000">
                <a:solidFill>
                  <a:srgbClr val="0000FF"/>
                </a:solidFill>
              </a:rPr>
              <a:t>(X) = (Hash(X) + i</a:t>
            </a:r>
            <a:r>
              <a:rPr lang="en-US" sz="3000" baseline="30000">
                <a:solidFill>
                  <a:srgbClr val="0000FF"/>
                </a:solidFill>
              </a:rPr>
              <a:t>2</a:t>
            </a:r>
            <a:r>
              <a:rPr lang="en-US" sz="3000">
                <a:solidFill>
                  <a:srgbClr val="0000FF"/>
                </a:solidFill>
              </a:rPr>
              <a:t>) % </a:t>
            </a:r>
            <a:r>
              <a:rPr lang="en-US" sz="3000" i="1">
                <a:solidFill>
                  <a:srgbClr val="0000FF"/>
                </a:solidFill>
              </a:rPr>
              <a:t>TableSize  </a:t>
            </a:r>
          </a:p>
          <a:p>
            <a:pPr lvl="1">
              <a:buFontTx/>
              <a:buNone/>
            </a:pPr>
            <a:r>
              <a:rPr lang="en-US" sz="2600"/>
              <a:t>h0(X) = Hash(X) % TableSize </a:t>
            </a:r>
          </a:p>
          <a:p>
            <a:pPr lvl="1">
              <a:buFontTx/>
              <a:buNone/>
            </a:pPr>
            <a:r>
              <a:rPr lang="en-US" sz="2600"/>
              <a:t>h1(X) = Hash(X) + 1 % TableSize</a:t>
            </a:r>
          </a:p>
          <a:p>
            <a:pPr lvl="1">
              <a:buFontTx/>
              <a:buNone/>
            </a:pPr>
            <a:r>
              <a:rPr lang="en-US" sz="2600"/>
              <a:t>h2(X) = Hash(X) + 4 % TableSize</a:t>
            </a:r>
          </a:p>
          <a:p>
            <a:pPr lvl="1">
              <a:buFontTx/>
              <a:buNone/>
            </a:pPr>
            <a:r>
              <a:rPr lang="en-US" sz="2600"/>
              <a:t>h3(X) = Hash(X) + 9 % TableSize</a:t>
            </a:r>
          </a:p>
          <a:p>
            <a:endParaRPr lang="en-US" sz="28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FEFAD-0673-458A-AD1D-55FE1CB8B971}" type="slidenum">
              <a:rPr lang="en-US"/>
              <a:pPr/>
              <a:t>29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Quadratic Probing Example</a:t>
            </a:r>
          </a:p>
        </p:txBody>
      </p:sp>
      <p:sp>
        <p:nvSpPr>
          <p:cNvPr id="176131" name="Text Box 3"/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probes: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2152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215265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2152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2152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15265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215265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2152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39" name="Text Box 11"/>
          <p:cNvSpPr txBox="1">
            <a:spLocks noChangeArrowheads="1"/>
          </p:cNvSpPr>
          <p:nvPr/>
        </p:nvSpPr>
        <p:spPr bwMode="auto">
          <a:xfrm>
            <a:off x="1916113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6140" name="Text Box 12"/>
          <p:cNvSpPr txBox="1">
            <a:spLocks noChangeArrowheads="1"/>
          </p:cNvSpPr>
          <p:nvPr/>
        </p:nvSpPr>
        <p:spPr bwMode="auto">
          <a:xfrm>
            <a:off x="1916113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1916113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6142" name="Text Box 14"/>
          <p:cNvSpPr txBox="1">
            <a:spLocks noChangeArrowheads="1"/>
          </p:cNvSpPr>
          <p:nvPr/>
        </p:nvSpPr>
        <p:spPr bwMode="auto">
          <a:xfrm>
            <a:off x="1916113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6143" name="Text Box 15"/>
          <p:cNvSpPr txBox="1">
            <a:spLocks noChangeArrowheads="1"/>
          </p:cNvSpPr>
          <p:nvPr/>
        </p:nvSpPr>
        <p:spPr bwMode="auto">
          <a:xfrm>
            <a:off x="1909763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6144" name="Text Box 16"/>
          <p:cNvSpPr txBox="1">
            <a:spLocks noChangeArrowheads="1"/>
          </p:cNvSpPr>
          <p:nvPr/>
        </p:nvSpPr>
        <p:spPr bwMode="auto">
          <a:xfrm>
            <a:off x="1909763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6145" name="Text Box 17"/>
          <p:cNvSpPr txBox="1">
            <a:spLocks noChangeArrowheads="1"/>
          </p:cNvSpPr>
          <p:nvPr/>
        </p:nvSpPr>
        <p:spPr bwMode="auto">
          <a:xfrm>
            <a:off x="1909763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6146" name="Text Box 18"/>
          <p:cNvSpPr txBox="1">
            <a:spLocks noChangeArrowheads="1"/>
          </p:cNvSpPr>
          <p:nvPr/>
        </p:nvSpPr>
        <p:spPr bwMode="auto">
          <a:xfrm>
            <a:off x="1711325" y="13589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14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14%7 = 0</a:t>
            </a:r>
          </a:p>
        </p:txBody>
      </p:sp>
      <p:sp>
        <p:nvSpPr>
          <p:cNvPr id="176147" name="Text Box 19"/>
          <p:cNvSpPr txBox="1">
            <a:spLocks noChangeArrowheads="1"/>
          </p:cNvSpPr>
          <p:nvPr/>
        </p:nvSpPr>
        <p:spPr bwMode="auto">
          <a:xfrm>
            <a:off x="2257425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3565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3565525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3565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3565525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3565525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3565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54" name="Text Box 26"/>
          <p:cNvSpPr txBox="1">
            <a:spLocks noChangeArrowheads="1"/>
          </p:cNvSpPr>
          <p:nvPr/>
        </p:nvSpPr>
        <p:spPr bwMode="auto">
          <a:xfrm>
            <a:off x="3327400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6155" name="Text Box 27"/>
          <p:cNvSpPr txBox="1">
            <a:spLocks noChangeArrowheads="1"/>
          </p:cNvSpPr>
          <p:nvPr/>
        </p:nvSpPr>
        <p:spPr bwMode="auto">
          <a:xfrm>
            <a:off x="3327400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6156" name="Text Box 28"/>
          <p:cNvSpPr txBox="1">
            <a:spLocks noChangeArrowheads="1"/>
          </p:cNvSpPr>
          <p:nvPr/>
        </p:nvSpPr>
        <p:spPr bwMode="auto">
          <a:xfrm>
            <a:off x="3327400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6157" name="Text Box 29"/>
          <p:cNvSpPr txBox="1">
            <a:spLocks noChangeArrowheads="1"/>
          </p:cNvSpPr>
          <p:nvPr/>
        </p:nvSpPr>
        <p:spPr bwMode="auto">
          <a:xfrm>
            <a:off x="3327400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6158" name="Text Box 30"/>
          <p:cNvSpPr txBox="1">
            <a:spLocks noChangeArrowheads="1"/>
          </p:cNvSpPr>
          <p:nvPr/>
        </p:nvSpPr>
        <p:spPr bwMode="auto">
          <a:xfrm>
            <a:off x="3321050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6159" name="Text Box 31"/>
          <p:cNvSpPr txBox="1">
            <a:spLocks noChangeArrowheads="1"/>
          </p:cNvSpPr>
          <p:nvPr/>
        </p:nvSpPr>
        <p:spPr bwMode="auto">
          <a:xfrm>
            <a:off x="3321050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6160" name="Text Box 32"/>
          <p:cNvSpPr txBox="1">
            <a:spLocks noChangeArrowheads="1"/>
          </p:cNvSpPr>
          <p:nvPr/>
        </p:nvSpPr>
        <p:spPr bwMode="auto">
          <a:xfrm>
            <a:off x="3321050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6161" name="Text Box 33"/>
          <p:cNvSpPr txBox="1">
            <a:spLocks noChangeArrowheads="1"/>
          </p:cNvSpPr>
          <p:nvPr/>
        </p:nvSpPr>
        <p:spPr bwMode="auto">
          <a:xfrm>
            <a:off x="3203575" y="13589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8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8%7 = 1</a:t>
            </a:r>
          </a:p>
        </p:txBody>
      </p:sp>
      <p:sp>
        <p:nvSpPr>
          <p:cNvPr id="176162" name="Text Box 34"/>
          <p:cNvSpPr txBox="1">
            <a:spLocks noChangeArrowheads="1"/>
          </p:cNvSpPr>
          <p:nvPr/>
        </p:nvSpPr>
        <p:spPr bwMode="auto">
          <a:xfrm>
            <a:off x="3668713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4983163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4983163" y="268922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4983163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4983163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4983163" y="529431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4983163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69" name="Text Box 41"/>
          <p:cNvSpPr txBox="1">
            <a:spLocks noChangeArrowheads="1"/>
          </p:cNvSpPr>
          <p:nvPr/>
        </p:nvSpPr>
        <p:spPr bwMode="auto">
          <a:xfrm>
            <a:off x="4746625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6170" name="Text Box 42"/>
          <p:cNvSpPr txBox="1">
            <a:spLocks noChangeArrowheads="1"/>
          </p:cNvSpPr>
          <p:nvPr/>
        </p:nvSpPr>
        <p:spPr bwMode="auto">
          <a:xfrm>
            <a:off x="4746625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6171" name="Text Box 43"/>
          <p:cNvSpPr txBox="1">
            <a:spLocks noChangeArrowheads="1"/>
          </p:cNvSpPr>
          <p:nvPr/>
        </p:nvSpPr>
        <p:spPr bwMode="auto">
          <a:xfrm>
            <a:off x="4746625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6172" name="Text Box 44"/>
          <p:cNvSpPr txBox="1">
            <a:spLocks noChangeArrowheads="1"/>
          </p:cNvSpPr>
          <p:nvPr/>
        </p:nvSpPr>
        <p:spPr bwMode="auto">
          <a:xfrm>
            <a:off x="4746625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6173" name="Text Box 45"/>
          <p:cNvSpPr txBox="1">
            <a:spLocks noChangeArrowheads="1"/>
          </p:cNvSpPr>
          <p:nvPr/>
        </p:nvSpPr>
        <p:spPr bwMode="auto">
          <a:xfrm>
            <a:off x="4740275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6174" name="Text Box 46"/>
          <p:cNvSpPr txBox="1">
            <a:spLocks noChangeArrowheads="1"/>
          </p:cNvSpPr>
          <p:nvPr/>
        </p:nvSpPr>
        <p:spPr bwMode="auto">
          <a:xfrm>
            <a:off x="4740275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6175" name="Text Box 47"/>
          <p:cNvSpPr txBox="1">
            <a:spLocks noChangeArrowheads="1"/>
          </p:cNvSpPr>
          <p:nvPr/>
        </p:nvSpPr>
        <p:spPr bwMode="auto">
          <a:xfrm>
            <a:off x="4740275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6176" name="Text Box 48"/>
          <p:cNvSpPr txBox="1">
            <a:spLocks noChangeArrowheads="1"/>
          </p:cNvSpPr>
          <p:nvPr/>
        </p:nvSpPr>
        <p:spPr bwMode="auto">
          <a:xfrm>
            <a:off x="4545013" y="13589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21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21%7 =0</a:t>
            </a:r>
          </a:p>
        </p:txBody>
      </p:sp>
      <p:sp>
        <p:nvSpPr>
          <p:cNvPr id="176177" name="Text Box 49"/>
          <p:cNvSpPr txBox="1">
            <a:spLocks noChangeArrowheads="1"/>
          </p:cNvSpPr>
          <p:nvPr/>
        </p:nvSpPr>
        <p:spPr bwMode="auto">
          <a:xfrm>
            <a:off x="5087938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3</a:t>
            </a:r>
          </a:p>
        </p:txBody>
      </p:sp>
      <p:sp>
        <p:nvSpPr>
          <p:cNvPr id="176178" name="Rectangle 50"/>
          <p:cNvSpPr>
            <a:spLocks noChangeArrowheads="1"/>
          </p:cNvSpPr>
          <p:nvPr/>
        </p:nvSpPr>
        <p:spPr bwMode="auto">
          <a:xfrm>
            <a:off x="640080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6179" name="Rectangle 51"/>
          <p:cNvSpPr>
            <a:spLocks noChangeArrowheads="1"/>
          </p:cNvSpPr>
          <p:nvPr/>
        </p:nvSpPr>
        <p:spPr bwMode="auto">
          <a:xfrm>
            <a:off x="6400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76180" name="Rectangle 52"/>
          <p:cNvSpPr>
            <a:spLocks noChangeArrowheads="1"/>
          </p:cNvSpPr>
          <p:nvPr/>
        </p:nvSpPr>
        <p:spPr bwMode="auto">
          <a:xfrm>
            <a:off x="6400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640080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82" name="Rectangle 54"/>
          <p:cNvSpPr>
            <a:spLocks noChangeArrowheads="1"/>
          </p:cNvSpPr>
          <p:nvPr/>
        </p:nvSpPr>
        <p:spPr bwMode="auto">
          <a:xfrm>
            <a:off x="640080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83" name="Rectangle 55"/>
          <p:cNvSpPr>
            <a:spLocks noChangeArrowheads="1"/>
          </p:cNvSpPr>
          <p:nvPr/>
        </p:nvSpPr>
        <p:spPr bwMode="auto">
          <a:xfrm>
            <a:off x="6400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84" name="Text Box 56"/>
          <p:cNvSpPr txBox="1">
            <a:spLocks noChangeArrowheads="1"/>
          </p:cNvSpPr>
          <p:nvPr/>
        </p:nvSpPr>
        <p:spPr bwMode="auto">
          <a:xfrm>
            <a:off x="6162675" y="3683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6185" name="Text Box 57"/>
          <p:cNvSpPr txBox="1">
            <a:spLocks noChangeArrowheads="1"/>
          </p:cNvSpPr>
          <p:nvPr/>
        </p:nvSpPr>
        <p:spPr bwMode="auto">
          <a:xfrm>
            <a:off x="6162675" y="31575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6186" name="Text Box 58"/>
          <p:cNvSpPr txBox="1">
            <a:spLocks noChangeArrowheads="1"/>
          </p:cNvSpPr>
          <p:nvPr/>
        </p:nvSpPr>
        <p:spPr bwMode="auto">
          <a:xfrm>
            <a:off x="6162675" y="2641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6187" name="Text Box 59"/>
          <p:cNvSpPr txBox="1">
            <a:spLocks noChangeArrowheads="1"/>
          </p:cNvSpPr>
          <p:nvPr/>
        </p:nvSpPr>
        <p:spPr bwMode="auto">
          <a:xfrm>
            <a:off x="6162675" y="21240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6188" name="Text Box 60"/>
          <p:cNvSpPr txBox="1">
            <a:spLocks noChangeArrowheads="1"/>
          </p:cNvSpPr>
          <p:nvPr/>
        </p:nvSpPr>
        <p:spPr bwMode="auto">
          <a:xfrm>
            <a:off x="6157913" y="52339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6189" name="Text Box 61"/>
          <p:cNvSpPr txBox="1">
            <a:spLocks noChangeArrowheads="1"/>
          </p:cNvSpPr>
          <p:nvPr/>
        </p:nvSpPr>
        <p:spPr bwMode="auto">
          <a:xfrm>
            <a:off x="6157913" y="47164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6190" name="Text Box 62"/>
          <p:cNvSpPr txBox="1">
            <a:spLocks noChangeArrowheads="1"/>
          </p:cNvSpPr>
          <p:nvPr/>
        </p:nvSpPr>
        <p:spPr bwMode="auto">
          <a:xfrm>
            <a:off x="6157913" y="41989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6191" name="Text Box 63"/>
          <p:cNvSpPr txBox="1">
            <a:spLocks noChangeArrowheads="1"/>
          </p:cNvSpPr>
          <p:nvPr/>
        </p:nvSpPr>
        <p:spPr bwMode="auto">
          <a:xfrm>
            <a:off x="6038850" y="13589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2%7 = 2</a:t>
            </a:r>
          </a:p>
        </p:txBody>
      </p:sp>
      <p:sp>
        <p:nvSpPr>
          <p:cNvPr id="176192" name="Text Box 64"/>
          <p:cNvSpPr txBox="1">
            <a:spLocks noChangeArrowheads="1"/>
          </p:cNvSpPr>
          <p:nvPr/>
        </p:nvSpPr>
        <p:spPr bwMode="auto">
          <a:xfrm>
            <a:off x="6505575" y="59309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76193" name="Rectangle 65"/>
          <p:cNvSpPr>
            <a:spLocks noChangeArrowheads="1"/>
          </p:cNvSpPr>
          <p:nvPr/>
        </p:nvSpPr>
        <p:spPr bwMode="auto">
          <a:xfrm>
            <a:off x="3565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6194" name="Rectangle 66"/>
          <p:cNvSpPr>
            <a:spLocks noChangeArrowheads="1"/>
          </p:cNvSpPr>
          <p:nvPr/>
        </p:nvSpPr>
        <p:spPr bwMode="auto">
          <a:xfrm>
            <a:off x="4983163" y="477520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6195" name="Rectangle 67"/>
          <p:cNvSpPr>
            <a:spLocks noChangeArrowheads="1"/>
          </p:cNvSpPr>
          <p:nvPr/>
        </p:nvSpPr>
        <p:spPr bwMode="auto">
          <a:xfrm>
            <a:off x="6400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E513-64E4-4DAB-B37D-57E6EB6646FF}" type="slidenum">
              <a:rPr lang="en-US"/>
              <a:pPr/>
              <a:t>3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Implementations So Far</a:t>
            </a:r>
          </a:p>
        </p:txBody>
      </p:sp>
      <p:graphicFrame>
        <p:nvGraphicFramePr>
          <p:cNvPr id="128042" name="Group 42"/>
          <p:cNvGraphicFramePr>
            <a:graphicFrameLocks noGrp="1"/>
          </p:cNvGraphicFramePr>
          <p:nvPr/>
        </p:nvGraphicFramePr>
        <p:xfrm>
          <a:off x="381000" y="1295400"/>
          <a:ext cx="8458200" cy="4238752"/>
        </p:xfrm>
        <a:graphic>
          <a:graphicData uri="http://schemas.openxmlformats.org/drawingml/2006/table">
            <a:tbl>
              <a:tblPr/>
              <a:tblGrid>
                <a:gridCol w="1690688"/>
                <a:gridCol w="1509712"/>
                <a:gridCol w="1219200"/>
                <a:gridCol w="2133600"/>
                <a:gridCol w="19050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unsorted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Trees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BST – average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AVL – worst case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splay – amortized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Array of size n where keys are 0,…,n-1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find+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find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find+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A0512-D846-47D7-AAB1-A17BE0451B34}" type="slidenum">
              <a:rPr lang="en-US"/>
              <a:pPr/>
              <a:t>30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Problem With Quadratic Probing</a:t>
            </a:r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probes: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61925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61925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161925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161925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161925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185" name="Rectangle 9"/>
          <p:cNvSpPr>
            <a:spLocks noChangeArrowheads="1"/>
          </p:cNvSpPr>
          <p:nvPr/>
        </p:nvSpPr>
        <p:spPr bwMode="auto">
          <a:xfrm>
            <a:off x="161925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161925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187" name="Text Box 11"/>
          <p:cNvSpPr txBox="1">
            <a:spLocks noChangeArrowheads="1"/>
          </p:cNvSpPr>
          <p:nvPr/>
        </p:nvSpPr>
        <p:spPr bwMode="auto">
          <a:xfrm>
            <a:off x="1382713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8188" name="Text Box 12"/>
          <p:cNvSpPr txBox="1">
            <a:spLocks noChangeArrowheads="1"/>
          </p:cNvSpPr>
          <p:nvPr/>
        </p:nvSpPr>
        <p:spPr bwMode="auto">
          <a:xfrm>
            <a:off x="1382713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8189" name="Text Box 13"/>
          <p:cNvSpPr txBox="1">
            <a:spLocks noChangeArrowheads="1"/>
          </p:cNvSpPr>
          <p:nvPr/>
        </p:nvSpPr>
        <p:spPr bwMode="auto">
          <a:xfrm>
            <a:off x="1382713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8190" name="Text Box 14"/>
          <p:cNvSpPr txBox="1">
            <a:spLocks noChangeArrowheads="1"/>
          </p:cNvSpPr>
          <p:nvPr/>
        </p:nvSpPr>
        <p:spPr bwMode="auto">
          <a:xfrm>
            <a:off x="1382713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8191" name="Text Box 15"/>
          <p:cNvSpPr txBox="1">
            <a:spLocks noChangeArrowheads="1"/>
          </p:cNvSpPr>
          <p:nvPr/>
        </p:nvSpPr>
        <p:spPr bwMode="auto">
          <a:xfrm>
            <a:off x="1376363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8192" name="Text Box 16"/>
          <p:cNvSpPr txBox="1">
            <a:spLocks noChangeArrowheads="1"/>
          </p:cNvSpPr>
          <p:nvPr/>
        </p:nvSpPr>
        <p:spPr bwMode="auto">
          <a:xfrm>
            <a:off x="1376363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8193" name="Text Box 17"/>
          <p:cNvSpPr txBox="1">
            <a:spLocks noChangeArrowheads="1"/>
          </p:cNvSpPr>
          <p:nvPr/>
        </p:nvSpPr>
        <p:spPr bwMode="auto">
          <a:xfrm>
            <a:off x="1376363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8194" name="Text Box 18"/>
          <p:cNvSpPr txBox="1">
            <a:spLocks noChangeArrowheads="1"/>
          </p:cNvSpPr>
          <p:nvPr/>
        </p:nvSpPr>
        <p:spPr bwMode="auto">
          <a:xfrm>
            <a:off x="1177925" y="142875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14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14%7 = 0</a:t>
            </a:r>
          </a:p>
        </p:txBody>
      </p:sp>
      <p:sp>
        <p:nvSpPr>
          <p:cNvPr id="178195" name="Text Box 19"/>
          <p:cNvSpPr txBox="1">
            <a:spLocks noChangeArrowheads="1"/>
          </p:cNvSpPr>
          <p:nvPr/>
        </p:nvSpPr>
        <p:spPr bwMode="auto">
          <a:xfrm>
            <a:off x="1724025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78196" name="Rectangle 20"/>
          <p:cNvSpPr>
            <a:spLocks noChangeArrowheads="1"/>
          </p:cNvSpPr>
          <p:nvPr/>
        </p:nvSpPr>
        <p:spPr bwMode="auto">
          <a:xfrm>
            <a:off x="3032125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8197" name="Rectangle 21"/>
          <p:cNvSpPr>
            <a:spLocks noChangeArrowheads="1"/>
          </p:cNvSpPr>
          <p:nvPr/>
        </p:nvSpPr>
        <p:spPr bwMode="auto">
          <a:xfrm>
            <a:off x="3032125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8198" name="Rectangle 22"/>
          <p:cNvSpPr>
            <a:spLocks noChangeArrowheads="1"/>
          </p:cNvSpPr>
          <p:nvPr/>
        </p:nvSpPr>
        <p:spPr bwMode="auto">
          <a:xfrm>
            <a:off x="3032125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199" name="Rectangle 23"/>
          <p:cNvSpPr>
            <a:spLocks noChangeArrowheads="1"/>
          </p:cNvSpPr>
          <p:nvPr/>
        </p:nvSpPr>
        <p:spPr bwMode="auto">
          <a:xfrm>
            <a:off x="3032125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8200" name="Rectangle 24"/>
          <p:cNvSpPr>
            <a:spLocks noChangeArrowheads="1"/>
          </p:cNvSpPr>
          <p:nvPr/>
        </p:nvSpPr>
        <p:spPr bwMode="auto">
          <a:xfrm>
            <a:off x="3032125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3032125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02" name="Text Box 26"/>
          <p:cNvSpPr txBox="1">
            <a:spLocks noChangeArrowheads="1"/>
          </p:cNvSpPr>
          <p:nvPr/>
        </p:nvSpPr>
        <p:spPr bwMode="auto">
          <a:xfrm>
            <a:off x="2794000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8203" name="Text Box 27"/>
          <p:cNvSpPr txBox="1">
            <a:spLocks noChangeArrowheads="1"/>
          </p:cNvSpPr>
          <p:nvPr/>
        </p:nvSpPr>
        <p:spPr bwMode="auto">
          <a:xfrm>
            <a:off x="2794000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8204" name="Text Box 28"/>
          <p:cNvSpPr txBox="1">
            <a:spLocks noChangeArrowheads="1"/>
          </p:cNvSpPr>
          <p:nvPr/>
        </p:nvSpPr>
        <p:spPr bwMode="auto">
          <a:xfrm>
            <a:off x="2794000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8205" name="Text Box 29"/>
          <p:cNvSpPr txBox="1">
            <a:spLocks noChangeArrowheads="1"/>
          </p:cNvSpPr>
          <p:nvPr/>
        </p:nvSpPr>
        <p:spPr bwMode="auto">
          <a:xfrm>
            <a:off x="2794000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8206" name="Text Box 30"/>
          <p:cNvSpPr txBox="1">
            <a:spLocks noChangeArrowheads="1"/>
          </p:cNvSpPr>
          <p:nvPr/>
        </p:nvSpPr>
        <p:spPr bwMode="auto">
          <a:xfrm>
            <a:off x="2787650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2787650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2787650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2670175" y="142875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8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8%7 = 1</a:t>
            </a: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3135313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78211" name="Rectangle 35"/>
          <p:cNvSpPr>
            <a:spLocks noChangeArrowheads="1"/>
          </p:cNvSpPr>
          <p:nvPr/>
        </p:nvSpPr>
        <p:spPr bwMode="auto">
          <a:xfrm>
            <a:off x="4449763" y="22383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8212" name="Rectangle 36"/>
          <p:cNvSpPr>
            <a:spLocks noChangeArrowheads="1"/>
          </p:cNvSpPr>
          <p:nvPr/>
        </p:nvSpPr>
        <p:spPr bwMode="auto">
          <a:xfrm>
            <a:off x="4449763" y="275907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8213" name="Rectangle 37"/>
          <p:cNvSpPr>
            <a:spLocks noChangeArrowheads="1"/>
          </p:cNvSpPr>
          <p:nvPr/>
        </p:nvSpPr>
        <p:spPr bwMode="auto">
          <a:xfrm>
            <a:off x="4449763" y="32766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14" name="Rectangle 38"/>
          <p:cNvSpPr>
            <a:spLocks noChangeArrowheads="1"/>
          </p:cNvSpPr>
          <p:nvPr/>
        </p:nvSpPr>
        <p:spPr bwMode="auto">
          <a:xfrm>
            <a:off x="4449763" y="4324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78215" name="Rectangle 39"/>
          <p:cNvSpPr>
            <a:spLocks noChangeArrowheads="1"/>
          </p:cNvSpPr>
          <p:nvPr/>
        </p:nvSpPr>
        <p:spPr bwMode="auto">
          <a:xfrm>
            <a:off x="4449763" y="536416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16" name="Rectangle 40"/>
          <p:cNvSpPr>
            <a:spLocks noChangeArrowheads="1"/>
          </p:cNvSpPr>
          <p:nvPr/>
        </p:nvSpPr>
        <p:spPr bwMode="auto">
          <a:xfrm>
            <a:off x="4449763" y="38036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17" name="Text Box 41"/>
          <p:cNvSpPr txBox="1">
            <a:spLocks noChangeArrowheads="1"/>
          </p:cNvSpPr>
          <p:nvPr/>
        </p:nvSpPr>
        <p:spPr bwMode="auto">
          <a:xfrm>
            <a:off x="4213225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4213225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4213225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8220" name="Text Box 44"/>
          <p:cNvSpPr txBox="1">
            <a:spLocks noChangeArrowheads="1"/>
          </p:cNvSpPr>
          <p:nvPr/>
        </p:nvSpPr>
        <p:spPr bwMode="auto">
          <a:xfrm>
            <a:off x="4213225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8221" name="Text Box 45"/>
          <p:cNvSpPr txBox="1">
            <a:spLocks noChangeArrowheads="1"/>
          </p:cNvSpPr>
          <p:nvPr/>
        </p:nvSpPr>
        <p:spPr bwMode="auto">
          <a:xfrm>
            <a:off x="4206875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8222" name="Text Box 46"/>
          <p:cNvSpPr txBox="1">
            <a:spLocks noChangeArrowheads="1"/>
          </p:cNvSpPr>
          <p:nvPr/>
        </p:nvSpPr>
        <p:spPr bwMode="auto">
          <a:xfrm>
            <a:off x="4206875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8223" name="Text Box 47"/>
          <p:cNvSpPr txBox="1">
            <a:spLocks noChangeArrowheads="1"/>
          </p:cNvSpPr>
          <p:nvPr/>
        </p:nvSpPr>
        <p:spPr bwMode="auto">
          <a:xfrm>
            <a:off x="4206875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8224" name="Text Box 48"/>
          <p:cNvSpPr txBox="1">
            <a:spLocks noChangeArrowheads="1"/>
          </p:cNvSpPr>
          <p:nvPr/>
        </p:nvSpPr>
        <p:spPr bwMode="auto">
          <a:xfrm>
            <a:off x="4011613" y="142875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21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21%7 =0</a:t>
            </a:r>
          </a:p>
        </p:txBody>
      </p:sp>
      <p:sp>
        <p:nvSpPr>
          <p:cNvPr id="178225" name="Text Box 49"/>
          <p:cNvSpPr txBox="1">
            <a:spLocks noChangeArrowheads="1"/>
          </p:cNvSpPr>
          <p:nvPr/>
        </p:nvSpPr>
        <p:spPr bwMode="auto">
          <a:xfrm>
            <a:off x="4554538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3</a:t>
            </a:r>
          </a:p>
        </p:txBody>
      </p:sp>
      <p:sp>
        <p:nvSpPr>
          <p:cNvPr id="178226" name="Rectangle 50"/>
          <p:cNvSpPr>
            <a:spLocks noChangeArrowheads="1"/>
          </p:cNvSpPr>
          <p:nvPr/>
        </p:nvSpPr>
        <p:spPr bwMode="auto">
          <a:xfrm>
            <a:off x="586740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8227" name="Rectangle 51"/>
          <p:cNvSpPr>
            <a:spLocks noChangeArrowheads="1"/>
          </p:cNvSpPr>
          <p:nvPr/>
        </p:nvSpPr>
        <p:spPr bwMode="auto">
          <a:xfrm>
            <a:off x="586740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78228" name="Rectangle 52"/>
          <p:cNvSpPr>
            <a:spLocks noChangeArrowheads="1"/>
          </p:cNvSpPr>
          <p:nvPr/>
        </p:nvSpPr>
        <p:spPr bwMode="auto">
          <a:xfrm>
            <a:off x="586740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78229" name="Rectangle 53"/>
          <p:cNvSpPr>
            <a:spLocks noChangeArrowheads="1"/>
          </p:cNvSpPr>
          <p:nvPr/>
        </p:nvSpPr>
        <p:spPr bwMode="auto">
          <a:xfrm>
            <a:off x="586740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30" name="Rectangle 54"/>
          <p:cNvSpPr>
            <a:spLocks noChangeArrowheads="1"/>
          </p:cNvSpPr>
          <p:nvPr/>
        </p:nvSpPr>
        <p:spPr bwMode="auto">
          <a:xfrm>
            <a:off x="586740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31" name="Rectangle 55"/>
          <p:cNvSpPr>
            <a:spLocks noChangeArrowheads="1"/>
          </p:cNvSpPr>
          <p:nvPr/>
        </p:nvSpPr>
        <p:spPr bwMode="auto">
          <a:xfrm>
            <a:off x="586740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32" name="Text Box 56"/>
          <p:cNvSpPr txBox="1">
            <a:spLocks noChangeArrowheads="1"/>
          </p:cNvSpPr>
          <p:nvPr/>
        </p:nvSpPr>
        <p:spPr bwMode="auto">
          <a:xfrm>
            <a:off x="5629275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8233" name="Text Box 57"/>
          <p:cNvSpPr txBox="1">
            <a:spLocks noChangeArrowheads="1"/>
          </p:cNvSpPr>
          <p:nvPr/>
        </p:nvSpPr>
        <p:spPr bwMode="auto">
          <a:xfrm>
            <a:off x="5629275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8234" name="Text Box 58"/>
          <p:cNvSpPr txBox="1">
            <a:spLocks noChangeArrowheads="1"/>
          </p:cNvSpPr>
          <p:nvPr/>
        </p:nvSpPr>
        <p:spPr bwMode="auto">
          <a:xfrm>
            <a:off x="5629275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8235" name="Text Box 59"/>
          <p:cNvSpPr txBox="1">
            <a:spLocks noChangeArrowheads="1"/>
          </p:cNvSpPr>
          <p:nvPr/>
        </p:nvSpPr>
        <p:spPr bwMode="auto">
          <a:xfrm>
            <a:off x="5629275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8236" name="Text Box 60"/>
          <p:cNvSpPr txBox="1">
            <a:spLocks noChangeArrowheads="1"/>
          </p:cNvSpPr>
          <p:nvPr/>
        </p:nvSpPr>
        <p:spPr bwMode="auto">
          <a:xfrm>
            <a:off x="5624513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8237" name="Text Box 61"/>
          <p:cNvSpPr txBox="1">
            <a:spLocks noChangeArrowheads="1"/>
          </p:cNvSpPr>
          <p:nvPr/>
        </p:nvSpPr>
        <p:spPr bwMode="auto">
          <a:xfrm>
            <a:off x="5624513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8238" name="Text Box 62"/>
          <p:cNvSpPr txBox="1">
            <a:spLocks noChangeArrowheads="1"/>
          </p:cNvSpPr>
          <p:nvPr/>
        </p:nvSpPr>
        <p:spPr bwMode="auto">
          <a:xfrm>
            <a:off x="5624513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8239" name="Text Box 63"/>
          <p:cNvSpPr txBox="1">
            <a:spLocks noChangeArrowheads="1"/>
          </p:cNvSpPr>
          <p:nvPr/>
        </p:nvSpPr>
        <p:spPr bwMode="auto">
          <a:xfrm>
            <a:off x="5505450" y="142875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2%7 = 2</a:t>
            </a:r>
          </a:p>
        </p:txBody>
      </p:sp>
      <p:sp>
        <p:nvSpPr>
          <p:cNvPr id="178240" name="Text Box 64"/>
          <p:cNvSpPr txBox="1">
            <a:spLocks noChangeArrowheads="1"/>
          </p:cNvSpPr>
          <p:nvPr/>
        </p:nvSpPr>
        <p:spPr bwMode="auto">
          <a:xfrm>
            <a:off x="5972175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78241" name="Rectangle 65"/>
          <p:cNvSpPr>
            <a:spLocks noChangeArrowheads="1"/>
          </p:cNvSpPr>
          <p:nvPr/>
        </p:nvSpPr>
        <p:spPr bwMode="auto">
          <a:xfrm>
            <a:off x="3032125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78242" name="Rectangle 66"/>
          <p:cNvSpPr>
            <a:spLocks noChangeArrowheads="1"/>
          </p:cNvSpPr>
          <p:nvPr/>
        </p:nvSpPr>
        <p:spPr bwMode="auto">
          <a:xfrm>
            <a:off x="4449763" y="484505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43" name="Rectangle 67"/>
          <p:cNvSpPr>
            <a:spLocks noChangeArrowheads="1"/>
          </p:cNvSpPr>
          <p:nvPr/>
        </p:nvSpPr>
        <p:spPr bwMode="auto">
          <a:xfrm>
            <a:off x="586740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8244" name="Rectangle 68"/>
          <p:cNvSpPr>
            <a:spLocks noChangeArrowheads="1"/>
          </p:cNvSpPr>
          <p:nvPr/>
        </p:nvSpPr>
        <p:spPr bwMode="auto">
          <a:xfrm>
            <a:off x="7372350" y="27781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78245" name="Rectangle 69"/>
          <p:cNvSpPr>
            <a:spLocks noChangeArrowheads="1"/>
          </p:cNvSpPr>
          <p:nvPr/>
        </p:nvSpPr>
        <p:spPr bwMode="auto">
          <a:xfrm>
            <a:off x="7372350" y="32956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78246" name="Rectangle 70"/>
          <p:cNvSpPr>
            <a:spLocks noChangeArrowheads="1"/>
          </p:cNvSpPr>
          <p:nvPr/>
        </p:nvSpPr>
        <p:spPr bwMode="auto">
          <a:xfrm>
            <a:off x="7372350" y="43434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78247" name="Rectangle 71"/>
          <p:cNvSpPr>
            <a:spLocks noChangeArrowheads="1"/>
          </p:cNvSpPr>
          <p:nvPr/>
        </p:nvSpPr>
        <p:spPr bwMode="auto">
          <a:xfrm>
            <a:off x="7372350" y="48641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48" name="Rectangle 72"/>
          <p:cNvSpPr>
            <a:spLocks noChangeArrowheads="1"/>
          </p:cNvSpPr>
          <p:nvPr/>
        </p:nvSpPr>
        <p:spPr bwMode="auto">
          <a:xfrm>
            <a:off x="7372350" y="53832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49" name="Rectangle 73"/>
          <p:cNvSpPr>
            <a:spLocks noChangeArrowheads="1"/>
          </p:cNvSpPr>
          <p:nvPr/>
        </p:nvSpPr>
        <p:spPr bwMode="auto">
          <a:xfrm>
            <a:off x="7372350" y="38227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8250" name="Text Box 74"/>
          <p:cNvSpPr txBox="1">
            <a:spLocks noChangeArrowheads="1"/>
          </p:cNvSpPr>
          <p:nvPr/>
        </p:nvSpPr>
        <p:spPr bwMode="auto">
          <a:xfrm>
            <a:off x="7134225" y="3771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78251" name="Text Box 75"/>
          <p:cNvSpPr txBox="1">
            <a:spLocks noChangeArrowheads="1"/>
          </p:cNvSpPr>
          <p:nvPr/>
        </p:nvSpPr>
        <p:spPr bwMode="auto">
          <a:xfrm>
            <a:off x="7134225" y="324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78252" name="Text Box 76"/>
          <p:cNvSpPr txBox="1">
            <a:spLocks noChangeArrowheads="1"/>
          </p:cNvSpPr>
          <p:nvPr/>
        </p:nvSpPr>
        <p:spPr bwMode="auto">
          <a:xfrm>
            <a:off x="7134225" y="2730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78253" name="Text Box 77"/>
          <p:cNvSpPr txBox="1">
            <a:spLocks noChangeArrowheads="1"/>
          </p:cNvSpPr>
          <p:nvPr/>
        </p:nvSpPr>
        <p:spPr bwMode="auto">
          <a:xfrm>
            <a:off x="7134225" y="2212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78254" name="Text Box 78"/>
          <p:cNvSpPr txBox="1">
            <a:spLocks noChangeArrowheads="1"/>
          </p:cNvSpPr>
          <p:nvPr/>
        </p:nvSpPr>
        <p:spPr bwMode="auto">
          <a:xfrm>
            <a:off x="7129463" y="5322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78255" name="Text Box 79"/>
          <p:cNvSpPr txBox="1">
            <a:spLocks noChangeArrowheads="1"/>
          </p:cNvSpPr>
          <p:nvPr/>
        </p:nvSpPr>
        <p:spPr bwMode="auto">
          <a:xfrm>
            <a:off x="7129463" y="48053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78256" name="Text Box 80"/>
          <p:cNvSpPr txBox="1">
            <a:spLocks noChangeArrowheads="1"/>
          </p:cNvSpPr>
          <p:nvPr/>
        </p:nvSpPr>
        <p:spPr bwMode="auto">
          <a:xfrm>
            <a:off x="7129463" y="428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78257" name="Text Box 81"/>
          <p:cNvSpPr txBox="1">
            <a:spLocks noChangeArrowheads="1"/>
          </p:cNvSpPr>
          <p:nvPr/>
        </p:nvSpPr>
        <p:spPr bwMode="auto">
          <a:xfrm>
            <a:off x="7010400" y="14478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7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7%7 = 0</a:t>
            </a:r>
          </a:p>
        </p:txBody>
      </p:sp>
      <p:sp>
        <p:nvSpPr>
          <p:cNvPr id="178258" name="Rectangle 82"/>
          <p:cNvSpPr>
            <a:spLocks noChangeArrowheads="1"/>
          </p:cNvSpPr>
          <p:nvPr/>
        </p:nvSpPr>
        <p:spPr bwMode="auto">
          <a:xfrm>
            <a:off x="7372350" y="22574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78259" name="Text Box 83"/>
          <p:cNvSpPr txBox="1">
            <a:spLocks noChangeArrowheads="1"/>
          </p:cNvSpPr>
          <p:nvPr/>
        </p:nvSpPr>
        <p:spPr bwMode="auto">
          <a:xfrm>
            <a:off x="7315200" y="6019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??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24D8-4D10-41D6-9042-DC7BE83B159F}" type="slidenum">
              <a:rPr lang="en-US"/>
              <a:pPr/>
              <a:t>31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Load Factor in Quadratic Probing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876800"/>
          </a:xfrm>
        </p:spPr>
        <p:txBody>
          <a:bodyPr/>
          <a:lstStyle/>
          <a:p>
            <a:r>
              <a:rPr lang="en-US" b="1"/>
              <a:t>Theorem</a:t>
            </a:r>
            <a:r>
              <a:rPr lang="en-US"/>
              <a:t>: </a:t>
            </a:r>
            <a:r>
              <a:rPr lang="en-US">
                <a:solidFill>
                  <a:srgbClr val="006600"/>
                </a:solidFill>
              </a:rPr>
              <a:t>If TableSize is prime and</a:t>
            </a:r>
            <a:r>
              <a:rPr lang="en-US"/>
              <a:t> 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  ½, quadratic probing </a:t>
            </a:r>
            <a:r>
              <a:rPr lang="en-US" i="1">
                <a:solidFill>
                  <a:srgbClr val="008000"/>
                </a:solidFill>
                <a:sym typeface="Symbol" pitchFamily="18" charset="2"/>
              </a:rPr>
              <a:t>will</a:t>
            </a:r>
            <a:r>
              <a:rPr lang="en-US">
                <a:solidFill>
                  <a:srgbClr val="008000"/>
                </a:solidFill>
                <a:sym typeface="Symbol" pitchFamily="18" charset="2"/>
              </a:rPr>
              <a:t> find an empty slot</a:t>
            </a:r>
            <a:r>
              <a:rPr lang="en-US">
                <a:sym typeface="Symbol" pitchFamily="18" charset="2"/>
              </a:rPr>
              <a:t>; </a:t>
            </a:r>
            <a:r>
              <a:rPr lang="en-US">
                <a:solidFill>
                  <a:srgbClr val="FF0000"/>
                </a:solidFill>
                <a:sym typeface="Symbol" pitchFamily="18" charset="2"/>
              </a:rPr>
              <a:t>for greater , </a:t>
            </a:r>
            <a:r>
              <a:rPr lang="en-US" i="1">
                <a:solidFill>
                  <a:srgbClr val="FF0000"/>
                </a:solidFill>
                <a:sym typeface="Symbol" pitchFamily="18" charset="2"/>
              </a:rPr>
              <a:t>might not</a:t>
            </a:r>
          </a:p>
          <a:p>
            <a:r>
              <a:rPr lang="en-US">
                <a:sym typeface="Symbol" pitchFamily="18" charset="2"/>
              </a:rPr>
              <a:t>With load factors near ½ the expected number of probes is empirically near </a:t>
            </a:r>
            <a:r>
              <a:rPr lang="en-US" i="1">
                <a:sym typeface="Symbol" pitchFamily="18" charset="2"/>
              </a:rPr>
              <a:t>optimal</a:t>
            </a:r>
            <a:r>
              <a:rPr lang="en-US">
                <a:sym typeface="Symbol" pitchFamily="18" charset="2"/>
              </a:rPr>
              <a:t> – no exact analysis known</a:t>
            </a:r>
          </a:p>
          <a:p>
            <a:r>
              <a:rPr lang="en-US"/>
              <a:t>Don’t get clustering from </a:t>
            </a:r>
            <a:r>
              <a:rPr lang="en-US" i="1"/>
              <a:t>similar</a:t>
            </a:r>
            <a:r>
              <a:rPr lang="en-US"/>
              <a:t> keys (</a:t>
            </a:r>
            <a:r>
              <a:rPr lang="en-US" b="1"/>
              <a:t>primary</a:t>
            </a:r>
            <a:r>
              <a:rPr lang="en-US"/>
              <a:t> clustering), still get clustering from </a:t>
            </a:r>
            <a:r>
              <a:rPr lang="en-US" i="1">
                <a:solidFill>
                  <a:srgbClr val="FF0000"/>
                </a:solidFill>
              </a:rPr>
              <a:t>identical</a:t>
            </a:r>
            <a:r>
              <a:rPr lang="en-US">
                <a:solidFill>
                  <a:srgbClr val="FF0000"/>
                </a:solidFill>
              </a:rPr>
              <a:t> keys </a:t>
            </a:r>
            <a:r>
              <a:rPr lang="en-US"/>
              <a:t>(</a:t>
            </a:r>
            <a:r>
              <a:rPr lang="en-US" b="1"/>
              <a:t>secondary</a:t>
            </a:r>
            <a:r>
              <a:rPr lang="en-US"/>
              <a:t> clustering)</a:t>
            </a:r>
          </a:p>
          <a:p>
            <a:pPr>
              <a:buFontTx/>
              <a:buNone/>
            </a:pP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0D21-3446-4FBD-AD4C-B26BB48C61D2}" type="slidenum">
              <a:rPr lang="en-US"/>
              <a:pPr/>
              <a:t>32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 sz="3600"/>
              <a:t>Closed Hashing III: </a:t>
            </a:r>
            <a:r>
              <a:rPr lang="en-US" sz="360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77200" cy="4800600"/>
          </a:xfrm>
        </p:spPr>
        <p:txBody>
          <a:bodyPr>
            <a:normAutofit lnSpcReduction="10000"/>
          </a:bodyPr>
          <a:lstStyle/>
          <a:p>
            <a:r>
              <a:rPr lang="en-US" sz="2800" b="1"/>
              <a:t>Idea</a:t>
            </a:r>
            <a:r>
              <a:rPr lang="en-US" sz="2800"/>
              <a:t>: Spread out the search for an empty slot by using a second hash function</a:t>
            </a:r>
          </a:p>
          <a:p>
            <a:pPr lvl="1"/>
            <a:r>
              <a:rPr lang="en-US" sz="2400" i="1"/>
              <a:t>No primary or secondary clustering</a:t>
            </a:r>
            <a:endParaRPr lang="en-US" sz="2400" i="1">
              <a:solidFill>
                <a:srgbClr val="0000FF"/>
              </a:solidFill>
            </a:endParaRPr>
          </a:p>
          <a:p>
            <a:r>
              <a:rPr lang="en-US" sz="3000">
                <a:solidFill>
                  <a:srgbClr val="0000FF"/>
                </a:solidFill>
              </a:rPr>
              <a:t>h</a:t>
            </a:r>
            <a:r>
              <a:rPr lang="en-US" sz="3000" baseline="-25000">
                <a:solidFill>
                  <a:srgbClr val="0000FF"/>
                </a:solidFill>
              </a:rPr>
              <a:t>i</a:t>
            </a:r>
            <a:r>
              <a:rPr lang="en-US" sz="3000">
                <a:solidFill>
                  <a:srgbClr val="0000FF"/>
                </a:solidFill>
              </a:rPr>
              <a:t>(X) = (Hash</a:t>
            </a:r>
            <a:r>
              <a:rPr lang="en-US" sz="2600" baseline="-25000">
                <a:solidFill>
                  <a:srgbClr val="0000FF"/>
                </a:solidFill>
              </a:rPr>
              <a:t>1</a:t>
            </a:r>
            <a:r>
              <a:rPr lang="en-US" sz="3000">
                <a:solidFill>
                  <a:srgbClr val="0000FF"/>
                </a:solidFill>
              </a:rPr>
              <a:t>(X) + i</a:t>
            </a:r>
            <a:r>
              <a:rPr lang="en-US" sz="3000">
                <a:solidFill>
                  <a:srgbClr val="0000FF"/>
                </a:solidFill>
                <a:sym typeface="r_symbol" pitchFamily="49" charset="2"/>
              </a:rPr>
              <a:t></a:t>
            </a:r>
            <a:r>
              <a:rPr lang="en-US" sz="3000">
                <a:solidFill>
                  <a:srgbClr val="0000FF"/>
                </a:solidFill>
              </a:rPr>
              <a:t>Hash</a:t>
            </a:r>
            <a:r>
              <a:rPr lang="en-US" sz="3000" baseline="-25000">
                <a:solidFill>
                  <a:srgbClr val="0000FF"/>
                </a:solidFill>
              </a:rPr>
              <a:t>2</a:t>
            </a:r>
            <a:r>
              <a:rPr lang="en-US" sz="3000">
                <a:solidFill>
                  <a:srgbClr val="0000FF"/>
                </a:solidFill>
              </a:rPr>
              <a:t>(X)) mod </a:t>
            </a:r>
            <a:r>
              <a:rPr lang="en-US" sz="3000" i="1">
                <a:solidFill>
                  <a:srgbClr val="0000FF"/>
                </a:solidFill>
              </a:rPr>
              <a:t>TableSize   </a:t>
            </a:r>
          </a:p>
          <a:p>
            <a:pPr lvl="1">
              <a:buFontTx/>
              <a:buNone/>
            </a:pPr>
            <a:r>
              <a:rPr lang="en-US" sz="2600">
                <a:solidFill>
                  <a:srgbClr val="0000FF"/>
                </a:solidFill>
              </a:rPr>
              <a:t>for</a:t>
            </a:r>
            <a:r>
              <a:rPr lang="en-US" sz="2600" i="1">
                <a:solidFill>
                  <a:srgbClr val="0000FF"/>
                </a:solidFill>
              </a:rPr>
              <a:t> </a:t>
            </a:r>
            <a:r>
              <a:rPr lang="en-US" sz="2600">
                <a:solidFill>
                  <a:srgbClr val="0000FF"/>
                </a:solidFill>
              </a:rPr>
              <a:t>i = 0, 1, 2, … </a:t>
            </a:r>
          </a:p>
          <a:p>
            <a:r>
              <a:rPr lang="en-US" sz="3000"/>
              <a:t>Good choice of Hash</a:t>
            </a:r>
            <a:r>
              <a:rPr lang="en-US" sz="3000" baseline="-25000"/>
              <a:t>2</a:t>
            </a:r>
            <a:r>
              <a:rPr lang="en-US" sz="3000"/>
              <a:t>(X) can guarantee does not get “stuck” as long as </a:t>
            </a:r>
            <a:r>
              <a:rPr lang="en-US" sz="2800">
                <a:sym typeface="Symbol" pitchFamily="18" charset="2"/>
              </a:rPr>
              <a:t> &lt; 1</a:t>
            </a:r>
            <a:endParaRPr lang="en-US" sz="3000"/>
          </a:p>
          <a:p>
            <a:pPr lvl="1"/>
            <a:r>
              <a:rPr lang="en-US" sz="2600"/>
              <a:t>Integer keys:</a:t>
            </a:r>
            <a:br>
              <a:rPr lang="en-US" sz="2600"/>
            </a:br>
            <a:r>
              <a:rPr lang="en-US" sz="2600">
                <a:solidFill>
                  <a:srgbClr val="0000FF"/>
                </a:solidFill>
              </a:rPr>
              <a:t>Hash</a:t>
            </a:r>
            <a:r>
              <a:rPr lang="en-US" sz="2600" baseline="-25000">
                <a:solidFill>
                  <a:srgbClr val="0000FF"/>
                </a:solidFill>
              </a:rPr>
              <a:t>2</a:t>
            </a:r>
            <a:r>
              <a:rPr lang="en-US" sz="2600">
                <a:solidFill>
                  <a:srgbClr val="0000FF"/>
                </a:solidFill>
              </a:rPr>
              <a:t>(X) = R – (X mod R)</a:t>
            </a:r>
            <a:br>
              <a:rPr lang="en-US" sz="2600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where R is a prime smaller than </a:t>
            </a:r>
            <a:r>
              <a:rPr lang="en-US" i="1">
                <a:solidFill>
                  <a:srgbClr val="0000FF"/>
                </a:solidFill>
              </a:rPr>
              <a:t>TableSize   </a:t>
            </a:r>
            <a:endParaRPr lang="en-US">
              <a:solidFill>
                <a:srgbClr val="0000FF"/>
              </a:solidFill>
            </a:endParaRPr>
          </a:p>
          <a:p>
            <a:endParaRPr lang="en-US" sz="280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0F7A2-4FAE-4FF1-BC6E-F16B3F032BCB}" type="slidenum">
              <a:rPr lang="en-US"/>
              <a:pPr/>
              <a:t>33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Double Hashing Example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probes:</a:t>
            </a:r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161925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161925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161925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03" name="Rectangle 7"/>
          <p:cNvSpPr>
            <a:spLocks noChangeArrowheads="1"/>
          </p:cNvSpPr>
          <p:nvPr/>
        </p:nvSpPr>
        <p:spPr bwMode="auto">
          <a:xfrm>
            <a:off x="161925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161925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161925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306" name="Rectangle 10"/>
          <p:cNvSpPr>
            <a:spLocks noChangeArrowheads="1"/>
          </p:cNvSpPr>
          <p:nvPr/>
        </p:nvSpPr>
        <p:spPr bwMode="auto">
          <a:xfrm>
            <a:off x="161925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1382713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1382713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3309" name="Text Box 13"/>
          <p:cNvSpPr txBox="1">
            <a:spLocks noChangeArrowheads="1"/>
          </p:cNvSpPr>
          <p:nvPr/>
        </p:nvSpPr>
        <p:spPr bwMode="auto">
          <a:xfrm>
            <a:off x="1382713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1382713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3311" name="Text Box 15"/>
          <p:cNvSpPr txBox="1">
            <a:spLocks noChangeArrowheads="1"/>
          </p:cNvSpPr>
          <p:nvPr/>
        </p:nvSpPr>
        <p:spPr bwMode="auto">
          <a:xfrm>
            <a:off x="1376363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3312" name="Text Box 16"/>
          <p:cNvSpPr txBox="1">
            <a:spLocks noChangeArrowheads="1"/>
          </p:cNvSpPr>
          <p:nvPr/>
        </p:nvSpPr>
        <p:spPr bwMode="auto">
          <a:xfrm>
            <a:off x="1376363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3313" name="Text Box 17"/>
          <p:cNvSpPr txBox="1">
            <a:spLocks noChangeArrowheads="1"/>
          </p:cNvSpPr>
          <p:nvPr/>
        </p:nvSpPr>
        <p:spPr bwMode="auto">
          <a:xfrm>
            <a:off x="1376363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3314" name="Text Box 18"/>
          <p:cNvSpPr txBox="1">
            <a:spLocks noChangeArrowheads="1"/>
          </p:cNvSpPr>
          <p:nvPr/>
        </p:nvSpPr>
        <p:spPr bwMode="auto">
          <a:xfrm>
            <a:off x="1128713" y="9906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14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14%7 = 0</a:t>
            </a:r>
          </a:p>
        </p:txBody>
      </p:sp>
      <p:sp>
        <p:nvSpPr>
          <p:cNvPr id="183315" name="Text Box 19"/>
          <p:cNvSpPr txBox="1">
            <a:spLocks noChangeArrowheads="1"/>
          </p:cNvSpPr>
          <p:nvPr/>
        </p:nvSpPr>
        <p:spPr bwMode="auto">
          <a:xfrm>
            <a:off x="1724025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3032125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3032125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3032125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3032125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3032125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3032125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22" name="Text Box 26"/>
          <p:cNvSpPr txBox="1">
            <a:spLocks noChangeArrowheads="1"/>
          </p:cNvSpPr>
          <p:nvPr/>
        </p:nvSpPr>
        <p:spPr bwMode="auto">
          <a:xfrm>
            <a:off x="2794000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3323" name="Text Box 27"/>
          <p:cNvSpPr txBox="1">
            <a:spLocks noChangeArrowheads="1"/>
          </p:cNvSpPr>
          <p:nvPr/>
        </p:nvSpPr>
        <p:spPr bwMode="auto">
          <a:xfrm>
            <a:off x="2794000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3324" name="Text Box 28"/>
          <p:cNvSpPr txBox="1">
            <a:spLocks noChangeArrowheads="1"/>
          </p:cNvSpPr>
          <p:nvPr/>
        </p:nvSpPr>
        <p:spPr bwMode="auto">
          <a:xfrm>
            <a:off x="2794000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3325" name="Text Box 29"/>
          <p:cNvSpPr txBox="1">
            <a:spLocks noChangeArrowheads="1"/>
          </p:cNvSpPr>
          <p:nvPr/>
        </p:nvSpPr>
        <p:spPr bwMode="auto">
          <a:xfrm>
            <a:off x="2794000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3326" name="Text Box 30"/>
          <p:cNvSpPr txBox="1">
            <a:spLocks noChangeArrowheads="1"/>
          </p:cNvSpPr>
          <p:nvPr/>
        </p:nvSpPr>
        <p:spPr bwMode="auto">
          <a:xfrm>
            <a:off x="2787650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3327" name="Text Box 31"/>
          <p:cNvSpPr txBox="1">
            <a:spLocks noChangeArrowheads="1"/>
          </p:cNvSpPr>
          <p:nvPr/>
        </p:nvSpPr>
        <p:spPr bwMode="auto">
          <a:xfrm>
            <a:off x="2787650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3328" name="Text Box 32"/>
          <p:cNvSpPr txBox="1">
            <a:spLocks noChangeArrowheads="1"/>
          </p:cNvSpPr>
          <p:nvPr/>
        </p:nvSpPr>
        <p:spPr bwMode="auto">
          <a:xfrm>
            <a:off x="2787650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3329" name="Text Box 33"/>
          <p:cNvSpPr txBox="1">
            <a:spLocks noChangeArrowheads="1"/>
          </p:cNvSpPr>
          <p:nvPr/>
        </p:nvSpPr>
        <p:spPr bwMode="auto">
          <a:xfrm>
            <a:off x="2620963" y="9906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8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8%7 = 1</a:t>
            </a:r>
          </a:p>
        </p:txBody>
      </p:sp>
      <p:sp>
        <p:nvSpPr>
          <p:cNvPr id="183330" name="Text Box 34"/>
          <p:cNvSpPr txBox="1">
            <a:spLocks noChangeArrowheads="1"/>
          </p:cNvSpPr>
          <p:nvPr/>
        </p:nvSpPr>
        <p:spPr bwMode="auto">
          <a:xfrm>
            <a:off x="3135313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4449763" y="22383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4449763" y="275907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4449763" y="32766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4449763" y="4324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83335" name="Rectangle 39"/>
          <p:cNvSpPr>
            <a:spLocks noChangeArrowheads="1"/>
          </p:cNvSpPr>
          <p:nvPr/>
        </p:nvSpPr>
        <p:spPr bwMode="auto">
          <a:xfrm>
            <a:off x="4449763" y="536416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36" name="Rectangle 40"/>
          <p:cNvSpPr>
            <a:spLocks noChangeArrowheads="1"/>
          </p:cNvSpPr>
          <p:nvPr/>
        </p:nvSpPr>
        <p:spPr bwMode="auto">
          <a:xfrm>
            <a:off x="4449763" y="38036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37" name="Text Box 41"/>
          <p:cNvSpPr txBox="1">
            <a:spLocks noChangeArrowheads="1"/>
          </p:cNvSpPr>
          <p:nvPr/>
        </p:nvSpPr>
        <p:spPr bwMode="auto">
          <a:xfrm>
            <a:off x="4213225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3338" name="Text Box 42"/>
          <p:cNvSpPr txBox="1">
            <a:spLocks noChangeArrowheads="1"/>
          </p:cNvSpPr>
          <p:nvPr/>
        </p:nvSpPr>
        <p:spPr bwMode="auto">
          <a:xfrm>
            <a:off x="4213225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3339" name="Text Box 43"/>
          <p:cNvSpPr txBox="1">
            <a:spLocks noChangeArrowheads="1"/>
          </p:cNvSpPr>
          <p:nvPr/>
        </p:nvSpPr>
        <p:spPr bwMode="auto">
          <a:xfrm>
            <a:off x="4213225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3340" name="Text Box 44"/>
          <p:cNvSpPr txBox="1">
            <a:spLocks noChangeArrowheads="1"/>
          </p:cNvSpPr>
          <p:nvPr/>
        </p:nvSpPr>
        <p:spPr bwMode="auto">
          <a:xfrm>
            <a:off x="4213225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3341" name="Text Box 45"/>
          <p:cNvSpPr txBox="1">
            <a:spLocks noChangeArrowheads="1"/>
          </p:cNvSpPr>
          <p:nvPr/>
        </p:nvSpPr>
        <p:spPr bwMode="auto">
          <a:xfrm>
            <a:off x="4206875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3342" name="Text Box 46"/>
          <p:cNvSpPr txBox="1">
            <a:spLocks noChangeArrowheads="1"/>
          </p:cNvSpPr>
          <p:nvPr/>
        </p:nvSpPr>
        <p:spPr bwMode="auto">
          <a:xfrm>
            <a:off x="4206875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3343" name="Text Box 47"/>
          <p:cNvSpPr txBox="1">
            <a:spLocks noChangeArrowheads="1"/>
          </p:cNvSpPr>
          <p:nvPr/>
        </p:nvSpPr>
        <p:spPr bwMode="auto">
          <a:xfrm>
            <a:off x="4206875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3344" name="Text Box 48"/>
          <p:cNvSpPr txBox="1">
            <a:spLocks noChangeArrowheads="1"/>
          </p:cNvSpPr>
          <p:nvPr/>
        </p:nvSpPr>
        <p:spPr bwMode="auto">
          <a:xfrm>
            <a:off x="3933825" y="990600"/>
            <a:ext cx="1425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21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21%7 =0</a:t>
            </a:r>
          </a:p>
          <a:p>
            <a:pPr eaLnBrk="0" hangingPunct="0"/>
            <a:r>
              <a:rPr lang="en-US" sz="2000"/>
              <a:t>5-(21%5)=4</a:t>
            </a:r>
          </a:p>
        </p:txBody>
      </p:sp>
      <p:sp>
        <p:nvSpPr>
          <p:cNvPr id="183345" name="Text Box 49"/>
          <p:cNvSpPr txBox="1">
            <a:spLocks noChangeArrowheads="1"/>
          </p:cNvSpPr>
          <p:nvPr/>
        </p:nvSpPr>
        <p:spPr bwMode="auto">
          <a:xfrm>
            <a:off x="4554538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2</a:t>
            </a: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586740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586740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83348" name="Rectangle 52"/>
          <p:cNvSpPr>
            <a:spLocks noChangeArrowheads="1"/>
          </p:cNvSpPr>
          <p:nvPr/>
        </p:nvSpPr>
        <p:spPr bwMode="auto">
          <a:xfrm>
            <a:off x="586740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83349" name="Rectangle 53"/>
          <p:cNvSpPr>
            <a:spLocks noChangeArrowheads="1"/>
          </p:cNvSpPr>
          <p:nvPr/>
        </p:nvSpPr>
        <p:spPr bwMode="auto">
          <a:xfrm>
            <a:off x="586740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50" name="Rectangle 54"/>
          <p:cNvSpPr>
            <a:spLocks noChangeArrowheads="1"/>
          </p:cNvSpPr>
          <p:nvPr/>
        </p:nvSpPr>
        <p:spPr bwMode="auto">
          <a:xfrm>
            <a:off x="586740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51" name="Rectangle 55"/>
          <p:cNvSpPr>
            <a:spLocks noChangeArrowheads="1"/>
          </p:cNvSpPr>
          <p:nvPr/>
        </p:nvSpPr>
        <p:spPr bwMode="auto">
          <a:xfrm>
            <a:off x="586740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52" name="Text Box 56"/>
          <p:cNvSpPr txBox="1">
            <a:spLocks noChangeArrowheads="1"/>
          </p:cNvSpPr>
          <p:nvPr/>
        </p:nvSpPr>
        <p:spPr bwMode="auto">
          <a:xfrm>
            <a:off x="5629275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3353" name="Text Box 57"/>
          <p:cNvSpPr txBox="1">
            <a:spLocks noChangeArrowheads="1"/>
          </p:cNvSpPr>
          <p:nvPr/>
        </p:nvSpPr>
        <p:spPr bwMode="auto">
          <a:xfrm>
            <a:off x="5629275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3354" name="Text Box 58"/>
          <p:cNvSpPr txBox="1">
            <a:spLocks noChangeArrowheads="1"/>
          </p:cNvSpPr>
          <p:nvPr/>
        </p:nvSpPr>
        <p:spPr bwMode="auto">
          <a:xfrm>
            <a:off x="5629275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3355" name="Text Box 59"/>
          <p:cNvSpPr txBox="1">
            <a:spLocks noChangeArrowheads="1"/>
          </p:cNvSpPr>
          <p:nvPr/>
        </p:nvSpPr>
        <p:spPr bwMode="auto">
          <a:xfrm>
            <a:off x="5629275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3356" name="Text Box 60"/>
          <p:cNvSpPr txBox="1">
            <a:spLocks noChangeArrowheads="1"/>
          </p:cNvSpPr>
          <p:nvPr/>
        </p:nvSpPr>
        <p:spPr bwMode="auto">
          <a:xfrm>
            <a:off x="5624513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3357" name="Text Box 61"/>
          <p:cNvSpPr txBox="1">
            <a:spLocks noChangeArrowheads="1"/>
          </p:cNvSpPr>
          <p:nvPr/>
        </p:nvSpPr>
        <p:spPr bwMode="auto">
          <a:xfrm>
            <a:off x="5624513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3358" name="Text Box 62"/>
          <p:cNvSpPr txBox="1">
            <a:spLocks noChangeArrowheads="1"/>
          </p:cNvSpPr>
          <p:nvPr/>
        </p:nvSpPr>
        <p:spPr bwMode="auto">
          <a:xfrm>
            <a:off x="5624513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3359" name="Text Box 63"/>
          <p:cNvSpPr txBox="1">
            <a:spLocks noChangeArrowheads="1"/>
          </p:cNvSpPr>
          <p:nvPr/>
        </p:nvSpPr>
        <p:spPr bwMode="auto">
          <a:xfrm>
            <a:off x="5456238" y="9906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2%7 = 2</a:t>
            </a:r>
          </a:p>
        </p:txBody>
      </p:sp>
      <p:sp>
        <p:nvSpPr>
          <p:cNvPr id="183360" name="Text Box 64"/>
          <p:cNvSpPr txBox="1">
            <a:spLocks noChangeArrowheads="1"/>
          </p:cNvSpPr>
          <p:nvPr/>
        </p:nvSpPr>
        <p:spPr bwMode="auto">
          <a:xfrm>
            <a:off x="5972175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83361" name="Rectangle 65"/>
          <p:cNvSpPr>
            <a:spLocks noChangeArrowheads="1"/>
          </p:cNvSpPr>
          <p:nvPr/>
        </p:nvSpPr>
        <p:spPr bwMode="auto">
          <a:xfrm>
            <a:off x="3032125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362" name="Rectangle 66"/>
          <p:cNvSpPr>
            <a:spLocks noChangeArrowheads="1"/>
          </p:cNvSpPr>
          <p:nvPr/>
        </p:nvSpPr>
        <p:spPr bwMode="auto">
          <a:xfrm>
            <a:off x="4449763" y="484505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63" name="Rectangle 67"/>
          <p:cNvSpPr>
            <a:spLocks noChangeArrowheads="1"/>
          </p:cNvSpPr>
          <p:nvPr/>
        </p:nvSpPr>
        <p:spPr bwMode="auto">
          <a:xfrm>
            <a:off x="586740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3364" name="Rectangle 68"/>
          <p:cNvSpPr>
            <a:spLocks noChangeArrowheads="1"/>
          </p:cNvSpPr>
          <p:nvPr/>
        </p:nvSpPr>
        <p:spPr bwMode="auto">
          <a:xfrm>
            <a:off x="7372350" y="27781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83365" name="Rectangle 69"/>
          <p:cNvSpPr>
            <a:spLocks noChangeArrowheads="1"/>
          </p:cNvSpPr>
          <p:nvPr/>
        </p:nvSpPr>
        <p:spPr bwMode="auto">
          <a:xfrm>
            <a:off x="7372350" y="32956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7372350" y="43434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83367" name="Rectangle 71"/>
          <p:cNvSpPr>
            <a:spLocks noChangeArrowheads="1"/>
          </p:cNvSpPr>
          <p:nvPr/>
        </p:nvSpPr>
        <p:spPr bwMode="auto">
          <a:xfrm>
            <a:off x="7372350" y="48641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68" name="Rectangle 72"/>
          <p:cNvSpPr>
            <a:spLocks noChangeArrowheads="1"/>
          </p:cNvSpPr>
          <p:nvPr/>
        </p:nvSpPr>
        <p:spPr bwMode="auto">
          <a:xfrm>
            <a:off x="7372350" y="53832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69" name="Rectangle 73"/>
          <p:cNvSpPr>
            <a:spLocks noChangeArrowheads="1"/>
          </p:cNvSpPr>
          <p:nvPr/>
        </p:nvSpPr>
        <p:spPr bwMode="auto">
          <a:xfrm>
            <a:off x="7372350" y="38227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3370" name="Text Box 74"/>
          <p:cNvSpPr txBox="1">
            <a:spLocks noChangeArrowheads="1"/>
          </p:cNvSpPr>
          <p:nvPr/>
        </p:nvSpPr>
        <p:spPr bwMode="auto">
          <a:xfrm>
            <a:off x="7134225" y="3771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3371" name="Text Box 75"/>
          <p:cNvSpPr txBox="1">
            <a:spLocks noChangeArrowheads="1"/>
          </p:cNvSpPr>
          <p:nvPr/>
        </p:nvSpPr>
        <p:spPr bwMode="auto">
          <a:xfrm>
            <a:off x="7134225" y="324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3372" name="Text Box 76"/>
          <p:cNvSpPr txBox="1">
            <a:spLocks noChangeArrowheads="1"/>
          </p:cNvSpPr>
          <p:nvPr/>
        </p:nvSpPr>
        <p:spPr bwMode="auto">
          <a:xfrm>
            <a:off x="7134225" y="2730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7134225" y="2212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7129463" y="5322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3375" name="Text Box 79"/>
          <p:cNvSpPr txBox="1">
            <a:spLocks noChangeArrowheads="1"/>
          </p:cNvSpPr>
          <p:nvPr/>
        </p:nvSpPr>
        <p:spPr bwMode="auto">
          <a:xfrm>
            <a:off x="7129463" y="48053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3376" name="Text Box 80"/>
          <p:cNvSpPr txBox="1">
            <a:spLocks noChangeArrowheads="1"/>
          </p:cNvSpPr>
          <p:nvPr/>
        </p:nvSpPr>
        <p:spPr bwMode="auto">
          <a:xfrm>
            <a:off x="7129463" y="428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3377" name="Text Box 81"/>
          <p:cNvSpPr txBox="1">
            <a:spLocks noChangeArrowheads="1"/>
          </p:cNvSpPr>
          <p:nvPr/>
        </p:nvSpPr>
        <p:spPr bwMode="auto">
          <a:xfrm>
            <a:off x="6856413" y="1009650"/>
            <a:ext cx="1425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7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7%7 = 0</a:t>
            </a:r>
          </a:p>
          <a:p>
            <a:pPr eaLnBrk="0" hangingPunct="0"/>
            <a:r>
              <a:rPr lang="en-US" sz="2000"/>
              <a:t>5-(21%5)=4</a:t>
            </a:r>
          </a:p>
        </p:txBody>
      </p:sp>
      <p:sp>
        <p:nvSpPr>
          <p:cNvPr id="183378" name="Rectangle 82"/>
          <p:cNvSpPr>
            <a:spLocks noChangeArrowheads="1"/>
          </p:cNvSpPr>
          <p:nvPr/>
        </p:nvSpPr>
        <p:spPr bwMode="auto">
          <a:xfrm>
            <a:off x="7372350" y="22574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3379" name="Text Box 83"/>
          <p:cNvSpPr txBox="1">
            <a:spLocks noChangeArrowheads="1"/>
          </p:cNvSpPr>
          <p:nvPr/>
        </p:nvSpPr>
        <p:spPr bwMode="auto">
          <a:xfrm>
            <a:off x="7315200" y="6019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??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4DC77-7910-4DCE-8F8E-3747F4485174}" type="slidenum">
              <a:rPr lang="en-US"/>
              <a:pPr/>
              <a:t>34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Double Hashing Example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probes:</a:t>
            </a: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161925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161925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161925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51" name="Rectangle 7"/>
          <p:cNvSpPr>
            <a:spLocks noChangeArrowheads="1"/>
          </p:cNvSpPr>
          <p:nvPr/>
        </p:nvSpPr>
        <p:spPr bwMode="auto">
          <a:xfrm>
            <a:off x="161925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52" name="Rectangle 8"/>
          <p:cNvSpPr>
            <a:spLocks noChangeArrowheads="1"/>
          </p:cNvSpPr>
          <p:nvPr/>
        </p:nvSpPr>
        <p:spPr bwMode="auto">
          <a:xfrm>
            <a:off x="161925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53" name="Rectangle 9"/>
          <p:cNvSpPr>
            <a:spLocks noChangeArrowheads="1"/>
          </p:cNvSpPr>
          <p:nvPr/>
        </p:nvSpPr>
        <p:spPr bwMode="auto">
          <a:xfrm>
            <a:off x="161925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354" name="Rectangle 10"/>
          <p:cNvSpPr>
            <a:spLocks noChangeArrowheads="1"/>
          </p:cNvSpPr>
          <p:nvPr/>
        </p:nvSpPr>
        <p:spPr bwMode="auto">
          <a:xfrm>
            <a:off x="161925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1382713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1382713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5357" name="Text Box 13"/>
          <p:cNvSpPr txBox="1">
            <a:spLocks noChangeArrowheads="1"/>
          </p:cNvSpPr>
          <p:nvPr/>
        </p:nvSpPr>
        <p:spPr bwMode="auto">
          <a:xfrm>
            <a:off x="1382713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1382713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5359" name="Text Box 15"/>
          <p:cNvSpPr txBox="1">
            <a:spLocks noChangeArrowheads="1"/>
          </p:cNvSpPr>
          <p:nvPr/>
        </p:nvSpPr>
        <p:spPr bwMode="auto">
          <a:xfrm>
            <a:off x="1376363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5360" name="Text Box 16"/>
          <p:cNvSpPr txBox="1">
            <a:spLocks noChangeArrowheads="1"/>
          </p:cNvSpPr>
          <p:nvPr/>
        </p:nvSpPr>
        <p:spPr bwMode="auto">
          <a:xfrm>
            <a:off x="1376363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5361" name="Text Box 17"/>
          <p:cNvSpPr txBox="1">
            <a:spLocks noChangeArrowheads="1"/>
          </p:cNvSpPr>
          <p:nvPr/>
        </p:nvSpPr>
        <p:spPr bwMode="auto">
          <a:xfrm>
            <a:off x="1376363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5362" name="Text Box 18"/>
          <p:cNvSpPr txBox="1">
            <a:spLocks noChangeArrowheads="1"/>
          </p:cNvSpPr>
          <p:nvPr/>
        </p:nvSpPr>
        <p:spPr bwMode="auto">
          <a:xfrm>
            <a:off x="1128713" y="990600"/>
            <a:ext cx="1368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14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14%7 = 0</a:t>
            </a:r>
          </a:p>
        </p:txBody>
      </p:sp>
      <p:sp>
        <p:nvSpPr>
          <p:cNvPr id="185363" name="Text Box 19"/>
          <p:cNvSpPr txBox="1">
            <a:spLocks noChangeArrowheads="1"/>
          </p:cNvSpPr>
          <p:nvPr/>
        </p:nvSpPr>
        <p:spPr bwMode="auto">
          <a:xfrm>
            <a:off x="1724025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3032125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3032125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3032125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3032125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3032125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3032125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70" name="Text Box 26"/>
          <p:cNvSpPr txBox="1">
            <a:spLocks noChangeArrowheads="1"/>
          </p:cNvSpPr>
          <p:nvPr/>
        </p:nvSpPr>
        <p:spPr bwMode="auto">
          <a:xfrm>
            <a:off x="2794000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5371" name="Text Box 27"/>
          <p:cNvSpPr txBox="1">
            <a:spLocks noChangeArrowheads="1"/>
          </p:cNvSpPr>
          <p:nvPr/>
        </p:nvSpPr>
        <p:spPr bwMode="auto">
          <a:xfrm>
            <a:off x="2794000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5372" name="Text Box 28"/>
          <p:cNvSpPr txBox="1">
            <a:spLocks noChangeArrowheads="1"/>
          </p:cNvSpPr>
          <p:nvPr/>
        </p:nvSpPr>
        <p:spPr bwMode="auto">
          <a:xfrm>
            <a:off x="2794000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5373" name="Text Box 29"/>
          <p:cNvSpPr txBox="1">
            <a:spLocks noChangeArrowheads="1"/>
          </p:cNvSpPr>
          <p:nvPr/>
        </p:nvSpPr>
        <p:spPr bwMode="auto">
          <a:xfrm>
            <a:off x="2794000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2787650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5375" name="Text Box 31"/>
          <p:cNvSpPr txBox="1">
            <a:spLocks noChangeArrowheads="1"/>
          </p:cNvSpPr>
          <p:nvPr/>
        </p:nvSpPr>
        <p:spPr bwMode="auto">
          <a:xfrm>
            <a:off x="2787650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5376" name="Text Box 32"/>
          <p:cNvSpPr txBox="1">
            <a:spLocks noChangeArrowheads="1"/>
          </p:cNvSpPr>
          <p:nvPr/>
        </p:nvSpPr>
        <p:spPr bwMode="auto">
          <a:xfrm>
            <a:off x="2787650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5377" name="Text Box 33"/>
          <p:cNvSpPr txBox="1">
            <a:spLocks noChangeArrowheads="1"/>
          </p:cNvSpPr>
          <p:nvPr/>
        </p:nvSpPr>
        <p:spPr bwMode="auto">
          <a:xfrm>
            <a:off x="2620963" y="9906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8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8%7 = 1</a:t>
            </a:r>
          </a:p>
        </p:txBody>
      </p:sp>
      <p:sp>
        <p:nvSpPr>
          <p:cNvPr id="185378" name="Text Box 34"/>
          <p:cNvSpPr txBox="1">
            <a:spLocks noChangeArrowheads="1"/>
          </p:cNvSpPr>
          <p:nvPr/>
        </p:nvSpPr>
        <p:spPr bwMode="auto">
          <a:xfrm>
            <a:off x="3135313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4449763" y="22383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5380" name="Rectangle 36"/>
          <p:cNvSpPr>
            <a:spLocks noChangeArrowheads="1"/>
          </p:cNvSpPr>
          <p:nvPr/>
        </p:nvSpPr>
        <p:spPr bwMode="auto">
          <a:xfrm>
            <a:off x="4449763" y="275907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4449763" y="32766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4449763" y="4324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85383" name="Rectangle 39"/>
          <p:cNvSpPr>
            <a:spLocks noChangeArrowheads="1"/>
          </p:cNvSpPr>
          <p:nvPr/>
        </p:nvSpPr>
        <p:spPr bwMode="auto">
          <a:xfrm>
            <a:off x="4449763" y="536416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84" name="Rectangle 40"/>
          <p:cNvSpPr>
            <a:spLocks noChangeArrowheads="1"/>
          </p:cNvSpPr>
          <p:nvPr/>
        </p:nvSpPr>
        <p:spPr bwMode="auto">
          <a:xfrm>
            <a:off x="4449763" y="38036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85" name="Text Box 41"/>
          <p:cNvSpPr txBox="1">
            <a:spLocks noChangeArrowheads="1"/>
          </p:cNvSpPr>
          <p:nvPr/>
        </p:nvSpPr>
        <p:spPr bwMode="auto">
          <a:xfrm>
            <a:off x="4213225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5386" name="Text Box 42"/>
          <p:cNvSpPr txBox="1">
            <a:spLocks noChangeArrowheads="1"/>
          </p:cNvSpPr>
          <p:nvPr/>
        </p:nvSpPr>
        <p:spPr bwMode="auto">
          <a:xfrm>
            <a:off x="4213225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5387" name="Text Box 43"/>
          <p:cNvSpPr txBox="1">
            <a:spLocks noChangeArrowheads="1"/>
          </p:cNvSpPr>
          <p:nvPr/>
        </p:nvSpPr>
        <p:spPr bwMode="auto">
          <a:xfrm>
            <a:off x="4213225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5388" name="Text Box 44"/>
          <p:cNvSpPr txBox="1">
            <a:spLocks noChangeArrowheads="1"/>
          </p:cNvSpPr>
          <p:nvPr/>
        </p:nvSpPr>
        <p:spPr bwMode="auto">
          <a:xfrm>
            <a:off x="4213225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5389" name="Text Box 45"/>
          <p:cNvSpPr txBox="1">
            <a:spLocks noChangeArrowheads="1"/>
          </p:cNvSpPr>
          <p:nvPr/>
        </p:nvSpPr>
        <p:spPr bwMode="auto">
          <a:xfrm>
            <a:off x="4206875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5390" name="Text Box 46"/>
          <p:cNvSpPr txBox="1">
            <a:spLocks noChangeArrowheads="1"/>
          </p:cNvSpPr>
          <p:nvPr/>
        </p:nvSpPr>
        <p:spPr bwMode="auto">
          <a:xfrm>
            <a:off x="4206875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5391" name="Text Box 47"/>
          <p:cNvSpPr txBox="1">
            <a:spLocks noChangeArrowheads="1"/>
          </p:cNvSpPr>
          <p:nvPr/>
        </p:nvSpPr>
        <p:spPr bwMode="auto">
          <a:xfrm>
            <a:off x="4206875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5392" name="Text Box 48"/>
          <p:cNvSpPr txBox="1">
            <a:spLocks noChangeArrowheads="1"/>
          </p:cNvSpPr>
          <p:nvPr/>
        </p:nvSpPr>
        <p:spPr bwMode="auto">
          <a:xfrm>
            <a:off x="3933825" y="990600"/>
            <a:ext cx="1425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21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21%7 =0</a:t>
            </a:r>
          </a:p>
          <a:p>
            <a:pPr eaLnBrk="0" hangingPunct="0"/>
            <a:r>
              <a:rPr lang="en-US" sz="2000"/>
              <a:t>5-(21%5)=4</a:t>
            </a:r>
          </a:p>
        </p:txBody>
      </p:sp>
      <p:sp>
        <p:nvSpPr>
          <p:cNvPr id="185393" name="Text Box 49"/>
          <p:cNvSpPr txBox="1">
            <a:spLocks noChangeArrowheads="1"/>
          </p:cNvSpPr>
          <p:nvPr/>
        </p:nvSpPr>
        <p:spPr bwMode="auto">
          <a:xfrm>
            <a:off x="4554538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2</a:t>
            </a:r>
          </a:p>
        </p:txBody>
      </p:sp>
      <p:sp>
        <p:nvSpPr>
          <p:cNvPr id="185394" name="Rectangle 50"/>
          <p:cNvSpPr>
            <a:spLocks noChangeArrowheads="1"/>
          </p:cNvSpPr>
          <p:nvPr/>
        </p:nvSpPr>
        <p:spPr bwMode="auto">
          <a:xfrm>
            <a:off x="586740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85395" name="Rectangle 51"/>
          <p:cNvSpPr>
            <a:spLocks noChangeArrowheads="1"/>
          </p:cNvSpPr>
          <p:nvPr/>
        </p:nvSpPr>
        <p:spPr bwMode="auto">
          <a:xfrm>
            <a:off x="586740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85396" name="Rectangle 52"/>
          <p:cNvSpPr>
            <a:spLocks noChangeArrowheads="1"/>
          </p:cNvSpPr>
          <p:nvPr/>
        </p:nvSpPr>
        <p:spPr bwMode="auto">
          <a:xfrm>
            <a:off x="586740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85397" name="Rectangle 53"/>
          <p:cNvSpPr>
            <a:spLocks noChangeArrowheads="1"/>
          </p:cNvSpPr>
          <p:nvPr/>
        </p:nvSpPr>
        <p:spPr bwMode="auto">
          <a:xfrm>
            <a:off x="586740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98" name="Rectangle 54"/>
          <p:cNvSpPr>
            <a:spLocks noChangeArrowheads="1"/>
          </p:cNvSpPr>
          <p:nvPr/>
        </p:nvSpPr>
        <p:spPr bwMode="auto">
          <a:xfrm>
            <a:off x="586740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399" name="Rectangle 55"/>
          <p:cNvSpPr>
            <a:spLocks noChangeArrowheads="1"/>
          </p:cNvSpPr>
          <p:nvPr/>
        </p:nvSpPr>
        <p:spPr bwMode="auto">
          <a:xfrm>
            <a:off x="586740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400" name="Text Box 56"/>
          <p:cNvSpPr txBox="1">
            <a:spLocks noChangeArrowheads="1"/>
          </p:cNvSpPr>
          <p:nvPr/>
        </p:nvSpPr>
        <p:spPr bwMode="auto">
          <a:xfrm>
            <a:off x="5629275" y="37528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5401" name="Text Box 57"/>
          <p:cNvSpPr txBox="1">
            <a:spLocks noChangeArrowheads="1"/>
          </p:cNvSpPr>
          <p:nvPr/>
        </p:nvSpPr>
        <p:spPr bwMode="auto">
          <a:xfrm>
            <a:off x="5629275" y="32273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5402" name="Text Box 58"/>
          <p:cNvSpPr txBox="1">
            <a:spLocks noChangeArrowheads="1"/>
          </p:cNvSpPr>
          <p:nvPr/>
        </p:nvSpPr>
        <p:spPr bwMode="auto">
          <a:xfrm>
            <a:off x="5629275" y="27114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5403" name="Text Box 59"/>
          <p:cNvSpPr txBox="1">
            <a:spLocks noChangeArrowheads="1"/>
          </p:cNvSpPr>
          <p:nvPr/>
        </p:nvSpPr>
        <p:spPr bwMode="auto">
          <a:xfrm>
            <a:off x="5629275" y="219392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5404" name="Text Box 60"/>
          <p:cNvSpPr txBox="1">
            <a:spLocks noChangeArrowheads="1"/>
          </p:cNvSpPr>
          <p:nvPr/>
        </p:nvSpPr>
        <p:spPr bwMode="auto">
          <a:xfrm>
            <a:off x="5624513" y="5303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5405" name="Text Box 61"/>
          <p:cNvSpPr txBox="1">
            <a:spLocks noChangeArrowheads="1"/>
          </p:cNvSpPr>
          <p:nvPr/>
        </p:nvSpPr>
        <p:spPr bwMode="auto">
          <a:xfrm>
            <a:off x="5624513" y="47863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5406" name="Text Box 62"/>
          <p:cNvSpPr txBox="1">
            <a:spLocks noChangeArrowheads="1"/>
          </p:cNvSpPr>
          <p:nvPr/>
        </p:nvSpPr>
        <p:spPr bwMode="auto">
          <a:xfrm>
            <a:off x="5624513" y="42687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5407" name="Text Box 63"/>
          <p:cNvSpPr txBox="1">
            <a:spLocks noChangeArrowheads="1"/>
          </p:cNvSpPr>
          <p:nvPr/>
        </p:nvSpPr>
        <p:spPr bwMode="auto">
          <a:xfrm>
            <a:off x="5456238" y="990600"/>
            <a:ext cx="1216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2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2%7 = 2</a:t>
            </a:r>
          </a:p>
        </p:txBody>
      </p:sp>
      <p:sp>
        <p:nvSpPr>
          <p:cNvPr id="185408" name="Text Box 64"/>
          <p:cNvSpPr txBox="1">
            <a:spLocks noChangeArrowheads="1"/>
          </p:cNvSpPr>
          <p:nvPr/>
        </p:nvSpPr>
        <p:spPr bwMode="auto">
          <a:xfrm>
            <a:off x="5972175" y="600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/>
              <a:t>1</a:t>
            </a:r>
          </a:p>
        </p:txBody>
      </p:sp>
      <p:sp>
        <p:nvSpPr>
          <p:cNvPr id="185409" name="Rectangle 65"/>
          <p:cNvSpPr>
            <a:spLocks noChangeArrowheads="1"/>
          </p:cNvSpPr>
          <p:nvPr/>
        </p:nvSpPr>
        <p:spPr bwMode="auto">
          <a:xfrm>
            <a:off x="3032125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410" name="Rectangle 66"/>
          <p:cNvSpPr>
            <a:spLocks noChangeArrowheads="1"/>
          </p:cNvSpPr>
          <p:nvPr/>
        </p:nvSpPr>
        <p:spPr bwMode="auto">
          <a:xfrm>
            <a:off x="4449763" y="484505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411" name="Rectangle 67"/>
          <p:cNvSpPr>
            <a:spLocks noChangeArrowheads="1"/>
          </p:cNvSpPr>
          <p:nvPr/>
        </p:nvSpPr>
        <p:spPr bwMode="auto">
          <a:xfrm>
            <a:off x="586740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5412" name="Rectangle 68"/>
          <p:cNvSpPr>
            <a:spLocks noChangeArrowheads="1"/>
          </p:cNvSpPr>
          <p:nvPr/>
        </p:nvSpPr>
        <p:spPr bwMode="auto">
          <a:xfrm>
            <a:off x="7372350" y="27781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8</a:t>
            </a:r>
          </a:p>
        </p:txBody>
      </p:sp>
      <p:sp>
        <p:nvSpPr>
          <p:cNvPr id="185413" name="Rectangle 69"/>
          <p:cNvSpPr>
            <a:spLocks noChangeArrowheads="1"/>
          </p:cNvSpPr>
          <p:nvPr/>
        </p:nvSpPr>
        <p:spPr bwMode="auto">
          <a:xfrm>
            <a:off x="7372350" y="32956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</a:t>
            </a:r>
          </a:p>
        </p:txBody>
      </p:sp>
      <p:sp>
        <p:nvSpPr>
          <p:cNvPr id="185414" name="Rectangle 70"/>
          <p:cNvSpPr>
            <a:spLocks noChangeArrowheads="1"/>
          </p:cNvSpPr>
          <p:nvPr/>
        </p:nvSpPr>
        <p:spPr bwMode="auto">
          <a:xfrm>
            <a:off x="7372350" y="43434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21</a:t>
            </a:r>
          </a:p>
        </p:txBody>
      </p:sp>
      <p:sp>
        <p:nvSpPr>
          <p:cNvPr id="185415" name="Rectangle 71"/>
          <p:cNvSpPr>
            <a:spLocks noChangeArrowheads="1"/>
          </p:cNvSpPr>
          <p:nvPr/>
        </p:nvSpPr>
        <p:spPr bwMode="auto">
          <a:xfrm>
            <a:off x="7372350" y="48641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185416" name="Rectangle 72"/>
          <p:cNvSpPr>
            <a:spLocks noChangeArrowheads="1"/>
          </p:cNvSpPr>
          <p:nvPr/>
        </p:nvSpPr>
        <p:spPr bwMode="auto">
          <a:xfrm>
            <a:off x="7372350" y="53832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417" name="Rectangle 73"/>
          <p:cNvSpPr>
            <a:spLocks noChangeArrowheads="1"/>
          </p:cNvSpPr>
          <p:nvPr/>
        </p:nvSpPr>
        <p:spPr bwMode="auto">
          <a:xfrm>
            <a:off x="7372350" y="38227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85418" name="Text Box 74"/>
          <p:cNvSpPr txBox="1">
            <a:spLocks noChangeArrowheads="1"/>
          </p:cNvSpPr>
          <p:nvPr/>
        </p:nvSpPr>
        <p:spPr bwMode="auto">
          <a:xfrm>
            <a:off x="7134225" y="3771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3</a:t>
            </a:r>
          </a:p>
        </p:txBody>
      </p:sp>
      <p:sp>
        <p:nvSpPr>
          <p:cNvPr id="185419" name="Text Box 75"/>
          <p:cNvSpPr txBox="1">
            <a:spLocks noChangeArrowheads="1"/>
          </p:cNvSpPr>
          <p:nvPr/>
        </p:nvSpPr>
        <p:spPr bwMode="auto">
          <a:xfrm>
            <a:off x="7134225" y="32464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2</a:t>
            </a:r>
          </a:p>
        </p:txBody>
      </p:sp>
      <p:sp>
        <p:nvSpPr>
          <p:cNvPr id="185420" name="Text Box 76"/>
          <p:cNvSpPr txBox="1">
            <a:spLocks noChangeArrowheads="1"/>
          </p:cNvSpPr>
          <p:nvPr/>
        </p:nvSpPr>
        <p:spPr bwMode="auto">
          <a:xfrm>
            <a:off x="7134225" y="27305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1</a:t>
            </a:r>
          </a:p>
        </p:txBody>
      </p:sp>
      <p:sp>
        <p:nvSpPr>
          <p:cNvPr id="185421" name="Text Box 77"/>
          <p:cNvSpPr txBox="1">
            <a:spLocks noChangeArrowheads="1"/>
          </p:cNvSpPr>
          <p:nvPr/>
        </p:nvSpPr>
        <p:spPr bwMode="auto">
          <a:xfrm>
            <a:off x="7134225" y="22129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0</a:t>
            </a:r>
          </a:p>
        </p:txBody>
      </p:sp>
      <p:sp>
        <p:nvSpPr>
          <p:cNvPr id="185422" name="Text Box 78"/>
          <p:cNvSpPr txBox="1">
            <a:spLocks noChangeArrowheads="1"/>
          </p:cNvSpPr>
          <p:nvPr/>
        </p:nvSpPr>
        <p:spPr bwMode="auto">
          <a:xfrm>
            <a:off x="7129463" y="5322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6</a:t>
            </a:r>
          </a:p>
        </p:txBody>
      </p:sp>
      <p:sp>
        <p:nvSpPr>
          <p:cNvPr id="185423" name="Text Box 79"/>
          <p:cNvSpPr txBox="1">
            <a:spLocks noChangeArrowheads="1"/>
          </p:cNvSpPr>
          <p:nvPr/>
        </p:nvSpPr>
        <p:spPr bwMode="auto">
          <a:xfrm>
            <a:off x="7129463" y="480536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5</a:t>
            </a:r>
          </a:p>
        </p:txBody>
      </p:sp>
      <p:sp>
        <p:nvSpPr>
          <p:cNvPr id="185424" name="Text Box 80"/>
          <p:cNvSpPr txBox="1">
            <a:spLocks noChangeArrowheads="1"/>
          </p:cNvSpPr>
          <p:nvPr/>
        </p:nvSpPr>
        <p:spPr bwMode="auto">
          <a:xfrm>
            <a:off x="7129463" y="42878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 sz="1800"/>
              <a:t>4</a:t>
            </a:r>
          </a:p>
        </p:txBody>
      </p:sp>
      <p:sp>
        <p:nvSpPr>
          <p:cNvPr id="185425" name="Text Box 81"/>
          <p:cNvSpPr txBox="1">
            <a:spLocks noChangeArrowheads="1"/>
          </p:cNvSpPr>
          <p:nvPr/>
        </p:nvSpPr>
        <p:spPr bwMode="auto">
          <a:xfrm>
            <a:off x="6856413" y="1009650"/>
            <a:ext cx="1425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insert(</a:t>
            </a:r>
            <a:r>
              <a:rPr lang="en-US">
                <a:solidFill>
                  <a:srgbClr val="FF0000"/>
                </a:solidFill>
              </a:rPr>
              <a:t>7</a:t>
            </a:r>
            <a:r>
              <a:rPr lang="en-US"/>
              <a:t>)</a:t>
            </a:r>
          </a:p>
          <a:p>
            <a:pPr eaLnBrk="0" hangingPunct="0"/>
            <a:r>
              <a:rPr lang="en-US" sz="2000"/>
              <a:t>7%7 = 0</a:t>
            </a:r>
          </a:p>
          <a:p>
            <a:pPr eaLnBrk="0" hangingPunct="0"/>
            <a:r>
              <a:rPr lang="en-US" sz="2000"/>
              <a:t>5-(21%5)=4</a:t>
            </a:r>
          </a:p>
        </p:txBody>
      </p:sp>
      <p:sp>
        <p:nvSpPr>
          <p:cNvPr id="185426" name="Rectangle 82"/>
          <p:cNvSpPr>
            <a:spLocks noChangeArrowheads="1"/>
          </p:cNvSpPr>
          <p:nvPr/>
        </p:nvSpPr>
        <p:spPr bwMode="auto">
          <a:xfrm>
            <a:off x="7372350" y="22574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/>
              <a:t>14</a:t>
            </a:r>
          </a:p>
        </p:txBody>
      </p:sp>
      <p:sp>
        <p:nvSpPr>
          <p:cNvPr id="185427" name="Text Box 83"/>
          <p:cNvSpPr txBox="1">
            <a:spLocks noChangeArrowheads="1"/>
          </p:cNvSpPr>
          <p:nvPr/>
        </p:nvSpPr>
        <p:spPr bwMode="auto">
          <a:xfrm>
            <a:off x="7315200" y="6019800"/>
            <a:ext cx="609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5428" name="Freeform 84"/>
          <p:cNvSpPr>
            <a:spLocks/>
          </p:cNvSpPr>
          <p:nvPr/>
        </p:nvSpPr>
        <p:spPr bwMode="auto">
          <a:xfrm>
            <a:off x="7924800" y="2514600"/>
            <a:ext cx="1066800" cy="22098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240" y="624"/>
              </a:cxn>
              <a:cxn ang="0">
                <a:pos x="0" y="1296"/>
              </a:cxn>
            </a:cxnLst>
            <a:rect l="0" t="0" r="r" b="b"/>
            <a:pathLst>
              <a:path w="248" h="1296">
                <a:moveTo>
                  <a:pt x="48" y="0"/>
                </a:moveTo>
                <a:cubicBezTo>
                  <a:pt x="148" y="204"/>
                  <a:pt x="248" y="408"/>
                  <a:pt x="240" y="624"/>
                </a:cubicBezTo>
                <a:cubicBezTo>
                  <a:pt x="232" y="840"/>
                  <a:pt x="116" y="1068"/>
                  <a:pt x="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429" name="Freeform 85"/>
          <p:cNvSpPr>
            <a:spLocks/>
          </p:cNvSpPr>
          <p:nvPr/>
        </p:nvSpPr>
        <p:spPr bwMode="auto">
          <a:xfrm flipH="1">
            <a:off x="7924800" y="2971800"/>
            <a:ext cx="520700" cy="1600200"/>
          </a:xfrm>
          <a:custGeom>
            <a:avLst/>
            <a:gdLst/>
            <a:ahLst/>
            <a:cxnLst>
              <a:cxn ang="0">
                <a:pos x="248" y="1008"/>
              </a:cxn>
              <a:cxn ang="0">
                <a:pos x="8" y="480"/>
              </a:cxn>
              <a:cxn ang="0">
                <a:pos x="200" y="0"/>
              </a:cxn>
            </a:cxnLst>
            <a:rect l="0" t="0" r="r" b="b"/>
            <a:pathLst>
              <a:path w="248" h="1008">
                <a:moveTo>
                  <a:pt x="248" y="1008"/>
                </a:moveTo>
                <a:cubicBezTo>
                  <a:pt x="132" y="828"/>
                  <a:pt x="16" y="648"/>
                  <a:pt x="8" y="480"/>
                </a:cubicBezTo>
                <a:cubicBezTo>
                  <a:pt x="0" y="312"/>
                  <a:pt x="100" y="156"/>
                  <a:pt x="20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430" name="Freeform 86"/>
          <p:cNvSpPr>
            <a:spLocks/>
          </p:cNvSpPr>
          <p:nvPr/>
        </p:nvSpPr>
        <p:spPr bwMode="auto">
          <a:xfrm>
            <a:off x="6845300" y="3124200"/>
            <a:ext cx="469900" cy="1981200"/>
          </a:xfrm>
          <a:custGeom>
            <a:avLst/>
            <a:gdLst/>
            <a:ahLst/>
            <a:cxnLst>
              <a:cxn ang="0">
                <a:pos x="296" y="0"/>
              </a:cxn>
              <a:cxn ang="0">
                <a:pos x="8" y="624"/>
              </a:cxn>
              <a:cxn ang="0">
                <a:pos x="248" y="1248"/>
              </a:cxn>
            </a:cxnLst>
            <a:rect l="0" t="0" r="r" b="b"/>
            <a:pathLst>
              <a:path w="296" h="1248">
                <a:moveTo>
                  <a:pt x="296" y="0"/>
                </a:moveTo>
                <a:cubicBezTo>
                  <a:pt x="156" y="208"/>
                  <a:pt x="16" y="416"/>
                  <a:pt x="8" y="624"/>
                </a:cubicBezTo>
                <a:cubicBezTo>
                  <a:pt x="0" y="832"/>
                  <a:pt x="124" y="1040"/>
                  <a:pt x="248" y="124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A2B54-67A6-49A5-A8E8-FAD11596F446}" type="slidenum">
              <a:rPr lang="en-US"/>
              <a:pPr/>
              <a:t>35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Load Factor in Double Hashing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For </a:t>
            </a:r>
            <a:r>
              <a:rPr lang="en-US" sz="2400" i="1"/>
              <a:t>any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 &lt; 1, double hashing will find an empty slot (given appropriate table size and hash</a:t>
            </a:r>
            <a:r>
              <a:rPr lang="en-US" sz="2400" baseline="-25000">
                <a:sym typeface="Symbol" pitchFamily="18" charset="2"/>
              </a:rPr>
              <a:t>2</a:t>
            </a:r>
            <a:r>
              <a:rPr lang="en-US" sz="240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Search cost approaches optimal (random re-hash):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successful search: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unsuccessful search: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No primary clustering and no secondary clustering</a:t>
            </a:r>
            <a:endParaRPr lang="en-US" sz="2400" b="1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Still becomes costly as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</a:t>
            </a:r>
            <a:r>
              <a:rPr lang="en-US" sz="2400">
                <a:solidFill>
                  <a:schemeClr val="accent2"/>
                </a:solidFill>
              </a:rPr>
              <a:t> nears 1. </a:t>
            </a:r>
            <a:endParaRPr lang="en-US" sz="2400">
              <a:solidFill>
                <a:schemeClr val="accent2"/>
              </a:solidFill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3733800" y="3886200"/>
          <a:ext cx="763588" cy="876300"/>
        </p:xfrm>
        <a:graphic>
          <a:graphicData uri="http://schemas.openxmlformats.org/presentationml/2006/ole">
            <p:oleObj spid="_x0000_s3074" name="Equation" r:id="rId4" imgW="342720" imgH="393480" progId="Equation.3">
              <p:embed/>
            </p:oleObj>
          </a:graphicData>
        </a:graphic>
      </p:graphicFrame>
      <p:graphicFrame>
        <p:nvGraphicFramePr>
          <p:cNvPr id="187397" name="Object 5"/>
          <p:cNvGraphicFramePr>
            <a:graphicFrameLocks noChangeAspect="1"/>
          </p:cNvGraphicFramePr>
          <p:nvPr/>
        </p:nvGraphicFramePr>
        <p:xfrm>
          <a:off x="3581400" y="2819400"/>
          <a:ext cx="1389063" cy="876300"/>
        </p:xfrm>
        <a:graphic>
          <a:graphicData uri="http://schemas.openxmlformats.org/presentationml/2006/ole">
            <p:oleObj spid="_x0000_s3075" name="Equation" r:id="rId5" imgW="622080" imgH="393480" progId="Equation.3">
              <p:embed/>
            </p:oleObj>
          </a:graphicData>
        </a:graphic>
      </p:graphicFrame>
      <p:sp>
        <p:nvSpPr>
          <p:cNvPr id="187398" name="AutoShape 6"/>
          <p:cNvSpPr>
            <a:spLocks noChangeArrowheads="1"/>
          </p:cNvSpPr>
          <p:nvPr/>
        </p:nvSpPr>
        <p:spPr bwMode="auto">
          <a:xfrm>
            <a:off x="5562600" y="3657600"/>
            <a:ext cx="2057400" cy="914400"/>
          </a:xfrm>
          <a:prstGeom prst="wedgeRoundRectCallout">
            <a:avLst>
              <a:gd name="adj1" fmla="val -65972"/>
              <a:gd name="adj2" fmla="val -91667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b="1"/>
              <a:t>Note natural logarithm!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5B877-8D82-4544-8D46-AB0117C0520A}" type="slidenum">
              <a:rPr lang="en-US"/>
              <a:pPr/>
              <a:t>36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304800"/>
            <a:ext cx="5334000" cy="1981200"/>
          </a:xfrm>
        </p:spPr>
        <p:txBody>
          <a:bodyPr/>
          <a:lstStyle/>
          <a:p>
            <a:r>
              <a:rPr lang="en-US"/>
              <a:t>The Squished Pigeon Principle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229600" cy="4114800"/>
          </a:xfrm>
        </p:spPr>
        <p:txBody>
          <a:bodyPr/>
          <a:lstStyle/>
          <a:p>
            <a:r>
              <a:rPr lang="en-US" sz="2800"/>
              <a:t>An insert using Closed Hashing </a:t>
            </a:r>
            <a:r>
              <a:rPr lang="en-US" sz="2800" i="1"/>
              <a:t>cannot</a:t>
            </a:r>
            <a:r>
              <a:rPr lang="en-US" sz="2800"/>
              <a:t> work with a load factor of 1 or more.</a:t>
            </a:r>
          </a:p>
          <a:p>
            <a:pPr lvl="1"/>
            <a:r>
              <a:rPr lang="en-US" sz="2400"/>
              <a:t>Quadratic probing can </a:t>
            </a:r>
            <a:r>
              <a:rPr lang="en-US" sz="2400" i="1"/>
              <a:t>fail</a:t>
            </a:r>
            <a:r>
              <a:rPr lang="en-US" sz="2400"/>
              <a:t> if </a:t>
            </a:r>
            <a:r>
              <a:rPr lang="en-US" sz="2400">
                <a:sym typeface="Symbol" pitchFamily="18" charset="2"/>
              </a:rPr>
              <a:t></a:t>
            </a:r>
            <a:r>
              <a:rPr lang="en-US" sz="2400"/>
              <a:t> &gt; ½</a:t>
            </a:r>
          </a:p>
          <a:p>
            <a:pPr lvl="1"/>
            <a:r>
              <a:rPr lang="en-US" sz="2400"/>
              <a:t>Linear probing and double hashing </a:t>
            </a:r>
            <a:r>
              <a:rPr lang="en-US" sz="2400" i="1"/>
              <a:t>slow</a:t>
            </a:r>
            <a:r>
              <a:rPr lang="en-US" sz="2400"/>
              <a:t> if </a:t>
            </a:r>
            <a:r>
              <a:rPr lang="en-US" sz="2400">
                <a:sym typeface="Symbol" pitchFamily="18" charset="2"/>
              </a:rPr>
              <a:t></a:t>
            </a:r>
            <a:r>
              <a:rPr lang="en-US" sz="2400"/>
              <a:t> &gt; ½ </a:t>
            </a:r>
          </a:p>
          <a:p>
            <a:pPr lvl="1"/>
            <a:r>
              <a:rPr lang="en-US" sz="2400"/>
              <a:t>Lazy deletion never frees space</a:t>
            </a:r>
          </a:p>
          <a:p>
            <a:r>
              <a:rPr lang="en-US" sz="2800"/>
              <a:t>Separate chaining becomes slow once </a:t>
            </a:r>
            <a:r>
              <a:rPr lang="en-US" sz="2800">
                <a:sym typeface="Symbol" pitchFamily="18" charset="2"/>
              </a:rPr>
              <a:t></a:t>
            </a:r>
            <a:r>
              <a:rPr lang="en-US" sz="2800"/>
              <a:t> &gt; 1</a:t>
            </a:r>
          </a:p>
          <a:p>
            <a:pPr lvl="1"/>
            <a:r>
              <a:rPr lang="en-US" sz="2400"/>
              <a:t>Eventually becomes a linear search of long chains</a:t>
            </a:r>
          </a:p>
          <a:p>
            <a:r>
              <a:rPr lang="en-US" sz="2800"/>
              <a:t>How can we relieve the pressure on the pigeons?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5105400" y="60960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3600">
                <a:solidFill>
                  <a:srgbClr val="FF0000"/>
                </a:solidFill>
              </a:rPr>
              <a:t>REHASH!</a:t>
            </a:r>
          </a:p>
        </p:txBody>
      </p:sp>
      <p:pic>
        <p:nvPicPr>
          <p:cNvPr id="195589" name="Picture 5" descr="http://www.artmediahaiti.com/amh/pigeons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28600"/>
            <a:ext cx="2536825" cy="2000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F1C5F-D28C-49BC-AE12-A63029CA57EB}" type="slidenum">
              <a:rPr lang="en-US"/>
              <a:pPr/>
              <a:t>37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 Example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Separate chaining</a:t>
            </a:r>
          </a:p>
          <a:p>
            <a:pPr lvl="1">
              <a:buFontTx/>
              <a:buNone/>
            </a:pPr>
            <a:r>
              <a:rPr lang="en-US"/>
              <a:t> h</a:t>
            </a:r>
            <a:r>
              <a:rPr lang="en-US" baseline="-25000"/>
              <a:t>1</a:t>
            </a:r>
            <a:r>
              <a:rPr lang="en-US"/>
              <a:t>(x) = x mod 5 </a:t>
            </a:r>
            <a:r>
              <a:rPr lang="en-US">
                <a:solidFill>
                  <a:srgbClr val="FF0000"/>
                </a:solidFill>
              </a:rPr>
              <a:t>rehashes to</a:t>
            </a:r>
            <a:r>
              <a:rPr lang="en-US"/>
              <a:t> h</a:t>
            </a:r>
            <a:r>
              <a:rPr lang="en-US" baseline="-25000"/>
              <a:t>2</a:t>
            </a:r>
            <a:r>
              <a:rPr lang="en-US"/>
              <a:t>(x) = x mod 11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2004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762000" y="3733800"/>
            <a:ext cx="10668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ym typeface="Symbol" pitchFamily="18" charset="2"/>
              </a:rPr>
              <a:t>=1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838200" y="5257800"/>
            <a:ext cx="1295400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sym typeface="Symbol" pitchFamily="18" charset="2"/>
              </a:rPr>
              <a:t>=5/11</a:t>
            </a:r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36576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0" name="Rectangle 8"/>
          <p:cNvSpPr>
            <a:spLocks noChangeArrowheads="1"/>
          </p:cNvSpPr>
          <p:nvPr/>
        </p:nvSpPr>
        <p:spPr bwMode="auto">
          <a:xfrm>
            <a:off x="41148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1" name="Rectangle 9"/>
          <p:cNvSpPr>
            <a:spLocks noChangeArrowheads="1"/>
          </p:cNvSpPr>
          <p:nvPr/>
        </p:nvSpPr>
        <p:spPr bwMode="auto">
          <a:xfrm>
            <a:off x="45720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2" name="Text Box 10"/>
          <p:cNvSpPr txBox="1">
            <a:spLocks noChangeArrowheads="1"/>
          </p:cNvSpPr>
          <p:nvPr/>
        </p:nvSpPr>
        <p:spPr bwMode="auto">
          <a:xfrm>
            <a:off x="32766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97643" name="Text Box 11"/>
          <p:cNvSpPr txBox="1">
            <a:spLocks noChangeArrowheads="1"/>
          </p:cNvSpPr>
          <p:nvPr/>
        </p:nvSpPr>
        <p:spPr bwMode="auto">
          <a:xfrm>
            <a:off x="37338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97644" name="Text Box 12"/>
          <p:cNvSpPr txBox="1">
            <a:spLocks noChangeArrowheads="1"/>
          </p:cNvSpPr>
          <p:nvPr/>
        </p:nvSpPr>
        <p:spPr bwMode="auto">
          <a:xfrm>
            <a:off x="41148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97645" name="Text Box 13"/>
          <p:cNvSpPr txBox="1">
            <a:spLocks noChangeArrowheads="1"/>
          </p:cNvSpPr>
          <p:nvPr/>
        </p:nvSpPr>
        <p:spPr bwMode="auto">
          <a:xfrm>
            <a:off x="46482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35052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39624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44196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49" name="Rectangle 17"/>
          <p:cNvSpPr>
            <a:spLocks noChangeArrowheads="1"/>
          </p:cNvSpPr>
          <p:nvPr/>
        </p:nvSpPr>
        <p:spPr bwMode="auto">
          <a:xfrm>
            <a:off x="48768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0" name="Rectangle 18"/>
          <p:cNvSpPr>
            <a:spLocks noChangeArrowheads="1"/>
          </p:cNvSpPr>
          <p:nvPr/>
        </p:nvSpPr>
        <p:spPr bwMode="auto">
          <a:xfrm>
            <a:off x="53340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1" name="Text Box 19"/>
          <p:cNvSpPr txBox="1">
            <a:spLocks noChangeArrowheads="1"/>
          </p:cNvSpPr>
          <p:nvPr/>
        </p:nvSpPr>
        <p:spPr bwMode="auto">
          <a:xfrm>
            <a:off x="35814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97652" name="Text Box 20"/>
          <p:cNvSpPr txBox="1">
            <a:spLocks noChangeArrowheads="1"/>
          </p:cNvSpPr>
          <p:nvPr/>
        </p:nvSpPr>
        <p:spPr bwMode="auto">
          <a:xfrm>
            <a:off x="40386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2</a:t>
            </a:r>
          </a:p>
        </p:txBody>
      </p:sp>
      <p:sp>
        <p:nvSpPr>
          <p:cNvPr id="197653" name="Text Box 21"/>
          <p:cNvSpPr txBox="1">
            <a:spLocks noChangeArrowheads="1"/>
          </p:cNvSpPr>
          <p:nvPr/>
        </p:nvSpPr>
        <p:spPr bwMode="auto">
          <a:xfrm>
            <a:off x="44196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197654" name="Text Box 22"/>
          <p:cNvSpPr txBox="1">
            <a:spLocks noChangeArrowheads="1"/>
          </p:cNvSpPr>
          <p:nvPr/>
        </p:nvSpPr>
        <p:spPr bwMode="auto">
          <a:xfrm>
            <a:off x="49530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197655" name="Text Box 23"/>
          <p:cNvSpPr txBox="1">
            <a:spLocks noChangeArrowheads="1"/>
          </p:cNvSpPr>
          <p:nvPr/>
        </p:nvSpPr>
        <p:spPr bwMode="auto">
          <a:xfrm>
            <a:off x="54102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5</a:t>
            </a:r>
          </a:p>
        </p:txBody>
      </p:sp>
      <p:sp>
        <p:nvSpPr>
          <p:cNvPr id="197656" name="Rectangle 24"/>
          <p:cNvSpPr>
            <a:spLocks noChangeArrowheads="1"/>
          </p:cNvSpPr>
          <p:nvPr/>
        </p:nvSpPr>
        <p:spPr bwMode="auto">
          <a:xfrm>
            <a:off x="57912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7" name="Rectangle 25"/>
          <p:cNvSpPr>
            <a:spLocks noChangeArrowheads="1"/>
          </p:cNvSpPr>
          <p:nvPr/>
        </p:nvSpPr>
        <p:spPr bwMode="auto">
          <a:xfrm>
            <a:off x="62484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8" name="Rectangle 26"/>
          <p:cNvSpPr>
            <a:spLocks noChangeArrowheads="1"/>
          </p:cNvSpPr>
          <p:nvPr/>
        </p:nvSpPr>
        <p:spPr bwMode="auto">
          <a:xfrm>
            <a:off x="67056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59" name="Rectangle 27"/>
          <p:cNvSpPr>
            <a:spLocks noChangeArrowheads="1"/>
          </p:cNvSpPr>
          <p:nvPr/>
        </p:nvSpPr>
        <p:spPr bwMode="auto">
          <a:xfrm>
            <a:off x="71628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60" name="Rectangle 28"/>
          <p:cNvSpPr>
            <a:spLocks noChangeArrowheads="1"/>
          </p:cNvSpPr>
          <p:nvPr/>
        </p:nvSpPr>
        <p:spPr bwMode="auto">
          <a:xfrm>
            <a:off x="76200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61" name="Text Box 29"/>
          <p:cNvSpPr txBox="1">
            <a:spLocks noChangeArrowheads="1"/>
          </p:cNvSpPr>
          <p:nvPr/>
        </p:nvSpPr>
        <p:spPr bwMode="auto">
          <a:xfrm>
            <a:off x="58674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6</a:t>
            </a:r>
          </a:p>
        </p:txBody>
      </p:sp>
      <p:sp>
        <p:nvSpPr>
          <p:cNvPr id="197662" name="Text Box 30"/>
          <p:cNvSpPr txBox="1">
            <a:spLocks noChangeArrowheads="1"/>
          </p:cNvSpPr>
          <p:nvPr/>
        </p:nvSpPr>
        <p:spPr bwMode="auto">
          <a:xfrm>
            <a:off x="63246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7</a:t>
            </a:r>
          </a:p>
        </p:txBody>
      </p:sp>
      <p:sp>
        <p:nvSpPr>
          <p:cNvPr id="197663" name="Text Box 31"/>
          <p:cNvSpPr txBox="1">
            <a:spLocks noChangeArrowheads="1"/>
          </p:cNvSpPr>
          <p:nvPr/>
        </p:nvSpPr>
        <p:spPr bwMode="auto">
          <a:xfrm>
            <a:off x="67056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8</a:t>
            </a:r>
          </a:p>
        </p:txBody>
      </p:sp>
      <p:sp>
        <p:nvSpPr>
          <p:cNvPr id="197664" name="Text Box 32"/>
          <p:cNvSpPr txBox="1">
            <a:spLocks noChangeArrowheads="1"/>
          </p:cNvSpPr>
          <p:nvPr/>
        </p:nvSpPr>
        <p:spPr bwMode="auto">
          <a:xfrm>
            <a:off x="72390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9</a:t>
            </a:r>
          </a:p>
        </p:txBody>
      </p:sp>
      <p:sp>
        <p:nvSpPr>
          <p:cNvPr id="197665" name="Text Box 33"/>
          <p:cNvSpPr txBox="1">
            <a:spLocks noChangeArrowheads="1"/>
          </p:cNvSpPr>
          <p:nvPr/>
        </p:nvSpPr>
        <p:spPr bwMode="auto">
          <a:xfrm>
            <a:off x="7696200" y="4876800"/>
            <a:ext cx="533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10</a:t>
            </a:r>
          </a:p>
        </p:txBody>
      </p:sp>
      <p:sp>
        <p:nvSpPr>
          <p:cNvPr id="197666" name="Rectangle 34"/>
          <p:cNvSpPr>
            <a:spLocks noChangeArrowheads="1"/>
          </p:cNvSpPr>
          <p:nvPr/>
        </p:nvSpPr>
        <p:spPr bwMode="auto">
          <a:xfrm>
            <a:off x="27432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67" name="Text Box 35"/>
          <p:cNvSpPr txBox="1">
            <a:spLocks noChangeArrowheads="1"/>
          </p:cNvSpPr>
          <p:nvPr/>
        </p:nvSpPr>
        <p:spPr bwMode="auto">
          <a:xfrm>
            <a:off x="2819400" y="32004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197668" name="Rectangle 36"/>
          <p:cNvSpPr>
            <a:spLocks noChangeArrowheads="1"/>
          </p:cNvSpPr>
          <p:nvPr/>
        </p:nvSpPr>
        <p:spPr bwMode="auto">
          <a:xfrm>
            <a:off x="30480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7669" name="Text Box 37"/>
          <p:cNvSpPr txBox="1">
            <a:spLocks noChangeArrowheads="1"/>
          </p:cNvSpPr>
          <p:nvPr/>
        </p:nvSpPr>
        <p:spPr bwMode="auto">
          <a:xfrm>
            <a:off x="3124200" y="4876800"/>
            <a:ext cx="304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197670" name="Text Box 38"/>
          <p:cNvSpPr txBox="1">
            <a:spLocks noChangeArrowheads="1"/>
          </p:cNvSpPr>
          <p:nvPr/>
        </p:nvSpPr>
        <p:spPr bwMode="auto">
          <a:xfrm>
            <a:off x="2590800" y="40386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197671" name="Text Box 39"/>
          <p:cNvSpPr txBox="1">
            <a:spLocks noChangeArrowheads="1"/>
          </p:cNvSpPr>
          <p:nvPr/>
        </p:nvSpPr>
        <p:spPr bwMode="auto">
          <a:xfrm>
            <a:off x="3505200" y="4038600"/>
            <a:ext cx="685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37</a:t>
            </a:r>
            <a:br>
              <a:rPr lang="en-US" sz="1800"/>
            </a:br>
            <a:r>
              <a:rPr lang="en-US" sz="1800"/>
              <a:t>52</a:t>
            </a:r>
          </a:p>
        </p:txBody>
      </p:sp>
      <p:sp>
        <p:nvSpPr>
          <p:cNvPr id="197672" name="Text Box 40"/>
          <p:cNvSpPr txBox="1">
            <a:spLocks noChangeArrowheads="1"/>
          </p:cNvSpPr>
          <p:nvPr/>
        </p:nvSpPr>
        <p:spPr bwMode="auto">
          <a:xfrm>
            <a:off x="4038600" y="4038600"/>
            <a:ext cx="685800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83</a:t>
            </a:r>
            <a:br>
              <a:rPr lang="en-US" sz="1800"/>
            </a:br>
            <a:r>
              <a:rPr lang="en-US" sz="1800"/>
              <a:t>98</a:t>
            </a:r>
          </a:p>
        </p:txBody>
      </p:sp>
      <p:sp>
        <p:nvSpPr>
          <p:cNvPr id="197673" name="Text Box 41"/>
          <p:cNvSpPr txBox="1">
            <a:spLocks noChangeArrowheads="1"/>
          </p:cNvSpPr>
          <p:nvPr/>
        </p:nvSpPr>
        <p:spPr bwMode="auto">
          <a:xfrm>
            <a:off x="42672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25</a:t>
            </a:r>
          </a:p>
        </p:txBody>
      </p:sp>
      <p:sp>
        <p:nvSpPr>
          <p:cNvPr id="197674" name="Text Box 42"/>
          <p:cNvSpPr txBox="1">
            <a:spLocks noChangeArrowheads="1"/>
          </p:cNvSpPr>
          <p:nvPr/>
        </p:nvSpPr>
        <p:spPr bwMode="auto">
          <a:xfrm>
            <a:off x="48006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37</a:t>
            </a:r>
          </a:p>
        </p:txBody>
      </p:sp>
      <p:sp>
        <p:nvSpPr>
          <p:cNvPr id="197675" name="Text Box 43"/>
          <p:cNvSpPr txBox="1">
            <a:spLocks noChangeArrowheads="1"/>
          </p:cNvSpPr>
          <p:nvPr/>
        </p:nvSpPr>
        <p:spPr bwMode="auto">
          <a:xfrm>
            <a:off x="56388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83</a:t>
            </a:r>
          </a:p>
        </p:txBody>
      </p:sp>
      <p:sp>
        <p:nvSpPr>
          <p:cNvPr id="197676" name="Text Box 44"/>
          <p:cNvSpPr txBox="1">
            <a:spLocks noChangeArrowheads="1"/>
          </p:cNvSpPr>
          <p:nvPr/>
        </p:nvSpPr>
        <p:spPr bwMode="auto">
          <a:xfrm>
            <a:off x="65532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52</a:t>
            </a:r>
          </a:p>
        </p:txBody>
      </p:sp>
      <p:sp>
        <p:nvSpPr>
          <p:cNvPr id="197677" name="Text Box 45"/>
          <p:cNvSpPr txBox="1">
            <a:spLocks noChangeArrowheads="1"/>
          </p:cNvSpPr>
          <p:nvPr/>
        </p:nvSpPr>
        <p:spPr bwMode="auto">
          <a:xfrm>
            <a:off x="7467600" y="57150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/>
              <a:t>98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2500-9410-4F39-AF54-1E849E2F93FB}" type="slidenum">
              <a:rPr lang="en-US"/>
              <a:pPr/>
              <a:t>38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Rehashing </a:t>
            </a:r>
            <a:r>
              <a:rPr lang="en-US">
                <a:solidFill>
                  <a:schemeClr val="tx2"/>
                </a:solidFill>
              </a:rPr>
              <a:t>Amortized</a:t>
            </a:r>
            <a:br>
              <a:rPr lang="en-US">
                <a:solidFill>
                  <a:schemeClr val="tx2"/>
                </a:solidFill>
              </a:rPr>
            </a:br>
            <a:r>
              <a:rPr lang="en-US"/>
              <a:t> Analysis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Consider sequence of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 operations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insert(3); insert(19); insert(2); …</a:t>
            </a:r>
          </a:p>
          <a:p>
            <a:pPr>
              <a:lnSpc>
                <a:spcPct val="90000"/>
              </a:lnSpc>
            </a:pPr>
            <a:r>
              <a:rPr lang="en-US" sz="2400"/>
              <a:t>What is the max number of rehashes?</a:t>
            </a:r>
          </a:p>
          <a:p>
            <a:pPr>
              <a:lnSpc>
                <a:spcPct val="90000"/>
              </a:lnSpc>
            </a:pPr>
            <a:r>
              <a:rPr lang="en-US" sz="2400"/>
              <a:t>What is the total time?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let’s say a regular hash takes time </a:t>
            </a:r>
            <a:r>
              <a:rPr lang="en-US" sz="2000" i="1"/>
              <a:t>a</a:t>
            </a:r>
            <a:r>
              <a:rPr lang="en-US" sz="2000"/>
              <a:t>, and rehashing an array contain </a:t>
            </a:r>
            <a:r>
              <a:rPr lang="en-US" sz="2000" i="1"/>
              <a:t>k</a:t>
            </a:r>
            <a:r>
              <a:rPr lang="en-US" sz="2000"/>
              <a:t> elements takes time </a:t>
            </a:r>
            <a:r>
              <a:rPr lang="en-US" sz="2000" i="1"/>
              <a:t>bk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Amortized time =</a:t>
            </a:r>
            <a:r>
              <a:rPr lang="en-US" sz="2800"/>
              <a:t> </a:t>
            </a:r>
            <a:r>
              <a:rPr lang="en-US" sz="2800" i="1"/>
              <a:t>(an+b(2n-1))/n = O( 1 )</a:t>
            </a: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</a:pPr>
            <a:endParaRPr lang="en-US" sz="2800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791200" y="2438400"/>
            <a:ext cx="801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</a:rPr>
              <a:t>log n</a:t>
            </a:r>
          </a:p>
        </p:txBody>
      </p:sp>
      <p:graphicFrame>
        <p:nvGraphicFramePr>
          <p:cNvPr id="224256" name="Object 0"/>
          <p:cNvGraphicFramePr>
            <a:graphicFrameLocks noChangeAspect="1"/>
          </p:cNvGraphicFramePr>
          <p:nvPr/>
        </p:nvGraphicFramePr>
        <p:xfrm>
          <a:off x="1447800" y="4065588"/>
          <a:ext cx="5299075" cy="1412875"/>
        </p:xfrm>
        <a:graphic>
          <a:graphicData uri="http://schemas.openxmlformats.org/presentationml/2006/ole">
            <p:oleObj spid="_x0000_s4098" name="Equation" r:id="rId3" imgW="2476440" imgH="660240" progId="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E54A-8ACB-4CD7-A59A-1C203E105B3C}" type="slidenum">
              <a:rPr lang="en-US"/>
              <a:pPr/>
              <a:t>39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Rehashing without Stretching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Suppose input is a </a:t>
            </a:r>
            <a:r>
              <a:rPr lang="en-US" sz="2800">
                <a:solidFill>
                  <a:schemeClr val="accent2"/>
                </a:solidFill>
              </a:rPr>
              <a:t>mix</a:t>
            </a:r>
            <a:r>
              <a:rPr lang="en-US" sz="2800"/>
              <a:t> of inserts and deletes</a:t>
            </a:r>
          </a:p>
          <a:p>
            <a:pPr lvl="1"/>
            <a:r>
              <a:rPr lang="en-US" sz="2400"/>
              <a:t>Never more than TableSize/2 active keys</a:t>
            </a:r>
          </a:p>
          <a:p>
            <a:pPr lvl="1"/>
            <a:r>
              <a:rPr lang="en-US" sz="2400"/>
              <a:t>Rehash when </a:t>
            </a:r>
            <a:r>
              <a:rPr lang="en-US">
                <a:sym typeface="Symbol" pitchFamily="18" charset="2"/>
              </a:rPr>
              <a:t></a:t>
            </a:r>
            <a:r>
              <a:rPr lang="en-US" sz="2400"/>
              <a:t>=1 (half the table must be deletions)</a:t>
            </a:r>
          </a:p>
          <a:p>
            <a:r>
              <a:rPr lang="en-US" sz="2800"/>
              <a:t>Worst-case sequence: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T/2 inserts, T/2 deletes, T/2 inserts, Rehash,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		     T/2 deletes, T/2 inserts, Rehash, …</a:t>
            </a:r>
          </a:p>
          <a:p>
            <a:r>
              <a:rPr lang="en-US" sz="2800"/>
              <a:t>Rehashing at most doubles the amount of work – still O(1)</a:t>
            </a:r>
          </a:p>
          <a:p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35F5-C084-4526-B136-5AF1B1EA7146}" type="slidenum">
              <a:rPr lang="en-US"/>
              <a:pPr/>
              <a:t>4</a:t>
            </a:fld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r>
              <a:rPr lang="en-US"/>
              <a:t>Hash Tables: Basic Idea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sz="2800">
                <a:solidFill>
                  <a:srgbClr val="0000FF"/>
                </a:solidFill>
              </a:rPr>
              <a:t>Use a key (arbitrary string or number) to index directly into an array</a:t>
            </a:r>
            <a:r>
              <a:rPr lang="en-US" sz="2800"/>
              <a:t> – O(1) time to access records</a:t>
            </a:r>
          </a:p>
          <a:p>
            <a:pPr lvl="1"/>
            <a:r>
              <a:rPr lang="en-US" sz="2400"/>
              <a:t>A[“kreplach”] = “tasty stuffed dough”</a:t>
            </a:r>
          </a:p>
          <a:p>
            <a:pPr lvl="1"/>
            <a:r>
              <a:rPr lang="en-US" sz="2400"/>
              <a:t>Need a </a:t>
            </a:r>
            <a:r>
              <a:rPr lang="en-US" sz="2400" i="1">
                <a:solidFill>
                  <a:srgbClr val="0000FF"/>
                </a:solidFill>
              </a:rPr>
              <a:t>hash function</a:t>
            </a:r>
            <a:r>
              <a:rPr lang="en-US" sz="2400"/>
              <a:t> to convert the key to an integer</a:t>
            </a:r>
          </a:p>
        </p:txBody>
      </p:sp>
      <p:graphicFrame>
        <p:nvGraphicFramePr>
          <p:cNvPr id="129028" name="Group 4"/>
          <p:cNvGraphicFramePr>
            <a:graphicFrameLocks noGrp="1"/>
          </p:cNvGraphicFramePr>
          <p:nvPr/>
        </p:nvGraphicFramePr>
        <p:xfrm>
          <a:off x="1981200" y="3810000"/>
          <a:ext cx="5486400" cy="2565400"/>
        </p:xfrm>
        <a:graphic>
          <a:graphicData uri="http://schemas.openxmlformats.org/drawingml/2006/table">
            <a:tbl>
              <a:tblPr/>
              <a:tblGrid>
                <a:gridCol w="685800"/>
                <a:gridCol w="1981200"/>
                <a:gridCol w="2819400"/>
              </a:tblGrid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kim 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spicy cabbage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kreplach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tasty stuffed dough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kiwi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Australian fruit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28273-02B1-48CD-B27D-AD9DE5C108FE}" type="slidenum">
              <a:rPr lang="en-US"/>
              <a:pPr/>
              <a:t>40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4191000" cy="4114800"/>
          </a:xfrm>
        </p:spPr>
        <p:txBody>
          <a:bodyPr/>
          <a:lstStyle/>
          <a:p>
            <a:r>
              <a:rPr lang="en-US"/>
              <a:t>Spelling dictionary</a:t>
            </a:r>
          </a:p>
          <a:p>
            <a:pPr lvl="1"/>
            <a:r>
              <a:rPr lang="en-US"/>
              <a:t>50,000 words</a:t>
            </a:r>
          </a:p>
          <a:p>
            <a:pPr lvl="1"/>
            <a:r>
              <a:rPr lang="en-US"/>
              <a:t>static</a:t>
            </a:r>
          </a:p>
          <a:p>
            <a:pPr lvl="1"/>
            <a:r>
              <a:rPr lang="en-US"/>
              <a:t>arbitrary(ish) preprocessing time</a:t>
            </a:r>
          </a:p>
          <a:p>
            <a:r>
              <a:rPr lang="en-US"/>
              <a:t>Goals</a:t>
            </a:r>
          </a:p>
          <a:p>
            <a:pPr lvl="1"/>
            <a:r>
              <a:rPr lang="en-US"/>
              <a:t>fast spell checking</a:t>
            </a:r>
          </a:p>
          <a:p>
            <a:pPr lvl="1"/>
            <a:r>
              <a:rPr lang="en-US"/>
              <a:t>minimal storage</a:t>
            </a:r>
          </a:p>
        </p:txBody>
      </p:sp>
      <p:sp>
        <p:nvSpPr>
          <p:cNvPr id="201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05000"/>
            <a:ext cx="3810000" cy="4114800"/>
          </a:xfrm>
        </p:spPr>
        <p:txBody>
          <a:bodyPr/>
          <a:lstStyle/>
          <a:p>
            <a:r>
              <a:rPr lang="en-US" sz="2400">
                <a:solidFill>
                  <a:srgbClr val="008000"/>
                </a:solidFill>
              </a:rPr>
              <a:t>Practical notes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almost all searches are successful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words average about 8 characters in length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50,000 words at 8 bytes/word is 400K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pointers are 4 bytes</a:t>
            </a:r>
          </a:p>
          <a:p>
            <a:pPr lvl="1"/>
            <a:r>
              <a:rPr lang="en-US" sz="2000">
                <a:solidFill>
                  <a:srgbClr val="008000"/>
                </a:solidFill>
              </a:rPr>
              <a:t>there are </a:t>
            </a:r>
            <a:r>
              <a:rPr lang="en-US" sz="2000" i="1">
                <a:solidFill>
                  <a:srgbClr val="008000"/>
                </a:solidFill>
              </a:rPr>
              <a:t>many</a:t>
            </a:r>
            <a:r>
              <a:rPr lang="en-US" sz="2000">
                <a:solidFill>
                  <a:srgbClr val="008000"/>
                </a:solidFill>
              </a:rPr>
              <a:t> regularities in the structure of English words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7543800" y="2438400"/>
            <a:ext cx="911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C61B4-08A9-4AA5-8567-AB8CEE822D47}" type="slidenum">
              <a:rPr lang="en-US"/>
              <a:pPr/>
              <a:t>41</a:t>
            </a:fld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Solutions</a:t>
            </a:r>
          </a:p>
          <a:p>
            <a:pPr lvl="1"/>
            <a:r>
              <a:rPr lang="en-US"/>
              <a:t>sorted array + binary search</a:t>
            </a:r>
          </a:p>
          <a:p>
            <a:pPr lvl="1"/>
            <a:r>
              <a:rPr lang="en-US"/>
              <a:t>separate chaining</a:t>
            </a:r>
          </a:p>
          <a:p>
            <a:pPr lvl="1"/>
            <a:r>
              <a:rPr lang="en-US"/>
              <a:t>open addressing + linear probing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A38BC-6E58-4C6E-9231-9425BE4FBD69}" type="slidenum">
              <a:rPr lang="en-US"/>
              <a:pPr/>
              <a:t>42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/>
              <a:t>Storage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/>
              <a:t>Assume words are strings and entries are pointers to strings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87475" y="2378075"/>
            <a:ext cx="1816100" cy="2498725"/>
            <a:chOff x="672" y="1834"/>
            <a:chExt cx="1144" cy="157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152" y="2382"/>
              <a:ext cx="147" cy="1026"/>
              <a:chOff x="1392" y="1920"/>
              <a:chExt cx="147" cy="1026"/>
            </a:xfrm>
          </p:grpSpPr>
          <p:sp>
            <p:nvSpPr>
              <p:cNvPr id="205830" name="Rectangle 6"/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05831" name="Rectangle 7"/>
              <p:cNvSpPr>
                <a:spLocks noChangeArrowheads="1"/>
              </p:cNvSpPr>
              <p:nvPr/>
            </p:nvSpPr>
            <p:spPr bwMode="auto">
              <a:xfrm>
                <a:off x="1392" y="2067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05832" name="Rectangle 8"/>
              <p:cNvSpPr>
                <a:spLocks noChangeArrowheads="1"/>
              </p:cNvSpPr>
              <p:nvPr/>
            </p:nvSpPr>
            <p:spPr bwMode="auto">
              <a:xfrm>
                <a:off x="1392" y="2214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05833" name="Rectangle 9"/>
              <p:cNvSpPr>
                <a:spLocks noChangeArrowheads="1"/>
              </p:cNvSpPr>
              <p:nvPr/>
            </p:nvSpPr>
            <p:spPr bwMode="auto">
              <a:xfrm>
                <a:off x="1392" y="2506"/>
                <a:ext cx="147" cy="1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05834" name="Rectangle 10"/>
              <p:cNvSpPr>
                <a:spLocks noChangeArrowheads="1"/>
              </p:cNvSpPr>
              <p:nvPr/>
            </p:nvSpPr>
            <p:spPr bwMode="auto">
              <a:xfrm>
                <a:off x="1392" y="2652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05835" name="Rectangle 11"/>
              <p:cNvSpPr>
                <a:spLocks noChangeArrowheads="1"/>
              </p:cNvSpPr>
              <p:nvPr/>
            </p:nvSpPr>
            <p:spPr bwMode="auto">
              <a:xfrm>
                <a:off x="1392" y="2799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  <p:sp>
            <p:nvSpPr>
              <p:cNvPr id="205836" name="Rectangle 12"/>
              <p:cNvSpPr>
                <a:spLocks noChangeArrowheads="1"/>
              </p:cNvSpPr>
              <p:nvPr/>
            </p:nvSpPr>
            <p:spPr bwMode="auto">
              <a:xfrm>
                <a:off x="1392" y="2359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/>
              </a:p>
            </p:txBody>
          </p:sp>
        </p:grpSp>
        <p:sp>
          <p:nvSpPr>
            <p:cNvPr id="205837" name="Text Box 13"/>
            <p:cNvSpPr txBox="1">
              <a:spLocks noChangeArrowheads="1"/>
            </p:cNvSpPr>
            <p:nvPr/>
          </p:nvSpPr>
          <p:spPr bwMode="auto">
            <a:xfrm>
              <a:off x="672" y="1834"/>
              <a:ext cx="114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Array +</a:t>
              </a:r>
            </a:p>
            <a:p>
              <a:pPr eaLnBrk="0" hangingPunct="0"/>
              <a:r>
                <a:rPr lang="en-US"/>
                <a:t>binary search</a:t>
              </a:r>
            </a:p>
          </p:txBody>
        </p:sp>
      </p:grpSp>
      <p:sp>
        <p:nvSpPr>
          <p:cNvPr id="205838" name="Rectangle 14"/>
          <p:cNvSpPr>
            <a:spLocks noChangeArrowheads="1"/>
          </p:cNvSpPr>
          <p:nvPr/>
        </p:nvSpPr>
        <p:spPr bwMode="auto">
          <a:xfrm>
            <a:off x="4359275" y="3248025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39" name="Rectangle 15"/>
          <p:cNvSpPr>
            <a:spLocks noChangeArrowheads="1"/>
          </p:cNvSpPr>
          <p:nvPr/>
        </p:nvSpPr>
        <p:spPr bwMode="auto">
          <a:xfrm>
            <a:off x="4359275" y="3481388"/>
            <a:ext cx="233363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0" name="Rectangle 16"/>
          <p:cNvSpPr>
            <a:spLocks noChangeArrowheads="1"/>
          </p:cNvSpPr>
          <p:nvPr/>
        </p:nvSpPr>
        <p:spPr bwMode="auto">
          <a:xfrm>
            <a:off x="4359275" y="371475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1" name="Rectangle 17"/>
          <p:cNvSpPr>
            <a:spLocks noChangeArrowheads="1"/>
          </p:cNvSpPr>
          <p:nvPr/>
        </p:nvSpPr>
        <p:spPr bwMode="auto">
          <a:xfrm>
            <a:off x="4359275" y="4178300"/>
            <a:ext cx="233363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2" name="Rectangle 18"/>
          <p:cNvSpPr>
            <a:spLocks noChangeArrowheads="1"/>
          </p:cNvSpPr>
          <p:nvPr/>
        </p:nvSpPr>
        <p:spPr bwMode="auto">
          <a:xfrm>
            <a:off x="4359275" y="4410075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3" name="Rectangle 19"/>
          <p:cNvSpPr>
            <a:spLocks noChangeArrowheads="1"/>
          </p:cNvSpPr>
          <p:nvPr/>
        </p:nvSpPr>
        <p:spPr bwMode="auto">
          <a:xfrm>
            <a:off x="4359275" y="4643438"/>
            <a:ext cx="233363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4" name="Rectangle 20"/>
          <p:cNvSpPr>
            <a:spLocks noChangeArrowheads="1"/>
          </p:cNvSpPr>
          <p:nvPr/>
        </p:nvSpPr>
        <p:spPr bwMode="auto">
          <a:xfrm>
            <a:off x="4359275" y="3944938"/>
            <a:ext cx="233363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5" name="Rectangle 21"/>
          <p:cNvSpPr>
            <a:spLocks noChangeArrowheads="1"/>
          </p:cNvSpPr>
          <p:nvPr/>
        </p:nvSpPr>
        <p:spPr bwMode="auto">
          <a:xfrm>
            <a:off x="4359275" y="5110163"/>
            <a:ext cx="233363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6" name="Rectangle 22"/>
          <p:cNvSpPr>
            <a:spLocks noChangeArrowheads="1"/>
          </p:cNvSpPr>
          <p:nvPr/>
        </p:nvSpPr>
        <p:spPr bwMode="auto">
          <a:xfrm>
            <a:off x="4359275" y="5341938"/>
            <a:ext cx="233363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7" name="Rectangle 23"/>
          <p:cNvSpPr>
            <a:spLocks noChangeArrowheads="1"/>
          </p:cNvSpPr>
          <p:nvPr/>
        </p:nvSpPr>
        <p:spPr bwMode="auto">
          <a:xfrm>
            <a:off x="4359275" y="55753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8" name="Rectangle 24"/>
          <p:cNvSpPr>
            <a:spLocks noChangeArrowheads="1"/>
          </p:cNvSpPr>
          <p:nvPr/>
        </p:nvSpPr>
        <p:spPr bwMode="auto">
          <a:xfrm>
            <a:off x="4359275" y="48768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>
            <a:off x="3741738" y="2743200"/>
            <a:ext cx="235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Separate chaining</a:t>
            </a:r>
          </a:p>
        </p:txBody>
      </p:sp>
      <p:sp>
        <p:nvSpPr>
          <p:cNvPr id="205850" name="Rectangle 26"/>
          <p:cNvSpPr>
            <a:spLocks noChangeArrowheads="1"/>
          </p:cNvSpPr>
          <p:nvPr/>
        </p:nvSpPr>
        <p:spPr bwMode="auto">
          <a:xfrm>
            <a:off x="4359275" y="3352800"/>
            <a:ext cx="233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51" name="Rectangle 27"/>
          <p:cNvSpPr>
            <a:spLocks noChangeArrowheads="1"/>
          </p:cNvSpPr>
          <p:nvPr/>
        </p:nvSpPr>
        <p:spPr bwMode="auto">
          <a:xfrm>
            <a:off x="4359275" y="3586163"/>
            <a:ext cx="2333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52" name="Rectangle 28"/>
          <p:cNvSpPr>
            <a:spLocks noChangeArrowheads="1"/>
          </p:cNvSpPr>
          <p:nvPr/>
        </p:nvSpPr>
        <p:spPr bwMode="auto">
          <a:xfrm>
            <a:off x="4359275" y="3819525"/>
            <a:ext cx="233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53" name="Rectangle 29"/>
          <p:cNvSpPr>
            <a:spLocks noChangeArrowheads="1"/>
          </p:cNvSpPr>
          <p:nvPr/>
        </p:nvSpPr>
        <p:spPr bwMode="auto">
          <a:xfrm>
            <a:off x="4359275" y="4283075"/>
            <a:ext cx="2333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54" name="Rectangle 30"/>
          <p:cNvSpPr>
            <a:spLocks noChangeArrowheads="1"/>
          </p:cNvSpPr>
          <p:nvPr/>
        </p:nvSpPr>
        <p:spPr bwMode="auto">
          <a:xfrm>
            <a:off x="4359275" y="4514850"/>
            <a:ext cx="233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55" name="Rectangle 31"/>
          <p:cNvSpPr>
            <a:spLocks noChangeArrowheads="1"/>
          </p:cNvSpPr>
          <p:nvPr/>
        </p:nvSpPr>
        <p:spPr bwMode="auto">
          <a:xfrm>
            <a:off x="4359275" y="4748213"/>
            <a:ext cx="2333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56" name="Rectangle 32"/>
          <p:cNvSpPr>
            <a:spLocks noChangeArrowheads="1"/>
          </p:cNvSpPr>
          <p:nvPr/>
        </p:nvSpPr>
        <p:spPr bwMode="auto">
          <a:xfrm>
            <a:off x="4359275" y="4049713"/>
            <a:ext cx="2333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57" name="Rectangle 33"/>
          <p:cNvSpPr>
            <a:spLocks noChangeArrowheads="1"/>
          </p:cNvSpPr>
          <p:nvPr/>
        </p:nvSpPr>
        <p:spPr bwMode="auto">
          <a:xfrm>
            <a:off x="4359275" y="5214938"/>
            <a:ext cx="23336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58" name="Rectangle 34"/>
          <p:cNvSpPr>
            <a:spLocks noChangeArrowheads="1"/>
          </p:cNvSpPr>
          <p:nvPr/>
        </p:nvSpPr>
        <p:spPr bwMode="auto">
          <a:xfrm>
            <a:off x="4359275" y="5446713"/>
            <a:ext cx="233363" cy="23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59" name="Rectangle 35"/>
          <p:cNvSpPr>
            <a:spLocks noChangeArrowheads="1"/>
          </p:cNvSpPr>
          <p:nvPr/>
        </p:nvSpPr>
        <p:spPr bwMode="auto">
          <a:xfrm>
            <a:off x="4359275" y="5680075"/>
            <a:ext cx="233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60" name="Rectangle 36"/>
          <p:cNvSpPr>
            <a:spLocks noChangeArrowheads="1"/>
          </p:cNvSpPr>
          <p:nvPr/>
        </p:nvSpPr>
        <p:spPr bwMode="auto">
          <a:xfrm>
            <a:off x="4359275" y="4981575"/>
            <a:ext cx="233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cxnSp>
        <p:nvCxnSpPr>
          <p:cNvPr id="205861" name="AutoShape 37"/>
          <p:cNvCxnSpPr>
            <a:cxnSpLocks noChangeShapeType="1"/>
            <a:stCxn id="205850" idx="0"/>
          </p:cNvCxnSpPr>
          <p:nvPr/>
        </p:nvCxnSpPr>
        <p:spPr bwMode="auto">
          <a:xfrm flipV="1">
            <a:off x="4476750" y="3351213"/>
            <a:ext cx="568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862" name="Rectangle 38"/>
          <p:cNvSpPr>
            <a:spLocks noChangeArrowheads="1"/>
          </p:cNvSpPr>
          <p:nvPr/>
        </p:nvSpPr>
        <p:spPr bwMode="auto">
          <a:xfrm>
            <a:off x="5029200" y="39624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cxnSp>
        <p:nvCxnSpPr>
          <p:cNvPr id="205863" name="AutoShape 39"/>
          <p:cNvCxnSpPr>
            <a:cxnSpLocks noChangeShapeType="1"/>
            <a:stCxn id="205856" idx="0"/>
            <a:endCxn id="205862" idx="1"/>
          </p:cNvCxnSpPr>
          <p:nvPr/>
        </p:nvCxnSpPr>
        <p:spPr bwMode="auto">
          <a:xfrm>
            <a:off x="4476750" y="4049713"/>
            <a:ext cx="552450" cy="30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5864" name="AutoShape 40"/>
          <p:cNvCxnSpPr>
            <a:cxnSpLocks noChangeShapeType="1"/>
            <a:stCxn id="205855" idx="0"/>
          </p:cNvCxnSpPr>
          <p:nvPr/>
        </p:nvCxnSpPr>
        <p:spPr bwMode="auto">
          <a:xfrm flipV="1">
            <a:off x="4476750" y="4743450"/>
            <a:ext cx="5683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865" name="Rectangle 41"/>
          <p:cNvSpPr>
            <a:spLocks noChangeArrowheads="1"/>
          </p:cNvSpPr>
          <p:nvPr/>
        </p:nvSpPr>
        <p:spPr bwMode="auto">
          <a:xfrm>
            <a:off x="5257800" y="39624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66" name="Rectangle 42"/>
          <p:cNvSpPr>
            <a:spLocks noChangeArrowheads="1"/>
          </p:cNvSpPr>
          <p:nvPr/>
        </p:nvSpPr>
        <p:spPr bwMode="auto">
          <a:xfrm>
            <a:off x="5045075" y="4057650"/>
            <a:ext cx="233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718300" y="2514600"/>
            <a:ext cx="2054225" cy="3578225"/>
            <a:chOff x="3943" y="1834"/>
            <a:chExt cx="1294" cy="2254"/>
          </a:xfrm>
        </p:grpSpPr>
        <p:sp>
          <p:nvSpPr>
            <p:cNvPr id="205868" name="Rectangle 44"/>
            <p:cNvSpPr>
              <a:spLocks noChangeArrowheads="1"/>
            </p:cNvSpPr>
            <p:nvPr/>
          </p:nvSpPr>
          <p:spPr bwMode="auto">
            <a:xfrm>
              <a:off x="4509" y="2382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05869" name="Rectangle 45"/>
            <p:cNvSpPr>
              <a:spLocks noChangeArrowheads="1"/>
            </p:cNvSpPr>
            <p:nvPr/>
          </p:nvSpPr>
          <p:spPr bwMode="auto">
            <a:xfrm>
              <a:off x="4509" y="2529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05870" name="Rectangle 46"/>
            <p:cNvSpPr>
              <a:spLocks noChangeArrowheads="1"/>
            </p:cNvSpPr>
            <p:nvPr/>
          </p:nvSpPr>
          <p:spPr bwMode="auto">
            <a:xfrm>
              <a:off x="4509" y="2676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05871" name="Rectangle 47"/>
            <p:cNvSpPr>
              <a:spLocks noChangeArrowheads="1"/>
            </p:cNvSpPr>
            <p:nvPr/>
          </p:nvSpPr>
          <p:spPr bwMode="auto">
            <a:xfrm>
              <a:off x="4509" y="2968"/>
              <a:ext cx="147" cy="1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05872" name="Rectangle 48"/>
            <p:cNvSpPr>
              <a:spLocks noChangeArrowheads="1"/>
            </p:cNvSpPr>
            <p:nvPr/>
          </p:nvSpPr>
          <p:spPr bwMode="auto">
            <a:xfrm>
              <a:off x="4509" y="3114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05873" name="Rectangle 49"/>
            <p:cNvSpPr>
              <a:spLocks noChangeArrowheads="1"/>
            </p:cNvSpPr>
            <p:nvPr/>
          </p:nvSpPr>
          <p:spPr bwMode="auto">
            <a:xfrm>
              <a:off x="4509" y="3261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05874" name="Rectangle 50"/>
            <p:cNvSpPr>
              <a:spLocks noChangeArrowheads="1"/>
            </p:cNvSpPr>
            <p:nvPr/>
          </p:nvSpPr>
          <p:spPr bwMode="auto">
            <a:xfrm>
              <a:off x="4509" y="2821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05875" name="Rectangle 51"/>
            <p:cNvSpPr>
              <a:spLocks noChangeArrowheads="1"/>
            </p:cNvSpPr>
            <p:nvPr/>
          </p:nvSpPr>
          <p:spPr bwMode="auto">
            <a:xfrm>
              <a:off x="4509" y="3794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05876" name="Rectangle 52"/>
            <p:cNvSpPr>
              <a:spLocks noChangeArrowheads="1"/>
            </p:cNvSpPr>
            <p:nvPr/>
          </p:nvSpPr>
          <p:spPr bwMode="auto">
            <a:xfrm>
              <a:off x="4509" y="3941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/>
            </a:p>
          </p:txBody>
        </p:sp>
        <p:sp>
          <p:nvSpPr>
            <p:cNvPr id="205877" name="Rectangle 53"/>
            <p:cNvSpPr>
              <a:spLocks noChangeArrowheads="1"/>
            </p:cNvSpPr>
            <p:nvPr/>
          </p:nvSpPr>
          <p:spPr bwMode="auto">
            <a:xfrm>
              <a:off x="4512" y="3408"/>
              <a:ext cx="14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eaLnBrk="0" hangingPunct="0"/>
              <a:r>
                <a:rPr lang="en-US" sz="4400" baseline="30000"/>
                <a:t>…</a:t>
              </a:r>
            </a:p>
          </p:txBody>
        </p:sp>
        <p:sp>
          <p:nvSpPr>
            <p:cNvPr id="205878" name="Text Box 54"/>
            <p:cNvSpPr txBox="1">
              <a:spLocks noChangeArrowheads="1"/>
            </p:cNvSpPr>
            <p:nvPr/>
          </p:nvSpPr>
          <p:spPr bwMode="auto">
            <a:xfrm>
              <a:off x="3943" y="1834"/>
              <a:ext cx="12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Closed hashing</a:t>
              </a:r>
            </a:p>
          </p:txBody>
        </p:sp>
      </p:grpSp>
      <p:sp>
        <p:nvSpPr>
          <p:cNvPr id="205879" name="Text Box 55"/>
          <p:cNvSpPr txBox="1">
            <a:spLocks noChangeArrowheads="1"/>
          </p:cNvSpPr>
          <p:nvPr/>
        </p:nvSpPr>
        <p:spPr bwMode="auto">
          <a:xfrm>
            <a:off x="1600200" y="52578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n pointers</a:t>
            </a:r>
          </a:p>
        </p:txBody>
      </p:sp>
      <p:sp>
        <p:nvSpPr>
          <p:cNvPr id="205880" name="Text Box 56"/>
          <p:cNvSpPr txBox="1">
            <a:spLocks noChangeArrowheads="1"/>
          </p:cNvSpPr>
          <p:nvPr/>
        </p:nvSpPr>
        <p:spPr bwMode="auto">
          <a:xfrm>
            <a:off x="2514600" y="5791200"/>
            <a:ext cx="3810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table size + 2n pointers =</a:t>
            </a:r>
            <a:br>
              <a:rPr lang="en-US"/>
            </a:br>
            <a:r>
              <a:rPr lang="en-US"/>
              <a:t>n/</a:t>
            </a:r>
            <a:r>
              <a:rPr lang="en-US">
                <a:sym typeface="Symbol" pitchFamily="18" charset="2"/>
              </a:rPr>
              <a:t></a:t>
            </a:r>
            <a:r>
              <a:rPr lang="en-US"/>
              <a:t> + 2n</a:t>
            </a:r>
          </a:p>
        </p:txBody>
      </p:sp>
      <p:sp>
        <p:nvSpPr>
          <p:cNvPr id="205881" name="Rectangle 57"/>
          <p:cNvSpPr>
            <a:spLocks noChangeArrowheads="1"/>
          </p:cNvSpPr>
          <p:nvPr/>
        </p:nvSpPr>
        <p:spPr bwMode="auto">
          <a:xfrm>
            <a:off x="5029200" y="45720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82" name="Rectangle 58"/>
          <p:cNvSpPr>
            <a:spLocks noChangeArrowheads="1"/>
          </p:cNvSpPr>
          <p:nvPr/>
        </p:nvSpPr>
        <p:spPr bwMode="auto">
          <a:xfrm>
            <a:off x="5257800" y="45720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83" name="Rectangle 59"/>
          <p:cNvSpPr>
            <a:spLocks noChangeArrowheads="1"/>
          </p:cNvSpPr>
          <p:nvPr/>
        </p:nvSpPr>
        <p:spPr bwMode="auto">
          <a:xfrm>
            <a:off x="5045075" y="4667250"/>
            <a:ext cx="233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cxnSp>
        <p:nvCxnSpPr>
          <p:cNvPr id="205884" name="AutoShape 60"/>
          <p:cNvCxnSpPr>
            <a:cxnSpLocks noChangeShapeType="1"/>
          </p:cNvCxnSpPr>
          <p:nvPr/>
        </p:nvCxnSpPr>
        <p:spPr bwMode="auto">
          <a:xfrm flipV="1">
            <a:off x="5375275" y="4724400"/>
            <a:ext cx="5683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5885" name="Rectangle 61"/>
          <p:cNvSpPr>
            <a:spLocks noChangeArrowheads="1"/>
          </p:cNvSpPr>
          <p:nvPr/>
        </p:nvSpPr>
        <p:spPr bwMode="auto">
          <a:xfrm>
            <a:off x="5943600" y="46482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86" name="Rectangle 62"/>
          <p:cNvSpPr>
            <a:spLocks noChangeArrowheads="1"/>
          </p:cNvSpPr>
          <p:nvPr/>
        </p:nvSpPr>
        <p:spPr bwMode="auto">
          <a:xfrm>
            <a:off x="6172200" y="46482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87" name="Rectangle 63"/>
          <p:cNvSpPr>
            <a:spLocks noChangeArrowheads="1"/>
          </p:cNvSpPr>
          <p:nvPr/>
        </p:nvSpPr>
        <p:spPr bwMode="auto">
          <a:xfrm>
            <a:off x="5959475" y="4743450"/>
            <a:ext cx="233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88" name="Rectangle 64"/>
          <p:cNvSpPr>
            <a:spLocks noChangeArrowheads="1"/>
          </p:cNvSpPr>
          <p:nvPr/>
        </p:nvSpPr>
        <p:spPr bwMode="auto">
          <a:xfrm>
            <a:off x="5029200" y="32004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89" name="Rectangle 65"/>
          <p:cNvSpPr>
            <a:spLocks noChangeArrowheads="1"/>
          </p:cNvSpPr>
          <p:nvPr/>
        </p:nvSpPr>
        <p:spPr bwMode="auto">
          <a:xfrm>
            <a:off x="5257800" y="32004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90" name="Rectangle 66"/>
          <p:cNvSpPr>
            <a:spLocks noChangeArrowheads="1"/>
          </p:cNvSpPr>
          <p:nvPr/>
        </p:nvSpPr>
        <p:spPr bwMode="auto">
          <a:xfrm>
            <a:off x="5045075" y="3295650"/>
            <a:ext cx="233363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sz="1800"/>
          </a:p>
        </p:txBody>
      </p:sp>
      <p:sp>
        <p:nvSpPr>
          <p:cNvPr id="205891" name="Text Box 67"/>
          <p:cNvSpPr txBox="1">
            <a:spLocks noChangeArrowheads="1"/>
          </p:cNvSpPr>
          <p:nvPr/>
        </p:nvSpPr>
        <p:spPr bwMode="auto">
          <a:xfrm>
            <a:off x="6629400" y="6019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/>
              <a:t>n/</a:t>
            </a:r>
            <a:r>
              <a:rPr lang="en-US">
                <a:sym typeface="Symbol" pitchFamily="18" charset="2"/>
              </a:rPr>
              <a:t> pointers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9B2A-5233-48AF-87BB-1A5C58ACCC64}" type="slidenum">
              <a:rPr lang="en-US"/>
              <a:pPr/>
              <a:t>43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Binary search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storage:	n pointers + words = 200K+400K = 600K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time: 	log</a:t>
            </a:r>
            <a:r>
              <a:rPr lang="en-US" sz="2400" baseline="-25000"/>
              <a:t>2</a:t>
            </a:r>
            <a:r>
              <a:rPr lang="en-US" sz="2400"/>
              <a:t>n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/>
              <a:t> 16 probes per access, worst case</a:t>
            </a:r>
          </a:p>
          <a:p>
            <a:pPr>
              <a:lnSpc>
                <a:spcPct val="90000"/>
              </a:lnSpc>
            </a:pPr>
            <a:r>
              <a:rPr lang="en-US" sz="2800"/>
              <a:t>Separate chaining - with </a:t>
            </a:r>
            <a:r>
              <a:rPr lang="en-US" sz="2800">
                <a:sym typeface="Symbol" pitchFamily="18" charset="2"/>
              </a:rPr>
              <a:t> = 1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</a:rPr>
              <a:t>storage:	 n/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 </a:t>
            </a:r>
            <a:r>
              <a:rPr lang="en-US" sz="2400">
                <a:solidFill>
                  <a:schemeClr val="accent2"/>
                </a:solidFill>
              </a:rPr>
              <a:t>+ 2n </a:t>
            </a: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pointers + words = 200K+400K+400K = 1GB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time:	1 + /2 probes per access on average = 1.5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18" charset="2"/>
              </a:rPr>
              <a:t>Closed hashing - </a:t>
            </a:r>
            <a:r>
              <a:rPr lang="en-US" sz="2800"/>
              <a:t>with </a:t>
            </a:r>
            <a:r>
              <a:rPr lang="en-US" sz="2800">
                <a:sym typeface="Symbol" pitchFamily="18" charset="2"/>
              </a:rPr>
              <a:t> = 0.5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chemeClr val="accent2"/>
                </a:solidFill>
                <a:sym typeface="Symbol" pitchFamily="18" charset="2"/>
              </a:rPr>
              <a:t>storage:	n/ pointers + words = 400K + 400K = 800K</a:t>
            </a:r>
          </a:p>
          <a:p>
            <a:pPr lvl="1">
              <a:lnSpc>
                <a:spcPct val="130000"/>
              </a:lnSpc>
            </a:pPr>
            <a:r>
              <a:rPr lang="en-US" sz="2400">
                <a:sym typeface="Symbol" pitchFamily="18" charset="2"/>
              </a:rPr>
              <a:t>time:	           probes per access on average = 1.5</a:t>
            </a:r>
          </a:p>
        </p:txBody>
      </p:sp>
      <p:graphicFrame>
        <p:nvGraphicFramePr>
          <p:cNvPr id="225280" name="Object 0"/>
          <p:cNvGraphicFramePr>
            <a:graphicFrameLocks noChangeAspect="1"/>
          </p:cNvGraphicFramePr>
          <p:nvPr/>
        </p:nvGraphicFramePr>
        <p:xfrm>
          <a:off x="1676400" y="5105400"/>
          <a:ext cx="1219200" cy="617538"/>
        </p:xfrm>
        <a:graphic>
          <a:graphicData uri="http://schemas.openxmlformats.org/presentationml/2006/ole">
            <p:oleObj spid="_x0000_s5122" name="Equation" r:id="rId4" imgW="901440" imgH="457200" progId="Equation.3">
              <p:embed/>
            </p:oleObj>
          </a:graphicData>
        </a:graphic>
      </p:graphicFrame>
      <p:sp>
        <p:nvSpPr>
          <p:cNvPr id="207878" name="Text Box 6"/>
          <p:cNvSpPr txBox="1">
            <a:spLocks noChangeArrowheads="1"/>
          </p:cNvSpPr>
          <p:nvPr/>
        </p:nvSpPr>
        <p:spPr bwMode="auto">
          <a:xfrm>
            <a:off x="3352800" y="1219200"/>
            <a:ext cx="411480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50K words, 4 bytes @ pointer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B9B36-D260-40A3-A75E-427080992CC1}" type="slidenum">
              <a:rPr lang="en-US"/>
              <a:pPr/>
              <a:t>5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5257800"/>
          </a:xfrm>
        </p:spPr>
        <p:txBody>
          <a:bodyPr/>
          <a:lstStyle/>
          <a:p>
            <a:r>
              <a:rPr lang="en-US" sz="2800"/>
              <a:t>When log(</a:t>
            </a:r>
            <a:r>
              <a:rPr lang="en-US" sz="2800" i="1"/>
              <a:t>n</a:t>
            </a:r>
            <a:r>
              <a:rPr lang="en-US" sz="2800"/>
              <a:t>) is just too big…</a:t>
            </a:r>
          </a:p>
          <a:p>
            <a:pPr lvl="1"/>
            <a:r>
              <a:rPr lang="en-US" sz="2400"/>
              <a:t>Symbol tables in interpreters</a:t>
            </a:r>
          </a:p>
          <a:p>
            <a:pPr lvl="1"/>
            <a:r>
              <a:rPr lang="en-US" sz="2400"/>
              <a:t>Real-time databases (in core or on disk)</a:t>
            </a:r>
          </a:p>
          <a:p>
            <a:pPr lvl="2"/>
            <a:r>
              <a:rPr lang="en-US" sz="2000"/>
              <a:t>air traffic control</a:t>
            </a:r>
          </a:p>
          <a:p>
            <a:pPr lvl="2"/>
            <a:r>
              <a:rPr lang="en-US" sz="2000"/>
              <a:t>packet routing</a:t>
            </a:r>
          </a:p>
          <a:p>
            <a:r>
              <a:rPr lang="en-US" sz="2800"/>
              <a:t>When associative memory is needed…</a:t>
            </a:r>
          </a:p>
          <a:p>
            <a:pPr lvl="1"/>
            <a:r>
              <a:rPr lang="en-US" sz="2400"/>
              <a:t>Dynamic programming</a:t>
            </a:r>
          </a:p>
          <a:p>
            <a:pPr lvl="2"/>
            <a:r>
              <a:rPr lang="en-US" sz="2000"/>
              <a:t>cache results of previous computation</a:t>
            </a:r>
          </a:p>
          <a:p>
            <a:pPr lvl="2">
              <a:buFontTx/>
              <a:buNone/>
            </a:pPr>
            <a:r>
              <a:rPr lang="en-US" sz="2000" b="1">
                <a:solidFill>
                  <a:schemeClr val="accent2"/>
                </a:solidFill>
              </a:rPr>
              <a:t>f(x) </a:t>
            </a:r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if ( Find(x) ) then Find(x) else f(x)</a:t>
            </a:r>
          </a:p>
          <a:p>
            <a:pPr lvl="2"/>
            <a:r>
              <a:rPr lang="en-US" sz="2000">
                <a:sym typeface="Wingdings" pitchFamily="2" charset="2"/>
              </a:rPr>
              <a:t>Chess endgames</a:t>
            </a:r>
          </a:p>
          <a:p>
            <a:pPr lvl="1"/>
            <a:r>
              <a:rPr lang="en-US" sz="2400"/>
              <a:t>Many text processing applications – e.g. Web</a:t>
            </a:r>
          </a:p>
          <a:p>
            <a:pPr lvl="2">
              <a:buFontTx/>
              <a:buNone/>
            </a:pPr>
            <a:r>
              <a:rPr lang="en-US" sz="2000" b="1">
                <a:solidFill>
                  <a:schemeClr val="accent2"/>
                </a:solidFill>
              </a:rPr>
              <a:t>$Status{$LastURL} = “visited”;</a:t>
            </a:r>
          </a:p>
          <a:p>
            <a:endParaRPr lang="en-US" sz="2800" b="1">
              <a:solidFill>
                <a:schemeClr val="accent2"/>
              </a:solidFill>
            </a:endParaRPr>
          </a:p>
        </p:txBody>
      </p:sp>
      <p:pic>
        <p:nvPicPr>
          <p:cNvPr id="130052" name="Picture 4" descr="http://www.rebel.nl/db-gk/endpos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667000"/>
            <a:ext cx="2047875" cy="2047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CA83-7A05-4A07-ACD8-771F8554C193}" type="slidenum">
              <a:rPr lang="en-US"/>
              <a:pPr/>
              <a:t>6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How could you use hash tables to…</a:t>
            </a:r>
            <a:br>
              <a:rPr lang="en-US" sz="3600"/>
            </a:br>
            <a:endParaRPr lang="en-US" sz="360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76800"/>
          </a:xfrm>
        </p:spPr>
        <p:txBody>
          <a:bodyPr/>
          <a:lstStyle/>
          <a:p>
            <a:r>
              <a:rPr lang="en-US" sz="2800"/>
              <a:t>Implement a linked list of unique elements?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Create an index for a book?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Convert a document to a Sparse Boolean Vector (where each index represents a different word)?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5FA4E-1927-4252-B3EB-DF8D69E5E471}" type="slidenum">
              <a:rPr lang="en-US"/>
              <a:pPr/>
              <a:t>7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Properties of Good Hash Functions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Must return number 0, …, tablesize</a:t>
            </a:r>
          </a:p>
          <a:p>
            <a:pPr>
              <a:lnSpc>
                <a:spcPct val="90000"/>
              </a:lnSpc>
            </a:pPr>
            <a:r>
              <a:rPr lang="en-US"/>
              <a:t>Should be efficiently computable – O(1) time</a:t>
            </a:r>
          </a:p>
          <a:p>
            <a:pPr>
              <a:lnSpc>
                <a:spcPct val="90000"/>
              </a:lnSpc>
            </a:pPr>
            <a:r>
              <a:rPr lang="en-US"/>
              <a:t>Should not</a:t>
            </a:r>
            <a:r>
              <a:rPr lang="en-US">
                <a:solidFill>
                  <a:schemeClr val="accent2"/>
                </a:solidFill>
              </a:rPr>
              <a:t> waste space</a:t>
            </a:r>
            <a:r>
              <a:rPr lang="en-US"/>
              <a:t> unnecessarily</a:t>
            </a:r>
          </a:p>
          <a:p>
            <a:pPr lvl="1">
              <a:lnSpc>
                <a:spcPct val="90000"/>
              </a:lnSpc>
            </a:pPr>
            <a:r>
              <a:rPr lang="en-US"/>
              <a:t>For every index, there is at least one key that hashes to it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accent2"/>
                </a:solidFill>
              </a:rPr>
              <a:t>Load factor lambda 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</a:t>
            </a:r>
            <a:r>
              <a:rPr lang="en-US">
                <a:solidFill>
                  <a:schemeClr val="accent2"/>
                </a:solidFill>
              </a:rPr>
              <a:t> = (number of keys / TableSize)</a:t>
            </a:r>
          </a:p>
          <a:p>
            <a:pPr>
              <a:lnSpc>
                <a:spcPct val="90000"/>
              </a:lnSpc>
            </a:pPr>
            <a:r>
              <a:rPr lang="en-US"/>
              <a:t>Should </a:t>
            </a:r>
            <a:r>
              <a:rPr lang="en-US">
                <a:solidFill>
                  <a:schemeClr val="accent2"/>
                </a:solidFill>
              </a:rPr>
              <a:t>minimize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</a:rPr>
              <a:t>collisions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= different keys hashing to same index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3C521-8346-4E48-86AF-F01408546692}" type="slidenum">
              <a:rPr lang="en-US"/>
              <a:pPr/>
              <a:t>8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Integer Keys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sz="2800"/>
              <a:t>Hash(x) = x % TableSize</a:t>
            </a:r>
          </a:p>
          <a:p>
            <a:r>
              <a:rPr lang="en-US" sz="2800"/>
              <a:t>Good idea to make TableSize </a:t>
            </a:r>
            <a:r>
              <a:rPr lang="en-US" sz="2800" i="1">
                <a:solidFill>
                  <a:schemeClr val="accent2"/>
                </a:solidFill>
              </a:rPr>
              <a:t>prime</a:t>
            </a:r>
            <a:r>
              <a:rPr lang="en-US" sz="2800"/>
              <a:t>.  </a:t>
            </a:r>
            <a:r>
              <a:rPr lang="en-US" sz="2800">
                <a:solidFill>
                  <a:srgbClr val="FF0000"/>
                </a:solidFill>
              </a:rPr>
              <a:t>Why?</a:t>
            </a:r>
          </a:p>
          <a:p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7204D-AFE4-4FD0-BFF1-087DC266D350}" type="slidenum">
              <a:rPr lang="en-US"/>
              <a:pPr/>
              <a:t>9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Integer Keys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181600"/>
          </a:xfrm>
        </p:spPr>
        <p:txBody>
          <a:bodyPr/>
          <a:lstStyle/>
          <a:p>
            <a:r>
              <a:rPr lang="en-US" sz="2800"/>
              <a:t>Hash(x) = x % TableSize</a:t>
            </a:r>
          </a:p>
          <a:p>
            <a:r>
              <a:rPr lang="en-US" sz="2800"/>
              <a:t>Good idea to make TableSize </a:t>
            </a:r>
            <a:r>
              <a:rPr lang="en-US" sz="2800" i="1">
                <a:solidFill>
                  <a:schemeClr val="accent2"/>
                </a:solidFill>
              </a:rPr>
              <a:t>prime</a:t>
            </a:r>
            <a:r>
              <a:rPr lang="en-US" sz="2800"/>
              <a:t>.  Why?</a:t>
            </a:r>
          </a:p>
          <a:p>
            <a:pPr lvl="1"/>
            <a:r>
              <a:rPr lang="en-US" sz="2400">
                <a:solidFill>
                  <a:schemeClr val="accent2"/>
                </a:solidFill>
              </a:rPr>
              <a:t>Because keys are typically not randomly distributed, but usually have some </a:t>
            </a:r>
            <a:r>
              <a:rPr lang="en-US" sz="2400" i="1">
                <a:solidFill>
                  <a:schemeClr val="accent2"/>
                </a:solidFill>
              </a:rPr>
              <a:t>pattern</a:t>
            </a:r>
          </a:p>
          <a:p>
            <a:pPr lvl="2"/>
            <a:r>
              <a:rPr lang="en-US" sz="2000"/>
              <a:t>mostly even</a:t>
            </a:r>
          </a:p>
          <a:p>
            <a:pPr lvl="2"/>
            <a:r>
              <a:rPr lang="en-US" sz="2000"/>
              <a:t>mostly multiples of 10</a:t>
            </a:r>
          </a:p>
          <a:p>
            <a:pPr lvl="2"/>
            <a:r>
              <a:rPr lang="en-US" sz="2000"/>
              <a:t>in general: mostly multiples of some k</a:t>
            </a:r>
          </a:p>
          <a:p>
            <a:pPr lvl="1"/>
            <a:r>
              <a:rPr lang="en-US" sz="2400"/>
              <a:t>If k is a factor of TableSize, then only (TableSize/k) slots will ever be used!</a:t>
            </a:r>
          </a:p>
          <a:p>
            <a:pPr lvl="1"/>
            <a:r>
              <a:rPr lang="en-US" sz="2400"/>
              <a:t>Since the only factor of a prime number is itself, this phenomena only hurts in the (rare) case where k=TableSize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</TotalTime>
  <Words>3518</Words>
  <Application>Microsoft Office PowerPoint</Application>
  <PresentationFormat>On-screen Show (4:3)</PresentationFormat>
  <Paragraphs>913</Paragraphs>
  <Slides>43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Flow</vt:lpstr>
      <vt:lpstr>Equation</vt:lpstr>
      <vt:lpstr>Worksheet</vt:lpstr>
      <vt:lpstr>Hashing in Data Structure </vt:lpstr>
      <vt:lpstr>Dictionary &amp; Search ADTs</vt:lpstr>
      <vt:lpstr>Implementations So Far</vt:lpstr>
      <vt:lpstr>Hash Tables: Basic Idea</vt:lpstr>
      <vt:lpstr>Applications</vt:lpstr>
      <vt:lpstr>How could you use hash tables to… </vt:lpstr>
      <vt:lpstr>Properties of Good Hash Functions</vt:lpstr>
      <vt:lpstr>Integer Keys</vt:lpstr>
      <vt:lpstr>Integer Keys</vt:lpstr>
      <vt:lpstr>Strings as Keys</vt:lpstr>
      <vt:lpstr>Hashing Strings</vt:lpstr>
      <vt:lpstr>Making the String Hash Easy to Compute</vt:lpstr>
      <vt:lpstr>How Can You Hash…</vt:lpstr>
      <vt:lpstr>How Can You Hash…</vt:lpstr>
      <vt:lpstr>Optimal Hash Function</vt:lpstr>
      <vt:lpstr>Collisions and their Resolution</vt:lpstr>
      <vt:lpstr>A Rose by Any Other Name…</vt:lpstr>
      <vt:lpstr>Hashing with Separate Chaining</vt:lpstr>
      <vt:lpstr>Load Factor with Separate Chaining</vt:lpstr>
      <vt:lpstr>Load Factor with Separate Chaining</vt:lpstr>
      <vt:lpstr>Alternative Strategy: Closed Hashing</vt:lpstr>
      <vt:lpstr>Collision Resolution by Closed Hashing</vt:lpstr>
      <vt:lpstr>Closed Hashing I: Linear Probing</vt:lpstr>
      <vt:lpstr>Linear Probing Example</vt:lpstr>
      <vt:lpstr>Drawbacks of Linear Probing</vt:lpstr>
      <vt:lpstr>Load Factor in Linear Probing</vt:lpstr>
      <vt:lpstr>Optimal vs Linear</vt:lpstr>
      <vt:lpstr>Closed Hashing II: Quadratic Probing</vt:lpstr>
      <vt:lpstr>Quadratic Probing Example</vt:lpstr>
      <vt:lpstr>Problem With Quadratic Probing</vt:lpstr>
      <vt:lpstr>Load Factor in Quadratic Probing</vt:lpstr>
      <vt:lpstr>Closed Hashing III: Double Hashing</vt:lpstr>
      <vt:lpstr>Double Hashing Example</vt:lpstr>
      <vt:lpstr>Double Hashing Example</vt:lpstr>
      <vt:lpstr>Load Factor in Double Hashing</vt:lpstr>
      <vt:lpstr>The Squished Pigeon Principle</vt:lpstr>
      <vt:lpstr>Rehashing Example</vt:lpstr>
      <vt:lpstr>Rehashing Amortized  Analysis</vt:lpstr>
      <vt:lpstr>Rehashing without Stretching</vt:lpstr>
      <vt:lpstr>Case Study</vt:lpstr>
      <vt:lpstr>Solutions</vt:lpstr>
      <vt:lpstr>Storage</vt:lpstr>
      <vt:lpstr>Analysis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 in Data Structure</dc:title>
  <dc:creator>Admin</dc:creator>
  <cp:lastModifiedBy>Admin</cp:lastModifiedBy>
  <cp:revision>5</cp:revision>
  <dcterms:created xsi:type="dcterms:W3CDTF">2018-02-26T14:34:57Z</dcterms:created>
  <dcterms:modified xsi:type="dcterms:W3CDTF">2018-02-27T01:51:23Z</dcterms:modified>
</cp:coreProperties>
</file>