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4"/>
  </p:sldMasterIdLst>
  <p:notesMasterIdLst>
    <p:notesMasterId r:id="rId38"/>
  </p:notesMasterIdLst>
  <p:handoutMasterIdLst>
    <p:handoutMasterId r:id="rId39"/>
  </p:handoutMasterIdLst>
  <p:sldIdLst>
    <p:sldId id="256" r:id="rId5"/>
    <p:sldId id="260"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1" r:id="rId28"/>
    <p:sldId id="303" r:id="rId29"/>
    <p:sldId id="304" r:id="rId30"/>
    <p:sldId id="305" r:id="rId31"/>
    <p:sldId id="302" r:id="rId32"/>
    <p:sldId id="307" r:id="rId33"/>
    <p:sldId id="306" r:id="rId34"/>
    <p:sldId id="308" r:id="rId35"/>
    <p:sldId id="309" r:id="rId36"/>
    <p:sldId id="310" r:id="rId37"/>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69" autoAdjust="0"/>
    <p:restoredTop sz="94660"/>
  </p:normalViewPr>
  <p:slideViewPr>
    <p:cSldViewPr snapToGrid="0" showGuides="1">
      <p:cViewPr varScale="1">
        <p:scale>
          <a:sx n="65" d="100"/>
          <a:sy n="65" d="100"/>
        </p:scale>
        <p:origin x="-660" y="8"/>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0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E574AC39-44E6-425E-AF49-CF7D189F346F}" type="datetimeFigureOut">
              <a:rPr lang="en-US" smtClean="0"/>
              <a:pPr/>
              <a:t>3/18/2018</a:t>
            </a:fld>
            <a:endParaRPr lang="en-US" dirty="0"/>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6320F472-929B-459B-8D82-2FABCC5B32A0}" type="slidenum">
              <a:rPr lang="en-US" smtClean="0"/>
              <a:pPr/>
              <a:t>‹#›</a:t>
            </a:fld>
            <a:endParaRPr lang="en-US" dirty="0"/>
          </a:p>
        </p:txBody>
      </p:sp>
    </p:spTree>
    <p:extLst>
      <p:ext uri="{BB962C8B-B14F-4D97-AF65-F5344CB8AC3E}">
        <p14:creationId xmlns="" xmlns:p14="http://schemas.microsoft.com/office/powerpoint/2010/main" val="320226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F2775BC-6312-42C7-B7C5-EA6783C2D9CA}" type="datetimeFigureOut">
              <a:rPr lang="en-US" smtClean="0"/>
              <a:pPr/>
              <a:t>3/18/2018</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7F715A1-4ADC-44E0-9587-804FF39D6B22}" type="slidenum">
              <a:rPr lang="en-US" smtClean="0"/>
              <a:pPr/>
              <a:t>‹#›</a:t>
            </a:fld>
            <a:endParaRPr lang="en-US" dirty="0"/>
          </a:p>
        </p:txBody>
      </p:sp>
    </p:spTree>
    <p:extLst>
      <p:ext uri="{BB962C8B-B14F-4D97-AF65-F5344CB8AC3E}">
        <p14:creationId xmlns="" xmlns:p14="http://schemas.microsoft.com/office/powerpoint/2010/main" val="172984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73A38D-BCA0-4840-9851-AC2087115E0D}"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94089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553C0B-2028-438D-89F4-38CFBF3280A8}" type="datetime1">
              <a:rPr lang="en-US" smtClean="0"/>
              <a:pPr/>
              <a:t>3/18/2018</a:t>
            </a:fld>
            <a:endParaRPr lang="en-US" dirty="0"/>
          </a:p>
        </p:txBody>
      </p:sp>
      <p:sp>
        <p:nvSpPr>
          <p:cNvPr id="6" name="Footer Placeholder 5"/>
          <p:cNvSpPr>
            <a:spLocks noGrp="1"/>
          </p:cNvSpPr>
          <p:nvPr>
            <p:ph type="ftr" sz="quarter" idx="11"/>
          </p:nvPr>
        </p:nvSpPr>
        <p:spPr/>
        <p:txBody>
          <a:bodyPr/>
          <a:lstStyle/>
          <a:p>
            <a:r>
              <a:rPr lang="en-US" smtClean="0"/>
              <a:t>by S.R.Sharma</a:t>
            </a:r>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258139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357F881F-624F-482E-A39A-99FFC796F016}"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164091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CBBDD072-A218-438C-8ECB-C691A8FB73BC}"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 xmlns:p14="http://schemas.microsoft.com/office/powerpoint/2010/main" val="2347621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A4BF77-49D8-497F-B6C2-0AF37289E0E5}"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1049460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163026"/>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A666284C-B50D-4767-8B59-CA025EB9DD8F}"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Box 10"/>
          <p:cNvSpPr txBox="1"/>
          <p:nvPr/>
        </p:nvSpPr>
        <p:spPr>
          <a:xfrm>
            <a:off x="9334033" y="331651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
        <p:nvSpPr>
          <p:cNvPr id="14" name="TextBox 13"/>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smtClean="0"/>
              <a:t>“</a:t>
            </a:r>
            <a:endParaRPr lang="en-US" dirty="0"/>
          </a:p>
        </p:txBody>
      </p:sp>
    </p:spTree>
    <p:extLst>
      <p:ext uri="{BB962C8B-B14F-4D97-AF65-F5344CB8AC3E}">
        <p14:creationId xmlns="" xmlns:p14="http://schemas.microsoft.com/office/powerpoint/2010/main" val="166458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449A4508-9E44-47BB-8221-ED49146BD1CA}"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279222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022C02D0-8151-4DF8-9FFC-B4C3E894E0FD}" type="datetime1">
              <a:rPr lang="en-US" smtClean="0"/>
              <a:pPr/>
              <a:t>3/18/2018</a:t>
            </a:fld>
            <a:endParaRPr lang="en-US" dirty="0"/>
          </a:p>
        </p:txBody>
      </p:sp>
      <p:sp>
        <p:nvSpPr>
          <p:cNvPr id="4"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2064947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Picture Placeholder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30" name="Picture Placeholder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31" name="Picture Placeholder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8CF360-103D-49E6-9B88-C069B079E967}" type="datetime1">
              <a:rPr lang="en-US" smtClean="0"/>
              <a:pPr/>
              <a:t>3/18/2018</a:t>
            </a:fld>
            <a:endParaRPr lang="en-US" dirty="0"/>
          </a:p>
        </p:txBody>
      </p:sp>
      <p:sp>
        <p:nvSpPr>
          <p:cNvPr id="4"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40335526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332629-9FBF-4AC7-84F6-7268CBB85274}"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650983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64151" y="1447799"/>
            <a:ext cx="1409965" cy="4413251"/>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1154954" y="1447799"/>
            <a:ext cx="6776630" cy="44132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9ABB72-08C4-4078-8CF1-21EF370F42C2}"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3890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084567-04E6-498F-9E9F-FA3899C166A7}"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25224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92F925-B7EB-4A1A-AEC4-B9568603B99F}" type="datetime1">
              <a:rPr lang="en-US" smtClean="0"/>
              <a:pPr/>
              <a:t>3/18/2018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236299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C4B8C-074D-4560-AA12-63CF5E8EEC8A}" type="datetime1">
              <a:rPr lang="en-US" smtClean="0"/>
              <a:pPr/>
              <a:t>3/18/2018</a:t>
            </a:fld>
            <a:endParaRPr lang="en-US" dirty="0"/>
          </a:p>
        </p:txBody>
      </p:sp>
      <p:sp>
        <p:nvSpPr>
          <p:cNvPr id="6" name="Footer Placeholder 5"/>
          <p:cNvSpPr>
            <a:spLocks noGrp="1"/>
          </p:cNvSpPr>
          <p:nvPr>
            <p:ph type="ftr" sz="quarter" idx="11"/>
          </p:nvPr>
        </p:nvSpPr>
        <p:spPr/>
        <p:txBody>
          <a:bodyPr/>
          <a:lstStyle/>
          <a:p>
            <a:r>
              <a:rPr lang="en-US" smtClean="0"/>
              <a:t>by S.R.Sharma</a:t>
            </a:r>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16122087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214CE4-2B02-47B1-A14D-57200C01AD27}" type="datetime1">
              <a:rPr lang="en-US" smtClean="0"/>
              <a:pPr/>
              <a:t>3/18/2018</a:t>
            </a:fld>
            <a:endParaRPr lang="en-US" dirty="0"/>
          </a:p>
        </p:txBody>
      </p:sp>
      <p:sp>
        <p:nvSpPr>
          <p:cNvPr id="8" name="Footer Placeholder 7"/>
          <p:cNvSpPr>
            <a:spLocks noGrp="1"/>
          </p:cNvSpPr>
          <p:nvPr>
            <p:ph type="ftr" sz="quarter" idx="11"/>
          </p:nvPr>
        </p:nvSpPr>
        <p:spPr/>
        <p:txBody>
          <a:bodyPr/>
          <a:lstStyle/>
          <a:p>
            <a:r>
              <a:rPr lang="en-US" smtClean="0"/>
              <a:t>by S.R.Sharma</a:t>
            </a:r>
            <a:endParaRPr lang="en-US" dirty="0"/>
          </a:p>
        </p:txBody>
      </p:sp>
      <p:sp>
        <p:nvSpPr>
          <p:cNvPr id="9" name="Slide Number Placeholder 8"/>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318220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AF6D101C-B1B8-4AA7-9A02-1C61C4D20CC9}" type="datetime1">
              <a:rPr lang="en-US" smtClean="0"/>
              <a:pPr/>
              <a:t>3/18/2018</a:t>
            </a:fld>
            <a:endParaRPr lang="en-US" dirty="0"/>
          </a:p>
        </p:txBody>
      </p:sp>
      <p:sp>
        <p:nvSpPr>
          <p:cNvPr id="5" name="Footer Placeholder 3"/>
          <p:cNvSpPr>
            <a:spLocks noGrp="1"/>
          </p:cNvSpPr>
          <p:nvPr>
            <p:ph type="ftr" sz="quarter" idx="11"/>
          </p:nvPr>
        </p:nvSpPr>
        <p:spPr/>
        <p:txBody>
          <a:bodyPr/>
          <a:lstStyle/>
          <a:p>
            <a:r>
              <a:rPr lang="en-US" smtClean="0"/>
              <a:t>by S.R.Sharma</a:t>
            </a:r>
            <a:endParaRPr lang="en-US" dirty="0"/>
          </a:p>
        </p:txBody>
      </p:sp>
      <p:sp>
        <p:nvSpPr>
          <p:cNvPr id="6" name="Slide Number Placeholder 4"/>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135912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69CF245-AFC1-4C2D-B213-91B6619D5A23}" type="datetime1">
              <a:rPr lang="en-US" smtClean="0"/>
              <a:pPr/>
              <a:t>3/18/2018</a:t>
            </a:fld>
            <a:endParaRPr lang="en-US" dirty="0"/>
          </a:p>
        </p:txBody>
      </p:sp>
      <p:sp>
        <p:nvSpPr>
          <p:cNvPr id="5" name="Footer Placeholder 2"/>
          <p:cNvSpPr>
            <a:spLocks noGrp="1"/>
          </p:cNvSpPr>
          <p:nvPr>
            <p:ph type="ftr" sz="quarter" idx="11"/>
          </p:nvPr>
        </p:nvSpPr>
        <p:spPr/>
        <p:txBody>
          <a:bodyPr/>
          <a:lstStyle/>
          <a:p>
            <a:r>
              <a:rPr lang="en-US" smtClean="0"/>
              <a:t>by S.R.Sharma</a:t>
            </a:r>
            <a:endParaRPr lang="en-US" dirty="0"/>
          </a:p>
        </p:txBody>
      </p:sp>
      <p:sp>
        <p:nvSpPr>
          <p:cNvPr id="6" name="Slide Number Placeholder 3"/>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45153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7069319-61C6-4F26-99B8-56A45EE35721}" type="datetime1">
              <a:rPr lang="en-US" smtClean="0"/>
              <a:pPr/>
              <a:t>3/18/2018</a:t>
            </a:fld>
            <a:endParaRPr lang="en-US" dirty="0"/>
          </a:p>
        </p:txBody>
      </p:sp>
      <p:sp>
        <p:nvSpPr>
          <p:cNvPr id="5" name="Footer Placeholder 5"/>
          <p:cNvSpPr>
            <a:spLocks noGrp="1"/>
          </p:cNvSpPr>
          <p:nvPr>
            <p:ph type="ftr" sz="quarter" idx="11"/>
          </p:nvPr>
        </p:nvSpPr>
        <p:spPr/>
        <p:txBody>
          <a:bodyPr/>
          <a:lstStyle/>
          <a:p>
            <a:r>
              <a:rPr lang="en-US" smtClean="0"/>
              <a:t>by S.R.Sharma</a:t>
            </a:r>
            <a:endParaRPr lang="en-US" dirty="0"/>
          </a:p>
        </p:txBody>
      </p:sp>
      <p:sp>
        <p:nvSpPr>
          <p:cNvPr id="6" name="Slide Number Placeholder 6"/>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1757989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4BED9F-9B2F-4E69-9546-07E129D05A26}" type="datetime1">
              <a:rPr lang="en-US" smtClean="0"/>
              <a:pPr/>
              <a:t>3/18/2018</a:t>
            </a:fld>
            <a:endParaRPr lang="en-US" dirty="0"/>
          </a:p>
        </p:txBody>
      </p:sp>
      <p:sp>
        <p:nvSpPr>
          <p:cNvPr id="6" name="Footer Placeholder 5"/>
          <p:cNvSpPr>
            <a:spLocks noGrp="1"/>
          </p:cNvSpPr>
          <p:nvPr>
            <p:ph type="ftr" sz="quarter" idx="11"/>
          </p:nvPr>
        </p:nvSpPr>
        <p:spPr/>
        <p:txBody>
          <a:bodyPr/>
          <a:lstStyle/>
          <a:p>
            <a:r>
              <a:rPr lang="en-US" smtClean="0"/>
              <a:t>by S.R.Sharma</a:t>
            </a:r>
            <a:endParaRPr lang="en-US" dirty="0"/>
          </a:p>
        </p:txBody>
      </p:sp>
      <p:sp>
        <p:nvSpPr>
          <p:cNvPr id="7" name="Slide Number Placeholder 6"/>
          <p:cNvSpPr>
            <a:spLocks noGrp="1"/>
          </p:cNvSpPr>
          <p:nvPr>
            <p:ph type="sldNum" sz="quarter" idx="12"/>
          </p:nvPr>
        </p:nvSpPr>
        <p:spPr/>
        <p:txBody>
          <a:body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66908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Oval 12"/>
          <p:cNvSpPr/>
          <p:nvPr/>
        </p:nvSpPr>
        <p:spPr>
          <a:xfrm>
            <a:off x="-153988"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Oval 14"/>
          <p:cNvSpPr/>
          <p:nvPr/>
        </p:nvSpPr>
        <p:spPr>
          <a:xfrm>
            <a:off x="-839788" y="2895600"/>
            <a:ext cx="2362200" cy="2362200"/>
          </a:xfrm>
          <a:prstGeom prst="ellipse">
            <a:avLst/>
          </a:prstGeom>
          <a:gradFill flip="none" rotWithShape="1">
            <a:gsLst>
              <a:gs pos="0">
                <a:schemeClr val="accent1">
                  <a:lumMod val="60000"/>
                  <a:lumOff val="40000"/>
                  <a:alpha val="8000"/>
                </a:schemeClr>
              </a:gs>
              <a:gs pos="71000">
                <a:schemeClr val="bg2">
                  <a:lumMod val="60000"/>
                  <a:lumOff val="40000"/>
                  <a:alpha val="0"/>
                </a:schemeClr>
              </a:gs>
              <a:gs pos="36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Oval 16"/>
          <p:cNvSpPr/>
          <p:nvPr/>
        </p:nvSpPr>
        <p:spPr>
          <a:xfrm>
            <a:off x="7999412" y="-457200"/>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p:nvPr/>
        </p:nvSpPr>
        <p:spPr>
          <a:xfrm>
            <a:off x="8609012" y="6096000"/>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01DEBBA-C8FF-4A0D-8140-C42999FD1FE9}" type="datetime1">
              <a:rPr lang="en-US" smtClean="0"/>
              <a:pPr/>
              <a:t>3/18/2018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by S.R.Sharma</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A875541-8164-4CC7-9F2F-6F0C49BB858D}" type="slidenum">
              <a:rPr lang="en-US" smtClean="0"/>
              <a:pPr/>
              <a:t>‹#›</a:t>
            </a:fld>
            <a:endParaRPr lang="en-US" dirty="0"/>
          </a:p>
        </p:txBody>
      </p:sp>
    </p:spTree>
    <p:extLst>
      <p:ext uri="{BB962C8B-B14F-4D97-AF65-F5344CB8AC3E}">
        <p14:creationId xmlns="" xmlns:p14="http://schemas.microsoft.com/office/powerpoint/2010/main" val="1563467285"/>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timing>
    <p:tnLst>
      <p:par>
        <p:cTn id="1" dur="indefinite" restart="never" nodeType="tmRoot"/>
      </p:par>
    </p:tnLst>
  </p:timing>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ct val="20000"/>
        </a:spcBef>
        <a:spcAft>
          <a:spcPts val="60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ct val="20000"/>
        </a:spcBef>
        <a:spcAft>
          <a:spcPts val="60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ct val="20000"/>
        </a:spcBef>
        <a:spcAft>
          <a:spcPts val="60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accent1"/>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a:t>
            </a:r>
            <a:endParaRPr lang="en-US" dirty="0"/>
          </a:p>
        </p:txBody>
      </p:sp>
      <p:sp>
        <p:nvSpPr>
          <p:cNvPr id="3" name="Subtitle 2"/>
          <p:cNvSpPr>
            <a:spLocks noGrp="1"/>
          </p:cNvSpPr>
          <p:nvPr>
            <p:ph type="subTitle" idx="1"/>
          </p:nvPr>
        </p:nvSpPr>
        <p:spPr/>
        <p:txBody>
          <a:bodyPr/>
          <a:lstStyle/>
          <a:p>
            <a:r>
              <a:rPr lang="en-US" dirty="0" smtClean="0"/>
              <a:t>SURESH RAJ SHARMA|DATA STRUCTURE AND ALGORITHM</a:t>
            </a:r>
            <a:endParaRPr lang="en-US"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1</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extLst>
      <p:ext uri="{BB962C8B-B14F-4D97-AF65-F5344CB8AC3E}">
        <p14:creationId xmlns="" xmlns:p14="http://schemas.microsoft.com/office/powerpoint/2010/main" val="400544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sink and isolated node</a:t>
            </a:r>
            <a:endParaRPr lang="en-US" dirty="0"/>
          </a:p>
        </p:txBody>
      </p:sp>
      <p:sp>
        <p:nvSpPr>
          <p:cNvPr id="3" name="Content Placeholder 2"/>
          <p:cNvSpPr>
            <a:spLocks noGrp="1"/>
          </p:cNvSpPr>
          <p:nvPr>
            <p:ph idx="1"/>
          </p:nvPr>
        </p:nvSpPr>
        <p:spPr>
          <a:xfrm>
            <a:off x="1103312" y="1527244"/>
            <a:ext cx="10161318" cy="4721156"/>
          </a:xfrm>
        </p:spPr>
        <p:txBody>
          <a:bodyPr>
            <a:normAutofit/>
          </a:bodyPr>
          <a:lstStyle/>
          <a:p>
            <a:pPr>
              <a:buNone/>
            </a:pPr>
            <a:r>
              <a:rPr lang="en-US" sz="2800" b="1" dirty="0" smtClean="0">
                <a:solidFill>
                  <a:srgbClr val="0070C0"/>
                </a:solidFill>
              </a:rPr>
              <a:t>Source: </a:t>
            </a:r>
            <a:r>
              <a:rPr lang="en-US" sz="2800" dirty="0" smtClean="0"/>
              <a:t>a node which are no incoming edges but has outgoing edges is known as source. The </a:t>
            </a:r>
            <a:r>
              <a:rPr lang="en-US" sz="2800" dirty="0" err="1" smtClean="0"/>
              <a:t>indegree</a:t>
            </a:r>
            <a:r>
              <a:rPr lang="en-US" sz="2800" dirty="0" smtClean="0"/>
              <a:t> of source is always zero.</a:t>
            </a:r>
          </a:p>
          <a:p>
            <a:pPr>
              <a:buNone/>
            </a:pPr>
            <a:r>
              <a:rPr lang="en-US" sz="2800" b="1" dirty="0" smtClean="0">
                <a:solidFill>
                  <a:srgbClr val="0070C0"/>
                </a:solidFill>
              </a:rPr>
              <a:t>Sink:</a:t>
            </a:r>
            <a:r>
              <a:rPr lang="en-US" sz="2800" dirty="0" smtClean="0"/>
              <a:t> a node which has no outgoing edges but have incoming edge is called sink. The </a:t>
            </a:r>
            <a:r>
              <a:rPr lang="en-US" sz="2800" dirty="0" err="1" smtClean="0"/>
              <a:t>outdegree</a:t>
            </a:r>
            <a:r>
              <a:rPr lang="en-US" sz="2800" dirty="0" smtClean="0"/>
              <a:t> of sink is zero.</a:t>
            </a:r>
          </a:p>
          <a:p>
            <a:pPr>
              <a:buNone/>
            </a:pPr>
            <a:r>
              <a:rPr lang="en-US" sz="2800" b="1" dirty="0" smtClean="0">
                <a:solidFill>
                  <a:srgbClr val="0070C0"/>
                </a:solidFill>
              </a:rPr>
              <a:t>Isolated node </a:t>
            </a:r>
            <a:r>
              <a:rPr lang="en-US" sz="2800" dirty="0" smtClean="0"/>
              <a:t>:if a node has no edge connected with any other node then its degree will be zero, it is known as isolated node.</a:t>
            </a:r>
            <a:endParaRPr lang="en-US" sz="28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151591" cy="1400530"/>
          </a:xfrm>
        </p:spPr>
        <p:txBody>
          <a:bodyPr/>
          <a:lstStyle/>
          <a:p>
            <a:r>
              <a:rPr lang="en-US" dirty="0" smtClean="0"/>
              <a:t>Connected graph, weakly connected and strongly connected</a:t>
            </a:r>
            <a:endParaRPr lang="en-US" dirty="0"/>
          </a:p>
        </p:txBody>
      </p:sp>
      <p:sp>
        <p:nvSpPr>
          <p:cNvPr id="3" name="Content Placeholder 2"/>
          <p:cNvSpPr>
            <a:spLocks noGrp="1"/>
          </p:cNvSpPr>
          <p:nvPr>
            <p:ph idx="1"/>
          </p:nvPr>
        </p:nvSpPr>
        <p:spPr>
          <a:xfrm>
            <a:off x="865762" y="2052918"/>
            <a:ext cx="10389140" cy="4347882"/>
          </a:xfrm>
        </p:spPr>
        <p:txBody>
          <a:bodyPr>
            <a:noAutofit/>
          </a:bodyPr>
          <a:lstStyle/>
          <a:p>
            <a:pPr>
              <a:buNone/>
            </a:pPr>
            <a:r>
              <a:rPr lang="en-US" sz="2800" b="1" dirty="0" smtClean="0">
                <a:solidFill>
                  <a:srgbClr val="0070C0"/>
                </a:solidFill>
              </a:rPr>
              <a:t>Connected graph</a:t>
            </a:r>
            <a:r>
              <a:rPr lang="en-US" sz="2800" dirty="0" smtClean="0"/>
              <a:t>: an </a:t>
            </a:r>
            <a:r>
              <a:rPr lang="en-US" sz="2800" dirty="0" err="1" smtClean="0"/>
              <a:t>indirected</a:t>
            </a:r>
            <a:r>
              <a:rPr lang="en-US" sz="2800" dirty="0" smtClean="0"/>
              <a:t> graph, is connected if there is a path from any node of graph to any other node, or node is reachable from any other node. </a:t>
            </a:r>
          </a:p>
          <a:p>
            <a:pPr>
              <a:buNone/>
            </a:pPr>
            <a:r>
              <a:rPr lang="en-US" sz="2800" b="1" dirty="0" smtClean="0">
                <a:solidFill>
                  <a:srgbClr val="0070C0"/>
                </a:solidFill>
              </a:rPr>
              <a:t>Weakly connected</a:t>
            </a:r>
            <a:r>
              <a:rPr lang="en-US" sz="2800" dirty="0" smtClean="0"/>
              <a:t>: a diagraph is weekly connected or unilaterally connected if for any pair of nodes u and v, there is a path from u to v and also path from v to u .</a:t>
            </a:r>
          </a:p>
          <a:p>
            <a:pPr>
              <a:buNone/>
            </a:pPr>
            <a:r>
              <a:rPr lang="en-US" sz="2800" b="1" dirty="0" smtClean="0">
                <a:solidFill>
                  <a:srgbClr val="0070C0"/>
                </a:solidFill>
              </a:rPr>
              <a:t>Strongly connected</a:t>
            </a:r>
            <a:r>
              <a:rPr lang="en-US" sz="2800" dirty="0" smtClean="0"/>
              <a:t>: a digraph is strongly connected if there is directed path from  any node of graph to any other node. </a:t>
            </a:r>
          </a:p>
          <a:p>
            <a:pPr>
              <a:buNone/>
            </a:pPr>
            <a:endParaRPr lang="en-US" sz="28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gg.jpg"/>
          <p:cNvPicPr>
            <a:picLocks noGrp="1" noChangeAspect="1"/>
          </p:cNvPicPr>
          <p:nvPr>
            <p:ph idx="1"/>
          </p:nvPr>
        </p:nvPicPr>
        <p:blipFill>
          <a:blip r:embed="rId2"/>
          <a:stretch>
            <a:fillRect/>
          </a:stretch>
        </p:blipFill>
        <p:spPr>
          <a:xfrm>
            <a:off x="0" y="1"/>
            <a:ext cx="12191999" cy="6858000"/>
          </a:xfrm>
        </p:spPr>
      </p:pic>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99427"/>
          </a:xfrm>
        </p:spPr>
        <p:txBody>
          <a:bodyPr/>
          <a:lstStyle/>
          <a:p>
            <a:r>
              <a:rPr lang="en-US" dirty="0" smtClean="0"/>
              <a:t>Adjacency matrix</a:t>
            </a:r>
            <a:endParaRPr lang="en-US" dirty="0"/>
          </a:p>
        </p:txBody>
      </p:sp>
      <p:sp>
        <p:nvSpPr>
          <p:cNvPr id="3" name="Content Placeholder 2"/>
          <p:cNvSpPr>
            <a:spLocks noGrp="1"/>
          </p:cNvSpPr>
          <p:nvPr>
            <p:ph idx="1"/>
          </p:nvPr>
        </p:nvSpPr>
        <p:spPr>
          <a:xfrm>
            <a:off x="690664" y="1274324"/>
            <a:ext cx="10223770" cy="4974076"/>
          </a:xfrm>
        </p:spPr>
        <p:txBody>
          <a:bodyPr>
            <a:normAutofit/>
          </a:bodyPr>
          <a:lstStyle/>
          <a:p>
            <a:pPr>
              <a:buNone/>
            </a:pPr>
            <a:r>
              <a:rPr lang="en-US" sz="3200" dirty="0" smtClean="0"/>
              <a:t>Adjacency matrix is the matrix, which keeps the information of adjacent node. In other words, we can say that this matrix keeps the information that whether this node is adjacent to any other node or not. We  represent this matrix in two dimensional array of </a:t>
            </a:r>
            <a:r>
              <a:rPr lang="en-US" sz="3200" dirty="0" err="1" smtClean="0"/>
              <a:t>nxn</a:t>
            </a:r>
            <a:r>
              <a:rPr lang="en-US" sz="3200" dirty="0" smtClean="0"/>
              <a:t> or array[n][n] where first subscript will be row and second subscript will be column of that matrix.</a:t>
            </a:r>
            <a:endParaRPr lang="en-US" sz="32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391" y="311284"/>
            <a:ext cx="5092906" cy="987357"/>
          </a:xfrm>
        </p:spPr>
        <p:txBody>
          <a:bodyPr/>
          <a:lstStyle/>
          <a:p>
            <a:r>
              <a:rPr lang="en-US" dirty="0" smtClean="0"/>
              <a:t>Cont..</a:t>
            </a:r>
            <a:endParaRPr lang="en-US" dirty="0"/>
          </a:p>
        </p:txBody>
      </p:sp>
      <p:sp>
        <p:nvSpPr>
          <p:cNvPr id="3" name="Content Placeholder 2"/>
          <p:cNvSpPr>
            <a:spLocks noGrp="1"/>
          </p:cNvSpPr>
          <p:nvPr>
            <p:ph type="body" sz="half" idx="2"/>
          </p:nvPr>
        </p:nvSpPr>
        <p:spPr>
          <a:xfrm>
            <a:off x="836578" y="1206229"/>
            <a:ext cx="7840494" cy="2188723"/>
          </a:xfrm>
        </p:spPr>
        <p:txBody>
          <a:bodyPr>
            <a:normAutofit/>
          </a:bodyPr>
          <a:lstStyle/>
          <a:p>
            <a:pPr>
              <a:buNone/>
            </a:pPr>
            <a:endParaRPr lang="en-US" sz="3200" dirty="0" smtClean="0"/>
          </a:p>
          <a:p>
            <a:pPr>
              <a:buNone/>
            </a:pPr>
            <a:r>
              <a:rPr lang="en-US" sz="3200" dirty="0" smtClean="0"/>
              <a:t>	</a:t>
            </a:r>
            <a:r>
              <a:rPr lang="en-US" sz="3200" dirty="0" err="1" smtClean="0"/>
              <a:t>Arr</a:t>
            </a:r>
            <a:r>
              <a:rPr lang="en-US" sz="3200" dirty="0" smtClean="0"/>
              <a:t>[</a:t>
            </a:r>
            <a:r>
              <a:rPr lang="en-US" sz="3200" dirty="0" err="1" smtClean="0"/>
              <a:t>i</a:t>
            </a:r>
            <a:r>
              <a:rPr lang="en-US" sz="3200" dirty="0" smtClean="0"/>
              <a:t>][j]=</a:t>
            </a:r>
            <a:r>
              <a:rPr lang="en-US" sz="2000" dirty="0" smtClean="0"/>
              <a:t>1 if there is edge from node I to node j                     				=0 if there is no edge from node I to node j</a:t>
            </a:r>
          </a:p>
          <a:p>
            <a:pPr>
              <a:buNone/>
            </a:pPr>
            <a:r>
              <a:rPr lang="en-US" sz="2000" baseline="22000" dirty="0" smtClean="0"/>
              <a:t> </a:t>
            </a:r>
          </a:p>
          <a:p>
            <a:pPr>
              <a:buNone/>
            </a:pPr>
            <a:endParaRPr lang="en-US" baseline="22000" dirty="0" smtClean="0"/>
          </a:p>
          <a:p>
            <a:pPr>
              <a:buNone/>
            </a:pPr>
            <a:endParaRPr lang="en-US" baseline="22000" dirty="0" smtClean="0"/>
          </a:p>
          <a:p>
            <a:pPr>
              <a:buNone/>
            </a:pPr>
            <a:endParaRPr lang="en-US" baseline="22000" dirty="0"/>
          </a:p>
        </p:txBody>
      </p:sp>
      <p:sp>
        <p:nvSpPr>
          <p:cNvPr id="4" name="Footer Placeholder 3"/>
          <p:cNvSpPr>
            <a:spLocks noGrp="1"/>
          </p:cNvSpPr>
          <p:nvPr>
            <p:ph type="ftr" sz="quarter" idx="11"/>
          </p:nvPr>
        </p:nvSpPr>
        <p:spPr/>
        <p:txBody>
          <a:bodyPr/>
          <a:lstStyle/>
          <a:p>
            <a:r>
              <a:rPr lang="en-US" dirty="0" smtClean="0"/>
              <a:t>by </a:t>
            </a:r>
            <a:r>
              <a:rPr lang="en-US" dirty="0" err="1" smtClean="0"/>
              <a:t>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14</a:t>
            </a:fld>
            <a:endParaRPr lang="en-US" dirty="0"/>
          </a:p>
        </p:txBody>
      </p:sp>
      <p:pic>
        <p:nvPicPr>
          <p:cNvPr id="1027" name="Picture 3"/>
          <p:cNvPicPr>
            <a:picLocks noChangeAspect="1" noChangeArrowheads="1"/>
          </p:cNvPicPr>
          <p:nvPr/>
        </p:nvPicPr>
        <p:blipFill>
          <a:blip r:embed="rId2"/>
          <a:srcRect/>
          <a:stretch>
            <a:fillRect/>
          </a:stretch>
        </p:blipFill>
        <p:spPr bwMode="auto">
          <a:xfrm>
            <a:off x="836580" y="3305176"/>
            <a:ext cx="10097210" cy="3241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111" y="452718"/>
            <a:ext cx="9404723" cy="948065"/>
          </a:xfrm>
        </p:spPr>
        <p:txBody>
          <a:bodyPr/>
          <a:lstStyle/>
          <a:p>
            <a:r>
              <a:rPr lang="en-US" dirty="0" smtClean="0"/>
              <a:t>Weighted Adjacency Matrix</a:t>
            </a:r>
            <a:endParaRPr lang="en-US" dirty="0"/>
          </a:p>
        </p:txBody>
      </p:sp>
      <p:sp>
        <p:nvSpPr>
          <p:cNvPr id="8" name="Content Placeholder 7"/>
          <p:cNvSpPr>
            <a:spLocks noGrp="1"/>
          </p:cNvSpPr>
          <p:nvPr>
            <p:ph idx="1"/>
          </p:nvPr>
        </p:nvSpPr>
        <p:spPr>
          <a:xfrm>
            <a:off x="612843" y="1342418"/>
            <a:ext cx="9941667" cy="4905982"/>
          </a:xfrm>
        </p:spPr>
        <p:txBody>
          <a:bodyPr>
            <a:normAutofit/>
          </a:bodyPr>
          <a:lstStyle/>
          <a:p>
            <a:pPr>
              <a:buNone/>
            </a:pPr>
            <a:r>
              <a:rPr lang="en-US" sz="3200" dirty="0" smtClean="0"/>
              <a:t>If there is given weight of edge then we replace the 1 with given weight which is known as weighted matrix. It will be represented as </a:t>
            </a:r>
          </a:p>
          <a:p>
            <a:pPr>
              <a:buNone/>
            </a:pPr>
            <a:r>
              <a:rPr lang="en-US" sz="3200" dirty="0" smtClean="0"/>
              <a:t> </a:t>
            </a:r>
            <a:endParaRPr lang="en-US" sz="3200" dirty="0" smtClean="0"/>
          </a:p>
          <a:p>
            <a:pPr>
              <a:buNone/>
            </a:pPr>
            <a:r>
              <a:rPr lang="en-US" sz="3200" dirty="0" smtClean="0"/>
              <a:t> </a:t>
            </a:r>
            <a:r>
              <a:rPr lang="en-US" sz="3200" dirty="0" err="1" smtClean="0"/>
              <a:t>arr</a:t>
            </a:r>
            <a:r>
              <a:rPr lang="en-US" sz="3200" dirty="0" smtClean="0"/>
              <a:t>[</a:t>
            </a:r>
            <a:r>
              <a:rPr lang="en-US" sz="3200" dirty="0" err="1" smtClean="0"/>
              <a:t>i</a:t>
            </a:r>
            <a:r>
              <a:rPr lang="en-US" sz="3200" dirty="0" smtClean="0"/>
              <a:t>][j]= </a:t>
            </a:r>
            <a:r>
              <a:rPr lang="en-US" sz="2400" dirty="0" smtClean="0"/>
              <a:t>weight of edge  if there is edge from node I to j</a:t>
            </a:r>
          </a:p>
          <a:p>
            <a:pPr>
              <a:buNone/>
            </a:pPr>
            <a:r>
              <a:rPr lang="en-US" sz="2400" dirty="0" smtClean="0"/>
              <a:t> </a:t>
            </a:r>
            <a:r>
              <a:rPr lang="en-US" sz="2400" dirty="0" smtClean="0"/>
              <a:t>                =0                             otherwise</a:t>
            </a:r>
            <a:endParaRPr lang="en-US" sz="2400"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
        <p:nvSpPr>
          <p:cNvPr id="6" name="Slide Number Placeholder 5"/>
          <p:cNvSpPr>
            <a:spLocks noGrp="1"/>
          </p:cNvSpPr>
          <p:nvPr>
            <p:ph type="sldNum" sz="quarter" idx="12"/>
          </p:nvPr>
        </p:nvSpPr>
        <p:spPr/>
        <p:txBody>
          <a:bodyPr/>
          <a:lstStyle/>
          <a:p>
            <a:fld id="{BA875541-8164-4CC7-9F2F-6F0C49BB858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adjacency matrix</a:t>
            </a:r>
            <a:endParaRPr lang="en-US"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16</a:t>
            </a:fld>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56034" y="1799617"/>
            <a:ext cx="10642060" cy="483464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7793"/>
          </a:xfrm>
        </p:spPr>
        <p:txBody>
          <a:bodyPr/>
          <a:lstStyle/>
          <a:p>
            <a:r>
              <a:rPr lang="en-US" dirty="0" smtClean="0"/>
              <a:t>Topological sort</a:t>
            </a:r>
            <a:endParaRPr lang="en-US" dirty="0"/>
          </a:p>
        </p:txBody>
      </p:sp>
      <p:sp>
        <p:nvSpPr>
          <p:cNvPr id="3" name="Content Placeholder 2"/>
          <p:cNvSpPr>
            <a:spLocks noGrp="1"/>
          </p:cNvSpPr>
          <p:nvPr>
            <p:ph idx="1"/>
          </p:nvPr>
        </p:nvSpPr>
        <p:spPr>
          <a:xfrm>
            <a:off x="437745" y="1410511"/>
            <a:ext cx="10165403" cy="5136203"/>
          </a:xfrm>
        </p:spPr>
        <p:txBody>
          <a:bodyPr>
            <a:normAutofit/>
          </a:bodyPr>
          <a:lstStyle/>
          <a:p>
            <a:pPr>
              <a:buNone/>
            </a:pPr>
            <a:r>
              <a:rPr lang="en-US" sz="3200" dirty="0" smtClean="0"/>
              <a:t>A topological sort is an ordering of vertices in a directed acyclic graph, such that if there is a path from vi to </a:t>
            </a:r>
            <a:r>
              <a:rPr lang="en-US" sz="3200" dirty="0" err="1" smtClean="0"/>
              <a:t>vj</a:t>
            </a:r>
            <a:r>
              <a:rPr lang="en-US" sz="3200" dirty="0" smtClean="0"/>
              <a:t> then </a:t>
            </a:r>
            <a:r>
              <a:rPr lang="en-US" sz="3200" dirty="0" err="1" smtClean="0"/>
              <a:t>vj</a:t>
            </a:r>
            <a:r>
              <a:rPr lang="en-US" sz="3200" dirty="0" smtClean="0"/>
              <a:t> appear after vi in the ordering. A directed edge (</a:t>
            </a:r>
            <a:r>
              <a:rPr lang="en-US" sz="3200" dirty="0" err="1" smtClean="0"/>
              <a:t>v,w</a:t>
            </a:r>
            <a:r>
              <a:rPr lang="en-US" sz="3200" dirty="0" smtClean="0"/>
              <a:t>) indicates that course v must be completed before course w may be attempted. A topological ordering of this course is any course sequence that doesn’t violate the prerequisite requirement.</a:t>
            </a:r>
            <a:endParaRPr lang="en-US" sz="32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The topological sort order is c1, c2, c3, c4, c5</a:t>
            </a:r>
            <a:endParaRPr lang="en-US" sz="28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18</a:t>
            </a:fld>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3736" y="1770434"/>
            <a:ext cx="9883302" cy="508756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4601"/>
          </a:xfrm>
        </p:spPr>
        <p:txBody>
          <a:bodyPr/>
          <a:lstStyle/>
          <a:p>
            <a:r>
              <a:rPr lang="en-US" dirty="0" smtClean="0"/>
              <a:t>Traversal in Graph</a:t>
            </a:r>
            <a:endParaRPr lang="en-US" dirty="0"/>
          </a:p>
        </p:txBody>
      </p:sp>
      <p:sp>
        <p:nvSpPr>
          <p:cNvPr id="3" name="Content Placeholder 2"/>
          <p:cNvSpPr>
            <a:spLocks noGrp="1"/>
          </p:cNvSpPr>
          <p:nvPr>
            <p:ph idx="1"/>
          </p:nvPr>
        </p:nvSpPr>
        <p:spPr>
          <a:xfrm>
            <a:off x="437746" y="1196502"/>
            <a:ext cx="10525326" cy="5051897"/>
          </a:xfrm>
        </p:spPr>
        <p:txBody>
          <a:bodyPr>
            <a:normAutofit/>
          </a:bodyPr>
          <a:lstStyle/>
          <a:p>
            <a:pPr>
              <a:buNone/>
            </a:pPr>
            <a:r>
              <a:rPr lang="en-US" sz="3600" dirty="0" smtClean="0"/>
              <a:t>The traversal of graph indicates that to visit the each node of graph exactly once in the graph. There are two method for traversal of graph.</a:t>
            </a:r>
          </a:p>
          <a:p>
            <a:pPr marL="514350" indent="-514350">
              <a:buAutoNum type="arabicPeriod"/>
            </a:pPr>
            <a:r>
              <a:rPr lang="en-US" sz="3600" b="1" dirty="0" smtClean="0"/>
              <a:t>Breadth First search. (BFS)</a:t>
            </a:r>
          </a:p>
          <a:p>
            <a:pPr marL="514350" indent="-514350">
              <a:buAutoNum type="arabicPeriod"/>
            </a:pPr>
            <a:r>
              <a:rPr lang="en-US" sz="3600" b="1" dirty="0" smtClean="0"/>
              <a:t>Depth First Search. (DFS).</a:t>
            </a:r>
            <a:endParaRPr lang="en-US" sz="2800" b="1" dirty="0" smtClean="0"/>
          </a:p>
          <a:p>
            <a:pPr marL="514350" indent="-514350">
              <a:buNone/>
            </a:pPr>
            <a:r>
              <a:rPr lang="en-US" sz="2800" dirty="0" smtClean="0"/>
              <a:t> </a:t>
            </a:r>
            <a:r>
              <a:rPr lang="en-US" sz="2800" dirty="0" smtClean="0"/>
              <a:t>     </a:t>
            </a:r>
          </a:p>
          <a:p>
            <a:pPr marL="514350" indent="-514350">
              <a:buNone/>
            </a:pPr>
            <a:r>
              <a:rPr lang="en-US" sz="2800" dirty="0" smtClean="0"/>
              <a:t> </a:t>
            </a:r>
            <a:r>
              <a:rPr lang="en-US" sz="2800" dirty="0" smtClean="0"/>
              <a:t>     </a:t>
            </a:r>
            <a:endParaRPr lang="en-US" sz="28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Algorithm</a:t>
            </a:r>
            <a:endParaRPr lang="en-US" dirty="0"/>
          </a:p>
        </p:txBody>
      </p:sp>
      <p:sp>
        <p:nvSpPr>
          <p:cNvPr id="6" name="Content Placeholder 5"/>
          <p:cNvSpPr>
            <a:spLocks noGrp="1"/>
          </p:cNvSpPr>
          <p:nvPr>
            <p:ph idx="1"/>
          </p:nvPr>
        </p:nvSpPr>
        <p:spPr>
          <a:xfrm>
            <a:off x="1103312" y="1177047"/>
            <a:ext cx="10093224" cy="5369667"/>
          </a:xfrm>
        </p:spPr>
        <p:txBody>
          <a:bodyPr>
            <a:normAutofit/>
          </a:bodyPr>
          <a:lstStyle/>
          <a:p>
            <a:pPr>
              <a:buNone/>
            </a:pPr>
            <a:r>
              <a:rPr lang="en-US" sz="3200" dirty="0" smtClean="0"/>
              <a:t>A graph G is a collection of two sets V&amp; E where V is collection of vertices v</a:t>
            </a:r>
            <a:r>
              <a:rPr lang="en-US" sz="3200" baseline="-25000" dirty="0" smtClean="0"/>
              <a:t>0</a:t>
            </a:r>
            <a:r>
              <a:rPr lang="en-US" sz="3200" dirty="0" smtClean="0"/>
              <a:t>, v</a:t>
            </a:r>
            <a:r>
              <a:rPr lang="en-US" sz="3200" baseline="-25000" dirty="0" smtClean="0"/>
              <a:t>1</a:t>
            </a:r>
            <a:r>
              <a:rPr lang="en-US" sz="3200" dirty="0" smtClean="0"/>
              <a:t>,……….v</a:t>
            </a:r>
            <a:r>
              <a:rPr lang="en-US" sz="3200" baseline="-25000" dirty="0" smtClean="0"/>
              <a:t>n-1  </a:t>
            </a:r>
            <a:r>
              <a:rPr lang="en-US" sz="3200" dirty="0" smtClean="0"/>
              <a:t> also called nodes and E is the collection of edges e</a:t>
            </a:r>
            <a:r>
              <a:rPr lang="en-US" sz="3200" baseline="-25000" dirty="0" smtClean="0"/>
              <a:t>1</a:t>
            </a:r>
            <a:r>
              <a:rPr lang="en-US" sz="3200" dirty="0" smtClean="0"/>
              <a:t>,e</a:t>
            </a:r>
            <a:r>
              <a:rPr lang="en-US" sz="3200" baseline="-25000" dirty="0" smtClean="0"/>
              <a:t>2</a:t>
            </a:r>
            <a:r>
              <a:rPr lang="en-US" sz="3200" dirty="0" smtClean="0"/>
              <a:t>,……e</a:t>
            </a:r>
            <a:r>
              <a:rPr lang="en-US" sz="3200" baseline="-25000" dirty="0" smtClean="0"/>
              <a:t>n</a:t>
            </a:r>
            <a:r>
              <a:rPr lang="en-US" sz="3200" dirty="0" smtClean="0"/>
              <a:t> where edge is an arc which connects two nodes. This can be represented as</a:t>
            </a:r>
          </a:p>
          <a:p>
            <a:pPr>
              <a:buNone/>
            </a:pPr>
            <a:r>
              <a:rPr lang="en-US" sz="3200" dirty="0" smtClean="0"/>
              <a:t>G=(V,E)</a:t>
            </a:r>
          </a:p>
          <a:p>
            <a:pPr>
              <a:buNone/>
            </a:pPr>
            <a:r>
              <a:rPr lang="en-US" sz="3200" dirty="0" smtClean="0"/>
              <a:t>V(G)=(v</a:t>
            </a:r>
            <a:r>
              <a:rPr lang="en-US" sz="3200" baseline="-25000" dirty="0" smtClean="0"/>
              <a:t>0</a:t>
            </a:r>
            <a:r>
              <a:rPr lang="en-US" sz="3200" dirty="0" smtClean="0"/>
              <a:t>, v</a:t>
            </a:r>
            <a:r>
              <a:rPr lang="en-US" sz="3200" baseline="-25000" dirty="0" smtClean="0"/>
              <a:t>1</a:t>
            </a:r>
            <a:r>
              <a:rPr lang="en-US" sz="3200" dirty="0" smtClean="0"/>
              <a:t>,……….v</a:t>
            </a:r>
            <a:r>
              <a:rPr lang="en-US" sz="3200" baseline="-25000" dirty="0" smtClean="0"/>
              <a:t>n-1 </a:t>
            </a:r>
            <a:r>
              <a:rPr lang="en-US" sz="3200" dirty="0" smtClean="0"/>
              <a:t>) or set of vertices</a:t>
            </a:r>
          </a:p>
          <a:p>
            <a:pPr>
              <a:buNone/>
            </a:pPr>
            <a:r>
              <a:rPr lang="en-US" sz="3200" dirty="0" smtClean="0"/>
              <a:t>E(G)=(e1,e2…….en) or set of edges</a:t>
            </a:r>
          </a:p>
          <a:p>
            <a:pPr>
              <a:buNone/>
            </a:pPr>
            <a:endParaRPr lang="en-US" sz="3200" baseline="-250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2</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extLst>
      <p:ext uri="{BB962C8B-B14F-4D97-AF65-F5344CB8AC3E}">
        <p14:creationId xmlns="" xmlns:p14="http://schemas.microsoft.com/office/powerpoint/2010/main" val="1156678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2422"/>
          </a:xfrm>
        </p:spPr>
        <p:txBody>
          <a:bodyPr/>
          <a:lstStyle/>
          <a:p>
            <a:r>
              <a:rPr lang="en-US" sz="4400" b="1" dirty="0" smtClean="0"/>
              <a:t>Breadth First search. (BFS</a:t>
            </a:r>
            <a:r>
              <a:rPr lang="en-US" sz="4400" b="1" dirty="0" smtClean="0"/>
              <a:t>)</a:t>
            </a:r>
            <a:endParaRPr lang="en-US" dirty="0"/>
          </a:p>
        </p:txBody>
      </p:sp>
      <p:sp>
        <p:nvSpPr>
          <p:cNvPr id="3" name="Content Placeholder 2"/>
          <p:cNvSpPr>
            <a:spLocks noGrp="1"/>
          </p:cNvSpPr>
          <p:nvPr>
            <p:ph idx="1"/>
          </p:nvPr>
        </p:nvSpPr>
        <p:spPr>
          <a:xfrm>
            <a:off x="0" y="1235414"/>
            <a:ext cx="11332723" cy="5012986"/>
          </a:xfrm>
        </p:spPr>
        <p:txBody>
          <a:bodyPr>
            <a:normAutofit/>
          </a:bodyPr>
          <a:lstStyle/>
          <a:p>
            <a:pPr>
              <a:buNone/>
            </a:pPr>
            <a:r>
              <a:rPr lang="en-US" sz="3600" dirty="0" smtClean="0"/>
              <a:t>This graph traversal techniques uses queue for traversing all node of graph. In this first we take a node as a starting node then we take all the node adjacent to that starting node. Similar approach we take for all other adjacent nodes, which are adjacent to starting node and so on. We maintain the status of visiting node in one array so that no node can be traversed again</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21</a:t>
            </a:fld>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35022" y="1410511"/>
            <a:ext cx="10019489" cy="513620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7793"/>
          </a:xfrm>
        </p:spPr>
        <p:txBody>
          <a:bodyPr/>
          <a:lstStyle/>
          <a:p>
            <a:r>
              <a:rPr lang="en-US" sz="4400" b="1" dirty="0" smtClean="0"/>
              <a:t>Depth First Search. (DFS).</a:t>
            </a:r>
            <a:r>
              <a:rPr lang="en-US" sz="3600" b="1" dirty="0" smtClean="0"/>
              <a:t/>
            </a:r>
            <a:br>
              <a:rPr lang="en-US" sz="3600" b="1" dirty="0" smtClean="0"/>
            </a:br>
            <a:endParaRPr lang="en-US" dirty="0"/>
          </a:p>
        </p:txBody>
      </p:sp>
      <p:sp>
        <p:nvSpPr>
          <p:cNvPr id="3" name="Content Placeholder 2"/>
          <p:cNvSpPr>
            <a:spLocks noGrp="1"/>
          </p:cNvSpPr>
          <p:nvPr>
            <p:ph idx="1"/>
          </p:nvPr>
        </p:nvSpPr>
        <p:spPr>
          <a:xfrm>
            <a:off x="535021" y="1507787"/>
            <a:ext cx="10408595" cy="5087565"/>
          </a:xfrm>
        </p:spPr>
        <p:txBody>
          <a:bodyPr>
            <a:normAutofit/>
          </a:bodyPr>
          <a:lstStyle/>
          <a:p>
            <a:pPr>
              <a:buNone/>
            </a:pPr>
            <a:r>
              <a:rPr lang="en-US" sz="3200" dirty="0" smtClean="0"/>
              <a:t>In depth first search technique also we take as a starting node. Then go to the path which is from starting node and visit all the nodes which are in that path. When we reach at the last node then we traversal another starting from the node. If there is no path in the graph from last node then it return to the previous node in the path and traversal another path and so on </a:t>
            </a:r>
            <a:endParaRPr lang="en-US" sz="32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23</a:t>
            </a:fld>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147864" y="1974715"/>
            <a:ext cx="9776298" cy="450390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9971"/>
          </a:xfrm>
        </p:spPr>
        <p:txBody>
          <a:bodyPr/>
          <a:lstStyle/>
          <a:p>
            <a:r>
              <a:rPr lang="en-US" dirty="0" smtClean="0"/>
              <a:t>Shortest path algorithm</a:t>
            </a:r>
            <a:endParaRPr lang="en-US" dirty="0"/>
          </a:p>
        </p:txBody>
      </p:sp>
      <p:sp>
        <p:nvSpPr>
          <p:cNvPr id="3" name="Content Placeholder 2"/>
          <p:cNvSpPr>
            <a:spLocks noGrp="1"/>
          </p:cNvSpPr>
          <p:nvPr>
            <p:ph idx="1"/>
          </p:nvPr>
        </p:nvSpPr>
        <p:spPr>
          <a:xfrm>
            <a:off x="1031133" y="1245142"/>
            <a:ext cx="9563470" cy="5321028"/>
          </a:xfrm>
        </p:spPr>
        <p:txBody>
          <a:bodyPr>
            <a:normAutofit/>
          </a:bodyPr>
          <a:lstStyle/>
          <a:p>
            <a:pPr>
              <a:buNone/>
            </a:pPr>
            <a:r>
              <a:rPr lang="en-US" sz="3200" dirty="0" smtClean="0"/>
              <a:t>The </a:t>
            </a:r>
            <a:r>
              <a:rPr lang="en-US" sz="3200" dirty="0" err="1" smtClean="0"/>
              <a:t>D</a:t>
            </a:r>
            <a:r>
              <a:rPr lang="en-US" sz="3200" dirty="0" err="1" smtClean="0"/>
              <a:t>ijkstra</a:t>
            </a:r>
            <a:r>
              <a:rPr lang="en-US" sz="3200" dirty="0" smtClean="0"/>
              <a:t> shortest path </a:t>
            </a:r>
            <a:r>
              <a:rPr lang="en-US" sz="3200" dirty="0" smtClean="0"/>
              <a:t>a</a:t>
            </a:r>
            <a:r>
              <a:rPr lang="en-US" sz="3200" dirty="0" smtClean="0"/>
              <a:t>lgorithm is used  to find the shortest path from one point to every other points by expanding the adjacent node with the shortest path . It the node is one find the permanent the we  scan for the shortest possible path from permanent point to other temporary node as a working node. The node will not repeat and we find the path for every node from the given </a:t>
            </a:r>
            <a:r>
              <a:rPr lang="en-US" sz="3200" dirty="0" err="1" smtClean="0"/>
              <a:t>node,as</a:t>
            </a:r>
            <a:r>
              <a:rPr lang="en-US" sz="3200" dirty="0" smtClean="0"/>
              <a:t> in figure below.</a:t>
            </a:r>
            <a:endParaRPr lang="en-US" sz="32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25</a:t>
            </a:fld>
            <a:endParaRPr lang="en-US" dirty="0"/>
          </a:p>
        </p:txBody>
      </p:sp>
      <p:pic>
        <p:nvPicPr>
          <p:cNvPr id="50178" name="Picture 2" descr="shortest path algorithm dijkstra algorithm in data stucture graphको लागि तस्बिर परिणाम"/>
          <p:cNvPicPr>
            <a:picLocks noChangeAspect="1" noChangeArrowheads="1"/>
          </p:cNvPicPr>
          <p:nvPr/>
        </p:nvPicPr>
        <p:blipFill>
          <a:blip r:embed="rId2"/>
          <a:srcRect/>
          <a:stretch>
            <a:fillRect/>
          </a:stretch>
        </p:blipFill>
        <p:spPr bwMode="auto">
          <a:xfrm>
            <a:off x="223668" y="1215957"/>
            <a:ext cx="11079872" cy="564204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8337"/>
          </a:xfrm>
        </p:spPr>
        <p:txBody>
          <a:bodyPr/>
          <a:lstStyle/>
          <a:p>
            <a:r>
              <a:rPr lang="en-US" dirty="0" smtClean="0"/>
              <a:t>Minimum spanning tree</a:t>
            </a:r>
            <a:endParaRPr lang="en-US" dirty="0"/>
          </a:p>
        </p:txBody>
      </p:sp>
      <p:sp>
        <p:nvSpPr>
          <p:cNvPr id="3" name="Content Placeholder 2"/>
          <p:cNvSpPr>
            <a:spLocks noGrp="1"/>
          </p:cNvSpPr>
          <p:nvPr>
            <p:ph idx="1"/>
          </p:nvPr>
        </p:nvSpPr>
        <p:spPr>
          <a:xfrm>
            <a:off x="214009" y="1274324"/>
            <a:ext cx="10554509" cy="5408578"/>
          </a:xfrm>
        </p:spPr>
        <p:txBody>
          <a:bodyPr>
            <a:normAutofit/>
          </a:bodyPr>
          <a:lstStyle/>
          <a:p>
            <a:pPr>
              <a:buNone/>
            </a:pPr>
            <a:r>
              <a:rPr lang="en-US" sz="2800" dirty="0" smtClean="0"/>
              <a:t>Spanning tree is a connected graph G contains all the node and has the edge, which connect all the nodes, so number of edge will be 1 less than the number of node.</a:t>
            </a:r>
          </a:p>
          <a:p>
            <a:pPr>
              <a:buNone/>
            </a:pPr>
            <a:r>
              <a:rPr lang="en-US" sz="2800" dirty="0" smtClean="0"/>
              <a:t>Minimum spanning tree is the spanning tree in which the sum of weight on edges is minimum in given graph.</a:t>
            </a:r>
          </a:p>
          <a:p>
            <a:pPr>
              <a:buNone/>
            </a:pPr>
            <a:r>
              <a:rPr lang="en-US" sz="2800" dirty="0" smtClean="0"/>
              <a:t> </a:t>
            </a:r>
            <a:r>
              <a:rPr lang="en-US" sz="2800" dirty="0" smtClean="0"/>
              <a:t> There are two method for finding minimum spanning tree(MST).</a:t>
            </a:r>
          </a:p>
          <a:p>
            <a:pPr marL="514350" indent="-514350">
              <a:buAutoNum type="arabicPeriod"/>
            </a:pPr>
            <a:r>
              <a:rPr lang="en-US" sz="2800" dirty="0" smtClean="0"/>
              <a:t>P</a:t>
            </a:r>
            <a:r>
              <a:rPr lang="en-US" sz="2800" dirty="0" smtClean="0"/>
              <a:t>rime’s Algorithm</a:t>
            </a:r>
          </a:p>
          <a:p>
            <a:pPr marL="514350" indent="-514350">
              <a:buAutoNum type="arabicPeriod"/>
            </a:pPr>
            <a:r>
              <a:rPr lang="en-US" sz="2800" dirty="0" err="1" smtClean="0"/>
              <a:t>Kruskal’s</a:t>
            </a:r>
            <a:r>
              <a:rPr lang="en-US" sz="2800" dirty="0" smtClean="0"/>
              <a:t> Algorithm  </a:t>
            </a:r>
            <a:endParaRPr lang="en-US" sz="28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5146"/>
          </a:xfrm>
        </p:spPr>
        <p:txBody>
          <a:bodyPr/>
          <a:lstStyle/>
          <a:p>
            <a:r>
              <a:rPr lang="en-US" dirty="0" smtClean="0"/>
              <a:t>Prim’s Algorithm</a:t>
            </a:r>
            <a:endParaRPr lang="en-US" dirty="0"/>
          </a:p>
        </p:txBody>
      </p:sp>
      <p:sp>
        <p:nvSpPr>
          <p:cNvPr id="3" name="Content Placeholder 2"/>
          <p:cNvSpPr>
            <a:spLocks noGrp="1"/>
          </p:cNvSpPr>
          <p:nvPr>
            <p:ph idx="1"/>
          </p:nvPr>
        </p:nvSpPr>
        <p:spPr>
          <a:xfrm>
            <a:off x="175098" y="1352146"/>
            <a:ext cx="10369685" cy="4896254"/>
          </a:xfrm>
        </p:spPr>
        <p:txBody>
          <a:bodyPr>
            <a:normAutofit/>
          </a:bodyPr>
          <a:lstStyle/>
          <a:p>
            <a:pPr>
              <a:buNone/>
            </a:pPr>
            <a:r>
              <a:rPr lang="en-US" sz="3200" dirty="0" smtClean="0"/>
              <a:t>In prim’s algorithm, we start with any node and add the other node in spanning tree on the basis of weight of edge connecting </a:t>
            </a:r>
            <a:r>
              <a:rPr lang="en-US" sz="3200" dirty="0" err="1" smtClean="0"/>
              <a:t>ti</a:t>
            </a:r>
            <a:r>
              <a:rPr lang="en-US" sz="3200" dirty="0" smtClean="0"/>
              <a:t> that node. Suppose we start from a node v1then we have a need to see all the connecting edge and which edge has minimum weight. Then we will add that edge and node to the spanning tree. So here we will be in need to know the nodes in spanning tree and weight on edge connecting to other nodes.</a:t>
            </a:r>
            <a:endParaRPr lang="en-US" sz="32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28</a:t>
            </a:fld>
            <a:endParaRPr lang="en-US" dirty="0"/>
          </a:p>
        </p:txBody>
      </p:sp>
      <p:pic>
        <p:nvPicPr>
          <p:cNvPr id="6146" name="Picture 2" descr="shortest path algorithm dijkstra algorithm in data stucture graphको लागि तस्बिर परिणाम"/>
          <p:cNvPicPr>
            <a:picLocks noChangeAspect="1" noChangeArrowheads="1"/>
          </p:cNvPicPr>
          <p:nvPr/>
        </p:nvPicPr>
        <p:blipFill>
          <a:blip r:embed="rId2"/>
          <a:srcRect/>
          <a:stretch>
            <a:fillRect/>
          </a:stretch>
        </p:blipFill>
        <p:spPr bwMode="auto">
          <a:xfrm>
            <a:off x="632299" y="2034870"/>
            <a:ext cx="9406646" cy="4317292"/>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2967"/>
          </a:xfrm>
        </p:spPr>
        <p:txBody>
          <a:bodyPr/>
          <a:lstStyle/>
          <a:p>
            <a:r>
              <a:rPr lang="en-US" dirty="0" err="1" smtClean="0"/>
              <a:t>Kruskal’s</a:t>
            </a:r>
            <a:r>
              <a:rPr lang="en-US" dirty="0" smtClean="0"/>
              <a:t> Algorithm </a:t>
            </a:r>
            <a:endParaRPr lang="en-US" dirty="0"/>
          </a:p>
        </p:txBody>
      </p:sp>
      <p:sp>
        <p:nvSpPr>
          <p:cNvPr id="3" name="Content Placeholder 2"/>
          <p:cNvSpPr>
            <a:spLocks noGrp="1"/>
          </p:cNvSpPr>
          <p:nvPr>
            <p:ph idx="1"/>
          </p:nvPr>
        </p:nvSpPr>
        <p:spPr>
          <a:xfrm>
            <a:off x="651753" y="1371600"/>
            <a:ext cx="10622603" cy="4828161"/>
          </a:xfrm>
        </p:spPr>
        <p:txBody>
          <a:bodyPr>
            <a:normAutofit/>
          </a:bodyPr>
          <a:lstStyle/>
          <a:p>
            <a:pPr>
              <a:buNone/>
            </a:pPr>
            <a:r>
              <a:rPr lang="en-US" sz="2800" dirty="0" smtClean="0"/>
              <a:t>In </a:t>
            </a:r>
            <a:r>
              <a:rPr lang="en-US" sz="2800" dirty="0" err="1" smtClean="0"/>
              <a:t>kruskal’s</a:t>
            </a:r>
            <a:r>
              <a:rPr lang="en-US" sz="2800" dirty="0" smtClean="0"/>
              <a:t> algorithm we examine all the edge one by one starting from smallest edge. To decide whether the selected edge should be included in the spanning tree or not, we ‘</a:t>
            </a:r>
            <a:r>
              <a:rPr lang="en-US" sz="2800" dirty="0" err="1" smtClean="0"/>
              <a:t>ll</a:t>
            </a:r>
            <a:r>
              <a:rPr lang="en-US" sz="2800" dirty="0" smtClean="0"/>
              <a:t> examine the two node connected the edge. It form the MST in the form of forest. It connect the smallest edge and make larger tree after combining all edge given in the graph as shown below.</a:t>
            </a:r>
            <a:endParaRPr lang="en-US" sz="28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6976"/>
          </a:xfrm>
        </p:spPr>
        <p:txBody>
          <a:bodyPr/>
          <a:lstStyle/>
          <a:p>
            <a:r>
              <a:rPr lang="en-US" dirty="0" smtClean="0"/>
              <a:t>Cont..</a:t>
            </a:r>
            <a:endParaRPr lang="en-US" dirty="0"/>
          </a:p>
        </p:txBody>
      </p:sp>
      <p:sp>
        <p:nvSpPr>
          <p:cNvPr id="3" name="Content Placeholder 2"/>
          <p:cNvSpPr>
            <a:spLocks noGrp="1"/>
          </p:cNvSpPr>
          <p:nvPr>
            <p:ph idx="1"/>
          </p:nvPr>
        </p:nvSpPr>
        <p:spPr>
          <a:xfrm>
            <a:off x="884790" y="1745100"/>
            <a:ext cx="6540942" cy="3510188"/>
          </a:xfrm>
        </p:spPr>
        <p:txBody>
          <a:bodyPr>
            <a:normAutofit fontScale="92500" lnSpcReduction="20000"/>
          </a:bodyPr>
          <a:lstStyle/>
          <a:p>
            <a:pPr>
              <a:buNone/>
            </a:pPr>
            <a:r>
              <a:rPr lang="en-US" sz="3200" dirty="0" smtClean="0"/>
              <a:t>A graph can be of two types:</a:t>
            </a:r>
          </a:p>
          <a:p>
            <a:pPr marL="457200" indent="-457200">
              <a:buAutoNum type="arabicPeriod"/>
            </a:pPr>
            <a:r>
              <a:rPr lang="en-US" sz="3200" dirty="0" smtClean="0"/>
              <a:t>Undirected graph </a:t>
            </a:r>
          </a:p>
          <a:p>
            <a:pPr marL="457200" indent="-457200">
              <a:buNone/>
            </a:pPr>
            <a:r>
              <a:rPr lang="en-US" sz="3200" dirty="0" smtClean="0"/>
              <a:t>An graph, which has unordered pair of vertices is called undirected graph, suppose there is an edge between a &amp;b then it can be represented as (a,b)or (b,a) also.</a:t>
            </a:r>
          </a:p>
          <a:p>
            <a:pPr marL="457200" indent="-457200">
              <a:buNone/>
            </a:pPr>
            <a:endParaRPr lang="en-US" sz="3200" dirty="0" smtClean="0"/>
          </a:p>
          <a:p>
            <a:pPr marL="457200" indent="-457200">
              <a:buAutoNum type="arabicPeriod"/>
            </a:pPr>
            <a:endParaRPr lang="en-US" sz="3200" dirty="0" smtClean="0"/>
          </a:p>
          <a:p>
            <a:pPr marL="457200" indent="-457200">
              <a:buNone/>
            </a:pPr>
            <a:endParaRPr lang="en-US" dirty="0"/>
          </a:p>
        </p:txBody>
      </p:sp>
      <p:pic>
        <p:nvPicPr>
          <p:cNvPr id="8" name="Picture 7" descr="Capture.PNG"/>
          <p:cNvPicPr>
            <a:picLocks noChangeAspect="1"/>
          </p:cNvPicPr>
          <p:nvPr/>
        </p:nvPicPr>
        <p:blipFill>
          <a:blip r:embed="rId2"/>
          <a:stretch>
            <a:fillRect/>
          </a:stretch>
        </p:blipFill>
        <p:spPr>
          <a:xfrm>
            <a:off x="7546983" y="1477109"/>
            <a:ext cx="4380409" cy="4290646"/>
          </a:xfrm>
          <a:prstGeom prst="rect">
            <a:avLst/>
          </a:prstGeom>
        </p:spPr>
      </p:pic>
      <p:sp>
        <p:nvSpPr>
          <p:cNvPr id="5" name="Slide Number Placeholder 4"/>
          <p:cNvSpPr>
            <a:spLocks noGrp="1"/>
          </p:cNvSpPr>
          <p:nvPr>
            <p:ph type="sldNum" sz="quarter" idx="12"/>
          </p:nvPr>
        </p:nvSpPr>
        <p:spPr/>
        <p:txBody>
          <a:bodyPr/>
          <a:lstStyle/>
          <a:p>
            <a:fld id="{BA875541-8164-4CC7-9F2F-6F0C49BB858D}" type="slidenum">
              <a:rPr lang="en-US" smtClean="0"/>
              <a:pPr/>
              <a:t>3</a:t>
            </a:fld>
            <a:endParaRPr lang="en-US" dirty="0"/>
          </a:p>
        </p:txBody>
      </p:sp>
      <p:sp>
        <p:nvSpPr>
          <p:cNvPr id="6" name="Footer Placeholder 5"/>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0788"/>
          </a:xfrm>
        </p:spPr>
        <p:txBody>
          <a:bodyPr/>
          <a:lstStyle/>
          <a:p>
            <a:r>
              <a:rPr lang="en-US" dirty="0" err="1" smtClean="0"/>
              <a:t>Kruskal’s</a:t>
            </a:r>
            <a:r>
              <a:rPr lang="en-US" dirty="0" smtClean="0"/>
              <a:t> algorithm</a:t>
            </a:r>
            <a:endParaRPr lang="en-US"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30</a:t>
            </a:fld>
            <a:endParaRPr 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476655" y="1410511"/>
            <a:ext cx="10437779" cy="531130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68686"/>
          </a:xfrm>
        </p:spPr>
        <p:txBody>
          <a:bodyPr/>
          <a:lstStyle/>
          <a:p>
            <a:r>
              <a:rPr lang="en-US" dirty="0" smtClean="0"/>
              <a:t>Network flow problem </a:t>
            </a:r>
            <a:endParaRPr lang="en-US" dirty="0"/>
          </a:p>
        </p:txBody>
      </p:sp>
      <p:sp>
        <p:nvSpPr>
          <p:cNvPr id="3" name="Content Placeholder 2"/>
          <p:cNvSpPr>
            <a:spLocks noGrp="1"/>
          </p:cNvSpPr>
          <p:nvPr>
            <p:ph idx="1"/>
          </p:nvPr>
        </p:nvSpPr>
        <p:spPr>
          <a:xfrm>
            <a:off x="165370" y="1128409"/>
            <a:ext cx="10642060" cy="5583676"/>
          </a:xfrm>
        </p:spPr>
        <p:txBody>
          <a:bodyPr>
            <a:normAutofit/>
          </a:bodyPr>
          <a:lstStyle/>
          <a:p>
            <a:pPr>
              <a:buNone/>
            </a:pPr>
            <a:r>
              <a:rPr lang="en-US" sz="3200" dirty="0" smtClean="0"/>
              <a:t>Suppose we are given a directed graph G=(V,E) with edge capacity </a:t>
            </a:r>
            <a:r>
              <a:rPr lang="en-US" sz="3200" dirty="0" err="1" smtClean="0"/>
              <a:t>C</a:t>
            </a:r>
            <a:r>
              <a:rPr lang="en-US" sz="3200" baseline="-25000" dirty="0" err="1" smtClean="0"/>
              <a:t>v,w</a:t>
            </a:r>
            <a:r>
              <a:rPr lang="en-US" sz="3200" dirty="0" smtClean="0"/>
              <a:t>. </a:t>
            </a:r>
            <a:r>
              <a:rPr lang="en-US" sz="3200" dirty="0" smtClean="0"/>
              <a:t>T</a:t>
            </a:r>
            <a:r>
              <a:rPr lang="en-US" sz="3200" dirty="0" smtClean="0"/>
              <a:t>hese  capacities could represent the amount of water that could flow through a pipe or the amount of traffic that could flow on a street between two intersections. We have two vertices S, which is called source and t which is the sink. Through out any edge (</a:t>
            </a:r>
            <a:r>
              <a:rPr lang="en-US" sz="3200" dirty="0" err="1" smtClean="0"/>
              <a:t>v,w</a:t>
            </a:r>
            <a:r>
              <a:rPr lang="en-US" sz="3200" dirty="0" smtClean="0"/>
              <a:t>), at most </a:t>
            </a:r>
            <a:r>
              <a:rPr lang="en-US" sz="3200" dirty="0" err="1" smtClean="0"/>
              <a:t>cv,w</a:t>
            </a:r>
            <a:r>
              <a:rPr lang="en-US" sz="3200" dirty="0" smtClean="0"/>
              <a:t> unit of flow may pass. At any </a:t>
            </a:r>
            <a:r>
              <a:rPr lang="en-US" sz="3200" dirty="0" err="1" smtClean="0"/>
              <a:t>vertix</a:t>
            </a:r>
            <a:r>
              <a:rPr lang="en-US" sz="3200" dirty="0" smtClean="0"/>
              <a:t> that is not either s or t , total flow coming in must be total flow going out. If the amount is more or less this is known as network flow problem.</a:t>
            </a:r>
            <a:endParaRPr lang="en-US" sz="32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flow problem and solution</a:t>
            </a:r>
            <a:endParaRPr lang="en-US"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32</a:t>
            </a:fld>
            <a:endParaRPr lang="en-US" dirty="0"/>
          </a:p>
        </p:txBody>
      </p:sp>
      <p:pic>
        <p:nvPicPr>
          <p:cNvPr id="52226" name="Picture 2"/>
          <p:cNvPicPr>
            <a:picLocks noGrp="1" noChangeAspect="1" noChangeArrowheads="1"/>
          </p:cNvPicPr>
          <p:nvPr>
            <p:ph idx="1"/>
          </p:nvPr>
        </p:nvPicPr>
        <p:blipFill>
          <a:blip r:embed="rId2"/>
          <a:srcRect/>
          <a:stretch>
            <a:fillRect/>
          </a:stretch>
        </p:blipFill>
        <p:spPr bwMode="auto">
          <a:xfrm>
            <a:off x="437744" y="1522361"/>
            <a:ext cx="3842426" cy="5335639"/>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4276117" y="1476375"/>
            <a:ext cx="7338708" cy="53816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ANY Query </a:t>
            </a:r>
            <a:endParaRPr lang="en-US" dirty="0"/>
          </a:p>
        </p:txBody>
      </p:sp>
      <p:sp>
        <p:nvSpPr>
          <p:cNvPr id="3" name="Content Placeholder 2"/>
          <p:cNvSpPr>
            <a:spLocks noGrp="1"/>
          </p:cNvSpPr>
          <p:nvPr>
            <p:ph type="body" sz="half" idx="2"/>
          </p:nvPr>
        </p:nvSpPr>
        <p:spPr/>
        <p:txBody>
          <a:bodyPr>
            <a:normAutofit fontScale="92500" lnSpcReduction="10000"/>
          </a:bodyPr>
          <a:lstStyle/>
          <a:p>
            <a:pPr>
              <a:buNone/>
            </a:pPr>
            <a:r>
              <a:rPr lang="en-US" sz="9600" dirty="0" smtClean="0"/>
              <a:t>               </a:t>
            </a:r>
            <a:endParaRPr lang="en-US" sz="9600" dirty="0"/>
          </a:p>
        </p:txBody>
      </p:sp>
      <p:sp>
        <p:nvSpPr>
          <p:cNvPr id="4" name="Footer Placeholder 3"/>
          <p:cNvSpPr>
            <a:spLocks noGrp="1"/>
          </p:cNvSpPr>
          <p:nvPr>
            <p:ph type="ftr" sz="quarter" idx="11"/>
          </p:nvPr>
        </p:nvSpPr>
        <p:spPr/>
        <p:txBody>
          <a:bodyPr/>
          <a:lstStyle/>
          <a:p>
            <a:r>
              <a:rPr lang="en-US" smtClean="0"/>
              <a:t>by S.R.Sharma</a:t>
            </a:r>
            <a:endParaRPr lang="en-US" dirty="0"/>
          </a:p>
        </p:txBody>
      </p:sp>
      <p:sp>
        <p:nvSpPr>
          <p:cNvPr id="5" name="Slide Number Placeholder 4"/>
          <p:cNvSpPr>
            <a:spLocks noGrp="1"/>
          </p:cNvSpPr>
          <p:nvPr>
            <p:ph type="sldNum" sz="quarter" idx="12"/>
          </p:nvPr>
        </p:nvSpPr>
        <p:spPr/>
        <p:txBody>
          <a:bodyPr/>
          <a:lstStyle/>
          <a:p>
            <a:fld id="{BA875541-8164-4CC7-9F2F-6F0C49BB858D}" type="slidenum">
              <a:rPr lang="en-US" smtClean="0"/>
              <a:pPr/>
              <a:t>33</a:t>
            </a:fld>
            <a:endParaRPr lang="en-US" dirty="0"/>
          </a:p>
        </p:txBody>
      </p:sp>
      <p:pic>
        <p:nvPicPr>
          <p:cNvPr id="53251" name="Picture 3"/>
          <p:cNvPicPr>
            <a:picLocks noChangeAspect="1" noChangeArrowheads="1"/>
          </p:cNvPicPr>
          <p:nvPr/>
        </p:nvPicPr>
        <p:blipFill>
          <a:blip r:embed="rId2"/>
          <a:srcRect/>
          <a:stretch>
            <a:fillRect/>
          </a:stretch>
        </p:blipFill>
        <p:spPr bwMode="auto">
          <a:xfrm>
            <a:off x="6438698" y="1508597"/>
            <a:ext cx="2952750" cy="4191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a:t>
            </a:r>
            <a:endParaRPr lang="en-US" dirty="0"/>
          </a:p>
        </p:txBody>
      </p:sp>
      <p:sp>
        <p:nvSpPr>
          <p:cNvPr id="14" name="Content Placeholder 13"/>
          <p:cNvSpPr>
            <a:spLocks noGrp="1"/>
          </p:cNvSpPr>
          <p:nvPr>
            <p:ph idx="1"/>
          </p:nvPr>
        </p:nvSpPr>
        <p:spPr>
          <a:xfrm>
            <a:off x="432081" y="1547446"/>
            <a:ext cx="7445828" cy="4700953"/>
          </a:xfrm>
        </p:spPr>
        <p:txBody>
          <a:bodyPr>
            <a:normAutofit fontScale="92500"/>
          </a:bodyPr>
          <a:lstStyle/>
          <a:p>
            <a:pPr>
              <a:buNone/>
            </a:pPr>
            <a:r>
              <a:rPr lang="en-US" sz="3200" dirty="0" smtClean="0"/>
              <a:t>2. Directed Graph- a directed graph or digraph is graph which has ordered pair of vertices &lt;v1,v2&gt; where v1 is the tail and v2 is the head of edge. In this type of graph each edge has direction means &lt;v1,v2&gt; and &lt;v2,v1&gt; will represent different edges. </a:t>
            </a:r>
          </a:p>
          <a:p>
            <a:pPr>
              <a:buNone/>
            </a:pPr>
            <a:r>
              <a:rPr lang="en-US" sz="3200" dirty="0" smtClean="0"/>
              <a:t>V(G)={1,2,3,4}</a:t>
            </a:r>
          </a:p>
          <a:p>
            <a:pPr>
              <a:buNone/>
            </a:pPr>
            <a:r>
              <a:rPr lang="en-US" sz="3200" dirty="0" smtClean="0"/>
              <a:t>E(G)={&lt;1,2&gt;,&lt;1,3&gt;,&lt;2,4&gt;&lt;3,4&gt;}</a:t>
            </a:r>
          </a:p>
          <a:p>
            <a:pPr>
              <a:buNone/>
            </a:pPr>
            <a:endParaRPr lang="en-US" sz="3200" dirty="0"/>
          </a:p>
        </p:txBody>
      </p:sp>
      <p:pic>
        <p:nvPicPr>
          <p:cNvPr id="2051" name="Picture 3"/>
          <p:cNvPicPr>
            <a:picLocks noChangeAspect="1" noChangeArrowheads="1"/>
          </p:cNvPicPr>
          <p:nvPr/>
        </p:nvPicPr>
        <p:blipFill>
          <a:blip r:embed="rId2"/>
          <a:srcRect/>
          <a:stretch>
            <a:fillRect/>
          </a:stretch>
        </p:blipFill>
        <p:spPr bwMode="auto">
          <a:xfrm>
            <a:off x="8485623" y="1671585"/>
            <a:ext cx="2857500" cy="36957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A875541-8164-4CC7-9F2F-6F0C49BB858D}"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6111" y="452718"/>
            <a:ext cx="9404723" cy="734056"/>
          </a:xfrm>
        </p:spPr>
        <p:txBody>
          <a:bodyPr/>
          <a:lstStyle/>
          <a:p>
            <a:r>
              <a:rPr lang="en-US" dirty="0" smtClean="0"/>
              <a:t>Weighted graph, adjacent node,</a:t>
            </a:r>
            <a:endParaRPr lang="en-US" dirty="0"/>
          </a:p>
        </p:txBody>
      </p:sp>
      <p:sp>
        <p:nvSpPr>
          <p:cNvPr id="6" name="Content Placeholder 5"/>
          <p:cNvSpPr>
            <a:spLocks noGrp="1"/>
          </p:cNvSpPr>
          <p:nvPr>
            <p:ph idx="1"/>
          </p:nvPr>
        </p:nvSpPr>
        <p:spPr>
          <a:xfrm>
            <a:off x="321014" y="1352146"/>
            <a:ext cx="10603148" cy="4896254"/>
          </a:xfrm>
        </p:spPr>
        <p:txBody>
          <a:bodyPr>
            <a:normAutofit/>
          </a:bodyPr>
          <a:lstStyle/>
          <a:p>
            <a:pPr>
              <a:buNone/>
            </a:pPr>
            <a:r>
              <a:rPr lang="en-US" sz="3200" b="1" dirty="0" smtClean="0">
                <a:solidFill>
                  <a:srgbClr val="FFFF00"/>
                </a:solidFill>
              </a:rPr>
              <a:t>Weighted graph</a:t>
            </a:r>
            <a:r>
              <a:rPr lang="en-US" sz="3200" dirty="0" smtClean="0"/>
              <a:t>:- a graph is said to be weight if it’s edges have been assigned some non negative values as weight. A weighted graph is also known as network. </a:t>
            </a:r>
          </a:p>
          <a:p>
            <a:pPr>
              <a:buNone/>
            </a:pPr>
            <a:r>
              <a:rPr lang="en-US" sz="3200" b="1" dirty="0" smtClean="0">
                <a:solidFill>
                  <a:srgbClr val="00B050"/>
                </a:solidFill>
              </a:rPr>
              <a:t>Adjacent nodes</a:t>
            </a:r>
            <a:r>
              <a:rPr lang="en-US" sz="3200" dirty="0" smtClean="0"/>
              <a:t>:- A node u is adjacent to another node or is a neighbor of another node v if there is an edge from node u to node v. in undirected graph if (v0,v1) is an edge then v0 is adjacent to v1 is adjacent to v0.</a:t>
            </a:r>
            <a:endParaRPr lang="en-US" sz="32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5</a:t>
            </a:fld>
            <a:endParaRPr lang="en-US" dirty="0"/>
          </a:p>
        </p:txBody>
      </p:sp>
      <p:sp>
        <p:nvSpPr>
          <p:cNvPr id="7" name="Footer Placeholder 6"/>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6508"/>
          </a:xfrm>
        </p:spPr>
        <p:txBody>
          <a:bodyPr/>
          <a:lstStyle/>
          <a:p>
            <a:r>
              <a:rPr lang="en-US" dirty="0" smtClean="0"/>
              <a:t>Incidence,  path, length of path:</a:t>
            </a:r>
            <a:endParaRPr lang="en-US" dirty="0"/>
          </a:p>
        </p:txBody>
      </p:sp>
      <p:sp>
        <p:nvSpPr>
          <p:cNvPr id="3" name="Content Placeholder 2"/>
          <p:cNvSpPr>
            <a:spLocks noGrp="1"/>
          </p:cNvSpPr>
          <p:nvPr>
            <p:ph idx="1"/>
          </p:nvPr>
        </p:nvSpPr>
        <p:spPr>
          <a:xfrm>
            <a:off x="398834" y="1410511"/>
            <a:ext cx="11079804" cy="5291845"/>
          </a:xfrm>
        </p:spPr>
        <p:txBody>
          <a:bodyPr>
            <a:normAutofit fontScale="92500" lnSpcReduction="10000"/>
          </a:bodyPr>
          <a:lstStyle/>
          <a:p>
            <a:pPr>
              <a:buNone/>
            </a:pPr>
            <a:r>
              <a:rPr lang="en-US" sz="3200" b="1" dirty="0" smtClean="0">
                <a:solidFill>
                  <a:srgbClr val="0070C0"/>
                </a:solidFill>
              </a:rPr>
              <a:t>Incidence:</a:t>
            </a:r>
            <a:r>
              <a:rPr lang="en-US" sz="3200" dirty="0" smtClean="0"/>
              <a:t>- in an undirected graph the edge (v0,v1)is incident on nodes v0 and v1. in a digraph the edge &lt;v0,v1&gt;is incident from node v0 and is incident to node v1.</a:t>
            </a:r>
          </a:p>
          <a:p>
            <a:pPr>
              <a:buNone/>
            </a:pPr>
            <a:r>
              <a:rPr lang="en-US" sz="3200" b="1" dirty="0" smtClean="0">
                <a:solidFill>
                  <a:srgbClr val="0070C0"/>
                </a:solidFill>
              </a:rPr>
              <a:t>Path</a:t>
            </a:r>
            <a:r>
              <a:rPr lang="en-US" sz="3200" dirty="0" smtClean="0"/>
              <a:t>: a path from node u0 to node un  is a sequence of nodes u0,u1,u2,u3……un-1,un such that u0 is incident to u1 , u1 is incident to u2 ……… un-1 is incident to un. In other words we can say that (u0,u1),(u1,u2)………(un-1,un).</a:t>
            </a:r>
          </a:p>
          <a:p>
            <a:pPr>
              <a:buNone/>
            </a:pPr>
            <a:r>
              <a:rPr lang="en-US" sz="3200" b="1" dirty="0" smtClean="0">
                <a:solidFill>
                  <a:srgbClr val="0070C0"/>
                </a:solidFill>
              </a:rPr>
              <a:t>Length of path</a:t>
            </a:r>
            <a:r>
              <a:rPr lang="en-US" sz="3200" dirty="0" smtClean="0"/>
              <a:t>: length of path is the total number of edges included in path.</a:t>
            </a:r>
          </a:p>
        </p:txBody>
      </p:sp>
      <p:sp>
        <p:nvSpPr>
          <p:cNvPr id="4" name="Slide Number Placeholder 3"/>
          <p:cNvSpPr>
            <a:spLocks noGrp="1"/>
          </p:cNvSpPr>
          <p:nvPr>
            <p:ph type="sldNum" sz="quarter" idx="12"/>
          </p:nvPr>
        </p:nvSpPr>
        <p:spPr/>
        <p:txBody>
          <a:bodyPr/>
          <a:lstStyle/>
          <a:p>
            <a:fld id="{BA875541-8164-4CC7-9F2F-6F0C49BB858D}"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Closed path, simple path </a:t>
            </a:r>
            <a:endParaRPr lang="en-US" dirty="0"/>
          </a:p>
        </p:txBody>
      </p:sp>
      <p:sp>
        <p:nvSpPr>
          <p:cNvPr id="3" name="Content Placeholder 2"/>
          <p:cNvSpPr>
            <a:spLocks noGrp="1"/>
          </p:cNvSpPr>
          <p:nvPr>
            <p:ph idx="1"/>
          </p:nvPr>
        </p:nvSpPr>
        <p:spPr>
          <a:xfrm>
            <a:off x="642026" y="2071991"/>
            <a:ext cx="9407827" cy="4176408"/>
          </a:xfrm>
        </p:spPr>
        <p:txBody>
          <a:bodyPr>
            <a:normAutofit/>
          </a:bodyPr>
          <a:lstStyle/>
          <a:p>
            <a:pPr>
              <a:buNone/>
            </a:pPr>
            <a:r>
              <a:rPr lang="en-US" sz="3200" b="1" dirty="0" smtClean="0">
                <a:solidFill>
                  <a:srgbClr val="0070C0"/>
                </a:solidFill>
              </a:rPr>
              <a:t>Closed path</a:t>
            </a:r>
            <a:r>
              <a:rPr lang="en-US" sz="3200" dirty="0" smtClean="0"/>
              <a:t>: a path is said to be closed if first and last nodes of the path are same </a:t>
            </a:r>
          </a:p>
          <a:p>
            <a:pPr>
              <a:buNone/>
            </a:pPr>
            <a:r>
              <a:rPr lang="en-US" sz="3200" b="1" dirty="0" smtClean="0">
                <a:solidFill>
                  <a:srgbClr val="0070C0"/>
                </a:solidFill>
              </a:rPr>
              <a:t>Simple path</a:t>
            </a:r>
            <a:r>
              <a:rPr lang="en-US" sz="3200" dirty="0" smtClean="0"/>
              <a:t>: simple path is a path in which all nodes are distinct with an exception that the first and last nodes of the path can be same.</a:t>
            </a:r>
          </a:p>
          <a:p>
            <a:pPr>
              <a:buNone/>
            </a:pPr>
            <a:endParaRPr lang="en-US" sz="32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7</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2718"/>
            <a:ext cx="11682918" cy="1400530"/>
          </a:xfrm>
        </p:spPr>
        <p:txBody>
          <a:bodyPr/>
          <a:lstStyle/>
          <a:p>
            <a:r>
              <a:rPr lang="en-US" dirty="0" smtClean="0"/>
              <a:t>Cycle, cyclic graph, acyclic graph, DAG </a:t>
            </a:r>
            <a:endParaRPr lang="en-US" dirty="0"/>
          </a:p>
        </p:txBody>
      </p:sp>
      <p:sp>
        <p:nvSpPr>
          <p:cNvPr id="3" name="Content Placeholder 2"/>
          <p:cNvSpPr>
            <a:spLocks noGrp="1"/>
          </p:cNvSpPr>
          <p:nvPr>
            <p:ph idx="1"/>
          </p:nvPr>
        </p:nvSpPr>
        <p:spPr>
          <a:xfrm>
            <a:off x="1103312" y="1575882"/>
            <a:ext cx="8946541" cy="4672518"/>
          </a:xfrm>
        </p:spPr>
        <p:txBody>
          <a:bodyPr/>
          <a:lstStyle/>
          <a:p>
            <a:pPr>
              <a:buNone/>
            </a:pPr>
            <a:r>
              <a:rPr lang="en-US" sz="2400" b="1" dirty="0" smtClean="0">
                <a:solidFill>
                  <a:srgbClr val="0070C0"/>
                </a:solidFill>
              </a:rPr>
              <a:t>Cycle</a:t>
            </a:r>
            <a:r>
              <a:rPr lang="en-US" sz="2400" dirty="0" smtClean="0"/>
              <a:t>: cycle is a simple path in which first and last node are the same or we can say that a simple closed path is a cycle.</a:t>
            </a:r>
          </a:p>
          <a:p>
            <a:pPr>
              <a:buNone/>
            </a:pPr>
            <a:r>
              <a:rPr lang="en-US" sz="2400" b="1" dirty="0" smtClean="0">
                <a:solidFill>
                  <a:srgbClr val="0070C0"/>
                </a:solidFill>
              </a:rPr>
              <a:t>Cyclic graph</a:t>
            </a:r>
            <a:r>
              <a:rPr lang="en-US" sz="2400" dirty="0" smtClean="0"/>
              <a:t>: a graph that has cycles is called cyclic graph.</a:t>
            </a:r>
          </a:p>
          <a:p>
            <a:pPr>
              <a:buNone/>
            </a:pPr>
            <a:r>
              <a:rPr lang="en-US" sz="2400" b="1" dirty="0" smtClean="0">
                <a:solidFill>
                  <a:srgbClr val="0070C0"/>
                </a:solidFill>
              </a:rPr>
              <a:t>Acyclic graph</a:t>
            </a:r>
            <a:r>
              <a:rPr lang="en-US" sz="2400" dirty="0" smtClean="0"/>
              <a:t>: acyclic graph that has no cycles is called acyclic graph.</a:t>
            </a:r>
          </a:p>
          <a:p>
            <a:pPr>
              <a:buNone/>
            </a:pPr>
            <a:r>
              <a:rPr lang="en-US" sz="2400" b="1" dirty="0" smtClean="0">
                <a:solidFill>
                  <a:srgbClr val="0070C0"/>
                </a:solidFill>
              </a:rPr>
              <a:t>Dag</a:t>
            </a:r>
            <a:r>
              <a:rPr lang="en-US" sz="2400" dirty="0" smtClean="0"/>
              <a:t>: A directed acyclic graph is named as dag after its acronym. Graph G5  is an example of Dag.</a:t>
            </a:r>
          </a:p>
          <a:p>
            <a:pPr>
              <a:buNone/>
            </a:pPr>
            <a:endParaRPr lang="en-US" sz="2400" dirty="0" smtClean="0"/>
          </a:p>
          <a:p>
            <a:pPr>
              <a:buNone/>
            </a:pPr>
            <a:endParaRPr lang="en-US" dirty="0" smtClean="0"/>
          </a:p>
        </p:txBody>
      </p:sp>
      <p:sp>
        <p:nvSpPr>
          <p:cNvPr id="4" name="Slide Number Placeholder 3"/>
          <p:cNvSpPr>
            <a:spLocks noGrp="1"/>
          </p:cNvSpPr>
          <p:nvPr>
            <p:ph type="sldNum" sz="quarter" idx="12"/>
          </p:nvPr>
        </p:nvSpPr>
        <p:spPr/>
        <p:txBody>
          <a:bodyPr/>
          <a:lstStyle/>
          <a:p>
            <a:fld id="{BA875541-8164-4CC7-9F2F-6F0C49BB858D}"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Degree, </a:t>
            </a:r>
            <a:r>
              <a:rPr lang="en-US" dirty="0" err="1" smtClean="0"/>
              <a:t>Indegree</a:t>
            </a:r>
            <a:r>
              <a:rPr lang="en-US" dirty="0" smtClean="0"/>
              <a:t>, </a:t>
            </a:r>
            <a:r>
              <a:rPr lang="en-US" dirty="0" err="1" smtClean="0"/>
              <a:t>Outdegree</a:t>
            </a:r>
            <a:endParaRPr lang="en-US" dirty="0"/>
          </a:p>
        </p:txBody>
      </p:sp>
      <p:sp>
        <p:nvSpPr>
          <p:cNvPr id="3" name="Content Placeholder 2"/>
          <p:cNvSpPr>
            <a:spLocks noGrp="1"/>
          </p:cNvSpPr>
          <p:nvPr>
            <p:ph idx="1"/>
          </p:nvPr>
        </p:nvSpPr>
        <p:spPr>
          <a:xfrm>
            <a:off x="1103312" y="1517516"/>
            <a:ext cx="10200228" cy="4730884"/>
          </a:xfrm>
        </p:spPr>
        <p:txBody>
          <a:bodyPr>
            <a:noAutofit/>
          </a:bodyPr>
          <a:lstStyle/>
          <a:p>
            <a:pPr>
              <a:buNone/>
            </a:pPr>
            <a:r>
              <a:rPr lang="en-US" sz="2800" b="1" dirty="0" smtClean="0">
                <a:solidFill>
                  <a:srgbClr val="0070C0"/>
                </a:solidFill>
              </a:rPr>
              <a:t>Degree</a:t>
            </a:r>
            <a:r>
              <a:rPr lang="en-US" sz="2800" dirty="0" smtClean="0"/>
              <a:t>: in an undirected graph, the number of edges connected to node is called degree of that node, or we can say that degree of a node is </a:t>
            </a:r>
            <a:r>
              <a:rPr lang="en-US" sz="2800" dirty="0" err="1" smtClean="0"/>
              <a:t>is</a:t>
            </a:r>
            <a:r>
              <a:rPr lang="en-US" sz="2800" dirty="0" smtClean="0"/>
              <a:t> thee number of edges incident on it. </a:t>
            </a:r>
          </a:p>
          <a:p>
            <a:pPr>
              <a:buNone/>
            </a:pPr>
            <a:r>
              <a:rPr lang="en-US" sz="2800" b="1" dirty="0" err="1" smtClean="0">
                <a:solidFill>
                  <a:srgbClr val="0070C0"/>
                </a:solidFill>
              </a:rPr>
              <a:t>Indegree</a:t>
            </a:r>
            <a:r>
              <a:rPr lang="en-US" sz="2800" b="1" dirty="0" smtClean="0">
                <a:solidFill>
                  <a:srgbClr val="0070C0"/>
                </a:solidFill>
              </a:rPr>
              <a:t>:</a:t>
            </a:r>
            <a:r>
              <a:rPr lang="en-US" sz="2800" dirty="0" smtClean="0"/>
              <a:t> the </a:t>
            </a:r>
            <a:r>
              <a:rPr lang="en-US" sz="2800" dirty="0" err="1" smtClean="0"/>
              <a:t>indegree</a:t>
            </a:r>
            <a:r>
              <a:rPr lang="en-US" sz="2800" dirty="0" smtClean="0"/>
              <a:t> of node is the number of edges coming to that node or in other words edges incident to it.</a:t>
            </a:r>
          </a:p>
          <a:p>
            <a:pPr>
              <a:buNone/>
            </a:pPr>
            <a:r>
              <a:rPr lang="en-US" sz="2800" b="1" dirty="0" err="1" smtClean="0">
                <a:solidFill>
                  <a:srgbClr val="0070C0"/>
                </a:solidFill>
              </a:rPr>
              <a:t>Outdegree</a:t>
            </a:r>
            <a:r>
              <a:rPr lang="en-US" sz="2800" b="1" dirty="0" smtClean="0">
                <a:solidFill>
                  <a:srgbClr val="0070C0"/>
                </a:solidFill>
              </a:rPr>
              <a:t>:</a:t>
            </a:r>
            <a:r>
              <a:rPr lang="en-US" sz="2800" dirty="0" smtClean="0"/>
              <a:t> the </a:t>
            </a:r>
            <a:r>
              <a:rPr lang="en-US" sz="2800" dirty="0" err="1" smtClean="0"/>
              <a:t>outdegree</a:t>
            </a:r>
            <a:r>
              <a:rPr lang="en-US" sz="2800" dirty="0" smtClean="0"/>
              <a:t> of node is the number of edges outside from that node or in others words the edges incident from it.</a:t>
            </a:r>
            <a:endParaRPr lang="en-US" sz="2800" dirty="0"/>
          </a:p>
        </p:txBody>
      </p:sp>
      <p:sp>
        <p:nvSpPr>
          <p:cNvPr id="4" name="Slide Number Placeholder 3"/>
          <p:cNvSpPr>
            <a:spLocks noGrp="1"/>
          </p:cNvSpPr>
          <p:nvPr>
            <p:ph type="sldNum" sz="quarter" idx="12"/>
          </p:nvPr>
        </p:nvSpPr>
        <p:spPr/>
        <p:txBody>
          <a:bodyPr/>
          <a:lstStyle/>
          <a:p>
            <a:fld id="{BA875541-8164-4CC7-9F2F-6F0C49BB858D}" type="slidenum">
              <a:rPr lang="en-US" smtClean="0"/>
              <a:pPr/>
              <a:t>9</a:t>
            </a:fld>
            <a:endParaRPr lang="en-US" dirty="0"/>
          </a:p>
        </p:txBody>
      </p:sp>
      <p:sp>
        <p:nvSpPr>
          <p:cNvPr id="5" name="Footer Placeholder 4"/>
          <p:cNvSpPr>
            <a:spLocks noGrp="1"/>
          </p:cNvSpPr>
          <p:nvPr>
            <p:ph type="ftr" sz="quarter" idx="11"/>
          </p:nvPr>
        </p:nvSpPr>
        <p:spPr/>
        <p:txBody>
          <a:bodyPr/>
          <a:lstStyle/>
          <a:p>
            <a:r>
              <a:rPr lang="en-US" smtClean="0"/>
              <a:t>by S.R.Sharma</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f03039516">
  <a:themeElements>
    <a:clrScheme name="Ion Red">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847778</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2012-07-18T23:36:00+00:00</AssetStart>
    <FriendlyTitle xmlns="4873beb7-5857-4685-be1f-d57550cc96cc" xsi:nil="true"/>
    <MarketSpecific xmlns="4873beb7-5857-4685-be1f-d57550cc96cc">false</MarketSpecific>
    <TPNamespace xmlns="4873beb7-5857-4685-be1f-d57550cc96cc" xsi:nil="true"/>
    <PublishStatusLookup xmlns="4873beb7-5857-4685-be1f-d57550cc96cc">
      <Value>1597963</Value>
    </PublishStatusLookup>
    <APAuthor xmlns="4873beb7-5857-4685-be1f-d57550cc96cc">
      <UserInfo>
        <DisplayName>REDMOND\v-alekha</DisplayName>
        <AccountId>2912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TP103039515</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CCEC0E97-8C84-410A-8286-2F18FF8966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E901BC-D190-49E6-8B33-2F32A0F2BF00}">
  <ds:schemaRefs>
    <ds:schemaRef ds:uri="http://schemas.microsoft.com/sharepoint/v3/contenttype/forms"/>
  </ds:schemaRefs>
</ds:datastoreItem>
</file>

<file path=customXml/itemProps3.xml><?xml version="1.0" encoding="utf-8"?>
<ds:datastoreItem xmlns:ds="http://schemas.openxmlformats.org/officeDocument/2006/customXml" ds:itemID="{FEAE737A-72D2-4F07-84A4-D46333E273A5}">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tf03039516</Template>
  <TotalTime>0</TotalTime>
  <Words>1817</Words>
  <Application>Microsoft Office PowerPoint</Application>
  <PresentationFormat>Custom</PresentationFormat>
  <Paragraphs>156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tf03039516</vt:lpstr>
      <vt:lpstr>Graph</vt:lpstr>
      <vt:lpstr>Graph Algorithm</vt:lpstr>
      <vt:lpstr>Cont..</vt:lpstr>
      <vt:lpstr>Cont..</vt:lpstr>
      <vt:lpstr>Weighted graph, adjacent node,</vt:lpstr>
      <vt:lpstr>Incidence,  path, length of path:</vt:lpstr>
      <vt:lpstr>Closed path, simple path </vt:lpstr>
      <vt:lpstr>Cycle, cyclic graph, acyclic graph, DAG </vt:lpstr>
      <vt:lpstr> Degree, Indegree, Outdegree</vt:lpstr>
      <vt:lpstr>Source, sink and isolated node</vt:lpstr>
      <vt:lpstr>Connected graph, weakly connected and strongly connected</vt:lpstr>
      <vt:lpstr>Slide 12</vt:lpstr>
      <vt:lpstr>Adjacency matrix</vt:lpstr>
      <vt:lpstr>Cont..</vt:lpstr>
      <vt:lpstr>Weighted Adjacency Matrix</vt:lpstr>
      <vt:lpstr>Weight adjacency matrix</vt:lpstr>
      <vt:lpstr>Topological sort</vt:lpstr>
      <vt:lpstr>The topological sort order is c1, c2, c3, c4, c5</vt:lpstr>
      <vt:lpstr>Traversal in Graph</vt:lpstr>
      <vt:lpstr>Breadth First search. (BFS)</vt:lpstr>
      <vt:lpstr>Cont..</vt:lpstr>
      <vt:lpstr>Depth First Search. (DFS). </vt:lpstr>
      <vt:lpstr> cont..</vt:lpstr>
      <vt:lpstr>Shortest path algorithm</vt:lpstr>
      <vt:lpstr>Cont..</vt:lpstr>
      <vt:lpstr>Minimum spanning tree</vt:lpstr>
      <vt:lpstr>Prim’s Algorithm</vt:lpstr>
      <vt:lpstr>Slide 28</vt:lpstr>
      <vt:lpstr>Kruskal’s Algorithm </vt:lpstr>
      <vt:lpstr>Kruskal’s algorithm</vt:lpstr>
      <vt:lpstr>Network flow problem </vt:lpstr>
      <vt:lpstr>Network flow problem and solution</vt:lpstr>
      <vt:lpstr>ANY Query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subject>Data Structure And Algorithm</dc:subject>
  <dc:creator/>
  <cp:lastModifiedBy/>
  <cp:revision>1</cp:revision>
  <dcterms:created xsi:type="dcterms:W3CDTF">2018-03-15T10:08:34Z</dcterms:created>
  <dcterms:modified xsi:type="dcterms:W3CDTF">2018-03-18T15:13:34Z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