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03" r:id="rId28"/>
    <p:sldId id="304" r:id="rId29"/>
    <p:sldId id="305" r:id="rId30"/>
    <p:sldId id="283" r:id="rId31"/>
    <p:sldId id="284" r:id="rId32"/>
    <p:sldId id="297" r:id="rId33"/>
    <p:sldId id="285" r:id="rId34"/>
    <p:sldId id="286" r:id="rId35"/>
    <p:sldId id="306" r:id="rId36"/>
    <p:sldId id="287" r:id="rId37"/>
    <p:sldId id="307" r:id="rId38"/>
    <p:sldId id="289" r:id="rId39"/>
    <p:sldId id="308" r:id="rId40"/>
    <p:sldId id="291" r:id="rId41"/>
    <p:sldId id="293" r:id="rId42"/>
    <p:sldId id="294" r:id="rId43"/>
    <p:sldId id="302" r:id="rId44"/>
    <p:sldId id="309" r:id="rId45"/>
    <p:sldId id="310" r:id="rId46"/>
    <p:sldId id="311" r:id="rId47"/>
    <p:sldId id="312" r:id="rId48"/>
    <p:sldId id="313" r:id="rId49"/>
    <p:sldId id="314" r:id="rId50"/>
    <p:sldId id="315" r:id="rId51"/>
    <p:sldId id="316" r:id="rId52"/>
    <p:sldId id="317" r:id="rId53"/>
    <p:sldId id="318" r:id="rId54"/>
    <p:sldId id="319" r:id="rId55"/>
    <p:sldId id="29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716"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4/4/2015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4/4/2015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7162800" cy="1143000"/>
          </a:xfrm>
        </p:spPr>
        <p:txBody>
          <a:bodyPr>
            <a:normAutofit fontScale="90000"/>
          </a:bodyPr>
          <a:lstStyle/>
          <a:p>
            <a:r>
              <a:rPr lang="en-US" dirty="0" smtClean="0"/>
              <a:t>What are Linked Lists</a:t>
            </a:r>
            <a:br>
              <a:rPr lang="en-US" dirty="0" smtClean="0"/>
            </a:br>
            <a:endParaRPr lang="en-US" dirty="0"/>
          </a:p>
        </p:txBody>
      </p:sp>
      <p:sp>
        <p:nvSpPr>
          <p:cNvPr id="3" name="Subtitle 2"/>
          <p:cNvSpPr>
            <a:spLocks noGrp="1"/>
          </p:cNvSpPr>
          <p:nvPr>
            <p:ph sz="half" idx="1"/>
          </p:nvPr>
        </p:nvSpPr>
        <p:spPr>
          <a:xfrm>
            <a:off x="457200" y="1920084"/>
            <a:ext cx="4953000" cy="4633115"/>
          </a:xfrm>
        </p:spPr>
        <p:txBody>
          <a:bodyPr>
            <a:normAutofit/>
          </a:bodyPr>
          <a:lstStyle/>
          <a:p>
            <a:endParaRPr lang="en-US" dirty="0" smtClean="0"/>
          </a:p>
          <a:p>
            <a:r>
              <a:rPr lang="en-US" altLang="zh-CN" dirty="0" smtClean="0">
                <a:ea typeface="宋体" charset="-122"/>
              </a:rPr>
              <a:t>A linked list is a linear data structure.</a:t>
            </a:r>
          </a:p>
          <a:p>
            <a:r>
              <a:rPr lang="en-US" altLang="zh-CN" dirty="0" smtClean="0">
                <a:ea typeface="宋体" charset="-122"/>
              </a:rPr>
              <a:t>Nodes make up linked lists.</a:t>
            </a:r>
          </a:p>
          <a:p>
            <a:r>
              <a:rPr lang="en-US" altLang="zh-CN" dirty="0" smtClean="0">
                <a:ea typeface="宋体" charset="-122"/>
              </a:rPr>
              <a:t>Nodes are structures made up of data and a pointer to another node.</a:t>
            </a:r>
          </a:p>
          <a:p>
            <a:r>
              <a:rPr lang="en-US" altLang="zh-CN" dirty="0" smtClean="0">
                <a:ea typeface="宋体" charset="-122"/>
              </a:rPr>
              <a:t>Usually the pointer is called next.</a:t>
            </a:r>
          </a:p>
          <a:p>
            <a:pPr lvl="2" algn="l">
              <a:buFont typeface="Wingdings" pitchFamily="2" charset="2"/>
              <a:buChar char="§"/>
            </a:pPr>
            <a:endParaRPr lang="en-US" dirty="0">
              <a:solidFill>
                <a:schemeClr val="tx1"/>
              </a:solidFill>
            </a:endParaRPr>
          </a:p>
        </p:txBody>
      </p:sp>
      <p:pic>
        <p:nvPicPr>
          <p:cNvPr id="14" name="Content Placeholder 13" descr="ImageHandler.gif"/>
          <p:cNvPicPr>
            <a:picLocks noGrp="1" noChangeAspect="1"/>
          </p:cNvPicPr>
          <p:nvPr>
            <p:ph sz="half" idx="2"/>
          </p:nvPr>
        </p:nvPicPr>
        <p:blipFill>
          <a:blip r:embed="rId2" cstate="print"/>
          <a:stretch>
            <a:fillRect/>
          </a:stretch>
        </p:blipFill>
        <p:spPr>
          <a:xfrm>
            <a:off x="5482446" y="2743201"/>
            <a:ext cx="3661553" cy="18288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896112"/>
          </a:xfrm>
        </p:spPr>
        <p:txBody>
          <a:bodyPr/>
          <a:lstStyle/>
          <a:p>
            <a:r>
              <a:rPr lang="en-US" dirty="0" smtClean="0"/>
              <a:t>Inserting the node in a SLL</a:t>
            </a:r>
            <a:endParaRPr lang="en-US" dirty="0"/>
          </a:p>
        </p:txBody>
      </p:sp>
      <p:sp>
        <p:nvSpPr>
          <p:cNvPr id="3" name="Content Placeholder 2"/>
          <p:cNvSpPr>
            <a:spLocks noGrp="1"/>
          </p:cNvSpPr>
          <p:nvPr>
            <p:ph idx="1"/>
          </p:nvPr>
        </p:nvSpPr>
        <p:spPr/>
        <p:txBody>
          <a:bodyPr>
            <a:normAutofit/>
          </a:bodyPr>
          <a:lstStyle/>
          <a:p>
            <a:pPr>
              <a:buNone/>
            </a:pPr>
            <a:r>
              <a:rPr lang="en-US" sz="3200" dirty="0" smtClean="0">
                <a:solidFill>
                  <a:schemeClr val="accent1">
                    <a:lumMod val="50000"/>
                  </a:schemeClr>
                </a:solidFill>
              </a:rPr>
              <a:t>There  are  3 cases  here:-</a:t>
            </a:r>
          </a:p>
          <a:p>
            <a:pPr>
              <a:buFont typeface="Wingdings" pitchFamily="2" charset="2"/>
              <a:buChar char="Ø"/>
            </a:pPr>
            <a:endParaRPr lang="en-US" sz="3200" dirty="0" smtClean="0">
              <a:solidFill>
                <a:schemeClr val="accent1">
                  <a:lumMod val="50000"/>
                </a:schemeClr>
              </a:solidFill>
            </a:endParaRPr>
          </a:p>
          <a:p>
            <a:pPr>
              <a:buFont typeface="Wingdings" pitchFamily="2" charset="2"/>
              <a:buChar char="Ø"/>
            </a:pPr>
            <a:r>
              <a:rPr lang="en-US" sz="3200" dirty="0" smtClean="0">
                <a:solidFill>
                  <a:schemeClr val="accent1">
                    <a:lumMod val="50000"/>
                  </a:schemeClr>
                </a:solidFill>
              </a:rPr>
              <a:t>Insertion at the beginning</a:t>
            </a:r>
          </a:p>
          <a:p>
            <a:pPr>
              <a:buFont typeface="Wingdings" pitchFamily="2" charset="2"/>
              <a:buChar char="Ø"/>
            </a:pPr>
            <a:r>
              <a:rPr lang="en-US" sz="3200" dirty="0" smtClean="0">
                <a:solidFill>
                  <a:schemeClr val="accent1">
                    <a:lumMod val="50000"/>
                  </a:schemeClr>
                </a:solidFill>
              </a:rPr>
              <a:t>Insertion at the end</a:t>
            </a:r>
          </a:p>
          <a:p>
            <a:pPr>
              <a:buFont typeface="Wingdings" pitchFamily="2" charset="2"/>
              <a:buChar char="Ø"/>
            </a:pPr>
            <a:r>
              <a:rPr lang="en-US" sz="3200" dirty="0" smtClean="0">
                <a:solidFill>
                  <a:schemeClr val="accent1">
                    <a:lumMod val="50000"/>
                  </a:schemeClr>
                </a:solidFill>
              </a:rPr>
              <a:t>Insertion after a particular node</a:t>
            </a:r>
            <a:endParaRPr lang="en-US"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48600" cy="896112"/>
          </a:xfrm>
        </p:spPr>
        <p:txBody>
          <a:bodyPr/>
          <a:lstStyle/>
          <a:p>
            <a:r>
              <a:rPr lang="en-US" dirty="0" smtClean="0"/>
              <a:t>Insertion at the beginning</a:t>
            </a:r>
            <a:endParaRPr lang="en-US" dirty="0"/>
          </a:p>
        </p:txBody>
      </p:sp>
      <p:sp>
        <p:nvSpPr>
          <p:cNvPr id="3" name="Content Placeholder 2"/>
          <p:cNvSpPr>
            <a:spLocks noGrp="1"/>
          </p:cNvSpPr>
          <p:nvPr>
            <p:ph idx="1"/>
          </p:nvPr>
        </p:nvSpPr>
        <p:spPr/>
        <p:txBody>
          <a:bodyPr/>
          <a:lstStyle/>
          <a:p>
            <a:pPr>
              <a:buNone/>
            </a:pPr>
            <a:r>
              <a:rPr lang="en-US" dirty="0" smtClean="0"/>
              <a:t>There are two steps to be followed:-</a:t>
            </a:r>
          </a:p>
          <a:p>
            <a:pPr>
              <a:buNone/>
            </a:pPr>
            <a:endParaRPr lang="en-US" dirty="0" smtClean="0"/>
          </a:p>
          <a:p>
            <a:pPr marL="514350" indent="-514350">
              <a:buFont typeface="+mj-lt"/>
              <a:buAutoNum type="alphaLcParenR"/>
            </a:pPr>
            <a:r>
              <a:rPr lang="en-US" dirty="0" smtClean="0">
                <a:solidFill>
                  <a:schemeClr val="tx2">
                    <a:lumMod val="60000"/>
                    <a:lumOff val="40000"/>
                  </a:schemeClr>
                </a:solidFill>
              </a:rPr>
              <a:t>Make the next pointer of the node point towards the first node of the list</a:t>
            </a:r>
          </a:p>
          <a:p>
            <a:pPr marL="514350" indent="-514350">
              <a:buFont typeface="+mj-lt"/>
              <a:buAutoNum type="alphaLcParenR"/>
            </a:pPr>
            <a:endParaRPr lang="en-US" dirty="0" smtClean="0">
              <a:solidFill>
                <a:schemeClr val="tx2">
                  <a:lumMod val="60000"/>
                  <a:lumOff val="40000"/>
                </a:schemeClr>
              </a:solidFill>
            </a:endParaRPr>
          </a:p>
          <a:p>
            <a:pPr marL="514350" indent="-514350">
              <a:buFont typeface="+mj-lt"/>
              <a:buAutoNum type="alphaLcParenR"/>
            </a:pPr>
            <a:r>
              <a:rPr lang="en-US" dirty="0" smtClean="0">
                <a:solidFill>
                  <a:schemeClr val="tx2">
                    <a:lumMod val="60000"/>
                    <a:lumOff val="40000"/>
                  </a:schemeClr>
                </a:solidFill>
              </a:rPr>
              <a:t>Make the start pointer point towards this new node</a:t>
            </a:r>
          </a:p>
          <a:p>
            <a:pPr marL="514350" indent="-514350">
              <a:buFont typeface="+mj-lt"/>
              <a:buAutoNum type="alphaLcParenR"/>
            </a:pPr>
            <a:endParaRPr lang="en-US" dirty="0" smtClean="0">
              <a:solidFill>
                <a:schemeClr val="tx2">
                  <a:lumMod val="60000"/>
                  <a:lumOff val="40000"/>
                </a:schemeClr>
              </a:solidFill>
            </a:endParaRPr>
          </a:p>
          <a:p>
            <a:pPr marL="514350" indent="-514350">
              <a:buFont typeface="Wingdings" pitchFamily="2" charset="2"/>
              <a:buChar char="§"/>
            </a:pPr>
            <a:r>
              <a:rPr lang="en-US" dirty="0" smtClean="0">
                <a:solidFill>
                  <a:schemeClr val="tx2">
                    <a:lumMod val="60000"/>
                    <a:lumOff val="40000"/>
                  </a:schemeClr>
                </a:solidFill>
              </a:rPr>
              <a:t>If the list is empty simply make the start pointer point towards the new node;</a:t>
            </a:r>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34000"/>
          </a:xfrm>
        </p:spPr>
        <p:txBody>
          <a:bodyPr>
            <a:normAutofit fontScale="85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insert_beg</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node* temp;</a:t>
            </a:r>
          </a:p>
          <a:p>
            <a:pPr>
              <a:buNone/>
            </a:pPr>
            <a:r>
              <a:rPr lang="en-US" dirty="0" smtClean="0">
                <a:solidFill>
                  <a:schemeClr val="accent1">
                    <a:lumMod val="75000"/>
                  </a:schemeClr>
                </a:solidFill>
              </a:rPr>
              <a:t>               if(start==NULL)   </a:t>
            </a:r>
            <a:r>
              <a:rPr lang="en-US" dirty="0" smtClean="0">
                <a:solidFill>
                  <a:srgbClr val="FF0000"/>
                </a:solidFill>
              </a:rPr>
              <a:t> //if the list is empty</a:t>
            </a:r>
            <a:endParaRPr lang="en-US" dirty="0" smtClean="0">
              <a:solidFill>
                <a:schemeClr val="accent1">
                  <a:lumMod val="75000"/>
                </a:schemeClr>
              </a:solidFill>
            </a:endParaRP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a:t>
            </a:r>
          </a:p>
          <a:p>
            <a:pPr>
              <a:buNone/>
            </a:pPr>
            <a:r>
              <a:rPr lang="en-US" dirty="0" smtClean="0">
                <a:solidFill>
                  <a:schemeClr val="accent1">
                    <a:lumMod val="75000"/>
                  </a:schemeClr>
                </a:solidFill>
              </a:rPr>
              <a:t>                                 beginning”;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 {</a:t>
            </a:r>
          </a:p>
          <a:p>
            <a:pPr>
              <a:buNone/>
            </a:pPr>
            <a:r>
              <a:rPr lang="en-US" dirty="0" smtClean="0">
                <a:solidFill>
                  <a:schemeClr val="accent1">
                    <a:lumMod val="75000"/>
                  </a:schemeClr>
                </a:solidFill>
              </a:rPr>
              <a:t>                       temp=start;</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p-&gt;next=temp;  </a:t>
            </a:r>
            <a:r>
              <a:rPr lang="en-US" dirty="0" smtClean="0">
                <a:solidFill>
                  <a:srgbClr val="FF0000"/>
                </a:solidFill>
              </a:rPr>
              <a:t>//making new node point  at</a:t>
            </a:r>
            <a:endParaRPr lang="en-US" dirty="0" smtClean="0">
              <a:solidFill>
                <a:schemeClr val="accent1">
                  <a:lumMod val="75000"/>
                </a:schemeClr>
              </a:solidFill>
            </a:endParaRPr>
          </a:p>
          <a:p>
            <a:pPr>
              <a:buNone/>
            </a:pPr>
            <a:r>
              <a:rPr lang="en-US" dirty="0" smtClean="0">
                <a:solidFill>
                  <a:schemeClr val="accent1">
                    <a:lumMod val="75000"/>
                  </a:schemeClr>
                </a:solidFill>
              </a:rPr>
              <a:t>                    }                                </a:t>
            </a:r>
            <a:r>
              <a:rPr lang="en-US" dirty="0" smtClean="0">
                <a:solidFill>
                  <a:srgbClr val="FF0000"/>
                </a:solidFill>
              </a:rPr>
              <a:t>the first node of the list</a:t>
            </a:r>
            <a:endParaRPr lang="en-US" dirty="0" smtClean="0">
              <a:solidFill>
                <a:schemeClr val="accent1">
                  <a:lumMod val="75000"/>
                </a:schemeClr>
              </a:solidFill>
            </a:endParaRP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at the end</a:t>
            </a:r>
            <a:endParaRPr lang="en-US" dirty="0"/>
          </a:p>
        </p:txBody>
      </p:sp>
      <p:sp>
        <p:nvSpPr>
          <p:cNvPr id="3" name="Content Placeholder 2"/>
          <p:cNvSpPr>
            <a:spLocks noGrp="1"/>
          </p:cNvSpPr>
          <p:nvPr>
            <p:ph idx="1"/>
          </p:nvPr>
        </p:nvSpPr>
        <p:spPr>
          <a:xfrm>
            <a:off x="457200" y="1935480"/>
            <a:ext cx="8229600" cy="2026920"/>
          </a:xfrm>
        </p:spPr>
        <p:txBody>
          <a:bodyPr>
            <a:normAutofit/>
          </a:bodyPr>
          <a:lstStyle/>
          <a:p>
            <a:pPr>
              <a:buNone/>
            </a:pPr>
            <a:endParaRPr lang="en-US" sz="3200" dirty="0" smtClean="0">
              <a:solidFill>
                <a:schemeClr val="accent1">
                  <a:lumMod val="75000"/>
                </a:schemeClr>
              </a:solidFill>
            </a:endParaRPr>
          </a:p>
          <a:p>
            <a:pPr>
              <a:buNone/>
            </a:pPr>
            <a:r>
              <a:rPr lang="en-US" sz="3200" dirty="0" smtClean="0">
                <a:solidFill>
                  <a:schemeClr val="accent1">
                    <a:lumMod val="75000"/>
                  </a:schemeClr>
                </a:solidFill>
              </a:rPr>
              <a:t>Here we simply need to make the next pointer</a:t>
            </a:r>
          </a:p>
          <a:p>
            <a:pPr>
              <a:buNone/>
            </a:pPr>
            <a:r>
              <a:rPr lang="en-US" sz="3200" dirty="0" smtClean="0">
                <a:solidFill>
                  <a:schemeClr val="accent1">
                    <a:lumMod val="75000"/>
                  </a:schemeClr>
                </a:solidFill>
              </a:rPr>
              <a:t>of the last node point to the new node</a:t>
            </a:r>
            <a:endParaRPr lang="en-US" sz="3200" dirty="0">
              <a:solidFill>
                <a:schemeClr val="accent1">
                  <a:lumMod val="75000"/>
                </a:schemeClr>
              </a:solidFill>
            </a:endParaRPr>
          </a:p>
        </p:txBody>
      </p:sp>
      <p:pic>
        <p:nvPicPr>
          <p:cNvPr id="5" name="Picture 4" descr="llist.png"/>
          <p:cNvPicPr>
            <a:picLocks noChangeAspect="1"/>
          </p:cNvPicPr>
          <p:nvPr/>
        </p:nvPicPr>
        <p:blipFill>
          <a:blip r:embed="rId2" cstate="print"/>
          <a:stretch>
            <a:fillRect/>
          </a:stretch>
        </p:blipFill>
        <p:spPr>
          <a:xfrm>
            <a:off x="304799" y="4191000"/>
            <a:ext cx="8398415" cy="2362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85000" lnSpcReduction="1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insert_end</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node *q=start;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end…!!!\n”;</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while(q-&gt;link!=NULL)</a:t>
            </a:r>
          </a:p>
          <a:p>
            <a:pPr>
              <a:buNone/>
            </a:pPr>
            <a:r>
              <a:rPr lang="en-US" dirty="0" smtClean="0">
                <a:solidFill>
                  <a:schemeClr val="accent1">
                    <a:lumMod val="75000"/>
                  </a:schemeClr>
                </a:solidFill>
              </a:rPr>
              <a:t>                              q=q-&gt;link;</a:t>
            </a:r>
          </a:p>
          <a:p>
            <a:pPr>
              <a:buNone/>
            </a:pPr>
            <a:r>
              <a:rPr lang="en-US" dirty="0" smtClean="0">
                <a:solidFill>
                  <a:schemeClr val="accent1">
                    <a:lumMod val="75000"/>
                  </a:schemeClr>
                </a:solidFill>
              </a:rPr>
              <a:t>                   q-&gt;next=p;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Inserting after an element</a:t>
            </a:r>
            <a:endParaRPr lang="en-US" dirty="0"/>
          </a:p>
        </p:txBody>
      </p:sp>
      <p:sp>
        <p:nvSpPr>
          <p:cNvPr id="3" name="Content Placeholder 2"/>
          <p:cNvSpPr>
            <a:spLocks noGrp="1"/>
          </p:cNvSpPr>
          <p:nvPr>
            <p:ph idx="1"/>
          </p:nvPr>
        </p:nvSpPr>
        <p:spPr/>
        <p:txBody>
          <a:bodyPr>
            <a:normAutofit/>
          </a:bodyPr>
          <a:lstStyle/>
          <a:p>
            <a:pPr>
              <a:buNone/>
            </a:pPr>
            <a:r>
              <a:rPr lang="en-US" sz="2800" dirty="0" smtClean="0"/>
              <a:t>Here  we  again  need  to  do  2 steps :-</a:t>
            </a:r>
          </a:p>
          <a:p>
            <a:pPr>
              <a:buFont typeface="Wingdings" pitchFamily="2" charset="2"/>
              <a:buChar char="§"/>
            </a:pPr>
            <a:endParaRPr lang="en-US" sz="2800" dirty="0" smtClean="0"/>
          </a:p>
          <a:p>
            <a:pPr>
              <a:buFont typeface="Wingdings" pitchFamily="2" charset="2"/>
              <a:buChar char="§"/>
            </a:pPr>
            <a:r>
              <a:rPr lang="en-US" sz="2800" dirty="0" smtClean="0">
                <a:solidFill>
                  <a:schemeClr val="accent1">
                    <a:lumMod val="75000"/>
                  </a:schemeClr>
                </a:solidFill>
              </a:rPr>
              <a:t>Make the next pointer of the node to be inserted point to the next node of the node after which you want to insert the node</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Make the next pointer of the node after which the node is to be inserted, point to the node to be inserted </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after.png"/>
          <p:cNvPicPr>
            <a:picLocks noGrp="1" noChangeAspect="1"/>
          </p:cNvPicPr>
          <p:nvPr>
            <p:ph idx="1"/>
          </p:nvPr>
        </p:nvPicPr>
        <p:blipFill>
          <a:blip r:embed="rId2" cstate="print"/>
          <a:stretch>
            <a:fillRect/>
          </a:stretch>
        </p:blipFill>
        <p:spPr>
          <a:xfrm>
            <a:off x="228600" y="1219200"/>
            <a:ext cx="8915400" cy="491989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5257800"/>
          </a:xfrm>
        </p:spPr>
        <p:txBody>
          <a:bodyPr>
            <a:normAutofit fontScale="92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insert_after</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c,node</a:t>
            </a:r>
            <a:r>
              <a:rPr lang="en-US" dirty="0" smtClean="0">
                <a:solidFill>
                  <a:schemeClr val="accent1">
                    <a:lumMod val="75000"/>
                  </a:schemeClr>
                </a:solidFill>
              </a:rPr>
              <a:t>*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node* q;</a:t>
            </a:r>
          </a:p>
          <a:p>
            <a:pPr>
              <a:buNone/>
            </a:pPr>
            <a:r>
              <a:rPr lang="en-US" dirty="0" smtClean="0">
                <a:solidFill>
                  <a:schemeClr val="accent1">
                    <a:lumMod val="75000"/>
                  </a:schemeClr>
                </a:solidFill>
              </a:rPr>
              <a:t>q=start;</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a:t>
            </a:r>
            <a:r>
              <a:rPr lang="en-US" dirty="0" err="1" smtClean="0">
                <a:solidFill>
                  <a:schemeClr val="accent1">
                    <a:lumMod val="75000"/>
                  </a:schemeClr>
                </a:solidFill>
              </a:rPr>
              <a:t>c;i</a:t>
            </a:r>
            <a:r>
              <a:rPr lang="en-US" dirty="0" smtClean="0">
                <a:solidFill>
                  <a:schemeClr val="accent1">
                    <a:lumMod val="75000"/>
                  </a:schemeClr>
                </a:solidFill>
              </a:rPr>
              <a: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q=q-&gt;link;</a:t>
            </a:r>
          </a:p>
          <a:p>
            <a:pPr>
              <a:buNone/>
            </a:pPr>
            <a:r>
              <a:rPr lang="en-US" dirty="0" smtClean="0">
                <a:solidFill>
                  <a:schemeClr val="accent1">
                    <a:lumMod val="75000"/>
                  </a:schemeClr>
                </a:solidFill>
              </a:rPr>
              <a:t>                   if(q==NULL)</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&lt;&lt;”Less than “&lt;&lt;c&lt;&lt;” nodes in the list…!!!”;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p-&gt;link=q-&gt;link;</a:t>
            </a:r>
          </a:p>
          <a:p>
            <a:pPr>
              <a:buNone/>
            </a:pPr>
            <a:r>
              <a:rPr lang="en-US" dirty="0" smtClean="0">
                <a:solidFill>
                  <a:schemeClr val="accent1">
                    <a:lumMod val="75000"/>
                  </a:schemeClr>
                </a:solidFill>
              </a:rPr>
              <a:t> q-&gt;link=p;</a:t>
            </a:r>
          </a:p>
          <a:p>
            <a:pPr>
              <a:buNone/>
            </a:pP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a:t>
            </a:r>
          </a:p>
          <a:p>
            <a:pPr>
              <a:buNone/>
            </a:pPr>
            <a:r>
              <a:rPr lang="en-US" dirty="0" smtClean="0">
                <a:solidFill>
                  <a:schemeClr val="accent1">
                    <a:lumMod val="75000"/>
                  </a:schemeClr>
                </a:solidFill>
              </a:rPr>
              <a:t>}</a:t>
            </a:r>
          </a:p>
          <a:p>
            <a:pPr>
              <a:buNone/>
            </a:pPr>
            <a:endParaRPr lang="en-US" dirty="0" smtClean="0">
              <a:solidFill>
                <a:schemeClr val="accent1">
                  <a:lumMod val="75000"/>
                </a:schemeClr>
              </a:solidFill>
            </a:endParaRP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lstStyle/>
          <a:p>
            <a:r>
              <a:rPr lang="en-US" dirty="0" smtClean="0"/>
              <a:t>Deleting a node in SLL</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chemeClr val="tx1">
                    <a:lumMod val="95000"/>
                    <a:lumOff val="5000"/>
                  </a:schemeClr>
                </a:solidFill>
              </a:rPr>
              <a:t>Here also we have three cases:-</a:t>
            </a:r>
          </a:p>
          <a:p>
            <a:pPr>
              <a:buFont typeface="Wingdings" pitchFamily="2" charset="2"/>
              <a:buChar char="Ø"/>
            </a:pPr>
            <a:endParaRPr lang="en-US" sz="2800" dirty="0" smtClean="0">
              <a:solidFill>
                <a:schemeClr val="tx1">
                  <a:lumMod val="95000"/>
                  <a:lumOff val="5000"/>
                </a:schemeClr>
              </a:solidFill>
            </a:endParaRPr>
          </a:p>
          <a:p>
            <a:pPr>
              <a:buFont typeface="Wingdings" pitchFamily="2" charset="2"/>
              <a:buChar char="Ø"/>
            </a:pPr>
            <a:r>
              <a:rPr lang="en-US" sz="2800" dirty="0" smtClean="0">
                <a:solidFill>
                  <a:schemeClr val="tx1">
                    <a:lumMod val="95000"/>
                    <a:lumOff val="5000"/>
                  </a:schemeClr>
                </a:solidFill>
              </a:rPr>
              <a:t> </a:t>
            </a:r>
            <a:r>
              <a:rPr lang="en-US" sz="2800" dirty="0" smtClean="0">
                <a:solidFill>
                  <a:schemeClr val="tx2">
                    <a:lumMod val="75000"/>
                  </a:schemeClr>
                </a:solidFill>
              </a:rPr>
              <a:t>Deleting the first node</a:t>
            </a:r>
          </a:p>
          <a:p>
            <a:pPr>
              <a:buFont typeface="Wingdings" pitchFamily="2" charset="2"/>
              <a:buChar char="Ø"/>
            </a:pPr>
            <a:endParaRPr lang="en-US" sz="2800" dirty="0" smtClean="0">
              <a:solidFill>
                <a:schemeClr val="tx2">
                  <a:lumMod val="75000"/>
                </a:schemeClr>
              </a:solidFill>
            </a:endParaRPr>
          </a:p>
          <a:p>
            <a:pPr>
              <a:buFont typeface="Wingdings" pitchFamily="2" charset="2"/>
              <a:buChar char="Ø"/>
            </a:pPr>
            <a:r>
              <a:rPr lang="en-US" sz="2800" dirty="0" smtClean="0">
                <a:solidFill>
                  <a:schemeClr val="tx2">
                    <a:lumMod val="75000"/>
                  </a:schemeClr>
                </a:solidFill>
              </a:rPr>
              <a:t>Deleting the last node</a:t>
            </a:r>
          </a:p>
          <a:p>
            <a:pPr>
              <a:buFont typeface="Wingdings" pitchFamily="2" charset="2"/>
              <a:buChar char="Ø"/>
            </a:pPr>
            <a:endParaRPr lang="en-US" sz="2800" dirty="0" smtClean="0">
              <a:solidFill>
                <a:schemeClr val="tx2">
                  <a:lumMod val="75000"/>
                </a:schemeClr>
              </a:solidFill>
            </a:endParaRPr>
          </a:p>
          <a:p>
            <a:pPr>
              <a:buFont typeface="Wingdings" pitchFamily="2" charset="2"/>
              <a:buChar char="Ø"/>
            </a:pPr>
            <a:r>
              <a:rPr lang="en-US" sz="2800" dirty="0" smtClean="0">
                <a:solidFill>
                  <a:schemeClr val="tx2">
                    <a:lumMod val="75000"/>
                  </a:schemeClr>
                </a:solidFill>
              </a:rPr>
              <a:t>Deleting the intermediate node</a:t>
            </a:r>
            <a:endParaRPr lang="en-US" sz="28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Deleting the first node</a:t>
            </a:r>
            <a:endParaRPr lang="en-US" dirty="0"/>
          </a:p>
        </p:txBody>
      </p:sp>
      <p:sp>
        <p:nvSpPr>
          <p:cNvPr id="3" name="Content Placeholder 2"/>
          <p:cNvSpPr>
            <a:spLocks noGrp="1"/>
          </p:cNvSpPr>
          <p:nvPr>
            <p:ph idx="1"/>
          </p:nvPr>
        </p:nvSpPr>
        <p:spPr>
          <a:xfrm>
            <a:off x="457200" y="1600200"/>
            <a:ext cx="8229600" cy="2712720"/>
          </a:xfrm>
        </p:spPr>
        <p:txBody>
          <a:bodyPr>
            <a:normAutofit lnSpcReduction="10000"/>
          </a:bodyPr>
          <a:lstStyle/>
          <a:p>
            <a:pPr>
              <a:buNone/>
            </a:pPr>
            <a:r>
              <a:rPr lang="en-US" sz="2800" dirty="0" smtClean="0"/>
              <a:t>Here we apply 2 steps:-</a:t>
            </a:r>
          </a:p>
          <a:p>
            <a:pPr>
              <a:buNone/>
            </a:pPr>
            <a:endParaRPr lang="en-US" dirty="0" smtClean="0"/>
          </a:p>
          <a:p>
            <a:pPr>
              <a:buFont typeface="Wingdings" pitchFamily="2" charset="2"/>
              <a:buChar char="§"/>
            </a:pPr>
            <a:r>
              <a:rPr lang="en-US" sz="2800" dirty="0" smtClean="0">
                <a:solidFill>
                  <a:schemeClr val="tx2">
                    <a:lumMod val="75000"/>
                  </a:schemeClr>
                </a:solidFill>
              </a:rPr>
              <a:t>Making the start pointer point towards the 2</a:t>
            </a:r>
            <a:r>
              <a:rPr lang="en-US" sz="2800" baseline="30000" dirty="0" smtClean="0">
                <a:solidFill>
                  <a:schemeClr val="tx2">
                    <a:lumMod val="75000"/>
                  </a:schemeClr>
                </a:solidFill>
              </a:rPr>
              <a:t>nd</a:t>
            </a:r>
            <a:r>
              <a:rPr lang="en-US" sz="2800" dirty="0" smtClean="0">
                <a:solidFill>
                  <a:schemeClr val="tx2">
                    <a:lumMod val="75000"/>
                  </a:schemeClr>
                </a:solidFill>
              </a:rPr>
              <a:t> node</a:t>
            </a:r>
          </a:p>
          <a:p>
            <a:pPr>
              <a:buFont typeface="Wingdings" pitchFamily="2" charset="2"/>
              <a:buChar char="§"/>
            </a:pPr>
            <a:endParaRPr lang="en-US" sz="2800" dirty="0" smtClean="0">
              <a:solidFill>
                <a:schemeClr val="tx2">
                  <a:lumMod val="75000"/>
                </a:schemeClr>
              </a:solidFill>
            </a:endParaRPr>
          </a:p>
          <a:p>
            <a:pPr>
              <a:buFont typeface="Wingdings" pitchFamily="2" charset="2"/>
              <a:buChar char="§"/>
            </a:pPr>
            <a:r>
              <a:rPr lang="en-US" sz="2800" dirty="0" smtClean="0">
                <a:solidFill>
                  <a:schemeClr val="tx2">
                    <a:lumMod val="75000"/>
                  </a:schemeClr>
                </a:solidFill>
              </a:rPr>
              <a:t>Deleting the first node using </a:t>
            </a:r>
            <a:r>
              <a:rPr lang="en-US" sz="2800" dirty="0" smtClean="0">
                <a:solidFill>
                  <a:srgbClr val="00B050"/>
                </a:solidFill>
              </a:rPr>
              <a:t>delete </a:t>
            </a:r>
            <a:r>
              <a:rPr lang="en-US" sz="2800" dirty="0" smtClean="0">
                <a:solidFill>
                  <a:schemeClr val="tx2">
                    <a:lumMod val="75000"/>
                  </a:schemeClr>
                </a:solidFill>
              </a:rPr>
              <a:t>keyword</a:t>
            </a:r>
            <a:endParaRPr lang="en-US" sz="2800" dirty="0">
              <a:solidFill>
                <a:schemeClr val="tx2">
                  <a:lumMod val="75000"/>
                </a:schemeClr>
              </a:solidFill>
            </a:endParaRPr>
          </a:p>
        </p:txBody>
      </p:sp>
      <p:grpSp>
        <p:nvGrpSpPr>
          <p:cNvPr id="4" name="Group 54"/>
          <p:cNvGrpSpPr>
            <a:grpSpLocks/>
          </p:cNvGrpSpPr>
          <p:nvPr/>
        </p:nvGrpSpPr>
        <p:grpSpPr bwMode="auto">
          <a:xfrm>
            <a:off x="685800" y="4876800"/>
            <a:ext cx="7543800" cy="1087438"/>
            <a:chOff x="432" y="1680"/>
            <a:chExt cx="4752" cy="685"/>
          </a:xfrm>
        </p:grpSpPr>
        <p:sp>
          <p:nvSpPr>
            <p:cNvPr id="5" name="Rectangle 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6" name="Rectangle 5"/>
            <p:cNvSpPr>
              <a:spLocks noChangeArrowheads="1"/>
            </p:cNvSpPr>
            <p:nvPr/>
          </p:nvSpPr>
          <p:spPr bwMode="auto">
            <a:xfrm>
              <a:off x="4896" y="2119"/>
              <a:ext cx="288" cy="242"/>
            </a:xfrm>
            <a:prstGeom prst="rect">
              <a:avLst/>
            </a:prstGeom>
            <a:noFill/>
            <a:ln w="12700">
              <a:solidFill>
                <a:schemeClr val="tx1"/>
              </a:solidFill>
              <a:miter lim="800000"/>
              <a:headEnd/>
              <a:tailEnd/>
            </a:ln>
          </p:spPr>
          <p:txBody>
            <a:bodyPr wrap="none" anchor="ctr"/>
            <a:lstStyle/>
            <a:p>
              <a:endParaRPr lang="en-US"/>
            </a:p>
          </p:txBody>
        </p:sp>
        <p:sp>
          <p:nvSpPr>
            <p:cNvPr id="7" name="Oval 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8"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two</a:t>
              </a:r>
            </a:p>
          </p:txBody>
        </p:sp>
        <p:sp>
          <p:nvSpPr>
            <p:cNvPr id="9"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a:p>
          </p:txBody>
        </p:sp>
        <p:sp>
          <p:nvSpPr>
            <p:cNvPr id="10"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1"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2"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13"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a:p>
          </p:txBody>
        </p:sp>
        <p:sp>
          <p:nvSpPr>
            <p:cNvPr id="14"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5"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6"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a:p>
          </p:txBody>
        </p:sp>
        <p:sp>
          <p:nvSpPr>
            <p:cNvPr id="18" name="Text Box 41"/>
            <p:cNvSpPr txBox="1">
              <a:spLocks noChangeArrowheads="1"/>
            </p:cNvSpPr>
            <p:nvPr/>
          </p:nvSpPr>
          <p:spPr bwMode="auto">
            <a:xfrm>
              <a:off x="432" y="1680"/>
              <a:ext cx="912" cy="253"/>
            </a:xfrm>
            <a:prstGeom prst="rect">
              <a:avLst/>
            </a:prstGeom>
            <a:noFill/>
            <a:ln w="9525">
              <a:noFill/>
              <a:miter lim="800000"/>
              <a:headEnd/>
              <a:tailEnd/>
            </a:ln>
          </p:spPr>
          <p:txBody>
            <a:bodyPr>
              <a:spAutoFit/>
            </a:bodyPr>
            <a:lstStyle/>
            <a:p>
              <a:pPr>
                <a:spcBef>
                  <a:spcPct val="50000"/>
                </a:spcBef>
              </a:pPr>
              <a:r>
                <a:rPr lang="en-US" sz="2000" dirty="0" smtClean="0">
                  <a:solidFill>
                    <a:schemeClr val="accent2"/>
                  </a:solidFill>
                  <a:latin typeface="Consolas" pitchFamily="49" charset="0"/>
                </a:rPr>
                <a:t>  start</a:t>
              </a:r>
              <a:endParaRPr lang="en-US" sz="2000" dirty="0">
                <a:solidFill>
                  <a:schemeClr val="accent2"/>
                </a:solidFill>
                <a:latin typeface="Consolas" pitchFamily="49" charset="0"/>
              </a:endParaRPr>
            </a:p>
          </p:txBody>
        </p:sp>
        <p:sp>
          <p:nvSpPr>
            <p:cNvPr id="19"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a:p>
          </p:txBody>
        </p:sp>
      </p:grpSp>
      <p:sp>
        <p:nvSpPr>
          <p:cNvPr id="20" name="Freeform 49"/>
          <p:cNvSpPr>
            <a:spLocks/>
          </p:cNvSpPr>
          <p:nvPr/>
        </p:nvSpPr>
        <p:spPr bwMode="auto">
          <a:xfrm>
            <a:off x="2286000" y="502920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7512"/>
          </a:xfrm>
        </p:spPr>
        <p:txBody>
          <a:bodyPr>
            <a:normAutofit fontScale="90000"/>
          </a:bodyPr>
          <a:lstStyle/>
          <a:p>
            <a:r>
              <a:rPr lang="en-US" dirty="0" smtClean="0"/>
              <a:t>            Arrays Vs Linked Lists</a:t>
            </a:r>
            <a:endParaRPr lang="en-US" dirty="0"/>
          </a:p>
        </p:txBody>
      </p:sp>
      <p:graphicFrame>
        <p:nvGraphicFramePr>
          <p:cNvPr id="13" name="Group 82"/>
          <p:cNvGraphicFramePr>
            <a:graphicFrameLocks noGrp="1"/>
          </p:cNvGraphicFramePr>
          <p:nvPr/>
        </p:nvGraphicFramePr>
        <p:xfrm>
          <a:off x="304800" y="1447800"/>
          <a:ext cx="8424862" cy="4897439"/>
        </p:xfrm>
        <a:graphic>
          <a:graphicData uri="http://schemas.openxmlformats.org/drawingml/2006/table">
            <a:tbl>
              <a:tblPr/>
              <a:tblGrid>
                <a:gridCol w="4213225"/>
                <a:gridCol w="4211637"/>
              </a:tblGrid>
              <a:tr h="566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Arrays</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Linked list</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Fixed size:  Resizing is expensive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Dynamic size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inefficient: Elements are usually shifted</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efficient: No shifting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165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Random access i.e., efficient indexing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random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Not suitable for operations requiring</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     accessing elements by index such as sorting</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001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memory waste if the array is full or almost full; otherwise may result in much memory waste.</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Since memory is allocated dynamically(acc. to our need) there is no waste of memory.</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is faster  [Reason: Elements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is slow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[Reason: Elements not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ine 53"/>
          <p:cNvSpPr>
            <a:spLocks noChangeShapeType="1"/>
          </p:cNvSpPr>
          <p:nvPr/>
        </p:nvSpPr>
        <p:spPr bwMode="auto">
          <a:xfrm>
            <a:off x="2286000" y="2514600"/>
            <a:ext cx="533400" cy="533400"/>
          </a:xfrm>
          <a:prstGeom prst="line">
            <a:avLst/>
          </a:prstGeom>
          <a:noFill/>
          <a:ln w="19050">
            <a:solidFill>
              <a:schemeClr val="bg1"/>
            </a:solidFill>
            <a:round/>
            <a:headEnd/>
            <a:tailEnd type="triangle" w="lg" len="lg"/>
          </a:ln>
        </p:spPr>
        <p:txBody>
          <a:bodyPr wrap="none" anchor="ctr"/>
          <a:lstStyle/>
          <a:p>
            <a:endParaRPr lang="en-US"/>
          </a:p>
        </p:txBody>
      </p:sp>
      <p:sp>
        <p:nvSpPr>
          <p:cNvPr id="42" name="TextBox 41"/>
          <p:cNvSpPr txBox="1"/>
          <p:nvPr/>
        </p:nvSpPr>
        <p:spPr>
          <a:xfrm>
            <a:off x="533400" y="990600"/>
            <a:ext cx="8153400" cy="4801314"/>
          </a:xfrm>
          <a:prstGeom prst="rect">
            <a:avLst/>
          </a:prstGeom>
          <a:noFill/>
        </p:spPr>
        <p:txBody>
          <a:bodyPr wrap="square" rtlCol="0">
            <a:spAutoFit/>
          </a:bodyPr>
          <a:lstStyle/>
          <a:p>
            <a:r>
              <a:rPr lang="en-US" sz="2400" dirty="0" smtClean="0">
                <a:solidFill>
                  <a:schemeClr val="accent1">
                    <a:lumMod val="75000"/>
                  </a:schemeClr>
                </a:solidFill>
              </a:rPr>
              <a:t>void </a:t>
            </a:r>
            <a:r>
              <a:rPr lang="en-US" sz="2400" dirty="0" err="1" smtClean="0">
                <a:solidFill>
                  <a:schemeClr val="accent1">
                    <a:lumMod val="75000"/>
                  </a:schemeClr>
                </a:solidFill>
              </a:rPr>
              <a:t>del_first</a:t>
            </a:r>
            <a:r>
              <a:rPr lang="en-US" sz="2400" dirty="0" smtClean="0">
                <a:solidFill>
                  <a:schemeClr val="accent1">
                    <a:lumMod val="75000"/>
                  </a:schemeClr>
                </a:solidFill>
              </a:rPr>
              <a:t>()</a:t>
            </a:r>
          </a:p>
          <a:p>
            <a:r>
              <a:rPr lang="en-US" sz="2400" dirty="0" smtClean="0">
                <a:solidFill>
                  <a:schemeClr val="accent1">
                    <a:lumMod val="75000"/>
                  </a:schemeClr>
                </a:solidFill>
              </a:rPr>
              <a:t>{</a:t>
            </a:r>
          </a:p>
          <a:p>
            <a:r>
              <a:rPr lang="en-US" sz="2400" dirty="0" smtClean="0">
                <a:solidFill>
                  <a:schemeClr val="accent1">
                    <a:lumMod val="75000"/>
                  </a:schemeClr>
                </a:solidFill>
              </a:rPr>
              <a:t>       if(start==NULL)</a:t>
            </a:r>
          </a:p>
          <a:p>
            <a:r>
              <a:rPr lang="en-US" sz="2400" dirty="0" smtClean="0">
                <a:solidFill>
                  <a:schemeClr val="accent1">
                    <a:lumMod val="75000"/>
                  </a:schemeClr>
                </a:solidFill>
              </a:rPr>
              <a:t>      </a:t>
            </a:r>
            <a:r>
              <a:rPr lang="en-US" sz="2400" dirty="0" err="1" smtClean="0">
                <a:solidFill>
                  <a:schemeClr val="accent1">
                    <a:lumMod val="75000"/>
                  </a:schemeClr>
                </a:solidFill>
              </a:rPr>
              <a:t>cout</a:t>
            </a:r>
            <a:r>
              <a:rPr lang="en-US" sz="2400" dirty="0" smtClean="0">
                <a:solidFill>
                  <a:schemeClr val="accent1">
                    <a:lumMod val="75000"/>
                  </a:schemeClr>
                </a:solidFill>
              </a:rPr>
              <a:t>&lt;&lt;”\</a:t>
            </a:r>
            <a:r>
              <a:rPr lang="en-US" sz="2400" dirty="0" err="1" smtClean="0">
                <a:solidFill>
                  <a:schemeClr val="accent1">
                    <a:lumMod val="75000"/>
                  </a:schemeClr>
                </a:solidFill>
              </a:rPr>
              <a:t>nError</a:t>
            </a:r>
            <a:r>
              <a:rPr lang="en-US" sz="2400" dirty="0" smtClean="0">
                <a:solidFill>
                  <a:schemeClr val="accent1">
                    <a:lumMod val="75000"/>
                  </a:schemeClr>
                </a:solidFill>
              </a:rPr>
              <a:t>……List is empty\n”;</a:t>
            </a:r>
          </a:p>
          <a:p>
            <a:r>
              <a:rPr lang="en-US" sz="2400" dirty="0" smtClean="0">
                <a:solidFill>
                  <a:schemeClr val="accent1">
                    <a:lumMod val="75000"/>
                  </a:schemeClr>
                </a:solidFill>
              </a:rPr>
              <a:t>      else</a:t>
            </a:r>
          </a:p>
          <a:p>
            <a:r>
              <a:rPr lang="en-US" sz="2400" dirty="0" smtClean="0">
                <a:solidFill>
                  <a:schemeClr val="accent1">
                    <a:lumMod val="75000"/>
                  </a:schemeClr>
                </a:solidFill>
              </a:rPr>
              <a:t>      {</a:t>
            </a:r>
          </a:p>
          <a:p>
            <a:r>
              <a:rPr lang="en-US" sz="2400" dirty="0" smtClean="0">
                <a:solidFill>
                  <a:schemeClr val="accent1">
                    <a:lumMod val="75000"/>
                  </a:schemeClr>
                </a:solidFill>
              </a:rPr>
              <a:t>        node* temp=start;</a:t>
            </a:r>
          </a:p>
          <a:p>
            <a:r>
              <a:rPr lang="en-US" sz="2400" dirty="0" smtClean="0">
                <a:solidFill>
                  <a:schemeClr val="accent1">
                    <a:lumMod val="75000"/>
                  </a:schemeClr>
                </a:solidFill>
              </a:rPr>
              <a:t>        start=temp-&gt;link;    </a:t>
            </a:r>
          </a:p>
          <a:p>
            <a:r>
              <a:rPr lang="en-US" sz="2400" dirty="0" smtClean="0">
                <a:solidFill>
                  <a:schemeClr val="accent1">
                    <a:lumMod val="75000"/>
                  </a:schemeClr>
                </a:solidFill>
              </a:rPr>
              <a:t>        delete temp;</a:t>
            </a:r>
          </a:p>
          <a:p>
            <a:r>
              <a:rPr lang="en-US" sz="2400" dirty="0" err="1" smtClean="0">
                <a:solidFill>
                  <a:schemeClr val="accent1">
                    <a:lumMod val="75000"/>
                  </a:schemeClr>
                </a:solidFill>
              </a:rPr>
              <a:t>cout</a:t>
            </a:r>
            <a:r>
              <a:rPr lang="en-US" sz="2400" dirty="0" smtClean="0">
                <a:solidFill>
                  <a:schemeClr val="accent1">
                    <a:lumMod val="75000"/>
                  </a:schemeClr>
                </a:solidFill>
              </a:rPr>
              <a:t>&lt;&lt;”\</a:t>
            </a:r>
            <a:r>
              <a:rPr lang="en-US" sz="2400" dirty="0" err="1" smtClean="0">
                <a:solidFill>
                  <a:schemeClr val="accent1">
                    <a:lumMod val="75000"/>
                  </a:schemeClr>
                </a:solidFill>
              </a:rPr>
              <a:t>nFirst</a:t>
            </a:r>
            <a:r>
              <a:rPr lang="en-US" sz="2400" dirty="0" smtClean="0">
                <a:solidFill>
                  <a:schemeClr val="accent1">
                    <a:lumMod val="75000"/>
                  </a:schemeClr>
                </a:solidFill>
              </a:rPr>
              <a:t> node deleted successfully….!!!”;</a:t>
            </a:r>
          </a:p>
          <a:p>
            <a:r>
              <a:rPr lang="en-US" sz="2400" dirty="0" smtClean="0">
                <a:solidFill>
                  <a:schemeClr val="accent1">
                    <a:lumMod val="75000"/>
                  </a:schemeClr>
                </a:solidFill>
              </a:rPr>
              <a:t>      }</a:t>
            </a:r>
          </a:p>
          <a:p>
            <a:r>
              <a:rPr lang="en-US" sz="2400" dirty="0" smtClean="0">
                <a:solidFill>
                  <a:schemeClr val="accent1">
                    <a:lumMod val="75000"/>
                  </a:schemeClr>
                </a:solidFill>
              </a:rPr>
              <a:t>}</a:t>
            </a:r>
            <a:endParaRPr lang="en-US" sz="3200" dirty="0" smtClean="0">
              <a:solidFill>
                <a:schemeClr val="tx1">
                  <a:lumMod val="95000"/>
                  <a:lumOff val="5000"/>
                </a:schemeClr>
              </a:solidFill>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lstStyle/>
          <a:p>
            <a:r>
              <a:rPr lang="en-US" dirty="0" smtClean="0"/>
              <a:t>Deleting the last node</a:t>
            </a:r>
            <a:endParaRPr lang="en-US" dirty="0"/>
          </a:p>
        </p:txBody>
      </p:sp>
      <p:sp>
        <p:nvSpPr>
          <p:cNvPr id="3" name="Content Placeholder 2"/>
          <p:cNvSpPr>
            <a:spLocks noGrp="1"/>
          </p:cNvSpPr>
          <p:nvPr>
            <p:ph idx="1"/>
          </p:nvPr>
        </p:nvSpPr>
        <p:spPr>
          <a:xfrm>
            <a:off x="381000" y="1219200"/>
            <a:ext cx="8229600" cy="3124200"/>
          </a:xfrm>
        </p:spPr>
        <p:txBody>
          <a:bodyPr>
            <a:normAutofit/>
          </a:bodyPr>
          <a:lstStyle/>
          <a:p>
            <a:pPr>
              <a:buNone/>
            </a:pPr>
            <a:r>
              <a:rPr lang="en-US" sz="2800" dirty="0" smtClean="0"/>
              <a:t>Here we apply 2 steps:-</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Making the second last node’s next pointer point to NULL</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Deleting the last node via </a:t>
            </a:r>
            <a:r>
              <a:rPr lang="en-US" sz="2800" dirty="0" smtClean="0">
                <a:solidFill>
                  <a:schemeClr val="accent5">
                    <a:lumMod val="75000"/>
                  </a:schemeClr>
                </a:solidFill>
              </a:rPr>
              <a:t>delete </a:t>
            </a:r>
            <a:r>
              <a:rPr lang="en-US" sz="2800" dirty="0" smtClean="0">
                <a:solidFill>
                  <a:schemeClr val="accent1">
                    <a:lumMod val="75000"/>
                  </a:schemeClr>
                </a:solidFill>
              </a:rPr>
              <a:t>keyword</a:t>
            </a:r>
            <a:endParaRPr lang="en-US" sz="2800" dirty="0">
              <a:solidFill>
                <a:schemeClr val="accent1">
                  <a:lumMod val="75000"/>
                </a:schemeClr>
              </a:solidFill>
            </a:endParaRPr>
          </a:p>
        </p:txBody>
      </p:sp>
      <p:sp>
        <p:nvSpPr>
          <p:cNvPr id="4" name="Rectangle 4"/>
          <p:cNvSpPr>
            <a:spLocks noChangeArrowheads="1"/>
          </p:cNvSpPr>
          <p:nvPr/>
        </p:nvSpPr>
        <p:spPr bwMode="auto">
          <a:xfrm>
            <a:off x="57912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node3    </a:t>
            </a:r>
          </a:p>
        </p:txBody>
      </p:sp>
      <p:sp>
        <p:nvSpPr>
          <p:cNvPr id="5" name="Rectangle 4"/>
          <p:cNvSpPr>
            <a:spLocks noChangeArrowheads="1"/>
          </p:cNvSpPr>
          <p:nvPr/>
        </p:nvSpPr>
        <p:spPr bwMode="auto">
          <a:xfrm>
            <a:off x="37338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node2    </a:t>
            </a:r>
            <a:endParaRPr lang="en-US" sz="2400" dirty="0">
              <a:solidFill>
                <a:schemeClr val="tx1"/>
              </a:solidFill>
              <a:latin typeface="Times New Roman" pitchFamily="18" charset="0"/>
            </a:endParaRPr>
          </a:p>
        </p:txBody>
      </p:sp>
      <p:sp>
        <p:nvSpPr>
          <p:cNvPr id="6" name="Rectangle 5"/>
          <p:cNvSpPr>
            <a:spLocks noChangeArrowheads="1"/>
          </p:cNvSpPr>
          <p:nvPr/>
        </p:nvSpPr>
        <p:spPr bwMode="auto">
          <a:xfrm>
            <a:off x="1676400" y="5181600"/>
            <a:ext cx="1295400" cy="685800"/>
          </a:xfrm>
          <a:prstGeom prst="rect">
            <a:avLst/>
          </a:prstGeom>
          <a:solidFill>
            <a:srgbClr val="CCFFFF">
              <a:alpha val="50195"/>
            </a:srgbClr>
          </a:solidFill>
          <a:ln w="3175">
            <a:solidFill>
              <a:srgbClr val="000000"/>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node1  </a:t>
            </a:r>
            <a:endParaRPr lang="en-US" sz="2400" dirty="0">
              <a:solidFill>
                <a:schemeClr val="tx1"/>
              </a:solidFill>
              <a:latin typeface="Times New Roman" pitchFamily="18" charset="0"/>
            </a:endParaRPr>
          </a:p>
        </p:txBody>
      </p:sp>
      <p:sp>
        <p:nvSpPr>
          <p:cNvPr id="7" name="Freeform 10"/>
          <p:cNvSpPr>
            <a:spLocks/>
          </p:cNvSpPr>
          <p:nvPr/>
        </p:nvSpPr>
        <p:spPr bwMode="auto">
          <a:xfrm>
            <a:off x="1295400" y="5029200"/>
            <a:ext cx="381000" cy="381000"/>
          </a:xfrm>
          <a:custGeom>
            <a:avLst/>
            <a:gdLst>
              <a:gd name="T0" fmla="*/ 23813 w 512"/>
              <a:gd name="T1" fmla="*/ 0 h 240"/>
              <a:gd name="T2" fmla="*/ 59531 w 512"/>
              <a:gd name="T3" fmla="*/ 304800 h 240"/>
              <a:gd name="T4" fmla="*/ 381000 w 512"/>
              <a:gd name="T5" fmla="*/ 381000 h 240"/>
              <a:gd name="T6" fmla="*/ 0 60000 65536"/>
              <a:gd name="T7" fmla="*/ 0 60000 65536"/>
              <a:gd name="T8" fmla="*/ 0 60000 65536"/>
              <a:gd name="T9" fmla="*/ 0 w 512"/>
              <a:gd name="T10" fmla="*/ 0 h 240"/>
              <a:gd name="T11" fmla="*/ 512 w 512"/>
              <a:gd name="T12" fmla="*/ 240 h 240"/>
            </a:gdLst>
            <a:ahLst/>
            <a:cxnLst>
              <a:cxn ang="T6">
                <a:pos x="T0" y="T1"/>
              </a:cxn>
              <a:cxn ang="T7">
                <a:pos x="T2" y="T3"/>
              </a:cxn>
              <a:cxn ang="T8">
                <a:pos x="T4" y="T5"/>
              </a:cxn>
            </a:cxnLst>
            <a:rect l="T9" t="T10" r="T11" b="T12"/>
            <a:pathLst>
              <a:path w="512" h="240">
                <a:moveTo>
                  <a:pt x="32" y="0"/>
                </a:moveTo>
                <a:cubicBezTo>
                  <a:pt x="16" y="76"/>
                  <a:pt x="0" y="152"/>
                  <a:pt x="80" y="192"/>
                </a:cubicBezTo>
                <a:cubicBezTo>
                  <a:pt x="160" y="232"/>
                  <a:pt x="336" y="236"/>
                  <a:pt x="512" y="240"/>
                </a:cubicBezTo>
              </a:path>
            </a:pathLst>
          </a:custGeom>
          <a:noFill/>
          <a:ln w="9525">
            <a:solidFill>
              <a:schemeClr val="tx1"/>
            </a:solidFill>
            <a:round/>
            <a:headEnd type="oval" w="med" len="med"/>
            <a:tailEnd type="triangle" w="med" len="med"/>
          </a:ln>
        </p:spPr>
        <p:txBody>
          <a:bodyPr/>
          <a:lstStyle/>
          <a:p>
            <a:endParaRPr lang="en-US"/>
          </a:p>
        </p:txBody>
      </p:sp>
      <p:sp>
        <p:nvSpPr>
          <p:cNvPr id="8" name="Text Box 11"/>
          <p:cNvSpPr txBox="1">
            <a:spLocks noChangeArrowheads="1"/>
          </p:cNvSpPr>
          <p:nvPr/>
        </p:nvSpPr>
        <p:spPr bwMode="auto">
          <a:xfrm>
            <a:off x="7620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sz="2400" dirty="0" smtClean="0">
                <a:latin typeface="Times New Roman" pitchFamily="18" charset="0"/>
              </a:rPr>
              <a:t>start</a:t>
            </a:r>
            <a:endParaRPr lang="en-US" sz="2400" dirty="0">
              <a:solidFill>
                <a:schemeClr val="tx1"/>
              </a:solidFill>
              <a:latin typeface="Times New Roman" pitchFamily="18" charset="0"/>
            </a:endParaRPr>
          </a:p>
        </p:txBody>
      </p:sp>
      <p:sp>
        <p:nvSpPr>
          <p:cNvPr id="9" name="Line 13"/>
          <p:cNvSpPr>
            <a:spLocks noChangeShapeType="1"/>
          </p:cNvSpPr>
          <p:nvPr/>
        </p:nvSpPr>
        <p:spPr bwMode="auto">
          <a:xfrm>
            <a:off x="2971800" y="55626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10" name="Line 13"/>
          <p:cNvSpPr>
            <a:spLocks noChangeShapeType="1"/>
          </p:cNvSpPr>
          <p:nvPr/>
        </p:nvSpPr>
        <p:spPr bwMode="auto">
          <a:xfrm>
            <a:off x="5029200" y="5562600"/>
            <a:ext cx="914400" cy="0"/>
          </a:xfrm>
          <a:prstGeom prst="line">
            <a:avLst/>
          </a:prstGeom>
          <a:noFill/>
          <a:ln w="28575">
            <a:solidFill>
              <a:schemeClr val="tx1"/>
            </a:solidFill>
            <a:round/>
            <a:headEnd type="oval" w="med" len="med"/>
            <a:tailEnd type="triangle" w="med" len="med"/>
          </a:ln>
        </p:spPr>
        <p:txBody>
          <a:bodyPr/>
          <a:lstStyle/>
          <a:p>
            <a:endParaRPr lang="en-US"/>
          </a:p>
        </p:txBody>
      </p:sp>
      <p:cxnSp>
        <p:nvCxnSpPr>
          <p:cNvPr id="12" name="Elbow Connector 11"/>
          <p:cNvCxnSpPr>
            <a:stCxn id="5" idx="3"/>
          </p:cNvCxnSpPr>
          <p:nvPr/>
        </p:nvCxnSpPr>
        <p:spPr>
          <a:xfrm>
            <a:off x="5029200" y="5524500"/>
            <a:ext cx="1219200" cy="952500"/>
          </a:xfrm>
          <a:prstGeom prst="bentConnector3">
            <a:avLst>
              <a:gd name="adj1" fmla="val 31539"/>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70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244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056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p:cNvCxnSpPr>
          <p:nvPr/>
        </p:nvCxnSpPr>
        <p:spPr>
          <a:xfrm flipV="1">
            <a:off x="7086600" y="5029200"/>
            <a:ext cx="609600" cy="495300"/>
          </a:xfrm>
          <a:prstGeom prst="bent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3600" y="4953000"/>
            <a:ext cx="914400" cy="1143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flipH="1">
            <a:off x="5943600" y="4953000"/>
            <a:ext cx="838200" cy="11430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248400"/>
          </a:xfrm>
        </p:spPr>
        <p:txBody>
          <a:bodyPr>
            <a:noAutofit/>
          </a:bodyPr>
          <a:lstStyle/>
          <a:p>
            <a:pPr>
              <a:buNone/>
            </a:pPr>
            <a:r>
              <a:rPr lang="en-US" sz="2000" dirty="0" smtClean="0">
                <a:solidFill>
                  <a:schemeClr val="accent1">
                    <a:lumMod val="75000"/>
                  </a:schemeClr>
                </a:solidFill>
              </a:rPr>
              <a:t>void </a:t>
            </a:r>
            <a:r>
              <a:rPr lang="en-US" sz="2000" dirty="0" err="1" smtClean="0">
                <a:solidFill>
                  <a:schemeClr val="accent1">
                    <a:lumMod val="75000"/>
                  </a:schemeClr>
                </a:solidFill>
              </a:rPr>
              <a:t>del_last</a:t>
            </a:r>
            <a:r>
              <a:rPr lang="en-US" sz="2000" dirty="0" smtClean="0">
                <a:solidFill>
                  <a:schemeClr val="accent1">
                    <a:lumMod val="75000"/>
                  </a:schemeClr>
                </a:solidFill>
              </a:rPr>
              <a:t>()</a:t>
            </a:r>
          </a:p>
          <a:p>
            <a:pPr>
              <a:buNone/>
            </a:pPr>
            <a:r>
              <a:rPr lang="en-US" sz="2000" dirty="0" smtClean="0">
                <a:solidFill>
                  <a:schemeClr val="accent1">
                    <a:lumMod val="75000"/>
                  </a:schemeClr>
                </a:solidFill>
              </a:rPr>
              <a:t>{</a:t>
            </a:r>
          </a:p>
          <a:p>
            <a:pPr>
              <a:buNone/>
            </a:pPr>
            <a:r>
              <a:rPr lang="en-US" sz="2000" dirty="0" smtClean="0">
                <a:solidFill>
                  <a:schemeClr val="accent1">
                    <a:lumMod val="75000"/>
                  </a:schemeClr>
                </a:solidFill>
              </a:rPr>
              <a:t>         if(start==NULL)</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cout</a:t>
            </a:r>
            <a:r>
              <a:rPr lang="en-US" sz="2000" dirty="0" smtClean="0">
                <a:solidFill>
                  <a:schemeClr val="accent1">
                    <a:lumMod val="75000"/>
                  </a:schemeClr>
                </a:solidFill>
              </a:rPr>
              <a:t>&lt;&lt;”\</a:t>
            </a:r>
            <a:r>
              <a:rPr lang="en-US" sz="2000" dirty="0" err="1" smtClean="0">
                <a:solidFill>
                  <a:schemeClr val="accent1">
                    <a:lumMod val="75000"/>
                  </a:schemeClr>
                </a:solidFill>
              </a:rPr>
              <a:t>nError</a:t>
            </a:r>
            <a:r>
              <a:rPr lang="en-US" sz="2000" dirty="0" smtClean="0">
                <a:solidFill>
                  <a:schemeClr val="accent1">
                    <a:lumMod val="75000"/>
                  </a:schemeClr>
                </a:solidFill>
              </a:rPr>
              <a:t>….List is empty”;</a:t>
            </a:r>
          </a:p>
          <a:p>
            <a:pPr>
              <a:buNone/>
            </a:pPr>
            <a:r>
              <a:rPr lang="en-US" sz="2000" dirty="0" smtClean="0">
                <a:solidFill>
                  <a:schemeClr val="accent1">
                    <a:lumMod val="75000"/>
                  </a:schemeClr>
                </a:solidFill>
              </a:rPr>
              <a:t>         else</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node* q=start;</a:t>
            </a:r>
          </a:p>
          <a:p>
            <a:pPr>
              <a:buNone/>
            </a:pPr>
            <a:r>
              <a:rPr lang="en-US" sz="2000" dirty="0" smtClean="0">
                <a:solidFill>
                  <a:schemeClr val="accent1">
                    <a:lumMod val="75000"/>
                  </a:schemeClr>
                </a:solidFill>
              </a:rPr>
              <a:t>                                       while(q-&gt;link-&gt;link!=NULL)</a:t>
            </a:r>
          </a:p>
          <a:p>
            <a:pPr>
              <a:buNone/>
            </a:pPr>
            <a:r>
              <a:rPr lang="en-US" sz="2000" dirty="0" smtClean="0">
                <a:solidFill>
                  <a:schemeClr val="accent1">
                    <a:lumMod val="75000"/>
                  </a:schemeClr>
                </a:solidFill>
              </a:rPr>
              <a:t>                                        q=q-&gt;link;</a:t>
            </a:r>
          </a:p>
          <a:p>
            <a:pPr>
              <a:buNone/>
            </a:pPr>
            <a:r>
              <a:rPr lang="en-US" sz="2000" dirty="0" smtClean="0">
                <a:solidFill>
                  <a:schemeClr val="accent1">
                    <a:lumMod val="75000"/>
                  </a:schemeClr>
                </a:solidFill>
              </a:rPr>
              <a:t>                            node* temp=q-&gt;link;</a:t>
            </a:r>
          </a:p>
          <a:p>
            <a:pPr>
              <a:buNone/>
            </a:pPr>
            <a:r>
              <a:rPr lang="en-US" sz="2000" dirty="0" smtClean="0">
                <a:solidFill>
                  <a:schemeClr val="accent1">
                    <a:lumMod val="75000"/>
                  </a:schemeClr>
                </a:solidFill>
              </a:rPr>
              <a:t>                            q-&gt;link=NULL;</a:t>
            </a:r>
          </a:p>
          <a:p>
            <a:pPr>
              <a:buNone/>
            </a:pPr>
            <a:r>
              <a:rPr lang="en-US" sz="2000" dirty="0" smtClean="0">
                <a:solidFill>
                  <a:schemeClr val="accent1">
                    <a:lumMod val="75000"/>
                  </a:schemeClr>
                </a:solidFill>
              </a:rPr>
              <a:t>                            delete temp;</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cout</a:t>
            </a:r>
            <a:r>
              <a:rPr lang="en-US" sz="2000" dirty="0" smtClean="0">
                <a:solidFill>
                  <a:schemeClr val="accent1">
                    <a:lumMod val="75000"/>
                  </a:schemeClr>
                </a:solidFill>
              </a:rPr>
              <a:t>&lt;&lt;”\</a:t>
            </a:r>
            <a:r>
              <a:rPr lang="en-US" sz="2000" dirty="0" err="1" smtClean="0">
                <a:solidFill>
                  <a:schemeClr val="accent1">
                    <a:lumMod val="75000"/>
                  </a:schemeClr>
                </a:solidFill>
              </a:rPr>
              <a:t>nDeleted</a:t>
            </a:r>
            <a:r>
              <a:rPr lang="en-US" sz="2000" dirty="0" smtClean="0">
                <a:solidFill>
                  <a:schemeClr val="accent1">
                    <a:lumMod val="75000"/>
                  </a:schemeClr>
                </a:solidFill>
              </a:rPr>
              <a:t> successfully…”;</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a:t>
            </a:r>
          </a:p>
          <a:p>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19912"/>
          </a:xfrm>
        </p:spPr>
        <p:txBody>
          <a:bodyPr/>
          <a:lstStyle/>
          <a:p>
            <a:r>
              <a:rPr lang="en-US" dirty="0" smtClean="0"/>
              <a:t>Deleting a particular node</a:t>
            </a:r>
            <a:endParaRPr lang="en-US" dirty="0"/>
          </a:p>
        </p:txBody>
      </p:sp>
      <p:sp>
        <p:nvSpPr>
          <p:cNvPr id="3" name="Content Placeholder 2"/>
          <p:cNvSpPr>
            <a:spLocks noGrp="1"/>
          </p:cNvSpPr>
          <p:nvPr>
            <p:ph idx="1"/>
          </p:nvPr>
        </p:nvSpPr>
        <p:spPr>
          <a:xfrm>
            <a:off x="381000" y="1676400"/>
            <a:ext cx="8229600" cy="2057400"/>
          </a:xfrm>
        </p:spPr>
        <p:txBody>
          <a:bodyPr>
            <a:normAutofit lnSpcReduction="10000"/>
          </a:bodyPr>
          <a:lstStyle/>
          <a:p>
            <a:pPr>
              <a:buNone/>
            </a:pPr>
            <a:r>
              <a:rPr lang="en-US" dirty="0" smtClean="0"/>
              <a:t> </a:t>
            </a:r>
          </a:p>
          <a:p>
            <a:pPr>
              <a:buNone/>
            </a:pPr>
            <a:r>
              <a:rPr lang="en-US" dirty="0" smtClean="0"/>
              <a:t>    </a:t>
            </a:r>
            <a:r>
              <a:rPr lang="en-US" dirty="0" smtClean="0">
                <a:solidFill>
                  <a:schemeClr val="accent1">
                    <a:lumMod val="75000"/>
                  </a:schemeClr>
                </a:solidFill>
              </a:rPr>
              <a:t>Here we make the next pointer of the node previous to the node being deleted ,point to the successor node of the node to be deleted and then delete the node using </a:t>
            </a:r>
            <a:r>
              <a:rPr lang="en-US" dirty="0" smtClean="0">
                <a:solidFill>
                  <a:srgbClr val="92D050"/>
                </a:solidFill>
              </a:rPr>
              <a:t>delete </a:t>
            </a:r>
            <a:r>
              <a:rPr lang="en-US" dirty="0" smtClean="0">
                <a:solidFill>
                  <a:schemeClr val="accent1">
                    <a:lumMod val="75000"/>
                  </a:schemeClr>
                </a:solidFill>
              </a:rPr>
              <a:t>keyword</a:t>
            </a: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p:txBody>
      </p:sp>
      <p:sp>
        <p:nvSpPr>
          <p:cNvPr id="22" name="Rectangle 4"/>
          <p:cNvSpPr>
            <a:spLocks noChangeArrowheads="1"/>
          </p:cNvSpPr>
          <p:nvPr/>
        </p:nvSpPr>
        <p:spPr bwMode="auto">
          <a:xfrm>
            <a:off x="213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node1    </a:t>
            </a:r>
          </a:p>
        </p:txBody>
      </p:sp>
      <p:sp>
        <p:nvSpPr>
          <p:cNvPr id="23" name="Rectangle 5"/>
          <p:cNvSpPr>
            <a:spLocks noChangeArrowheads="1"/>
          </p:cNvSpPr>
          <p:nvPr/>
        </p:nvSpPr>
        <p:spPr bwMode="auto">
          <a:xfrm>
            <a:off x="4038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node2    </a:t>
            </a:r>
          </a:p>
        </p:txBody>
      </p:sp>
      <p:sp>
        <p:nvSpPr>
          <p:cNvPr id="24" name="Line 6"/>
          <p:cNvSpPr>
            <a:spLocks noChangeShapeType="1"/>
          </p:cNvSpPr>
          <p:nvPr/>
        </p:nvSpPr>
        <p:spPr bwMode="auto">
          <a:xfrm>
            <a:off x="5029200" y="49530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25" name="Rectangle 7"/>
          <p:cNvSpPr>
            <a:spLocks noChangeArrowheads="1"/>
          </p:cNvSpPr>
          <p:nvPr/>
        </p:nvSpPr>
        <p:spPr bwMode="auto">
          <a:xfrm>
            <a:off x="594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node3    </a:t>
            </a:r>
          </a:p>
        </p:txBody>
      </p:sp>
      <p:sp>
        <p:nvSpPr>
          <p:cNvPr id="26" name="Line 8"/>
          <p:cNvSpPr>
            <a:spLocks noChangeShapeType="1"/>
          </p:cNvSpPr>
          <p:nvPr/>
        </p:nvSpPr>
        <p:spPr bwMode="auto">
          <a:xfrm flipH="1">
            <a:off x="6934200" y="4953000"/>
            <a:ext cx="0" cy="0"/>
          </a:xfrm>
          <a:prstGeom prst="line">
            <a:avLst/>
          </a:prstGeom>
          <a:noFill/>
          <a:ln w="28575">
            <a:solidFill>
              <a:schemeClr val="tx1"/>
            </a:solidFill>
            <a:round/>
            <a:headEnd type="oval" w="med" len="med"/>
            <a:tailEnd type="oval" w="med" len="med"/>
          </a:ln>
        </p:spPr>
        <p:txBody>
          <a:bodyPr/>
          <a:lstStyle/>
          <a:p>
            <a:endParaRPr lang="en-US"/>
          </a:p>
        </p:txBody>
      </p:sp>
      <p:sp>
        <p:nvSpPr>
          <p:cNvPr id="31" name="Freeform 13"/>
          <p:cNvSpPr>
            <a:spLocks/>
          </p:cNvSpPr>
          <p:nvPr/>
        </p:nvSpPr>
        <p:spPr bwMode="auto">
          <a:xfrm>
            <a:off x="3124200" y="4343400"/>
            <a:ext cx="2819400" cy="533400"/>
          </a:xfrm>
          <a:custGeom>
            <a:avLst/>
            <a:gdLst>
              <a:gd name="T0" fmla="*/ 0 w 1776"/>
              <a:gd name="T1" fmla="*/ 466725 h 384"/>
              <a:gd name="T2" fmla="*/ 533400 w 1776"/>
              <a:gd name="T3" fmla="*/ 400050 h 384"/>
              <a:gd name="T4" fmla="*/ 762000 w 1776"/>
              <a:gd name="T5" fmla="*/ 66675 h 384"/>
              <a:gd name="T6" fmla="*/ 2286000 w 1776"/>
              <a:gd name="T7" fmla="*/ 66675 h 384"/>
              <a:gd name="T8" fmla="*/ 2667000 w 1776"/>
              <a:gd name="T9" fmla="*/ 466725 h 384"/>
              <a:gd name="T10" fmla="*/ 2819400 w 1776"/>
              <a:gd name="T11" fmla="*/ 466725 h 384"/>
              <a:gd name="T12" fmla="*/ 0 60000 65536"/>
              <a:gd name="T13" fmla="*/ 0 60000 65536"/>
              <a:gd name="T14" fmla="*/ 0 60000 65536"/>
              <a:gd name="T15" fmla="*/ 0 60000 65536"/>
              <a:gd name="T16" fmla="*/ 0 60000 65536"/>
              <a:gd name="T17" fmla="*/ 0 60000 65536"/>
              <a:gd name="T18" fmla="*/ 0 w 1776"/>
              <a:gd name="T19" fmla="*/ 0 h 384"/>
              <a:gd name="T20" fmla="*/ 1776 w 177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76" h="384">
                <a:moveTo>
                  <a:pt x="0" y="336"/>
                </a:moveTo>
                <a:cubicBezTo>
                  <a:pt x="128" y="336"/>
                  <a:pt x="256" y="336"/>
                  <a:pt x="336" y="288"/>
                </a:cubicBezTo>
                <a:cubicBezTo>
                  <a:pt x="416" y="240"/>
                  <a:pt x="296" y="88"/>
                  <a:pt x="480" y="48"/>
                </a:cubicBezTo>
                <a:cubicBezTo>
                  <a:pt x="664" y="8"/>
                  <a:pt x="1240" y="0"/>
                  <a:pt x="1440" y="48"/>
                </a:cubicBezTo>
                <a:cubicBezTo>
                  <a:pt x="1640" y="96"/>
                  <a:pt x="1624" y="288"/>
                  <a:pt x="1680" y="336"/>
                </a:cubicBezTo>
                <a:cubicBezTo>
                  <a:pt x="1736" y="384"/>
                  <a:pt x="1756" y="360"/>
                  <a:pt x="1776" y="336"/>
                </a:cubicBezTo>
              </a:path>
            </a:pathLst>
          </a:custGeom>
          <a:noFill/>
          <a:ln w="28575">
            <a:solidFill>
              <a:schemeClr val="tx1"/>
            </a:solidFill>
            <a:round/>
            <a:headEnd type="oval" w="med" len="med"/>
            <a:tailEnd type="triangle" w="med" len="med"/>
          </a:ln>
        </p:spPr>
        <p:txBody>
          <a:bodyPr/>
          <a:lstStyle/>
          <a:p>
            <a:endParaRPr lang="en-US"/>
          </a:p>
        </p:txBody>
      </p:sp>
      <p:sp>
        <p:nvSpPr>
          <p:cNvPr id="32" name="Line 14"/>
          <p:cNvSpPr>
            <a:spLocks noChangeShapeType="1"/>
          </p:cNvSpPr>
          <p:nvPr/>
        </p:nvSpPr>
        <p:spPr bwMode="auto">
          <a:xfrm>
            <a:off x="4267200" y="5410200"/>
            <a:ext cx="0" cy="609600"/>
          </a:xfrm>
          <a:prstGeom prst="line">
            <a:avLst/>
          </a:prstGeom>
          <a:noFill/>
          <a:ln w="28575">
            <a:solidFill>
              <a:srgbClr val="FF0000"/>
            </a:solidFill>
            <a:round/>
            <a:headEnd type="triangle" w="med" len="med"/>
            <a:tailEnd/>
          </a:ln>
        </p:spPr>
        <p:txBody>
          <a:bodyPr/>
          <a:lstStyle/>
          <a:p>
            <a:endParaRPr lang="en-US"/>
          </a:p>
        </p:txBody>
      </p:sp>
      <p:sp>
        <p:nvSpPr>
          <p:cNvPr id="33" name="Text Box 15"/>
          <p:cNvSpPr txBox="1">
            <a:spLocks noChangeArrowheads="1"/>
          </p:cNvSpPr>
          <p:nvPr/>
        </p:nvSpPr>
        <p:spPr bwMode="auto">
          <a:xfrm>
            <a:off x="3657600" y="5943600"/>
            <a:ext cx="2133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0000"/>
                </a:solidFill>
                <a:latin typeface="Times New Roman" pitchFamily="18" charset="0"/>
              </a:rPr>
              <a:t>To be deleted</a:t>
            </a:r>
          </a:p>
        </p:txBody>
      </p:sp>
      <p:sp>
        <p:nvSpPr>
          <p:cNvPr id="39" name="Line 6"/>
          <p:cNvSpPr>
            <a:spLocks noChangeShapeType="1"/>
          </p:cNvSpPr>
          <p:nvPr/>
        </p:nvSpPr>
        <p:spPr bwMode="auto">
          <a:xfrm>
            <a:off x="1219200" y="4876800"/>
            <a:ext cx="914400" cy="0"/>
          </a:xfrm>
          <a:prstGeom prst="line">
            <a:avLst/>
          </a:prstGeom>
          <a:noFill/>
          <a:ln w="28575">
            <a:solidFill>
              <a:schemeClr val="tx1"/>
            </a:solidFill>
            <a:round/>
            <a:headEnd type="oval"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791200"/>
          </a:xfrm>
        </p:spPr>
        <p:txBody>
          <a:bodyPr>
            <a:normAutofit fontScale="32500" lnSpcReduction="20000"/>
          </a:bodyPr>
          <a:lstStyle/>
          <a:p>
            <a:pPr>
              <a:buNone/>
            </a:pPr>
            <a:r>
              <a:rPr lang="en-US" sz="6200" dirty="0" smtClean="0">
                <a:solidFill>
                  <a:schemeClr val="accent1">
                    <a:lumMod val="75000"/>
                  </a:schemeClr>
                </a:solidFill>
              </a:rPr>
              <a:t>void del(</a:t>
            </a:r>
            <a:r>
              <a:rPr lang="en-US" sz="6200" dirty="0" err="1" smtClean="0">
                <a:solidFill>
                  <a:schemeClr val="accent1">
                    <a:lumMod val="75000"/>
                  </a:schemeClr>
                </a:solidFill>
              </a:rPr>
              <a:t>int</a:t>
            </a:r>
            <a:r>
              <a:rPr lang="en-US" sz="6200" dirty="0" smtClean="0">
                <a:solidFill>
                  <a:schemeClr val="accent1">
                    <a:lumMod val="75000"/>
                  </a:schemeClr>
                </a:solidFill>
              </a:rPr>
              <a:t> c)</a:t>
            </a:r>
          </a:p>
          <a:p>
            <a:pPr>
              <a:buNone/>
            </a:pPr>
            <a:r>
              <a:rPr lang="en-US" sz="6200" dirty="0" smtClean="0">
                <a:solidFill>
                  <a:schemeClr val="accent1">
                    <a:lumMod val="75000"/>
                  </a:schemeClr>
                </a:solidFill>
              </a:rPr>
              <a:t>{</a:t>
            </a:r>
          </a:p>
          <a:p>
            <a:pPr>
              <a:buNone/>
            </a:pPr>
            <a:r>
              <a:rPr lang="en-US" sz="6200" dirty="0" smtClean="0">
                <a:solidFill>
                  <a:schemeClr val="accent1">
                    <a:lumMod val="75000"/>
                  </a:schemeClr>
                </a:solidFill>
              </a:rPr>
              <a:t>node* q=start;</a:t>
            </a:r>
          </a:p>
          <a:p>
            <a:pPr>
              <a:buNone/>
            </a:pPr>
            <a:r>
              <a:rPr lang="en-US" sz="6200" dirty="0" smtClean="0">
                <a:solidFill>
                  <a:schemeClr val="accent1">
                    <a:lumMod val="75000"/>
                  </a:schemeClr>
                </a:solidFill>
              </a:rPr>
              <a:t>       for(</a:t>
            </a:r>
            <a:r>
              <a:rPr lang="en-US" sz="6200" dirty="0" err="1" smtClean="0">
                <a:solidFill>
                  <a:schemeClr val="accent1">
                    <a:lumMod val="75000"/>
                  </a:schemeClr>
                </a:solidFill>
              </a:rPr>
              <a:t>int</a:t>
            </a:r>
            <a:r>
              <a:rPr lang="en-US" sz="6200" dirty="0" smtClean="0">
                <a:solidFill>
                  <a:schemeClr val="accent1">
                    <a:lumMod val="75000"/>
                  </a:schemeClr>
                </a:solidFill>
              </a:rPr>
              <a:t> </a:t>
            </a:r>
            <a:r>
              <a:rPr lang="en-US" sz="6200" dirty="0" err="1" smtClean="0">
                <a:solidFill>
                  <a:schemeClr val="accent1">
                    <a:lumMod val="75000"/>
                  </a:schemeClr>
                </a:solidFill>
              </a:rPr>
              <a:t>i</a:t>
            </a:r>
            <a:r>
              <a:rPr lang="en-US" sz="6200" dirty="0" smtClean="0">
                <a:solidFill>
                  <a:schemeClr val="accent1">
                    <a:lumMod val="75000"/>
                  </a:schemeClr>
                </a:solidFill>
              </a:rPr>
              <a:t>=2;i&lt;</a:t>
            </a:r>
            <a:r>
              <a:rPr lang="en-US" sz="6200" dirty="0" err="1" smtClean="0">
                <a:solidFill>
                  <a:schemeClr val="accent1">
                    <a:lumMod val="75000"/>
                  </a:schemeClr>
                </a:solidFill>
              </a:rPr>
              <a:t>c;i</a:t>
            </a:r>
            <a:r>
              <a:rPr lang="en-US" sz="6200" dirty="0" smtClean="0">
                <a:solidFill>
                  <a:schemeClr val="accent1">
                    <a:lumMod val="75000"/>
                  </a:schemeClr>
                </a:solidFill>
              </a:rPr>
              <a:t>++)</a:t>
            </a:r>
          </a:p>
          <a:p>
            <a:pPr>
              <a:buNone/>
            </a:pPr>
            <a:r>
              <a:rPr lang="en-US" sz="6200" dirty="0" smtClean="0">
                <a:solidFill>
                  <a:schemeClr val="accent1">
                    <a:lumMod val="75000"/>
                  </a:schemeClr>
                </a:solidFill>
              </a:rPr>
              <a:t>       {</a:t>
            </a:r>
          </a:p>
          <a:p>
            <a:pPr>
              <a:buNone/>
            </a:pPr>
            <a:r>
              <a:rPr lang="en-US" sz="6200" dirty="0" smtClean="0">
                <a:solidFill>
                  <a:schemeClr val="accent1">
                    <a:lumMod val="75000"/>
                  </a:schemeClr>
                </a:solidFill>
              </a:rPr>
              <a:t>         q=q-&gt;link;</a:t>
            </a:r>
          </a:p>
          <a:p>
            <a:pPr>
              <a:buNone/>
            </a:pPr>
            <a:r>
              <a:rPr lang="en-US" sz="6200" dirty="0" smtClean="0">
                <a:solidFill>
                  <a:schemeClr val="accent1">
                    <a:lumMod val="75000"/>
                  </a:schemeClr>
                </a:solidFill>
              </a:rPr>
              <a:t>                 if(q==NULL)</a:t>
            </a:r>
          </a:p>
          <a:p>
            <a:pPr>
              <a:buNone/>
            </a:pPr>
            <a:r>
              <a:rPr lang="en-US" sz="6200" dirty="0" smtClean="0">
                <a:solidFill>
                  <a:schemeClr val="accent1">
                    <a:lumMod val="75000"/>
                  </a:schemeClr>
                </a:solidFill>
              </a:rPr>
              <a:t>                 </a:t>
            </a:r>
            <a:r>
              <a:rPr lang="en-US" sz="6200" dirty="0" err="1" smtClean="0">
                <a:solidFill>
                  <a:schemeClr val="accent1">
                    <a:lumMod val="75000"/>
                  </a:schemeClr>
                </a:solidFill>
              </a:rPr>
              <a:t>cout</a:t>
            </a:r>
            <a:r>
              <a:rPr lang="en-US" sz="6200" dirty="0" smtClean="0">
                <a:solidFill>
                  <a:schemeClr val="accent1">
                    <a:lumMod val="75000"/>
                  </a:schemeClr>
                </a:solidFill>
              </a:rPr>
              <a:t>&lt;&lt;”\</a:t>
            </a:r>
            <a:r>
              <a:rPr lang="en-US" sz="6200" dirty="0" err="1" smtClean="0">
                <a:solidFill>
                  <a:schemeClr val="accent1">
                    <a:lumMod val="75000"/>
                  </a:schemeClr>
                </a:solidFill>
              </a:rPr>
              <a:t>nNode</a:t>
            </a:r>
            <a:r>
              <a:rPr lang="en-US" sz="6200" dirty="0" smtClean="0">
                <a:solidFill>
                  <a:schemeClr val="accent1">
                    <a:lumMod val="75000"/>
                  </a:schemeClr>
                </a:solidFill>
              </a:rPr>
              <a:t> not found\n”;        </a:t>
            </a:r>
          </a:p>
          <a:p>
            <a:pPr>
              <a:buNone/>
            </a:pPr>
            <a:r>
              <a:rPr lang="en-US" sz="6200" dirty="0" smtClean="0">
                <a:solidFill>
                  <a:schemeClr val="accent1">
                    <a:lumMod val="75000"/>
                  </a:schemeClr>
                </a:solidFill>
              </a:rPr>
              <a:t>       }</a:t>
            </a:r>
          </a:p>
          <a:p>
            <a:pPr>
              <a:buNone/>
            </a:pPr>
            <a:r>
              <a:rPr lang="en-US" sz="6200" dirty="0" smtClean="0">
                <a:solidFill>
                  <a:schemeClr val="accent1">
                    <a:lumMod val="75000"/>
                  </a:schemeClr>
                </a:solidFill>
              </a:rPr>
              <a:t>       if(</a:t>
            </a:r>
            <a:r>
              <a:rPr lang="en-US" sz="6200" dirty="0" err="1" smtClean="0">
                <a:solidFill>
                  <a:schemeClr val="accent1">
                    <a:lumMod val="75000"/>
                  </a:schemeClr>
                </a:solidFill>
              </a:rPr>
              <a:t>i</a:t>
            </a:r>
            <a:r>
              <a:rPr lang="en-US" sz="6200" dirty="0" smtClean="0">
                <a:solidFill>
                  <a:schemeClr val="accent1">
                    <a:lumMod val="75000"/>
                  </a:schemeClr>
                </a:solidFill>
              </a:rPr>
              <a:t>==c)</a:t>
            </a:r>
          </a:p>
          <a:p>
            <a:pPr>
              <a:buNone/>
            </a:pPr>
            <a:r>
              <a:rPr lang="en-US" sz="6200" dirty="0" smtClean="0">
                <a:solidFill>
                  <a:schemeClr val="accent1">
                    <a:lumMod val="75000"/>
                  </a:schemeClr>
                </a:solidFill>
              </a:rPr>
              <a:t>       {</a:t>
            </a:r>
          </a:p>
          <a:p>
            <a:pPr>
              <a:buNone/>
            </a:pPr>
            <a:r>
              <a:rPr lang="en-US" sz="6200" dirty="0" smtClean="0">
                <a:solidFill>
                  <a:schemeClr val="accent1">
                    <a:lumMod val="75000"/>
                  </a:schemeClr>
                </a:solidFill>
              </a:rPr>
              <a:t>         node* p=q-&gt;link;         </a:t>
            </a:r>
            <a:r>
              <a:rPr lang="en-US" sz="6200" dirty="0" smtClean="0">
                <a:solidFill>
                  <a:srgbClr val="FF0000"/>
                </a:solidFill>
              </a:rPr>
              <a:t>//node to be deleted</a:t>
            </a:r>
            <a:r>
              <a:rPr lang="en-US" sz="6200" dirty="0" smtClean="0">
                <a:solidFill>
                  <a:schemeClr val="accent1">
                    <a:lumMod val="75000"/>
                  </a:schemeClr>
                </a:solidFill>
              </a:rPr>
              <a:t>                       </a:t>
            </a:r>
          </a:p>
          <a:p>
            <a:pPr>
              <a:buNone/>
            </a:pPr>
            <a:r>
              <a:rPr lang="en-US" sz="6200" dirty="0" smtClean="0">
                <a:solidFill>
                  <a:schemeClr val="accent1">
                    <a:lumMod val="75000"/>
                  </a:schemeClr>
                </a:solidFill>
              </a:rPr>
              <a:t>        q-&gt;link=p-&gt;link;      </a:t>
            </a:r>
            <a:r>
              <a:rPr lang="en-US" sz="6200" dirty="0" smtClean="0">
                <a:solidFill>
                  <a:srgbClr val="FF0000"/>
                </a:solidFill>
              </a:rPr>
              <a:t>//disconnecting the node p</a:t>
            </a:r>
            <a:endParaRPr lang="en-US" sz="6200" dirty="0" smtClean="0">
              <a:solidFill>
                <a:schemeClr val="accent1">
                  <a:lumMod val="75000"/>
                </a:schemeClr>
              </a:solidFill>
            </a:endParaRPr>
          </a:p>
          <a:p>
            <a:pPr>
              <a:buNone/>
            </a:pPr>
            <a:r>
              <a:rPr lang="en-US" sz="6200" dirty="0" smtClean="0">
                <a:solidFill>
                  <a:schemeClr val="accent1">
                    <a:lumMod val="75000"/>
                  </a:schemeClr>
                </a:solidFill>
              </a:rPr>
              <a:t>        delete p;</a:t>
            </a:r>
          </a:p>
          <a:p>
            <a:pPr>
              <a:buNone/>
            </a:pPr>
            <a:r>
              <a:rPr lang="en-US" sz="6200" dirty="0" smtClean="0">
                <a:solidFill>
                  <a:schemeClr val="accent1">
                    <a:lumMod val="75000"/>
                  </a:schemeClr>
                </a:solidFill>
              </a:rPr>
              <a:t>        </a:t>
            </a:r>
            <a:r>
              <a:rPr lang="en-US" sz="6200" dirty="0" err="1" smtClean="0">
                <a:solidFill>
                  <a:schemeClr val="accent1">
                    <a:lumMod val="75000"/>
                  </a:schemeClr>
                </a:solidFill>
              </a:rPr>
              <a:t>cout</a:t>
            </a:r>
            <a:r>
              <a:rPr lang="en-US" sz="6200" dirty="0" smtClean="0">
                <a:solidFill>
                  <a:schemeClr val="accent1">
                    <a:lumMod val="75000"/>
                  </a:schemeClr>
                </a:solidFill>
              </a:rPr>
              <a:t>&lt;&lt;“Deleted Successfully”;</a:t>
            </a:r>
          </a:p>
          <a:p>
            <a:pPr>
              <a:buNone/>
            </a:pPr>
            <a:r>
              <a:rPr lang="en-US" sz="6200" dirty="0" smtClean="0">
                <a:solidFill>
                  <a:schemeClr val="accent1">
                    <a:lumMod val="75000"/>
                  </a:schemeClr>
                </a:solidFill>
              </a:rPr>
              <a:t>       }</a:t>
            </a:r>
          </a:p>
          <a:p>
            <a:pPr>
              <a:buNone/>
            </a:pPr>
            <a:r>
              <a:rPr lang="en-US" sz="6200" dirty="0" smtClean="0">
                <a:solidFill>
                  <a:schemeClr val="accent1">
                    <a:lumMod val="75000"/>
                  </a:schemeClr>
                </a:solidFill>
              </a:rPr>
              <a:t>}</a:t>
            </a:r>
          </a:p>
          <a:p>
            <a:pPr>
              <a:buNone/>
            </a:pPr>
            <a:r>
              <a:rPr lang="en-US" sz="5600" dirty="0" smtClean="0">
                <a:solidFill>
                  <a:schemeClr val="accent1">
                    <a:lumMod val="75000"/>
                  </a:schemeClr>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14400"/>
          </a:xfrm>
        </p:spPr>
        <p:txBody>
          <a:bodyPr/>
          <a:lstStyle/>
          <a:p>
            <a:r>
              <a:rPr lang="en-US" dirty="0" smtClean="0"/>
              <a:t>Searching a SLL</a:t>
            </a:r>
            <a:endParaRPr lang="en-US" dirty="0"/>
          </a:p>
        </p:txBody>
      </p:sp>
      <p:sp>
        <p:nvSpPr>
          <p:cNvPr id="3" name="Content Placeholder 2"/>
          <p:cNvSpPr>
            <a:spLocks noGrp="1"/>
          </p:cNvSpPr>
          <p:nvPr>
            <p:ph idx="1"/>
          </p:nvPr>
        </p:nvSpPr>
        <p:spPr>
          <a:xfrm>
            <a:off x="304800" y="1524000"/>
            <a:ext cx="8229600" cy="4389120"/>
          </a:xfrm>
        </p:spPr>
        <p:txBody>
          <a:bodyPr>
            <a:normAutofit/>
          </a:bodyPr>
          <a:lstStyle/>
          <a:p>
            <a:r>
              <a:rPr lang="en-US" dirty="0" smtClean="0">
                <a:solidFill>
                  <a:schemeClr val="tx2">
                    <a:lumMod val="60000"/>
                    <a:lumOff val="40000"/>
                  </a:schemeClr>
                </a:solidFill>
              </a:rPr>
              <a:t>Searching involves finding the required element in the list</a:t>
            </a:r>
          </a:p>
          <a:p>
            <a:r>
              <a:rPr lang="en-US" dirty="0" smtClean="0">
                <a:solidFill>
                  <a:schemeClr val="tx2">
                    <a:lumMod val="60000"/>
                    <a:lumOff val="40000"/>
                  </a:schemeClr>
                </a:solidFill>
              </a:rPr>
              <a:t>We can use various techniques of searching like linear search or binary search where binary search is more efficient in case of Arrays</a:t>
            </a:r>
          </a:p>
          <a:p>
            <a:r>
              <a:rPr lang="en-US" dirty="0" smtClean="0">
                <a:solidFill>
                  <a:schemeClr val="tx2">
                    <a:lumMod val="60000"/>
                    <a:lumOff val="40000"/>
                  </a:schemeClr>
                </a:solidFill>
              </a:rPr>
              <a:t>But in case of linked list since random access is not available it would become complex to do binary search in it</a:t>
            </a:r>
          </a:p>
          <a:p>
            <a:r>
              <a:rPr lang="en-US" dirty="0" smtClean="0">
                <a:solidFill>
                  <a:schemeClr val="tx2">
                    <a:lumMod val="60000"/>
                    <a:lumOff val="40000"/>
                  </a:schemeClr>
                </a:solidFill>
              </a:rPr>
              <a:t>We can perform simple linear search traversal </a:t>
            </a:r>
          </a:p>
          <a:p>
            <a:endParaRPr lang="en-US" dirty="0" smtClean="0">
              <a:solidFill>
                <a:schemeClr val="tx2">
                  <a:lumMod val="60000"/>
                  <a:lumOff val="40000"/>
                </a:schemeClr>
              </a:solidFill>
            </a:endParaRPr>
          </a:p>
          <a:p>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a:bodyPr>
          <a:lstStyle/>
          <a:p>
            <a:pPr>
              <a:buNone/>
            </a:pPr>
            <a:r>
              <a:rPr lang="en-US" sz="2400" dirty="0" smtClean="0"/>
              <a:t>In  linear  search  each  node  is  traversed  till  the  data  in </a:t>
            </a:r>
          </a:p>
          <a:p>
            <a:pPr>
              <a:buNone/>
            </a:pPr>
            <a:r>
              <a:rPr lang="en-US" sz="2400" dirty="0" smtClean="0"/>
              <a:t>the  node  matches  with  the  required  value</a:t>
            </a:r>
          </a:p>
          <a:p>
            <a:pPr>
              <a:buNone/>
            </a:pPr>
            <a:endParaRPr lang="en-US" sz="2400" dirty="0" smtClean="0"/>
          </a:p>
          <a:p>
            <a:pPr>
              <a:buNone/>
            </a:pPr>
            <a:r>
              <a:rPr lang="en-US" sz="2000" dirty="0" smtClean="0">
                <a:solidFill>
                  <a:schemeClr val="accent1">
                    <a:lumMod val="75000"/>
                  </a:schemeClr>
                </a:solidFill>
              </a:rPr>
              <a:t> void search(</a:t>
            </a:r>
            <a:r>
              <a:rPr lang="en-US" sz="2000" dirty="0" err="1" smtClean="0">
                <a:solidFill>
                  <a:schemeClr val="accent1">
                    <a:lumMod val="75000"/>
                  </a:schemeClr>
                </a:solidFill>
              </a:rPr>
              <a:t>int</a:t>
            </a:r>
            <a:r>
              <a:rPr lang="en-US" sz="2000" dirty="0" smtClean="0">
                <a:solidFill>
                  <a:schemeClr val="accent1">
                    <a:lumMod val="75000"/>
                  </a:schemeClr>
                </a:solidFill>
              </a:rPr>
              <a:t> x)</a:t>
            </a:r>
          </a:p>
          <a:p>
            <a:pPr>
              <a:buNone/>
            </a:pPr>
            <a:r>
              <a:rPr lang="en-US" sz="2000" dirty="0" smtClean="0">
                <a:solidFill>
                  <a:schemeClr val="accent1">
                    <a:lumMod val="75000"/>
                  </a:schemeClr>
                </a:solidFill>
              </a:rPr>
              <a:t>{</a:t>
            </a:r>
          </a:p>
          <a:p>
            <a:pPr>
              <a:buNone/>
            </a:pPr>
            <a:r>
              <a:rPr lang="en-US" sz="2000" dirty="0" smtClean="0">
                <a:solidFill>
                  <a:schemeClr val="accent1">
                    <a:lumMod val="75000"/>
                  </a:schemeClr>
                </a:solidFill>
              </a:rPr>
              <a:t>   node*temp=start;</a:t>
            </a:r>
          </a:p>
          <a:p>
            <a:pPr>
              <a:buNone/>
            </a:pPr>
            <a:r>
              <a:rPr lang="en-US" sz="2000" dirty="0" smtClean="0">
                <a:solidFill>
                  <a:schemeClr val="accent1">
                    <a:lumMod val="75000"/>
                  </a:schemeClr>
                </a:solidFill>
              </a:rPr>
              <a:t>      while(temp!=NULL)</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if(temp-&gt;data==x)</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cout</a:t>
            </a:r>
            <a:r>
              <a:rPr lang="en-US" sz="2000" dirty="0" smtClean="0">
                <a:solidFill>
                  <a:schemeClr val="accent1">
                    <a:lumMod val="75000"/>
                  </a:schemeClr>
                </a:solidFill>
              </a:rPr>
              <a:t>&lt;&lt;“FOUND ”&lt;&lt;temp-&gt;data;</a:t>
            </a:r>
          </a:p>
          <a:p>
            <a:pPr>
              <a:buNone/>
            </a:pPr>
            <a:r>
              <a:rPr lang="en-US" sz="2000" dirty="0" smtClean="0">
                <a:solidFill>
                  <a:schemeClr val="accent1">
                    <a:lumMod val="75000"/>
                  </a:schemeClr>
                </a:solidFill>
              </a:rPr>
              <a:t>                break;</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temp=temp-&gt;next;</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lstStyle/>
          <a:p>
            <a:r>
              <a:rPr lang="en-US" dirty="0" smtClean="0"/>
              <a:t>Reversing a linked list</a:t>
            </a:r>
            <a:endParaRPr lang="en-US" dirty="0"/>
          </a:p>
        </p:txBody>
      </p:sp>
      <p:sp>
        <p:nvSpPr>
          <p:cNvPr id="3" name="Content Placeholder 2"/>
          <p:cNvSpPr>
            <a:spLocks noGrp="1"/>
          </p:cNvSpPr>
          <p:nvPr>
            <p:ph idx="1"/>
          </p:nvPr>
        </p:nvSpPr>
        <p:spPr>
          <a:xfrm>
            <a:off x="304800" y="1600200"/>
            <a:ext cx="8305800" cy="1143000"/>
          </a:xfrm>
        </p:spPr>
        <p:txBody>
          <a:bodyPr>
            <a:normAutofit/>
          </a:bodyPr>
          <a:lstStyle/>
          <a:p>
            <a:pPr>
              <a:buFont typeface="Arial" pitchFamily="34" charset="0"/>
              <a:buChar char="•"/>
            </a:pPr>
            <a:r>
              <a:rPr lang="en-US" sz="2800" dirty="0" smtClean="0">
                <a:solidFill>
                  <a:schemeClr val="accent1">
                    <a:lumMod val="75000"/>
                  </a:schemeClr>
                </a:solidFill>
              </a:rPr>
              <a:t>We can reverse a linked list by reversing the direction of the links between 2 nodes</a:t>
            </a:r>
            <a:endParaRPr lang="en-US" sz="2800" dirty="0">
              <a:solidFill>
                <a:schemeClr val="accent1">
                  <a:lumMod val="75000"/>
                </a:schemeClr>
              </a:solidFill>
            </a:endParaRPr>
          </a:p>
        </p:txBody>
      </p:sp>
      <p:pic>
        <p:nvPicPr>
          <p:cNvPr id="4" name="Picture 3" descr="Reverse_Linked_List_Interview_Question.jpg"/>
          <p:cNvPicPr>
            <a:picLocks noChangeAspect="1"/>
          </p:cNvPicPr>
          <p:nvPr/>
        </p:nvPicPr>
        <p:blipFill>
          <a:blip r:embed="rId2" cstate="print"/>
          <a:stretch>
            <a:fillRect/>
          </a:stretch>
        </p:blipFill>
        <p:spPr>
          <a:xfrm>
            <a:off x="0" y="2819400"/>
            <a:ext cx="8763000" cy="3505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2057400"/>
          </a:xfrm>
        </p:spPr>
        <p:txBody>
          <a:bodyPr/>
          <a:lstStyle/>
          <a:p>
            <a:r>
              <a:rPr lang="en-US" dirty="0" smtClean="0">
                <a:solidFill>
                  <a:schemeClr val="accent1">
                    <a:lumMod val="75000"/>
                  </a:schemeClr>
                </a:solidFill>
              </a:rPr>
              <a:t>We make use of 3 structure pointers say </a:t>
            </a:r>
            <a:r>
              <a:rPr lang="en-US" dirty="0" err="1" smtClean="0">
                <a:solidFill>
                  <a:schemeClr val="accent1">
                    <a:lumMod val="75000"/>
                  </a:schemeClr>
                </a:solidFill>
              </a:rPr>
              <a:t>p,q,r</a:t>
            </a:r>
            <a:endParaRPr lang="en-US" dirty="0" smtClean="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At any instant q will point to the node next to p and r will point to the node next to q</a:t>
            </a:r>
            <a:endParaRPr lang="en-US" dirty="0">
              <a:solidFill>
                <a:schemeClr val="accent1">
                  <a:lumMod val="75000"/>
                </a:schemeClr>
              </a:solidFill>
            </a:endParaRPr>
          </a:p>
        </p:txBody>
      </p:sp>
      <p:sp>
        <p:nvSpPr>
          <p:cNvPr id="4" name="Rectangle 3"/>
          <p:cNvSpPr/>
          <p:nvPr/>
        </p:nvSpPr>
        <p:spPr>
          <a:xfrm>
            <a:off x="1905000" y="403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810000" y="403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15000" y="403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6" idx="1"/>
          </p:cNvCxnSpPr>
          <p:nvPr/>
        </p:nvCxnSpPr>
        <p:spPr>
          <a:xfrm>
            <a:off x="3048000" y="4267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953000" y="4267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p:cNvCxnSpPr>
          <p:nvPr/>
        </p:nvCxnSpPr>
        <p:spPr>
          <a:xfrm flipV="1">
            <a:off x="6858000" y="3810000"/>
            <a:ext cx="914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48600" y="3657600"/>
            <a:ext cx="990600" cy="369332"/>
          </a:xfrm>
          <a:prstGeom prst="rect">
            <a:avLst/>
          </a:prstGeom>
          <a:noFill/>
        </p:spPr>
        <p:txBody>
          <a:bodyPr wrap="square" rtlCol="0">
            <a:spAutoFit/>
          </a:bodyPr>
          <a:lstStyle/>
          <a:p>
            <a:r>
              <a:rPr lang="en-US" dirty="0" smtClean="0"/>
              <a:t>NULL     </a:t>
            </a:r>
            <a:endParaRPr lang="en-US" dirty="0"/>
          </a:p>
        </p:txBody>
      </p:sp>
      <p:cxnSp>
        <p:nvCxnSpPr>
          <p:cNvPr id="17" name="Elbow Connector 16"/>
          <p:cNvCxnSpPr/>
          <p:nvPr/>
        </p:nvCxnSpPr>
        <p:spPr>
          <a:xfrm>
            <a:off x="1219200" y="3810000"/>
            <a:ext cx="685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 y="3581400"/>
            <a:ext cx="990600" cy="369332"/>
          </a:xfrm>
          <a:prstGeom prst="rect">
            <a:avLst/>
          </a:prstGeom>
          <a:noFill/>
        </p:spPr>
        <p:txBody>
          <a:bodyPr wrap="square" rtlCol="0">
            <a:spAutoFit/>
          </a:bodyPr>
          <a:lstStyle/>
          <a:p>
            <a:r>
              <a:rPr lang="en-US" dirty="0" smtClean="0"/>
              <a:t>Head     </a:t>
            </a:r>
            <a:endParaRPr lang="en-US" dirty="0"/>
          </a:p>
        </p:txBody>
      </p:sp>
      <p:sp>
        <p:nvSpPr>
          <p:cNvPr id="20" name="TextBox 19"/>
          <p:cNvSpPr txBox="1"/>
          <p:nvPr/>
        </p:nvSpPr>
        <p:spPr>
          <a:xfrm>
            <a:off x="2286000" y="3581400"/>
            <a:ext cx="381000" cy="369332"/>
          </a:xfrm>
          <a:prstGeom prst="rect">
            <a:avLst/>
          </a:prstGeom>
          <a:noFill/>
        </p:spPr>
        <p:txBody>
          <a:bodyPr wrap="square" rtlCol="0">
            <a:spAutoFit/>
          </a:bodyPr>
          <a:lstStyle/>
          <a:p>
            <a:r>
              <a:rPr lang="en-US" dirty="0" smtClean="0"/>
              <a:t>P</a:t>
            </a:r>
            <a:endParaRPr lang="en-US" dirty="0"/>
          </a:p>
        </p:txBody>
      </p:sp>
      <p:sp>
        <p:nvSpPr>
          <p:cNvPr id="21" name="TextBox 20"/>
          <p:cNvSpPr txBox="1"/>
          <p:nvPr/>
        </p:nvSpPr>
        <p:spPr>
          <a:xfrm>
            <a:off x="4191000" y="3581400"/>
            <a:ext cx="381000" cy="369332"/>
          </a:xfrm>
          <a:prstGeom prst="rect">
            <a:avLst/>
          </a:prstGeom>
          <a:noFill/>
        </p:spPr>
        <p:txBody>
          <a:bodyPr wrap="square" rtlCol="0">
            <a:spAutoFit/>
          </a:bodyPr>
          <a:lstStyle/>
          <a:p>
            <a:r>
              <a:rPr lang="en-US" dirty="0" smtClean="0"/>
              <a:t>q</a:t>
            </a:r>
            <a:endParaRPr lang="en-US" dirty="0"/>
          </a:p>
        </p:txBody>
      </p:sp>
      <p:sp>
        <p:nvSpPr>
          <p:cNvPr id="22" name="TextBox 21"/>
          <p:cNvSpPr txBox="1"/>
          <p:nvPr/>
        </p:nvSpPr>
        <p:spPr>
          <a:xfrm>
            <a:off x="6019800" y="3581400"/>
            <a:ext cx="381000" cy="369332"/>
          </a:xfrm>
          <a:prstGeom prst="rect">
            <a:avLst/>
          </a:prstGeom>
          <a:noFill/>
        </p:spPr>
        <p:txBody>
          <a:bodyPr wrap="square" rtlCol="0">
            <a:spAutoFit/>
          </a:bodyPr>
          <a:lstStyle/>
          <a:p>
            <a:r>
              <a:rPr lang="en-US" dirty="0" smtClean="0"/>
              <a:t>r</a:t>
            </a:r>
            <a:endParaRPr lang="en-US" dirty="0"/>
          </a:p>
        </p:txBody>
      </p:sp>
      <p:cxnSp>
        <p:nvCxnSpPr>
          <p:cNvPr id="24" name="Curved Connector 23"/>
          <p:cNvCxnSpPr/>
          <p:nvPr/>
        </p:nvCxnSpPr>
        <p:spPr>
          <a:xfrm flipH="1">
            <a:off x="838200" y="4191000"/>
            <a:ext cx="990600" cy="762000"/>
          </a:xfrm>
          <a:prstGeom prst="curvedConnector3">
            <a:avLst>
              <a:gd name="adj1" fmla="val 7207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0" y="4800600"/>
            <a:ext cx="990600" cy="369332"/>
          </a:xfrm>
          <a:prstGeom prst="rect">
            <a:avLst/>
          </a:prstGeom>
          <a:noFill/>
        </p:spPr>
        <p:txBody>
          <a:bodyPr wrap="square" rtlCol="0">
            <a:spAutoFit/>
          </a:bodyPr>
          <a:lstStyle/>
          <a:p>
            <a:r>
              <a:rPr lang="en-US" dirty="0" smtClean="0"/>
              <a:t>NULL     </a:t>
            </a:r>
            <a:endParaRPr lang="en-US" dirty="0"/>
          </a:p>
        </p:txBody>
      </p:sp>
      <p:cxnSp>
        <p:nvCxnSpPr>
          <p:cNvPr id="28" name="Curved Connector 27"/>
          <p:cNvCxnSpPr>
            <a:stCxn id="6" idx="3"/>
            <a:endCxn id="4" idx="3"/>
          </p:cNvCxnSpPr>
          <p:nvPr/>
        </p:nvCxnSpPr>
        <p:spPr>
          <a:xfrm flipH="1">
            <a:off x="3048000" y="4267200"/>
            <a:ext cx="1905000" cy="12700"/>
          </a:xfrm>
          <a:prstGeom prst="curvedConnector5">
            <a:avLst>
              <a:gd name="adj1" fmla="val -12000"/>
              <a:gd name="adj2" fmla="val -3600000"/>
              <a:gd name="adj3" fmla="val 8000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5257800"/>
            <a:ext cx="8839200" cy="1384995"/>
          </a:xfrm>
          <a:prstGeom prst="rect">
            <a:avLst/>
          </a:prstGeom>
          <a:noFill/>
        </p:spPr>
        <p:txBody>
          <a:bodyPr wrap="square" rtlCol="0">
            <a:spAutoFit/>
          </a:bodyPr>
          <a:lstStyle/>
          <a:p>
            <a:pPr>
              <a:buFont typeface="Arial" pitchFamily="34" charset="0"/>
              <a:buChar char="•"/>
            </a:pPr>
            <a:r>
              <a:rPr lang="en-US" sz="2800" dirty="0" smtClean="0">
                <a:solidFill>
                  <a:schemeClr val="accent1">
                    <a:lumMod val="75000"/>
                  </a:schemeClr>
                </a:solidFill>
              </a:rPr>
              <a:t> For next iteration p=q and q=r</a:t>
            </a:r>
          </a:p>
          <a:p>
            <a:endParaRPr lang="en-US" sz="2800" dirty="0" smtClean="0">
              <a:solidFill>
                <a:schemeClr val="accent1">
                  <a:lumMod val="75000"/>
                </a:schemeClr>
              </a:solidFill>
            </a:endParaRPr>
          </a:p>
          <a:p>
            <a:pPr>
              <a:buFont typeface="Arial" pitchFamily="34" charset="0"/>
              <a:buChar char="•"/>
            </a:pPr>
            <a:r>
              <a:rPr lang="en-US" sz="2800" dirty="0" smtClean="0">
                <a:solidFill>
                  <a:schemeClr val="accent1">
                    <a:lumMod val="75000"/>
                  </a:schemeClr>
                </a:solidFill>
              </a:rPr>
              <a:t> At the end we will change head to the last node</a:t>
            </a:r>
            <a:endParaRPr lang="en-US" sz="2800" dirty="0">
              <a:solidFill>
                <a:schemeClr val="accent1">
                  <a:lumMod val="75000"/>
                </a:schemeClr>
              </a:solidFill>
            </a:endParaRPr>
          </a:p>
        </p:txBody>
      </p:sp>
      <p:sp>
        <p:nvSpPr>
          <p:cNvPr id="30" name="TextBox 29"/>
          <p:cNvSpPr txBox="1"/>
          <p:nvPr/>
        </p:nvSpPr>
        <p:spPr>
          <a:xfrm>
            <a:off x="4191000" y="3581400"/>
            <a:ext cx="304800" cy="369332"/>
          </a:xfrm>
          <a:prstGeom prst="rect">
            <a:avLst/>
          </a:prstGeom>
          <a:noFill/>
        </p:spPr>
        <p:txBody>
          <a:bodyPr wrap="square" rtlCol="0">
            <a:spAutoFit/>
          </a:bodyPr>
          <a:lstStyle/>
          <a:p>
            <a:r>
              <a:rPr lang="en-US" dirty="0" smtClean="0"/>
              <a:t>p</a:t>
            </a:r>
            <a:endParaRPr lang="en-US" dirty="0"/>
          </a:p>
        </p:txBody>
      </p:sp>
      <p:sp>
        <p:nvSpPr>
          <p:cNvPr id="32" name="TextBox 31"/>
          <p:cNvSpPr txBox="1"/>
          <p:nvPr/>
        </p:nvSpPr>
        <p:spPr>
          <a:xfrm>
            <a:off x="6019800" y="3581400"/>
            <a:ext cx="304800" cy="369332"/>
          </a:xfrm>
          <a:prstGeom prst="rect">
            <a:avLst/>
          </a:prstGeom>
          <a:noFill/>
        </p:spPr>
        <p:txBody>
          <a:bodyPr wrap="square" rtlCol="0">
            <a:spAutoFit/>
          </a:bodyPr>
          <a:lstStyle/>
          <a:p>
            <a:r>
              <a:rPr lang="en-US" dirty="0" smtClean="0"/>
              <a:t>q</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500"/>
                                        <p:tgtEl>
                                          <p:spTgt spid="10"/>
                                        </p:tgtEl>
                                        <p:attrNameLst>
                                          <p:attrName>ppt_w</p:attrName>
                                        </p:attrNameLst>
                                      </p:cBhvr>
                                      <p:tavLst>
                                        <p:tav tm="0">
                                          <p:val>
                                            <p:strVal val="ppt_w"/>
                                          </p:val>
                                        </p:tav>
                                        <p:tav tm="100000">
                                          <p:val>
                                            <p:fltVal val="0"/>
                                          </p:val>
                                        </p:tav>
                                      </p:tavLst>
                                    </p:anim>
                                    <p:anim calcmode="lin" valueType="num">
                                      <p:cBhvr>
                                        <p:cTn id="17" dur="500"/>
                                        <p:tgtEl>
                                          <p:spTgt spid="10"/>
                                        </p:tgtEl>
                                        <p:attrNameLst>
                                          <p:attrName>ppt_h</p:attrName>
                                        </p:attrNameLst>
                                      </p:cBhvr>
                                      <p:tavLst>
                                        <p:tav tm="0">
                                          <p:val>
                                            <p:strVal val="ppt_h"/>
                                          </p:val>
                                        </p:tav>
                                        <p:tav tm="100000">
                                          <p:val>
                                            <p:fltVal val="0"/>
                                          </p:val>
                                        </p:tav>
                                      </p:tavLst>
                                    </p:anim>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4)">
                                      <p:cBhvr>
                                        <p:cTn id="24" dur="2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ox(in)">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edge">
                                      <p:cBhvr>
                                        <p:cTn id="44" dur="2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20"/>
                                        </p:tgtEl>
                                      </p:cBhvr>
                                    </p:animEffect>
                                    <p:set>
                                      <p:cBhvr>
                                        <p:cTn id="49" dur="1" fill="hold">
                                          <p:stCondLst>
                                            <p:cond delay="499"/>
                                          </p:stCondLst>
                                        </p:cTn>
                                        <p:tgtEl>
                                          <p:spTgt spid="20"/>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6"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Horizontal)">
                                      <p:cBhvr>
                                        <p:cTn id="60" dur="500"/>
                                        <p:tgtEl>
                                          <p:spTgt spid="32"/>
                                        </p:tgtEl>
                                      </p:cBhvr>
                                    </p:animEffect>
                                  </p:childTnLst>
                                </p:cTn>
                              </p:par>
                              <p:par>
                                <p:cTn id="61" presetID="16" presetClass="entr" presetSubtype="26"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arn(inHorizontal)">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2" grpId="0"/>
      <p:bldP spid="22" grpId="1"/>
      <p:bldP spid="26" grpId="0"/>
      <p:bldP spid="30"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dirty="0" smtClean="0"/>
              <a:t>                    Code</a:t>
            </a:r>
            <a:endParaRPr lang="en-US" dirty="0"/>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pPr>
              <a:buNone/>
            </a:pPr>
            <a:r>
              <a:rPr lang="en-US" dirty="0" smtClean="0">
                <a:solidFill>
                  <a:schemeClr val="accent1">
                    <a:lumMod val="75000"/>
                  </a:schemeClr>
                </a:solidFill>
              </a:rPr>
              <a:t>void reverse()</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node*p,*q,*r;</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nList</a:t>
            </a:r>
            <a:r>
              <a:rPr lang="en-US" dirty="0" smtClean="0">
                <a:solidFill>
                  <a:schemeClr val="accent1">
                    <a:lumMod val="75000"/>
                  </a:schemeClr>
                </a:solidFill>
              </a:rPr>
              <a:t> is empty\n";</a:t>
            </a:r>
          </a:p>
          <a:p>
            <a:pPr>
              <a:buNone/>
            </a:pPr>
            <a:r>
              <a:rPr lang="en-US" dirty="0" smtClean="0">
                <a:solidFill>
                  <a:schemeClr val="accent1">
                    <a:lumMod val="75000"/>
                  </a:schemeClr>
                </a:solidFill>
              </a:rPr>
              <a:t>     return;</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p=start;</a:t>
            </a:r>
          </a:p>
          <a:p>
            <a:pPr>
              <a:buNone/>
            </a:pPr>
            <a:r>
              <a:rPr lang="en-US" dirty="0" smtClean="0">
                <a:solidFill>
                  <a:schemeClr val="accent1">
                    <a:lumMod val="75000"/>
                  </a:schemeClr>
                </a:solidFill>
              </a:rPr>
              <a:t>q=p-&gt;link;    </a:t>
            </a:r>
          </a:p>
          <a:p>
            <a:pPr>
              <a:buNone/>
            </a:pPr>
            <a:r>
              <a:rPr lang="en-US" dirty="0" smtClean="0">
                <a:solidFill>
                  <a:schemeClr val="accent1">
                    <a:lumMod val="75000"/>
                  </a:schemeClr>
                </a:solidFill>
              </a:rPr>
              <a:t>p-&gt;link=NULL;</a:t>
            </a:r>
          </a:p>
          <a:p>
            <a:pPr>
              <a:buNone/>
            </a:pPr>
            <a:r>
              <a:rPr lang="en-US" dirty="0" smtClean="0">
                <a:solidFill>
                  <a:schemeClr val="accent1">
                    <a:lumMod val="75000"/>
                  </a:schemeClr>
                </a:solidFill>
              </a:rPr>
              <a:t>   while(q!=NULL)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r=q-&gt;link;</a:t>
            </a:r>
          </a:p>
          <a:p>
            <a:pPr>
              <a:buNone/>
            </a:pPr>
            <a:r>
              <a:rPr lang="en-US" dirty="0" smtClean="0">
                <a:solidFill>
                  <a:schemeClr val="accent1">
                    <a:lumMod val="75000"/>
                  </a:schemeClr>
                </a:solidFill>
              </a:rPr>
              <a:t>    q-&gt;link=p;</a:t>
            </a:r>
          </a:p>
          <a:p>
            <a:pPr>
              <a:buNone/>
            </a:pPr>
            <a:r>
              <a:rPr lang="en-US" dirty="0" smtClean="0">
                <a:solidFill>
                  <a:schemeClr val="accent1">
                    <a:lumMod val="75000"/>
                  </a:schemeClr>
                </a:solidFill>
              </a:rPr>
              <a:t>    p=q;</a:t>
            </a:r>
          </a:p>
          <a:p>
            <a:pPr>
              <a:buNone/>
            </a:pPr>
            <a:r>
              <a:rPr lang="en-US" dirty="0" smtClean="0">
                <a:solidFill>
                  <a:schemeClr val="accent1">
                    <a:lumMod val="75000"/>
                  </a:schemeClr>
                </a:solidFill>
              </a:rPr>
              <a:t>    q=r;</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nReversed</a:t>
            </a:r>
            <a:r>
              <a:rPr lang="en-US" dirty="0" smtClean="0">
                <a:solidFill>
                  <a:schemeClr val="accent1">
                    <a:lumMod val="75000"/>
                  </a:schemeClr>
                </a:solidFill>
              </a:rPr>
              <a:t> successfully";</a:t>
            </a:r>
          </a:p>
          <a:p>
            <a:pPr>
              <a:buNone/>
            </a:pPr>
            <a:r>
              <a:rPr lang="en-US" dirty="0" smtClean="0">
                <a:solidFill>
                  <a:schemeClr val="accent1">
                    <a:lumMod val="75000"/>
                  </a:schemeClr>
                </a:solidFill>
              </a:rPr>
              <a:t>}</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Types of lists</a:t>
            </a:r>
            <a:endParaRPr lang="en-US" dirty="0"/>
          </a:p>
        </p:txBody>
      </p:sp>
      <p:sp>
        <p:nvSpPr>
          <p:cNvPr id="11" name="Content Placeholder 10"/>
          <p:cNvSpPr>
            <a:spLocks noGrp="1"/>
          </p:cNvSpPr>
          <p:nvPr>
            <p:ph idx="1"/>
          </p:nvPr>
        </p:nvSpPr>
        <p:spPr/>
        <p:txBody>
          <a:bodyPr/>
          <a:lstStyle/>
          <a:p>
            <a:endParaRPr lang="en-US" dirty="0" smtClean="0"/>
          </a:p>
          <a:p>
            <a:r>
              <a:rPr lang="en-US" dirty="0" smtClean="0"/>
              <a:t>There are two basic types of linked list</a:t>
            </a:r>
          </a:p>
          <a:p>
            <a:endParaRPr lang="en-US" sz="3600" dirty="0" smtClean="0"/>
          </a:p>
          <a:p>
            <a:r>
              <a:rPr lang="en-US" sz="3600" dirty="0" smtClean="0"/>
              <a:t>Singly Linked list</a:t>
            </a:r>
          </a:p>
          <a:p>
            <a:endParaRPr lang="en-US" sz="3600" dirty="0" smtClean="0"/>
          </a:p>
          <a:p>
            <a:r>
              <a:rPr lang="en-US" sz="3600" dirty="0" smtClean="0"/>
              <a:t>Doubly linked list</a:t>
            </a: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2"/>
          <p:cNvGraphicFramePr>
            <a:graphicFrameLocks noGrp="1"/>
          </p:cNvGraphicFramePr>
          <p:nvPr/>
        </p:nvGraphicFramePr>
        <p:xfrm>
          <a:off x="381000" y="1371600"/>
          <a:ext cx="8496300" cy="5001137"/>
        </p:xfrm>
        <a:graphic>
          <a:graphicData uri="http://schemas.openxmlformats.org/drawingml/2006/table">
            <a:tbl>
              <a:tblPr/>
              <a:tblGrid>
                <a:gridCol w="1912938"/>
                <a:gridCol w="2997200"/>
                <a:gridCol w="3586162"/>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Operation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ID-Array Complexity</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Singly-linked list Complexity</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984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 at beginning</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 at end</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 if the list has </a:t>
                      </a: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tail</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if the list has no </a:t>
                      </a: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tail</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reference</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Insert at middle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Delete at beginning</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Delete at end</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Delete at middle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O(1) access followed by O(n) shift</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O(n) search, followed by O(1) delete</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Search</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       linear 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O(log n)    Binary search</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55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Indexing: What is the element at a given position  k?</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O(1)</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1219200" y="228600"/>
            <a:ext cx="6172200" cy="830997"/>
          </a:xfrm>
          <a:prstGeom prst="rect">
            <a:avLst/>
          </a:prstGeom>
          <a:noFill/>
        </p:spPr>
        <p:txBody>
          <a:bodyPr wrap="square" rtlCol="0">
            <a:spAutoFit/>
          </a:bodyPr>
          <a:lstStyle/>
          <a:p>
            <a:r>
              <a:rPr lang="en-US" sz="2400" dirty="0" smtClean="0">
                <a:solidFill>
                  <a:srgbClr val="FF0000"/>
                </a:solidFill>
              </a:rPr>
              <a:t>COMPLEXITY  OF  VARIOUS  OPERATIONS IN    ARRAYS  AND  SLL</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781800" cy="685800"/>
          </a:xfrm>
        </p:spPr>
        <p:txBody>
          <a:bodyPr>
            <a:normAutofit fontScale="90000"/>
          </a:bodyPr>
          <a:lstStyle/>
          <a:p>
            <a:r>
              <a:rPr lang="en-US" dirty="0" smtClean="0"/>
              <a:t>Doubly  Linked  List</a:t>
            </a:r>
            <a:endParaRPr lang="en-US" dirty="0"/>
          </a:p>
        </p:txBody>
      </p:sp>
      <p:sp>
        <p:nvSpPr>
          <p:cNvPr id="7" name="Content Placeholder 2"/>
          <p:cNvSpPr>
            <a:spLocks noGrp="1"/>
          </p:cNvSpPr>
          <p:nvPr>
            <p:ph idx="1"/>
          </p:nvPr>
        </p:nvSpPr>
        <p:spPr>
          <a:xfrm>
            <a:off x="228600" y="990600"/>
            <a:ext cx="8458200" cy="5638800"/>
          </a:xfrm>
        </p:spPr>
        <p:txBody>
          <a:bodyPr>
            <a:noAutofit/>
          </a:bodyPr>
          <a:lstStyle/>
          <a:p>
            <a:pPr marL="1051560" indent="-914400">
              <a:buNone/>
            </a:pPr>
            <a:endParaRPr lang="en-US" sz="2000" dirty="0" smtClean="0"/>
          </a:p>
          <a:p>
            <a:pPr marL="1051560" indent="-914400">
              <a:buNone/>
            </a:pPr>
            <a:r>
              <a:rPr lang="en-US" sz="2000" b="1" dirty="0" smtClean="0">
                <a:solidFill>
                  <a:schemeClr val="accent1">
                    <a:lumMod val="75000"/>
                  </a:schemeClr>
                </a:solidFill>
              </a:rPr>
              <a:t>1.    Doubly linked list</a:t>
            </a:r>
            <a:r>
              <a:rPr lang="en-US" sz="2000" dirty="0" smtClean="0">
                <a:solidFill>
                  <a:schemeClr val="accent1">
                    <a:lumMod val="75000"/>
                  </a:schemeClr>
                </a:solidFill>
              </a:rPr>
              <a:t> is a linked data structure that consists of a set of sequentially linked records called nodes.</a:t>
            </a:r>
          </a:p>
          <a:p>
            <a:pPr marL="1051560" indent="-91440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2 .        Each node contains  three fields ::</a:t>
            </a:r>
          </a:p>
          <a:p>
            <a:pPr marL="651510" indent="-514350">
              <a:buNone/>
            </a:pPr>
            <a:r>
              <a:rPr lang="en-US" sz="2000" dirty="0" smtClean="0">
                <a:solidFill>
                  <a:schemeClr val="accent1">
                    <a:lumMod val="75000"/>
                  </a:schemeClr>
                </a:solidFill>
              </a:rPr>
              <a:t>              -: one is data part which contain  data  only.             </a:t>
            </a:r>
          </a:p>
          <a:p>
            <a:pPr marL="651510" indent="-514350">
              <a:buNone/>
            </a:pPr>
            <a:r>
              <a:rPr lang="en-US" sz="2000" dirty="0" smtClean="0">
                <a:solidFill>
                  <a:schemeClr val="accent1">
                    <a:lumMod val="75000"/>
                  </a:schemeClr>
                </a:solidFill>
              </a:rPr>
              <a:t>              -:two other field is links part  that are  point </a:t>
            </a:r>
          </a:p>
          <a:p>
            <a:pPr marL="651510" indent="-514350">
              <a:buNone/>
            </a:pPr>
            <a:r>
              <a:rPr lang="en-US" sz="2000" dirty="0" smtClean="0">
                <a:solidFill>
                  <a:schemeClr val="accent1">
                    <a:lumMod val="75000"/>
                  </a:schemeClr>
                </a:solidFill>
              </a:rPr>
              <a:t>                 or references to the previous or to the next </a:t>
            </a:r>
          </a:p>
          <a:p>
            <a:pPr marL="651510" indent="-514350">
              <a:buNone/>
            </a:pPr>
            <a:r>
              <a:rPr lang="en-US" sz="2000" dirty="0" smtClean="0">
                <a:solidFill>
                  <a:schemeClr val="accent1">
                    <a:lumMod val="75000"/>
                  </a:schemeClr>
                </a:solidFill>
              </a:rPr>
              <a:t>                 node in the sequence of nodes.  </a:t>
            </a:r>
          </a:p>
          <a:p>
            <a:pPr marL="651510" indent="-51435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3.         The beginning and ending nodes' </a:t>
            </a:r>
            <a:r>
              <a:rPr lang="en-US" sz="2000" b="1" dirty="0" smtClean="0">
                <a:solidFill>
                  <a:schemeClr val="accent1">
                    <a:lumMod val="75000"/>
                  </a:schemeClr>
                </a:solidFill>
              </a:rPr>
              <a:t>previous</a:t>
            </a:r>
            <a:r>
              <a:rPr lang="en-US" sz="2000" dirty="0" smtClean="0">
                <a:solidFill>
                  <a:schemeClr val="accent1">
                    <a:lumMod val="75000"/>
                  </a:schemeClr>
                </a:solidFill>
              </a:rPr>
              <a:t> and  </a:t>
            </a:r>
            <a:r>
              <a:rPr lang="en-US" sz="2000" b="1" dirty="0" smtClean="0">
                <a:solidFill>
                  <a:schemeClr val="accent1">
                    <a:lumMod val="75000"/>
                  </a:schemeClr>
                </a:solidFill>
              </a:rPr>
              <a:t>next</a:t>
            </a: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             links, respectively, point to some kind of terminator,</a:t>
            </a:r>
          </a:p>
          <a:p>
            <a:pPr marL="651510" indent="-514350">
              <a:buNone/>
            </a:pPr>
            <a:r>
              <a:rPr lang="en-US" sz="2000" dirty="0" smtClean="0">
                <a:solidFill>
                  <a:schemeClr val="accent1">
                    <a:lumMod val="75000"/>
                  </a:schemeClr>
                </a:solidFill>
              </a:rPr>
              <a:t>             typically a sentinel node or null to facilitate traversal </a:t>
            </a:r>
          </a:p>
          <a:p>
            <a:pPr marL="651510" indent="-514350">
              <a:buNone/>
            </a:pPr>
            <a:r>
              <a:rPr lang="en-US" sz="2000" dirty="0" smtClean="0">
                <a:solidFill>
                  <a:schemeClr val="accent1">
                    <a:lumMod val="75000"/>
                  </a:schemeClr>
                </a:solidFill>
              </a:rPr>
              <a:t>              of the list.  </a:t>
            </a:r>
          </a:p>
          <a:p>
            <a:pPr marL="651510" indent="-514350">
              <a:buNone/>
            </a:pPr>
            <a:r>
              <a:rPr lang="en-US" sz="2400"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a:buNone/>
            </a:pPr>
            <a:r>
              <a:rPr lang="en-US" dirty="0" smtClean="0"/>
              <a:t>                                      </a:t>
            </a:r>
            <a:r>
              <a:rPr lang="en-US" dirty="0" smtClean="0">
                <a:solidFill>
                  <a:schemeClr val="accent1">
                    <a:lumMod val="75000"/>
                  </a:schemeClr>
                </a:solidFill>
              </a:rPr>
              <a:t>NODE</a:t>
            </a:r>
          </a:p>
          <a:p>
            <a:pPr>
              <a:buNone/>
            </a:pPr>
            <a:endParaRPr lang="en-US" dirty="0" smtClean="0"/>
          </a:p>
          <a:p>
            <a:pPr>
              <a:buNone/>
            </a:pPr>
            <a:r>
              <a:rPr lang="en-US" dirty="0" smtClean="0"/>
              <a:t>                                                                            </a:t>
            </a:r>
            <a:br>
              <a:rPr lang="en-US" dirty="0" smtClean="0"/>
            </a:br>
            <a:endParaRPr lang="en-US" dirty="0" smtClean="0"/>
          </a:p>
          <a:p>
            <a:pPr>
              <a:buNone/>
            </a:pPr>
            <a:r>
              <a:rPr lang="en-US" dirty="0" smtClean="0"/>
              <a:t>            A                               B                                          C</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solidFill>
                  <a:schemeClr val="accent1">
                    <a:lumMod val="75000"/>
                  </a:schemeClr>
                </a:solidFill>
              </a:rPr>
              <a:t>A doubly linked list contain three fields: an integer value, the link to the next node, and the link to the previous node</a:t>
            </a:r>
            <a:r>
              <a:rPr lang="en-US" dirty="0" smtClean="0"/>
              <a:t>.</a:t>
            </a:r>
          </a:p>
        </p:txBody>
      </p:sp>
      <p:graphicFrame>
        <p:nvGraphicFramePr>
          <p:cNvPr id="5" name="Table 4"/>
          <p:cNvGraphicFramePr>
            <a:graphicFrameLocks noGrp="1"/>
          </p:cNvGraphicFramePr>
          <p:nvPr/>
        </p:nvGraphicFramePr>
        <p:xfrm>
          <a:off x="1676400" y="1066800"/>
          <a:ext cx="4495800" cy="370840"/>
        </p:xfrm>
        <a:graphic>
          <a:graphicData uri="http://schemas.openxmlformats.org/drawingml/2006/table">
            <a:tbl>
              <a:tblPr firstRow="1" bandRow="1">
                <a:tableStyleId>{5C22544A-7EE6-4342-B048-85BDC9FD1C3A}</a:tableStyleId>
              </a:tblPr>
              <a:tblGrid>
                <a:gridCol w="1498600"/>
                <a:gridCol w="1498600"/>
                <a:gridCol w="1498600"/>
              </a:tblGrid>
              <a:tr h="370840">
                <a:tc>
                  <a:txBody>
                    <a:bodyPr/>
                    <a:lstStyle/>
                    <a:p>
                      <a:r>
                        <a:rPr lang="en-US" dirty="0" smtClean="0"/>
                        <a:t>   previous</a:t>
                      </a:r>
                      <a:endParaRPr lang="en-US" dirty="0"/>
                    </a:p>
                  </a:txBody>
                  <a:tcPr/>
                </a:tc>
                <a:tc>
                  <a:txBody>
                    <a:bodyPr/>
                    <a:lstStyle/>
                    <a:p>
                      <a:r>
                        <a:rPr lang="en-US" dirty="0" smtClean="0"/>
                        <a:t>  data</a:t>
                      </a:r>
                      <a:endParaRPr lang="en-US" dirty="0"/>
                    </a:p>
                  </a:txBody>
                  <a:tcPr/>
                </a:tc>
                <a:tc>
                  <a:txBody>
                    <a:bodyPr/>
                    <a:lstStyle/>
                    <a:p>
                      <a:r>
                        <a:rPr lang="en-US" dirty="0" smtClean="0"/>
                        <a:t>     next</a:t>
                      </a:r>
                      <a:endParaRPr lang="en-US" dirty="0"/>
                    </a:p>
                  </a:txBody>
                  <a:tcPr/>
                </a:tc>
              </a:tr>
            </a:tbl>
          </a:graphicData>
        </a:graphic>
      </p:graphicFrame>
      <p:graphicFrame>
        <p:nvGraphicFramePr>
          <p:cNvPr id="6" name="Table 5"/>
          <p:cNvGraphicFramePr>
            <a:graphicFrameLocks noGrp="1"/>
          </p:cNvGraphicFramePr>
          <p:nvPr/>
        </p:nvGraphicFramePr>
        <p:xfrm>
          <a:off x="0" y="2895600"/>
          <a:ext cx="2743200" cy="365760"/>
        </p:xfrm>
        <a:graphic>
          <a:graphicData uri="http://schemas.openxmlformats.org/drawingml/2006/table">
            <a:tbl>
              <a:tblPr firstRow="1" bandRow="1">
                <a:tableStyleId>{5C22544A-7EE6-4342-B048-85BDC9FD1C3A}</a:tableStyleId>
              </a:tblPr>
              <a:tblGrid>
                <a:gridCol w="914400"/>
                <a:gridCol w="914400"/>
                <a:gridCol w="914400"/>
              </a:tblGrid>
              <a:tr h="142240">
                <a:tc>
                  <a:txBody>
                    <a:bodyPr/>
                    <a:lstStyle/>
                    <a:p>
                      <a:r>
                        <a:rPr lang="en-US" dirty="0" smtClean="0"/>
                        <a:t> NULL</a:t>
                      </a:r>
                      <a:endParaRPr lang="en-US" dirty="0"/>
                    </a:p>
                  </a:txBody>
                  <a:tcPr/>
                </a:tc>
                <a:tc>
                  <a:txBody>
                    <a:bodyPr/>
                    <a:lstStyle/>
                    <a:p>
                      <a:r>
                        <a:rPr lang="en-US" dirty="0" smtClean="0"/>
                        <a:t>   11</a:t>
                      </a:r>
                      <a:endParaRPr lang="en-US" dirty="0"/>
                    </a:p>
                  </a:txBody>
                  <a:tcPr/>
                </a:tc>
                <a:tc>
                  <a:txBody>
                    <a:bodyPr/>
                    <a:lstStyle/>
                    <a:p>
                      <a:r>
                        <a:rPr lang="en-US" dirty="0" smtClean="0"/>
                        <a:t>  786</a:t>
                      </a:r>
                      <a:endParaRPr lang="en-US" dirty="0"/>
                    </a:p>
                  </a:txBody>
                  <a:tcPr/>
                </a:tc>
              </a:tr>
            </a:tbl>
          </a:graphicData>
        </a:graphic>
      </p:graphicFrame>
      <p:cxnSp>
        <p:nvCxnSpPr>
          <p:cNvPr id="8" name="Elbow Connector 7"/>
          <p:cNvCxnSpPr/>
          <p:nvPr/>
        </p:nvCxnSpPr>
        <p:spPr>
          <a:xfrm>
            <a:off x="5562600" y="3200400"/>
            <a:ext cx="762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1242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786</a:t>
            </a:r>
            <a:endParaRPr lang="en-US" dirty="0"/>
          </a:p>
        </p:txBody>
      </p:sp>
      <p:sp>
        <p:nvSpPr>
          <p:cNvPr id="19" name="Oval 18"/>
          <p:cNvSpPr/>
          <p:nvPr/>
        </p:nvSpPr>
        <p:spPr>
          <a:xfrm>
            <a:off x="0" y="34290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a:t>
            </a:r>
            <a:endParaRPr lang="en-US" dirty="0"/>
          </a:p>
        </p:txBody>
      </p:sp>
      <p:sp>
        <p:nvSpPr>
          <p:cNvPr id="21" name="Oval 20"/>
          <p:cNvSpPr/>
          <p:nvPr/>
        </p:nvSpPr>
        <p:spPr>
          <a:xfrm>
            <a:off x="63246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400</a:t>
            </a:r>
            <a:endParaRPr lang="en-US" dirty="0"/>
          </a:p>
        </p:txBody>
      </p:sp>
      <p:graphicFrame>
        <p:nvGraphicFramePr>
          <p:cNvPr id="22" name="Table 21"/>
          <p:cNvGraphicFramePr>
            <a:graphicFrameLocks noGrp="1"/>
          </p:cNvGraphicFramePr>
          <p:nvPr/>
        </p:nvGraphicFramePr>
        <p:xfrm>
          <a:off x="3200400" y="2971800"/>
          <a:ext cx="2438400" cy="365760"/>
        </p:xfrm>
        <a:graphic>
          <a:graphicData uri="http://schemas.openxmlformats.org/drawingml/2006/table">
            <a:tbl>
              <a:tblPr firstRow="1" bandRow="1">
                <a:tableStyleId>{5C22544A-7EE6-4342-B048-85BDC9FD1C3A}</a:tableStyleId>
              </a:tblPr>
              <a:tblGrid>
                <a:gridCol w="812800"/>
                <a:gridCol w="812800"/>
                <a:gridCol w="812800"/>
              </a:tblGrid>
              <a:tr h="228600">
                <a:tc>
                  <a:txBody>
                    <a:bodyPr/>
                    <a:lstStyle/>
                    <a:p>
                      <a:r>
                        <a:rPr lang="en-US" dirty="0" smtClean="0"/>
                        <a:t>  200</a:t>
                      </a:r>
                      <a:endParaRPr lang="en-US" dirty="0"/>
                    </a:p>
                  </a:txBody>
                  <a:tcPr/>
                </a:tc>
                <a:tc>
                  <a:txBody>
                    <a:bodyPr/>
                    <a:lstStyle/>
                    <a:p>
                      <a:r>
                        <a:rPr lang="en-US" dirty="0" smtClean="0"/>
                        <a:t>656</a:t>
                      </a:r>
                      <a:endParaRPr lang="en-US" dirty="0"/>
                    </a:p>
                  </a:txBody>
                  <a:tcPr/>
                </a:tc>
                <a:tc>
                  <a:txBody>
                    <a:bodyPr/>
                    <a:lstStyle/>
                    <a:p>
                      <a:r>
                        <a:rPr lang="en-US" dirty="0" smtClean="0"/>
                        <a:t>  400</a:t>
                      </a:r>
                      <a:endParaRPr lang="en-US" dirty="0"/>
                    </a:p>
                  </a:txBody>
                  <a:tcPr/>
                </a:tc>
              </a:tr>
            </a:tbl>
          </a:graphicData>
        </a:graphic>
      </p:graphicFrame>
      <p:graphicFrame>
        <p:nvGraphicFramePr>
          <p:cNvPr id="23" name="Table 22"/>
          <p:cNvGraphicFramePr>
            <a:graphicFrameLocks noGrp="1"/>
          </p:cNvGraphicFramePr>
          <p:nvPr/>
        </p:nvGraphicFramePr>
        <p:xfrm>
          <a:off x="6400800" y="2971800"/>
          <a:ext cx="2743200" cy="365760"/>
        </p:xfrm>
        <a:graphic>
          <a:graphicData uri="http://schemas.openxmlformats.org/drawingml/2006/table">
            <a:tbl>
              <a:tblPr firstRow="1" bandRow="1">
                <a:tableStyleId>{5C22544A-7EE6-4342-B048-85BDC9FD1C3A}</a:tableStyleId>
              </a:tblPr>
              <a:tblGrid>
                <a:gridCol w="762000"/>
                <a:gridCol w="990600"/>
                <a:gridCol w="990600"/>
              </a:tblGrid>
              <a:tr h="304800">
                <a:tc>
                  <a:txBody>
                    <a:bodyPr/>
                    <a:lstStyle/>
                    <a:p>
                      <a:r>
                        <a:rPr lang="en-US" dirty="0" smtClean="0"/>
                        <a:t>  786</a:t>
                      </a:r>
                      <a:endParaRPr lang="en-US" dirty="0"/>
                    </a:p>
                  </a:txBody>
                  <a:tcPr/>
                </a:tc>
                <a:tc>
                  <a:txBody>
                    <a:bodyPr/>
                    <a:lstStyle/>
                    <a:p>
                      <a:r>
                        <a:rPr lang="en-US" dirty="0" smtClean="0"/>
                        <a:t>   777</a:t>
                      </a:r>
                      <a:endParaRPr lang="en-US" dirty="0"/>
                    </a:p>
                  </a:txBody>
                  <a:tcPr/>
                </a:tc>
                <a:tc>
                  <a:txBody>
                    <a:bodyPr/>
                    <a:lstStyle/>
                    <a:p>
                      <a:r>
                        <a:rPr lang="en-US" dirty="0" smtClean="0"/>
                        <a:t>  NULL</a:t>
                      </a:r>
                      <a:endParaRPr lang="en-US" dirty="0"/>
                    </a:p>
                  </a:txBody>
                  <a:tcPr/>
                </a:tc>
              </a:tr>
            </a:tbl>
          </a:graphicData>
        </a:graphic>
      </p:graphicFrame>
      <p:cxnSp>
        <p:nvCxnSpPr>
          <p:cNvPr id="24" name="Elbow Connector 23"/>
          <p:cNvCxnSpPr/>
          <p:nvPr/>
        </p:nvCxnSpPr>
        <p:spPr>
          <a:xfrm rot="16200000" flipH="1">
            <a:off x="2705100" y="3162300"/>
            <a:ext cx="533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DLL’s compared to SLL’s</a:t>
            </a:r>
            <a:endParaRPr lang="en-US" dirty="0"/>
          </a:p>
        </p:txBody>
      </p:sp>
      <p:sp>
        <p:nvSpPr>
          <p:cNvPr id="5" name="Rectangle 3"/>
          <p:cNvSpPr txBox="1">
            <a:spLocks noChangeArrowheads="1"/>
          </p:cNvSpPr>
          <p:nvPr/>
        </p:nvSpPr>
        <p:spPr>
          <a:xfrm>
            <a:off x="381000" y="1828800"/>
            <a:ext cx="4203700" cy="476091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accent5">
                    <a:lumMod val="75000"/>
                  </a:schemeClr>
                </a:solidFill>
                <a:effectLst/>
                <a:uLnTx/>
                <a:uFillTx/>
                <a:latin typeface="+mn-lt"/>
                <a:ea typeface="+mn-ea"/>
                <a:cs typeface="+mn-cs"/>
              </a:rPr>
              <a:t>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Can be traversed in either direction (may be essential for some programs)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Some operations, such as deletion and inserting before a node, become easier</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724400" y="1828800"/>
            <a:ext cx="4203700" cy="4760913"/>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rgbClr val="FF0000"/>
                </a:solidFill>
                <a:effectLst/>
                <a:uLnTx/>
                <a:uFillTx/>
                <a:latin typeface="+mn-lt"/>
                <a:ea typeface="+mn-ea"/>
                <a:cs typeface="+mn-cs"/>
              </a:rPr>
              <a:t>Disadvantages: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Requires more space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List manipulations are slower (because more links must be changed)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Greater chance of having bugs (because more links must be manipulated)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896112"/>
          </a:xfrm>
        </p:spPr>
        <p:txBody>
          <a:bodyPr/>
          <a:lstStyle/>
          <a:p>
            <a:r>
              <a:rPr lang="en-US" dirty="0" smtClean="0"/>
              <a:t>Structure of DLL</a:t>
            </a:r>
            <a:endParaRPr lang="en-US" dirty="0"/>
          </a:p>
        </p:txBody>
      </p:sp>
      <p:sp>
        <p:nvSpPr>
          <p:cNvPr id="3" name="Content Placeholder 2"/>
          <p:cNvSpPr>
            <a:spLocks noGrp="1"/>
          </p:cNvSpPr>
          <p:nvPr>
            <p:ph idx="1"/>
          </p:nvPr>
        </p:nvSpPr>
        <p:spPr>
          <a:xfrm>
            <a:off x="304800" y="1905000"/>
            <a:ext cx="8229600" cy="2590800"/>
          </a:xfrm>
        </p:spPr>
        <p:txBody>
          <a:bodyPr>
            <a:normAutofit fontScale="92500" lnSpcReduction="10000"/>
          </a:bodyPr>
          <a:lstStyle/>
          <a:p>
            <a:pPr>
              <a:buNone/>
            </a:pPr>
            <a:r>
              <a:rPr lang="en-US" dirty="0" smtClean="0">
                <a:solidFill>
                  <a:schemeClr val="accent1">
                    <a:lumMod val="75000"/>
                  </a:schemeClr>
                </a:solidFill>
              </a:rPr>
              <a:t>  </a:t>
            </a:r>
            <a:r>
              <a:rPr lang="en-US" dirty="0" err="1" smtClean="0">
                <a:solidFill>
                  <a:schemeClr val="accent1">
                    <a:lumMod val="75000"/>
                  </a:schemeClr>
                </a:solidFill>
              </a:rPr>
              <a:t>struct</a:t>
            </a:r>
            <a:r>
              <a:rPr lang="en-US" dirty="0" smtClean="0">
                <a:solidFill>
                  <a:schemeClr val="accent1">
                    <a:lumMod val="75000"/>
                  </a:schemeClr>
                </a:solidFill>
              </a:rPr>
              <a:t> node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data;</a:t>
            </a:r>
          </a:p>
          <a:p>
            <a:pPr>
              <a:buNone/>
            </a:pPr>
            <a:r>
              <a:rPr lang="en-US" dirty="0" smtClean="0">
                <a:solidFill>
                  <a:schemeClr val="accent1">
                    <a:lumMod val="75000"/>
                  </a:schemeClr>
                </a:solidFill>
              </a:rPr>
              <a:t>     node*next;</a:t>
            </a:r>
          </a:p>
          <a:p>
            <a:pPr>
              <a:buNone/>
            </a:pPr>
            <a:r>
              <a:rPr lang="en-US" dirty="0" smtClean="0">
                <a:solidFill>
                  <a:schemeClr val="accent1">
                    <a:lumMod val="75000"/>
                  </a:schemeClr>
                </a:solidFill>
              </a:rPr>
              <a:t>     node*previous;   </a:t>
            </a:r>
            <a:r>
              <a:rPr lang="en-US" dirty="0" smtClean="0">
                <a:solidFill>
                  <a:srgbClr val="FF0000"/>
                </a:solidFill>
              </a:rPr>
              <a:t>//holds the address of previous node</a:t>
            </a: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endParaRPr lang="en-US" dirty="0">
              <a:solidFill>
                <a:schemeClr val="accent1">
                  <a:lumMod val="75000"/>
                </a:schemeClr>
              </a:solidFill>
            </a:endParaRPr>
          </a:p>
        </p:txBody>
      </p:sp>
      <p:sp>
        <p:nvSpPr>
          <p:cNvPr id="4" name="Rectangle 4"/>
          <p:cNvSpPr>
            <a:spLocks noChangeArrowheads="1"/>
          </p:cNvSpPr>
          <p:nvPr/>
        </p:nvSpPr>
        <p:spPr bwMode="auto">
          <a:xfrm>
            <a:off x="2057400" y="5562600"/>
            <a:ext cx="3962400" cy="838200"/>
          </a:xfrm>
          <a:prstGeom prst="rect">
            <a:avLst/>
          </a:prstGeom>
          <a:solidFill>
            <a:srgbClr val="FFFF66"/>
          </a:solidFill>
          <a:ln w="38100">
            <a:solidFill>
              <a:schemeClr val="tx1"/>
            </a:solidFill>
            <a:miter lim="800000"/>
            <a:headEnd/>
            <a:tailEnd/>
          </a:ln>
          <a:effectLst/>
        </p:spPr>
        <p:txBody>
          <a:bodyPr wrap="none" anchor="ctr"/>
          <a:lstStyle/>
          <a:p>
            <a:endParaRPr lang="en-US"/>
          </a:p>
        </p:txBody>
      </p:sp>
      <p:sp>
        <p:nvSpPr>
          <p:cNvPr id="5" name="Line 5"/>
          <p:cNvSpPr>
            <a:spLocks noChangeShapeType="1"/>
          </p:cNvSpPr>
          <p:nvPr/>
        </p:nvSpPr>
        <p:spPr bwMode="auto">
          <a:xfrm>
            <a:off x="2971800" y="5562600"/>
            <a:ext cx="0" cy="838200"/>
          </a:xfrm>
          <a:prstGeom prst="line">
            <a:avLst/>
          </a:prstGeom>
          <a:noFill/>
          <a:ln w="38100">
            <a:solidFill>
              <a:schemeClr val="tx1"/>
            </a:solidFill>
            <a:round/>
            <a:headEnd/>
            <a:tailEnd/>
          </a:ln>
          <a:effectLst/>
        </p:spPr>
        <p:txBody>
          <a:bodyPr/>
          <a:lstStyle/>
          <a:p>
            <a:endParaRPr lang="en-US"/>
          </a:p>
        </p:txBody>
      </p:sp>
      <p:sp>
        <p:nvSpPr>
          <p:cNvPr id="6" name="Line 5"/>
          <p:cNvSpPr>
            <a:spLocks noChangeShapeType="1"/>
          </p:cNvSpPr>
          <p:nvPr/>
        </p:nvSpPr>
        <p:spPr bwMode="auto">
          <a:xfrm>
            <a:off x="5029200" y="5562600"/>
            <a:ext cx="0" cy="838200"/>
          </a:xfrm>
          <a:prstGeom prst="line">
            <a:avLst/>
          </a:prstGeom>
          <a:noFill/>
          <a:ln w="38100">
            <a:solidFill>
              <a:schemeClr val="tx1"/>
            </a:solidFill>
            <a:round/>
            <a:headEnd/>
            <a:tailEnd/>
          </a:ln>
          <a:effectLst/>
        </p:spPr>
        <p:txBody>
          <a:bodyPr/>
          <a:lstStyle/>
          <a:p>
            <a:endParaRPr lang="en-US"/>
          </a:p>
        </p:txBody>
      </p:sp>
      <p:sp>
        <p:nvSpPr>
          <p:cNvPr id="7" name="Text Box 9"/>
          <p:cNvSpPr txBox="1">
            <a:spLocks noChangeArrowheads="1"/>
          </p:cNvSpPr>
          <p:nvPr/>
        </p:nvSpPr>
        <p:spPr bwMode="auto">
          <a:xfrm>
            <a:off x="3352800" y="4876800"/>
            <a:ext cx="1143000" cy="457200"/>
          </a:xfrm>
          <a:prstGeom prst="rect">
            <a:avLst/>
          </a:prstGeom>
          <a:noFill/>
          <a:ln w="9525">
            <a:noFill/>
            <a:miter lim="800000"/>
            <a:headEnd/>
            <a:tailEnd/>
          </a:ln>
          <a:effectLst/>
        </p:spPr>
        <p:txBody>
          <a:bodyPr>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Data</a:t>
            </a:r>
            <a:endParaRPr lang="en-US" sz="2400" dirty="0">
              <a:solidFill>
                <a:schemeClr val="accent1">
                  <a:lumMod val="75000"/>
                </a:schemeClr>
              </a:solidFill>
            </a:endParaRPr>
          </a:p>
        </p:txBody>
      </p:sp>
      <p:sp>
        <p:nvSpPr>
          <p:cNvPr id="8" name="Text Box 9"/>
          <p:cNvSpPr txBox="1">
            <a:spLocks noChangeArrowheads="1"/>
          </p:cNvSpPr>
          <p:nvPr/>
        </p:nvSpPr>
        <p:spPr bwMode="auto">
          <a:xfrm>
            <a:off x="5105400" y="4876800"/>
            <a:ext cx="990600" cy="461665"/>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next</a:t>
            </a:r>
            <a:endParaRPr lang="en-US" sz="2400" dirty="0">
              <a:solidFill>
                <a:schemeClr val="bg1"/>
              </a:solidFill>
            </a:endParaRPr>
          </a:p>
        </p:txBody>
      </p:sp>
      <p:sp>
        <p:nvSpPr>
          <p:cNvPr id="9" name="Text Box 9"/>
          <p:cNvSpPr txBox="1">
            <a:spLocks noChangeArrowheads="1"/>
          </p:cNvSpPr>
          <p:nvPr/>
        </p:nvSpPr>
        <p:spPr bwMode="auto">
          <a:xfrm>
            <a:off x="1600200" y="4953000"/>
            <a:ext cx="1447800" cy="830997"/>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accent1">
                    <a:lumMod val="75000"/>
                  </a:schemeClr>
                </a:solidFill>
              </a:rPr>
              <a:t>previous</a:t>
            </a:r>
            <a:r>
              <a:rPr lang="en-US" sz="2400" dirty="0" smtClean="0">
                <a:solidFill>
                  <a:schemeClr val="bg1"/>
                </a:solidFill>
              </a:rPr>
              <a:t>.inf</a:t>
            </a:r>
            <a:endParaRPr lang="en-US" sz="2400" dirty="0">
              <a:solidFill>
                <a:schemeClr val="bg1"/>
              </a:solidFill>
            </a:endParaRPr>
          </a:p>
        </p:txBody>
      </p:sp>
      <p:sp>
        <p:nvSpPr>
          <p:cNvPr id="10" name="Line 10"/>
          <p:cNvSpPr>
            <a:spLocks noChangeShapeType="1"/>
          </p:cNvSpPr>
          <p:nvPr/>
        </p:nvSpPr>
        <p:spPr bwMode="auto">
          <a:xfrm flipH="1">
            <a:off x="1295400" y="5943600"/>
            <a:ext cx="1066800" cy="0"/>
          </a:xfrm>
          <a:prstGeom prst="line">
            <a:avLst/>
          </a:prstGeom>
          <a:noFill/>
          <a:ln w="76200">
            <a:solidFill>
              <a:srgbClr val="FF0000"/>
            </a:solidFill>
            <a:round/>
            <a:headEnd/>
            <a:tailEnd type="triangle" w="med" len="med"/>
          </a:ln>
          <a:effectLst/>
        </p:spPr>
        <p:txBody>
          <a:bodyPr/>
          <a:lstStyle/>
          <a:p>
            <a:endParaRPr lang="en-US"/>
          </a:p>
        </p:txBody>
      </p:sp>
      <p:sp>
        <p:nvSpPr>
          <p:cNvPr id="11" name="Line 11"/>
          <p:cNvSpPr>
            <a:spLocks noChangeShapeType="1"/>
          </p:cNvSpPr>
          <p:nvPr/>
        </p:nvSpPr>
        <p:spPr bwMode="auto">
          <a:xfrm>
            <a:off x="5715000" y="5943600"/>
            <a:ext cx="1143000" cy="0"/>
          </a:xfrm>
          <a:prstGeom prst="line">
            <a:avLst/>
          </a:prstGeom>
          <a:noFill/>
          <a:ln w="76200">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990600" y="1752600"/>
            <a:ext cx="6400800" cy="1457325"/>
          </a:xfrm>
          <a:prstGeom prst="rect">
            <a:avLst/>
          </a:prstGeom>
          <a:noFill/>
          <a:ln w="9525">
            <a:noFill/>
            <a:miter lim="800000"/>
            <a:headEnd/>
            <a:tailEnd/>
          </a:ln>
        </p:spPr>
      </p:pic>
      <p:pic>
        <p:nvPicPr>
          <p:cNvPr id="5" name="Picture 10"/>
          <p:cNvPicPr>
            <a:picLocks noChangeAspect="1" noChangeArrowheads="1"/>
          </p:cNvPicPr>
          <p:nvPr/>
        </p:nvPicPr>
        <p:blipFill>
          <a:blip r:embed="rId3" cstate="print"/>
          <a:srcRect/>
          <a:stretch>
            <a:fillRect/>
          </a:stretch>
        </p:blipFill>
        <p:spPr bwMode="auto">
          <a:xfrm>
            <a:off x="1143000" y="4343400"/>
            <a:ext cx="6781800" cy="1574800"/>
          </a:xfrm>
          <a:prstGeom prst="rect">
            <a:avLst/>
          </a:prstGeom>
          <a:noFill/>
          <a:ln w="9525">
            <a:noFill/>
            <a:miter lim="800000"/>
            <a:headEnd/>
            <a:tailEnd/>
          </a:ln>
        </p:spPr>
      </p:pic>
      <p:sp>
        <p:nvSpPr>
          <p:cNvPr id="6" name="Title 1"/>
          <p:cNvSpPr>
            <a:spLocks noGrp="1"/>
          </p:cNvSpPr>
          <p:nvPr>
            <p:ph type="title"/>
          </p:nvPr>
        </p:nvSpPr>
        <p:spPr>
          <a:xfrm>
            <a:off x="381000" y="533400"/>
            <a:ext cx="8229600" cy="819912"/>
          </a:xfrm>
        </p:spPr>
        <p:txBody>
          <a:bodyPr/>
          <a:lstStyle/>
          <a:p>
            <a:r>
              <a:rPr lang="en-US" dirty="0" smtClean="0"/>
              <a:t>Inserting at beginning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19800"/>
          </a:xfrm>
        </p:spPr>
        <p:txBody>
          <a:bodyPr>
            <a:normAutofit fontScale="85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insert_beg</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beginning\m";</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temp-&gt;previous=p;</a:t>
            </a:r>
            <a:r>
              <a:rPr lang="en-US" dirty="0" smtClean="0">
                <a:solidFill>
                  <a:srgbClr val="FF0000"/>
                </a:solidFill>
              </a:rPr>
              <a:t>    //making 1</a:t>
            </a:r>
            <a:r>
              <a:rPr lang="en-US" baseline="30000" dirty="0" smtClean="0">
                <a:solidFill>
                  <a:srgbClr val="FF0000"/>
                </a:solidFill>
              </a:rPr>
              <a:t>st</a:t>
            </a:r>
            <a:r>
              <a:rPr lang="en-US" dirty="0" smtClean="0">
                <a:solidFill>
                  <a:srgbClr val="FF0000"/>
                </a:solidFill>
              </a:rPr>
              <a:t> node’s previous point to the new node</a:t>
            </a:r>
            <a:endParaRPr lang="en-US" dirty="0" smtClean="0">
              <a:solidFill>
                <a:schemeClr val="accent1">
                  <a:lumMod val="75000"/>
                </a:schemeClr>
              </a:solidFill>
            </a:endParaRPr>
          </a:p>
          <a:p>
            <a:pPr>
              <a:buNone/>
            </a:pPr>
            <a:r>
              <a:rPr lang="en-US" dirty="0" smtClean="0">
                <a:solidFill>
                  <a:schemeClr val="accent1">
                    <a:lumMod val="75000"/>
                  </a:schemeClr>
                </a:solidFill>
              </a:rPr>
              <a:t>   p-&gt;next=temp;          </a:t>
            </a:r>
            <a:r>
              <a:rPr lang="en-US" dirty="0" smtClean="0">
                <a:solidFill>
                  <a:srgbClr val="FF0000"/>
                </a:solidFill>
              </a:rPr>
              <a:t>//making next of the new node point to the 1st node</a:t>
            </a:r>
            <a:endParaRPr lang="en-US" dirty="0" smtClean="0">
              <a:solidFill>
                <a:schemeClr val="accent1">
                  <a:lumMod val="75000"/>
                </a:schemeClr>
              </a:solidFill>
            </a:endParaRP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beginning\n";</a:t>
            </a:r>
          </a:p>
          <a:p>
            <a:pPr>
              <a:buNone/>
            </a:pPr>
            <a:r>
              <a:rPr lang="en-US" dirty="0" smtClean="0">
                <a:solidFill>
                  <a:schemeClr val="accent1">
                    <a:lumMod val="75000"/>
                  </a:schemeClr>
                </a:solidFill>
              </a:rPr>
              <a:t>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cstate="print"/>
          <a:srcRect/>
          <a:stretch>
            <a:fillRect/>
          </a:stretch>
        </p:blipFill>
        <p:spPr bwMode="auto">
          <a:xfrm>
            <a:off x="533400" y="1981200"/>
            <a:ext cx="7848600" cy="1828800"/>
          </a:xfrm>
          <a:prstGeom prst="rect">
            <a:avLst/>
          </a:prstGeom>
          <a:noFill/>
          <a:ln w="9525">
            <a:noFill/>
            <a:miter lim="800000"/>
            <a:headEnd/>
            <a:tailEnd/>
          </a:ln>
        </p:spPr>
      </p:pic>
      <p:grpSp>
        <p:nvGrpSpPr>
          <p:cNvPr id="2" name="Group 22"/>
          <p:cNvGrpSpPr>
            <a:grpSpLocks/>
          </p:cNvGrpSpPr>
          <p:nvPr/>
        </p:nvGrpSpPr>
        <p:grpSpPr bwMode="auto">
          <a:xfrm>
            <a:off x="838200" y="4648200"/>
            <a:ext cx="7391400" cy="1751013"/>
            <a:chOff x="2200" y="2931"/>
            <a:chExt cx="3084" cy="1103"/>
          </a:xfrm>
        </p:grpSpPr>
        <p:pic>
          <p:nvPicPr>
            <p:cNvPr id="6" name="Picture 18"/>
            <p:cNvPicPr>
              <a:picLocks noChangeAspect="1" noChangeArrowheads="1"/>
            </p:cNvPicPr>
            <p:nvPr/>
          </p:nvPicPr>
          <p:blipFill>
            <a:blip r:embed="rId3" cstate="print"/>
            <a:srcRect/>
            <a:stretch>
              <a:fillRect/>
            </a:stretch>
          </p:blipFill>
          <p:spPr bwMode="auto">
            <a:xfrm>
              <a:off x="2200" y="2931"/>
              <a:ext cx="3084" cy="1103"/>
            </a:xfrm>
            <a:prstGeom prst="rect">
              <a:avLst/>
            </a:prstGeom>
            <a:noFill/>
            <a:ln w="9525">
              <a:noFill/>
              <a:miter lim="800000"/>
              <a:headEnd/>
              <a:tailEnd/>
            </a:ln>
          </p:spPr>
        </p:pic>
        <p:pic>
          <p:nvPicPr>
            <p:cNvPr id="7" name="Picture 21"/>
            <p:cNvPicPr>
              <a:picLocks noChangeAspect="1" noChangeArrowheads="1"/>
            </p:cNvPicPr>
            <p:nvPr/>
          </p:nvPicPr>
          <p:blipFill>
            <a:blip r:embed="rId4" cstate="print"/>
            <a:srcRect/>
            <a:stretch>
              <a:fillRect/>
            </a:stretch>
          </p:blipFill>
          <p:spPr bwMode="auto">
            <a:xfrm>
              <a:off x="4740" y="2976"/>
              <a:ext cx="204" cy="168"/>
            </a:xfrm>
            <a:prstGeom prst="rect">
              <a:avLst/>
            </a:prstGeom>
            <a:noFill/>
            <a:ln w="9525">
              <a:noFill/>
              <a:miter lim="800000"/>
              <a:headEnd/>
              <a:tailEnd/>
            </a:ln>
          </p:spPr>
        </p:pic>
      </p:grpSp>
      <p:sp>
        <p:nvSpPr>
          <p:cNvPr id="8" name="Title 1"/>
          <p:cNvSpPr>
            <a:spLocks noGrp="1"/>
          </p:cNvSpPr>
          <p:nvPr>
            <p:ph type="title"/>
          </p:nvPr>
        </p:nvSpPr>
        <p:spPr>
          <a:xfrm>
            <a:off x="304800" y="533400"/>
            <a:ext cx="8229600" cy="743712"/>
          </a:xfrm>
        </p:spPr>
        <p:txBody>
          <a:bodyPr>
            <a:normAutofit fontScale="90000"/>
          </a:bodyPr>
          <a:lstStyle/>
          <a:p>
            <a:r>
              <a:rPr lang="en-US" dirty="0" smtClean="0"/>
              <a:t>Inserting at the end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77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insert_end</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end";</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while(temp-&gt;next!=NULL)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temp-&gt;next=p;</a:t>
            </a:r>
          </a:p>
          <a:p>
            <a:pPr>
              <a:buNone/>
            </a:pPr>
            <a:r>
              <a:rPr lang="en-US" dirty="0" smtClean="0">
                <a:solidFill>
                  <a:schemeClr val="accent1">
                    <a:lumMod val="75000"/>
                  </a:schemeClr>
                </a:solidFill>
              </a:rPr>
              <a:t>      p-&gt;previous=temp;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inserted successfully at the end\n";</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l3.png"/>
          <p:cNvPicPr>
            <a:picLocks noChangeAspect="1"/>
          </p:cNvPicPr>
          <p:nvPr/>
        </p:nvPicPr>
        <p:blipFill>
          <a:blip r:embed="rId2" cstate="print"/>
          <a:stretch>
            <a:fillRect/>
          </a:stretch>
        </p:blipFill>
        <p:spPr>
          <a:xfrm>
            <a:off x="685800" y="1371600"/>
            <a:ext cx="6906589" cy="1428950"/>
          </a:xfrm>
          <a:prstGeom prst="rect">
            <a:avLst/>
          </a:prstGeom>
        </p:spPr>
      </p:pic>
      <p:sp>
        <p:nvSpPr>
          <p:cNvPr id="7" name="TextBox 6"/>
          <p:cNvSpPr txBox="1"/>
          <p:nvPr/>
        </p:nvSpPr>
        <p:spPr>
          <a:xfrm>
            <a:off x="1371600" y="2971800"/>
            <a:ext cx="6172200" cy="707886"/>
          </a:xfrm>
          <a:prstGeom prst="rect">
            <a:avLst/>
          </a:prstGeom>
          <a:noFill/>
        </p:spPr>
        <p:txBody>
          <a:bodyPr wrap="square" rtlCol="0">
            <a:spAutoFit/>
          </a:bodyPr>
          <a:lstStyle/>
          <a:p>
            <a:r>
              <a:rPr lang="en-US" sz="2000" dirty="0" smtClean="0">
                <a:solidFill>
                  <a:srgbClr val="FF0000"/>
                </a:solidFill>
              </a:rPr>
              <a:t>Making next and previous pointer of the node to be inserted point accordingly</a:t>
            </a:r>
          </a:p>
        </p:txBody>
      </p:sp>
      <p:pic>
        <p:nvPicPr>
          <p:cNvPr id="8" name="Picture 8"/>
          <p:cNvPicPr>
            <a:picLocks noChangeAspect="1" noChangeArrowheads="1"/>
          </p:cNvPicPr>
          <p:nvPr/>
        </p:nvPicPr>
        <p:blipFill>
          <a:blip r:embed="rId3" cstate="print"/>
          <a:srcRect/>
          <a:stretch>
            <a:fillRect/>
          </a:stretch>
        </p:blipFill>
        <p:spPr bwMode="auto">
          <a:xfrm>
            <a:off x="1219200" y="3886200"/>
            <a:ext cx="6781800" cy="1479550"/>
          </a:xfrm>
          <a:prstGeom prst="rect">
            <a:avLst/>
          </a:prstGeom>
          <a:noFill/>
          <a:ln w="9525">
            <a:noFill/>
            <a:miter lim="800000"/>
            <a:headEnd/>
            <a:tailEnd/>
          </a:ln>
        </p:spPr>
      </p:pic>
      <p:sp>
        <p:nvSpPr>
          <p:cNvPr id="9" name="TextBox 8"/>
          <p:cNvSpPr txBox="1"/>
          <p:nvPr/>
        </p:nvSpPr>
        <p:spPr>
          <a:xfrm>
            <a:off x="1371600" y="5791200"/>
            <a:ext cx="6553200" cy="646331"/>
          </a:xfrm>
          <a:prstGeom prst="rect">
            <a:avLst/>
          </a:prstGeom>
          <a:noFill/>
        </p:spPr>
        <p:txBody>
          <a:bodyPr wrap="square" rtlCol="0">
            <a:spAutoFit/>
          </a:bodyPr>
          <a:lstStyle/>
          <a:p>
            <a:r>
              <a:rPr lang="en-US" dirty="0" smtClean="0">
                <a:solidFill>
                  <a:srgbClr val="FF0000"/>
                </a:solidFill>
              </a:rPr>
              <a:t>Adjusting the next and previous pointers of the nodes b/w which the new node accordingly</a:t>
            </a:r>
            <a:endParaRPr lang="en-US" dirty="0">
              <a:solidFill>
                <a:srgbClr val="FF0000"/>
              </a:solidFill>
            </a:endParaRPr>
          </a:p>
        </p:txBody>
      </p:sp>
      <p:sp>
        <p:nvSpPr>
          <p:cNvPr id="10" name="Title 1"/>
          <p:cNvSpPr>
            <a:spLocks noGrp="1"/>
          </p:cNvSpPr>
          <p:nvPr>
            <p:ph type="title"/>
          </p:nvPr>
        </p:nvSpPr>
        <p:spPr>
          <a:xfrm>
            <a:off x="304800" y="381000"/>
            <a:ext cx="8229600" cy="762000"/>
          </a:xfrm>
        </p:spPr>
        <p:txBody>
          <a:bodyPr>
            <a:normAutofit fontScale="90000"/>
          </a:bodyPr>
          <a:lstStyle/>
          <a:p>
            <a:r>
              <a:rPr lang="en-US" dirty="0" smtClean="0"/>
              <a:t>Inserting after a node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Each node has only one link part</a:t>
            </a:r>
          </a:p>
          <a:p>
            <a:endParaRPr lang="en-US" dirty="0" smtClean="0"/>
          </a:p>
          <a:p>
            <a:r>
              <a:rPr lang="en-US" dirty="0" smtClean="0"/>
              <a:t>Each link part contains the address of the next node in the list</a:t>
            </a:r>
          </a:p>
          <a:p>
            <a:endParaRPr lang="en-US" dirty="0" smtClean="0"/>
          </a:p>
          <a:p>
            <a:r>
              <a:rPr lang="en-US" dirty="0" smtClean="0"/>
              <a:t>Link part of the last node contains NULL value which signifies the end of the node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normAutofit fontScale="85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insert_after</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c,node</a:t>
            </a:r>
            <a:r>
              <a:rPr lang="en-US" dirty="0" smtClean="0">
                <a:solidFill>
                  <a:schemeClr val="accent1">
                    <a:lumMod val="75000"/>
                  </a:schemeClr>
                </a:solidFill>
              </a:rPr>
              <a:t>*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temp=start;</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p-&gt;next=temp-&gt;next;   </a:t>
            </a:r>
          </a:p>
          <a:p>
            <a:pPr>
              <a:buNone/>
            </a:pPr>
            <a:r>
              <a:rPr lang="en-US" dirty="0" smtClean="0">
                <a:solidFill>
                  <a:schemeClr val="accent1">
                    <a:lumMod val="75000"/>
                  </a:schemeClr>
                </a:solidFill>
              </a:rPr>
              <a:t>     temp-&gt;next-&gt;previous=p;</a:t>
            </a:r>
          </a:p>
          <a:p>
            <a:pPr>
              <a:buNone/>
            </a:pPr>
            <a:r>
              <a:rPr lang="en-US" dirty="0" smtClean="0">
                <a:solidFill>
                  <a:schemeClr val="accent1">
                    <a:lumMod val="75000"/>
                  </a:schemeClr>
                </a:solidFill>
              </a:rPr>
              <a:t>     temp-&gt;next=p;</a:t>
            </a:r>
          </a:p>
          <a:p>
            <a:pPr>
              <a:buNone/>
            </a:pPr>
            <a:r>
              <a:rPr lang="en-US" dirty="0" smtClean="0">
                <a:solidFill>
                  <a:schemeClr val="accent1">
                    <a:lumMod val="75000"/>
                  </a:schemeClr>
                </a:solidFill>
              </a:rPr>
              <a:t>     p-&gt;previous=temp;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nInserted</a:t>
            </a:r>
            <a:r>
              <a:rPr lang="en-US" dirty="0" smtClean="0">
                <a:solidFill>
                  <a:schemeClr val="accent1">
                    <a:lumMod val="75000"/>
                  </a:schemeClr>
                </a:solidFill>
              </a:rPr>
              <a:t> successfully";</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762000"/>
          </a:xfrm>
        </p:spPr>
        <p:txBody>
          <a:bodyPr>
            <a:normAutofit fontScale="90000"/>
          </a:bodyPr>
          <a:lstStyle/>
          <a:p>
            <a:r>
              <a:rPr lang="en-US" dirty="0" smtClean="0"/>
              <a:t>Deleting a node</a:t>
            </a:r>
            <a:endParaRPr lang="en-US" dirty="0"/>
          </a:p>
        </p:txBody>
      </p:sp>
      <p:sp>
        <p:nvSpPr>
          <p:cNvPr id="4" name="Rectangle 3"/>
          <p:cNvSpPr>
            <a:spLocks noGrp="1" noChangeArrowheads="1"/>
          </p:cNvSpPr>
          <p:nvPr>
            <p:ph idx="1"/>
          </p:nvPr>
        </p:nvSpPr>
        <p:spPr>
          <a:xfrm>
            <a:off x="457200" y="1935480"/>
            <a:ext cx="8229600" cy="1036320"/>
          </a:xfrm>
        </p:spPr>
        <p:txBody>
          <a:bodyPr/>
          <a:lstStyle/>
          <a:p>
            <a:pPr eaLnBrk="1" hangingPunct="1">
              <a:buFont typeface="Arial" pitchFamily="34" charset="0"/>
              <a:buChar char="•"/>
            </a:pPr>
            <a:r>
              <a:rPr lang="en-US" sz="2400" dirty="0" smtClean="0">
                <a:solidFill>
                  <a:schemeClr val="accent1">
                    <a:lumMod val="75000"/>
                  </a:schemeClr>
                </a:solidFill>
              </a:rPr>
              <a:t>Node deletion from a DLL involves changing </a:t>
            </a:r>
            <a:r>
              <a:rPr lang="en-US" sz="2400" i="1" dirty="0" smtClean="0">
                <a:solidFill>
                  <a:schemeClr val="accent1">
                    <a:lumMod val="75000"/>
                  </a:schemeClr>
                </a:solidFill>
              </a:rPr>
              <a:t>two</a:t>
            </a:r>
            <a:r>
              <a:rPr lang="en-US" sz="2400" dirty="0" smtClean="0">
                <a:solidFill>
                  <a:schemeClr val="accent1">
                    <a:lumMod val="75000"/>
                  </a:schemeClr>
                </a:solidFill>
              </a:rPr>
              <a:t> links</a:t>
            </a:r>
          </a:p>
          <a:p>
            <a:pPr eaLnBrk="1" hangingPunct="1">
              <a:buFont typeface="Arial" pitchFamily="34" charset="0"/>
              <a:buChar char="•"/>
            </a:pPr>
            <a:r>
              <a:rPr lang="en-US" sz="2400" dirty="0" smtClean="0">
                <a:solidFill>
                  <a:schemeClr val="accent1">
                    <a:lumMod val="75000"/>
                  </a:schemeClr>
                </a:solidFill>
              </a:rPr>
              <a:t>In this </a:t>
            </a:r>
            <a:r>
              <a:rPr lang="en-US" sz="2400" dirty="0" err="1" smtClean="0">
                <a:solidFill>
                  <a:schemeClr val="accent1">
                    <a:lumMod val="75000"/>
                  </a:schemeClr>
                </a:solidFill>
              </a:rPr>
              <a:t>example,we</a:t>
            </a:r>
            <a:r>
              <a:rPr lang="en-US" sz="2400" dirty="0" smtClean="0">
                <a:solidFill>
                  <a:schemeClr val="accent1">
                    <a:lumMod val="75000"/>
                  </a:schemeClr>
                </a:solidFill>
              </a:rPr>
              <a:t> will delete node </a:t>
            </a:r>
            <a:r>
              <a:rPr lang="en-US" sz="2400" dirty="0" smtClean="0">
                <a:solidFill>
                  <a:schemeClr val="accent1">
                    <a:lumMod val="75000"/>
                  </a:schemeClr>
                </a:solidFill>
                <a:latin typeface="Consolas" pitchFamily="49" charset="0"/>
              </a:rPr>
              <a:t>b</a:t>
            </a:r>
          </a:p>
        </p:txBody>
      </p:sp>
      <p:grpSp>
        <p:nvGrpSpPr>
          <p:cNvPr id="5" name="Group 54"/>
          <p:cNvGrpSpPr>
            <a:grpSpLocks/>
          </p:cNvGrpSpPr>
          <p:nvPr/>
        </p:nvGrpSpPr>
        <p:grpSpPr bwMode="auto">
          <a:xfrm>
            <a:off x="685800" y="2971800"/>
            <a:ext cx="7543800" cy="1600200"/>
            <a:chOff x="480" y="2208"/>
            <a:chExt cx="4752" cy="1152"/>
          </a:xfrm>
        </p:grpSpPr>
        <p:grpSp>
          <p:nvGrpSpPr>
            <p:cNvPr id="6" name="Group 6"/>
            <p:cNvGrpSpPr>
              <a:grpSpLocks/>
            </p:cNvGrpSpPr>
            <p:nvPr/>
          </p:nvGrpSpPr>
          <p:grpSpPr bwMode="auto">
            <a:xfrm>
              <a:off x="480" y="2208"/>
              <a:ext cx="816" cy="576"/>
              <a:chOff x="4224" y="960"/>
              <a:chExt cx="528" cy="576"/>
            </a:xfrm>
          </p:grpSpPr>
          <p:sp>
            <p:nvSpPr>
              <p:cNvPr id="42" name="Line 7"/>
              <p:cNvSpPr>
                <a:spLocks noChangeShapeType="1"/>
              </p:cNvSpPr>
              <p:nvPr/>
            </p:nvSpPr>
            <p:spPr bwMode="auto">
              <a:xfrm>
                <a:off x="4512" y="1248"/>
                <a:ext cx="192" cy="288"/>
              </a:xfrm>
              <a:prstGeom prst="line">
                <a:avLst/>
              </a:prstGeom>
              <a:noFill/>
              <a:ln w="28575">
                <a:solidFill>
                  <a:schemeClr val="tx1"/>
                </a:solidFill>
                <a:round/>
                <a:headEnd/>
                <a:tailEnd type="triangle" w="med" len="med"/>
              </a:ln>
            </p:spPr>
            <p:txBody>
              <a:bodyPr wrap="none" anchor="ctr"/>
              <a:lstStyle/>
              <a:p>
                <a:endParaRPr lang="en-US"/>
              </a:p>
            </p:txBody>
          </p:sp>
          <p:sp>
            <p:nvSpPr>
              <p:cNvPr id="43" name="Text Box 8"/>
              <p:cNvSpPr txBox="1">
                <a:spLocks noChangeArrowheads="1"/>
              </p:cNvSpPr>
              <p:nvPr/>
            </p:nvSpPr>
            <p:spPr bwMode="auto">
              <a:xfrm>
                <a:off x="4224" y="960"/>
                <a:ext cx="528" cy="291"/>
              </a:xfrm>
              <a:prstGeom prst="rect">
                <a:avLst/>
              </a:prstGeom>
              <a:noFill/>
              <a:ln w="12700">
                <a:noFill/>
                <a:miter lim="800000"/>
                <a:headEnd/>
                <a:tailEnd/>
              </a:ln>
            </p:spPr>
            <p:txBody>
              <a:bodyPr>
                <a:spAutoFit/>
              </a:bodyPr>
              <a:lstStyle/>
              <a:p>
                <a:pPr>
                  <a:spcBef>
                    <a:spcPct val="50000"/>
                  </a:spcBef>
                </a:pPr>
                <a:r>
                  <a:rPr lang="en-US">
                    <a:solidFill>
                      <a:schemeClr val="accent2"/>
                    </a:solidFill>
                    <a:latin typeface="Consolas" pitchFamily="49" charset="0"/>
                  </a:rPr>
                  <a:t>myDLL</a:t>
                </a:r>
              </a:p>
            </p:txBody>
          </p:sp>
        </p:grpSp>
        <p:sp>
          <p:nvSpPr>
            <p:cNvPr id="7" name="Rectangle 10"/>
            <p:cNvSpPr>
              <a:spLocks noChangeArrowheads="1"/>
            </p:cNvSpPr>
            <p:nvPr/>
          </p:nvSpPr>
          <p:spPr bwMode="auto">
            <a:xfrm>
              <a:off x="1248" y="2784"/>
              <a:ext cx="288" cy="288"/>
            </a:xfrm>
            <a:prstGeom prst="rect">
              <a:avLst/>
            </a:prstGeom>
            <a:noFill/>
            <a:ln w="19050">
              <a:solidFill>
                <a:schemeClr val="tx1"/>
              </a:solidFill>
              <a:miter lim="800000"/>
              <a:headEnd/>
              <a:tailEnd/>
            </a:ln>
          </p:spPr>
          <p:txBody>
            <a:bodyPr wrap="none" anchor="ctr"/>
            <a:lstStyle/>
            <a:p>
              <a:endParaRPr lang="en-US"/>
            </a:p>
          </p:txBody>
        </p:sp>
        <p:sp>
          <p:nvSpPr>
            <p:cNvPr id="8" name="Oval 11"/>
            <p:cNvSpPr>
              <a:spLocks noChangeArrowheads="1"/>
            </p:cNvSpPr>
            <p:nvPr/>
          </p:nvSpPr>
          <p:spPr bwMode="auto">
            <a:xfrm>
              <a:off x="1344"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9" name="Line 12"/>
            <p:cNvSpPr>
              <a:spLocks noChangeShapeType="1"/>
            </p:cNvSpPr>
            <p:nvPr/>
          </p:nvSpPr>
          <p:spPr bwMode="auto">
            <a:xfrm>
              <a:off x="1392"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10" name="Rectangle 13"/>
            <p:cNvSpPr>
              <a:spLocks noChangeArrowheads="1"/>
            </p:cNvSpPr>
            <p:nvPr/>
          </p:nvSpPr>
          <p:spPr bwMode="auto">
            <a:xfrm>
              <a:off x="1248" y="3072"/>
              <a:ext cx="288" cy="288"/>
            </a:xfrm>
            <a:prstGeom prst="rect">
              <a:avLst/>
            </a:prstGeom>
            <a:noFill/>
            <a:ln w="19050">
              <a:solidFill>
                <a:schemeClr val="tx1"/>
              </a:solidFill>
              <a:miter lim="800000"/>
              <a:headEnd/>
              <a:tailEnd/>
            </a:ln>
          </p:spPr>
          <p:txBody>
            <a:bodyPr wrap="none" anchor="ctr"/>
            <a:lstStyle/>
            <a:p>
              <a:endParaRPr lang="en-US"/>
            </a:p>
          </p:txBody>
        </p:sp>
        <p:sp>
          <p:nvSpPr>
            <p:cNvPr id="11" name="Oval 14"/>
            <p:cNvSpPr>
              <a:spLocks noChangeArrowheads="1"/>
            </p:cNvSpPr>
            <p:nvPr/>
          </p:nvSpPr>
          <p:spPr bwMode="auto">
            <a:xfrm>
              <a:off x="1344" y="316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2" name="Line 15"/>
            <p:cNvSpPr>
              <a:spLocks noChangeShapeType="1"/>
            </p:cNvSpPr>
            <p:nvPr/>
          </p:nvSpPr>
          <p:spPr bwMode="auto">
            <a:xfrm>
              <a:off x="1392" y="3216"/>
              <a:ext cx="2016" cy="0"/>
            </a:xfrm>
            <a:prstGeom prst="line">
              <a:avLst/>
            </a:prstGeom>
            <a:noFill/>
            <a:ln w="19050">
              <a:solidFill>
                <a:schemeClr val="accent2"/>
              </a:solidFill>
              <a:round/>
              <a:headEnd/>
              <a:tailEnd type="none" w="lg" len="lg"/>
            </a:ln>
          </p:spPr>
          <p:txBody>
            <a:bodyPr wrap="none" anchor="ctr"/>
            <a:lstStyle/>
            <a:p>
              <a:endParaRPr lang="en-US"/>
            </a:p>
          </p:txBody>
        </p:sp>
        <p:grpSp>
          <p:nvGrpSpPr>
            <p:cNvPr id="13" name="Group 17"/>
            <p:cNvGrpSpPr>
              <a:grpSpLocks/>
            </p:cNvGrpSpPr>
            <p:nvPr/>
          </p:nvGrpSpPr>
          <p:grpSpPr bwMode="auto">
            <a:xfrm>
              <a:off x="1824" y="2784"/>
              <a:ext cx="864" cy="288"/>
              <a:chOff x="1824" y="3840"/>
              <a:chExt cx="864" cy="288"/>
            </a:xfrm>
          </p:grpSpPr>
          <p:sp>
            <p:nvSpPr>
              <p:cNvPr id="39" name="Rectangle 18"/>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40" name="Rectangle 19"/>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41" name="Rectangle 20"/>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14" name="Group 21"/>
            <p:cNvGrpSpPr>
              <a:grpSpLocks/>
            </p:cNvGrpSpPr>
            <p:nvPr/>
          </p:nvGrpSpPr>
          <p:grpSpPr bwMode="auto">
            <a:xfrm>
              <a:off x="2496" y="2832"/>
              <a:ext cx="480" cy="96"/>
              <a:chOff x="2496" y="3888"/>
              <a:chExt cx="480" cy="96"/>
            </a:xfrm>
          </p:grpSpPr>
          <p:sp>
            <p:nvSpPr>
              <p:cNvPr id="37" name="Oval 22"/>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38" name="Line 23"/>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15" name="Oval 24"/>
            <p:cNvSpPr>
              <a:spLocks noChangeArrowheads="1"/>
            </p:cNvSpPr>
            <p:nvPr/>
          </p:nvSpPr>
          <p:spPr bwMode="auto">
            <a:xfrm>
              <a:off x="1920"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6" name="Rectangle 26"/>
            <p:cNvSpPr>
              <a:spLocks noChangeArrowheads="1"/>
            </p:cNvSpPr>
            <p:nvPr/>
          </p:nvSpPr>
          <p:spPr bwMode="auto">
            <a:xfrm>
              <a:off x="2976" y="2784"/>
              <a:ext cx="288" cy="288"/>
            </a:xfrm>
            <a:prstGeom prst="rect">
              <a:avLst/>
            </a:prstGeom>
            <a:noFill/>
            <a:ln w="19050">
              <a:solidFill>
                <a:schemeClr val="tx1"/>
              </a:solidFill>
              <a:miter lim="800000"/>
              <a:headEnd/>
              <a:tailEnd/>
            </a:ln>
          </p:spPr>
          <p:txBody>
            <a:bodyPr wrap="none" anchor="ctr"/>
            <a:lstStyle/>
            <a:p>
              <a:endParaRPr lang="en-US"/>
            </a:p>
          </p:txBody>
        </p:sp>
        <p:sp>
          <p:nvSpPr>
            <p:cNvPr id="17" name="Rectangle 27"/>
            <p:cNvSpPr>
              <a:spLocks noChangeArrowheads="1"/>
            </p:cNvSpPr>
            <p:nvPr/>
          </p:nvSpPr>
          <p:spPr bwMode="auto">
            <a:xfrm>
              <a:off x="3552" y="2784"/>
              <a:ext cx="288" cy="288"/>
            </a:xfrm>
            <a:prstGeom prst="rect">
              <a:avLst/>
            </a:prstGeom>
            <a:noFill/>
            <a:ln w="19050">
              <a:solidFill>
                <a:schemeClr val="tx1"/>
              </a:solidFill>
              <a:miter lim="800000"/>
              <a:headEnd/>
              <a:tailEnd/>
            </a:ln>
          </p:spPr>
          <p:txBody>
            <a:bodyPr wrap="none" anchor="ctr"/>
            <a:lstStyle/>
            <a:p>
              <a:endParaRPr lang="en-US"/>
            </a:p>
          </p:txBody>
        </p:sp>
        <p:sp>
          <p:nvSpPr>
            <p:cNvPr id="18" name="Rectangle 28"/>
            <p:cNvSpPr>
              <a:spLocks noChangeArrowheads="1"/>
            </p:cNvSpPr>
            <p:nvPr/>
          </p:nvSpPr>
          <p:spPr bwMode="auto">
            <a:xfrm>
              <a:off x="3264" y="2784"/>
              <a:ext cx="288" cy="288"/>
            </a:xfrm>
            <a:prstGeom prst="rect">
              <a:avLst/>
            </a:prstGeom>
            <a:noFill/>
            <a:ln w="19050">
              <a:solidFill>
                <a:schemeClr val="tx1"/>
              </a:solidFill>
              <a:miter lim="800000"/>
              <a:headEnd/>
              <a:tailEnd/>
            </a:ln>
          </p:spPr>
          <p:txBody>
            <a:bodyPr wrap="none" anchor="ctr"/>
            <a:lstStyle/>
            <a:p>
              <a:endParaRPr lang="en-US"/>
            </a:p>
          </p:txBody>
        </p:sp>
        <p:sp>
          <p:nvSpPr>
            <p:cNvPr id="19" name="Oval 29"/>
            <p:cNvSpPr>
              <a:spLocks noChangeArrowheads="1"/>
            </p:cNvSpPr>
            <p:nvPr/>
          </p:nvSpPr>
          <p:spPr bwMode="auto">
            <a:xfrm>
              <a:off x="3648"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 name="Oval 30"/>
            <p:cNvSpPr>
              <a:spLocks noChangeArrowheads="1"/>
            </p:cNvSpPr>
            <p:nvPr/>
          </p:nvSpPr>
          <p:spPr bwMode="auto">
            <a:xfrm>
              <a:off x="3072"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1" name="Line 31"/>
            <p:cNvSpPr>
              <a:spLocks noChangeShapeType="1"/>
            </p:cNvSpPr>
            <p:nvPr/>
          </p:nvSpPr>
          <p:spPr bwMode="auto">
            <a:xfrm>
              <a:off x="3696"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2" name="Line 32"/>
            <p:cNvSpPr>
              <a:spLocks noChangeShapeType="1"/>
            </p:cNvSpPr>
            <p:nvPr/>
          </p:nvSpPr>
          <p:spPr bwMode="auto">
            <a:xfrm flipH="1">
              <a:off x="2688" y="2975"/>
              <a:ext cx="432" cy="1"/>
            </a:xfrm>
            <a:prstGeom prst="line">
              <a:avLst/>
            </a:prstGeom>
            <a:noFill/>
            <a:ln w="19050">
              <a:solidFill>
                <a:schemeClr val="accent2"/>
              </a:solidFill>
              <a:round/>
              <a:headEnd/>
              <a:tailEnd type="triangle" w="lg" len="lg"/>
            </a:ln>
          </p:spPr>
          <p:txBody>
            <a:bodyPr wrap="none" anchor="ctr"/>
            <a:lstStyle/>
            <a:p>
              <a:endParaRPr lang="en-US"/>
            </a:p>
          </p:txBody>
        </p:sp>
        <p:grpSp>
          <p:nvGrpSpPr>
            <p:cNvPr id="23" name="Group 34"/>
            <p:cNvGrpSpPr>
              <a:grpSpLocks/>
            </p:cNvGrpSpPr>
            <p:nvPr/>
          </p:nvGrpSpPr>
          <p:grpSpPr bwMode="auto">
            <a:xfrm>
              <a:off x="4128" y="2784"/>
              <a:ext cx="864" cy="288"/>
              <a:chOff x="1824" y="3840"/>
              <a:chExt cx="864" cy="288"/>
            </a:xfrm>
          </p:grpSpPr>
          <p:sp>
            <p:nvSpPr>
              <p:cNvPr id="34" name="Rectangle 35"/>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35" name="Rectangle 36"/>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36" name="Rectangle 37"/>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24" name="Group 38"/>
            <p:cNvGrpSpPr>
              <a:grpSpLocks/>
            </p:cNvGrpSpPr>
            <p:nvPr/>
          </p:nvGrpSpPr>
          <p:grpSpPr bwMode="auto">
            <a:xfrm>
              <a:off x="3840" y="2928"/>
              <a:ext cx="480" cy="96"/>
              <a:chOff x="1536" y="3984"/>
              <a:chExt cx="480" cy="96"/>
            </a:xfrm>
          </p:grpSpPr>
          <p:sp>
            <p:nvSpPr>
              <p:cNvPr id="32" name="Oval 39"/>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33" name="Line 40"/>
              <p:cNvSpPr>
                <a:spLocks noChangeShapeType="1"/>
              </p:cNvSpPr>
              <p:nvPr/>
            </p:nvSpPr>
            <p:spPr bwMode="auto">
              <a:xfrm flipH="1">
                <a:off x="1536" y="4031"/>
                <a:ext cx="432" cy="1"/>
              </a:xfrm>
              <a:prstGeom prst="line">
                <a:avLst/>
              </a:prstGeom>
              <a:noFill/>
              <a:ln w="19050">
                <a:solidFill>
                  <a:schemeClr val="accent2"/>
                </a:solidFill>
                <a:round/>
                <a:headEnd/>
                <a:tailEnd type="triangle" w="lg" len="lg"/>
              </a:ln>
            </p:spPr>
            <p:txBody>
              <a:bodyPr wrap="none" anchor="ctr"/>
              <a:lstStyle/>
              <a:p>
                <a:endParaRPr lang="en-US"/>
              </a:p>
            </p:txBody>
          </p:sp>
        </p:grpSp>
        <p:sp>
          <p:nvSpPr>
            <p:cNvPr id="25" name="Oval 41"/>
            <p:cNvSpPr>
              <a:spLocks noChangeArrowheads="1"/>
            </p:cNvSpPr>
            <p:nvPr/>
          </p:nvSpPr>
          <p:spPr bwMode="auto">
            <a:xfrm>
              <a:off x="4800"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6" name="Freeform 43"/>
            <p:cNvSpPr>
              <a:spLocks/>
            </p:cNvSpPr>
            <p:nvPr/>
          </p:nvSpPr>
          <p:spPr bwMode="auto">
            <a:xfrm>
              <a:off x="5002" y="2976"/>
              <a:ext cx="230" cy="240"/>
            </a:xfrm>
            <a:custGeom>
              <a:avLst/>
              <a:gdLst>
                <a:gd name="T0" fmla="*/ 0 w 230"/>
                <a:gd name="T1" fmla="*/ 240 h 240"/>
                <a:gd name="T2" fmla="*/ 192 w 230"/>
                <a:gd name="T3" fmla="*/ 192 h 240"/>
                <a:gd name="T4" fmla="*/ 198 w 230"/>
                <a:gd name="T5" fmla="*/ 60 h 240"/>
                <a:gd name="T6" fmla="*/ 0 w 230"/>
                <a:gd name="T7" fmla="*/ 0 h 240"/>
                <a:gd name="T8" fmla="*/ 0 60000 65536"/>
                <a:gd name="T9" fmla="*/ 0 60000 65536"/>
                <a:gd name="T10" fmla="*/ 0 60000 65536"/>
                <a:gd name="T11" fmla="*/ 0 60000 65536"/>
                <a:gd name="T12" fmla="*/ 0 w 230"/>
                <a:gd name="T13" fmla="*/ 0 h 240"/>
                <a:gd name="T14" fmla="*/ 230 w 230"/>
                <a:gd name="T15" fmla="*/ 240 h 240"/>
              </a:gdLst>
              <a:ahLst/>
              <a:cxnLst>
                <a:cxn ang="T8">
                  <a:pos x="T0" y="T1"/>
                </a:cxn>
                <a:cxn ang="T9">
                  <a:pos x="T2" y="T3"/>
                </a:cxn>
                <a:cxn ang="T10">
                  <a:pos x="T4" y="T5"/>
                </a:cxn>
                <a:cxn ang="T11">
                  <a:pos x="T6" y="T7"/>
                </a:cxn>
              </a:cxnLst>
              <a:rect l="T12" t="T13" r="T14" b="T15"/>
              <a:pathLst>
                <a:path w="230" h="240">
                  <a:moveTo>
                    <a:pt x="0" y="240"/>
                  </a:moveTo>
                  <a:cubicBezTo>
                    <a:pt x="80" y="228"/>
                    <a:pt x="159" y="222"/>
                    <a:pt x="192" y="192"/>
                  </a:cubicBezTo>
                  <a:cubicBezTo>
                    <a:pt x="225" y="162"/>
                    <a:pt x="230" y="92"/>
                    <a:pt x="198" y="60"/>
                  </a:cubicBezTo>
                  <a:cubicBezTo>
                    <a:pt x="166" y="28"/>
                    <a:pt x="41" y="12"/>
                    <a:pt x="0" y="0"/>
                  </a:cubicBezTo>
                </a:path>
              </a:pathLst>
            </a:custGeom>
            <a:noFill/>
            <a:ln w="19050" cap="flat" cmpd="sng">
              <a:solidFill>
                <a:schemeClr val="accent2"/>
              </a:solidFill>
              <a:prstDash val="solid"/>
              <a:round/>
              <a:headEnd type="none" w="med" len="med"/>
              <a:tailEnd type="triangle" w="lg" len="lg"/>
            </a:ln>
          </p:spPr>
          <p:txBody>
            <a:bodyPr wrap="none" anchor="ctr"/>
            <a:lstStyle/>
            <a:p>
              <a:endParaRPr lang="en-US"/>
            </a:p>
          </p:txBody>
        </p:sp>
        <p:sp>
          <p:nvSpPr>
            <p:cNvPr id="27" name="Line 44"/>
            <p:cNvSpPr>
              <a:spLocks noChangeShapeType="1"/>
            </p:cNvSpPr>
            <p:nvPr/>
          </p:nvSpPr>
          <p:spPr bwMode="auto">
            <a:xfrm flipH="1">
              <a:off x="4858" y="3216"/>
              <a:ext cx="192" cy="0"/>
            </a:xfrm>
            <a:prstGeom prst="line">
              <a:avLst/>
            </a:prstGeom>
            <a:noFill/>
            <a:ln w="19050">
              <a:solidFill>
                <a:schemeClr val="accent2"/>
              </a:solidFill>
              <a:round/>
              <a:headEnd/>
              <a:tailEnd/>
            </a:ln>
          </p:spPr>
          <p:txBody>
            <a:bodyPr wrap="none" anchor="ctr"/>
            <a:lstStyle/>
            <a:p>
              <a:endParaRPr lang="en-US"/>
            </a:p>
          </p:txBody>
        </p:sp>
        <p:sp>
          <p:nvSpPr>
            <p:cNvPr id="28" name="Line 45"/>
            <p:cNvSpPr>
              <a:spLocks noChangeShapeType="1"/>
            </p:cNvSpPr>
            <p:nvPr/>
          </p:nvSpPr>
          <p:spPr bwMode="auto">
            <a:xfrm>
              <a:off x="3408" y="3216"/>
              <a:ext cx="1440" cy="0"/>
            </a:xfrm>
            <a:prstGeom prst="line">
              <a:avLst/>
            </a:prstGeom>
            <a:noFill/>
            <a:ln w="19050">
              <a:solidFill>
                <a:schemeClr val="accent2"/>
              </a:solidFill>
              <a:round/>
              <a:headEnd/>
              <a:tailEnd/>
            </a:ln>
          </p:spPr>
          <p:txBody>
            <a:bodyPr/>
            <a:lstStyle/>
            <a:p>
              <a:endParaRPr lang="en-US"/>
            </a:p>
          </p:txBody>
        </p:sp>
        <p:sp>
          <p:nvSpPr>
            <p:cNvPr id="29" name="Rectangle 46"/>
            <p:cNvSpPr>
              <a:spLocks noChangeArrowheads="1"/>
            </p:cNvSpPr>
            <p:nvPr/>
          </p:nvSpPr>
          <p:spPr bwMode="auto">
            <a:xfrm>
              <a:off x="2112"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30" name="Rectangle 47"/>
            <p:cNvSpPr>
              <a:spLocks noChangeArrowheads="1"/>
            </p:cNvSpPr>
            <p:nvPr/>
          </p:nvSpPr>
          <p:spPr bwMode="auto">
            <a:xfrm>
              <a:off x="3264"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31" name="Rectangle 48"/>
            <p:cNvSpPr>
              <a:spLocks noChangeArrowheads="1"/>
            </p:cNvSpPr>
            <p:nvPr/>
          </p:nvSpPr>
          <p:spPr bwMode="auto">
            <a:xfrm>
              <a:off x="4416" y="2784"/>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grpSp>
      <p:sp>
        <p:nvSpPr>
          <p:cNvPr id="83" name="Rectangle 4"/>
          <p:cNvSpPr txBox="1">
            <a:spLocks noChangeArrowheads="1"/>
          </p:cNvSpPr>
          <p:nvPr/>
        </p:nvSpPr>
        <p:spPr>
          <a:xfrm>
            <a:off x="685800" y="4800600"/>
            <a:ext cx="7772400" cy="16764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We don</a:t>
            </a:r>
            <a:r>
              <a:rPr kumimoji="0" lang="ja-JP" altLang="en-US" sz="2400" b="0" i="0" u="none" strike="noStrike" kern="1200" cap="none" spc="0" normalizeH="0" baseline="0" noProof="0" smtClean="0">
                <a:ln>
                  <a:noFill/>
                </a:ln>
                <a:solidFill>
                  <a:schemeClr val="accent1">
                    <a:lumMod val="75000"/>
                  </a:schemeClr>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t have to do anything about the links in node </a:t>
            </a:r>
            <a:r>
              <a:rPr kumimoji="0" lang="en-US" altLang="ja-JP" sz="2400" b="0" i="0" u="none" strike="noStrike" kern="1200" cap="none" spc="0" normalizeH="0" baseline="0" noProof="0" dirty="0" smtClean="0">
                <a:ln>
                  <a:noFill/>
                </a:ln>
                <a:solidFill>
                  <a:schemeClr val="accent1">
                    <a:lumMod val="75000"/>
                  </a:schemeClr>
                </a:solidFill>
                <a:effectLst/>
                <a:uLnTx/>
                <a:uFillTx/>
                <a:latin typeface="Consolas" pitchFamily="49" charset="0"/>
                <a:ea typeface="+mn-ea"/>
                <a:cs typeface="+mn-cs"/>
              </a:rPr>
              <a:t>b</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Garbage collection will take care of deleted nodes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Deletion of the first node or the last node is a special case</a:t>
            </a:r>
          </a:p>
        </p:txBody>
      </p:sp>
      <p:sp>
        <p:nvSpPr>
          <p:cNvPr id="84" name="Freeform 53"/>
          <p:cNvSpPr>
            <a:spLocks/>
          </p:cNvSpPr>
          <p:nvPr/>
        </p:nvSpPr>
        <p:spPr bwMode="auto">
          <a:xfrm>
            <a:off x="4114800" y="4038600"/>
            <a:ext cx="2524125" cy="303213"/>
          </a:xfrm>
          <a:custGeom>
            <a:avLst/>
            <a:gdLst>
              <a:gd name="T0" fmla="*/ 2147483647 w 1590"/>
              <a:gd name="T1" fmla="*/ 2147483647 h 191"/>
              <a:gd name="T2" fmla="*/ 2147483647 w 1590"/>
              <a:gd name="T3" fmla="*/ 2147483647 h 191"/>
              <a:gd name="T4" fmla="*/ 2147483647 w 1590"/>
              <a:gd name="T5" fmla="*/ 2147483647 h 191"/>
              <a:gd name="T6" fmla="*/ 2147483647 w 1590"/>
              <a:gd name="T7" fmla="*/ 2147483647 h 191"/>
              <a:gd name="T8" fmla="*/ 2147483647 w 1590"/>
              <a:gd name="T9" fmla="*/ 2147483647 h 191"/>
              <a:gd name="T10" fmla="*/ 2147483647 w 1590"/>
              <a:gd name="T11" fmla="*/ 2147483647 h 191"/>
              <a:gd name="T12" fmla="*/ 0 w 1590"/>
              <a:gd name="T13" fmla="*/ 2147483647 h 191"/>
              <a:gd name="T14" fmla="*/ 0 60000 65536"/>
              <a:gd name="T15" fmla="*/ 0 60000 65536"/>
              <a:gd name="T16" fmla="*/ 0 60000 65536"/>
              <a:gd name="T17" fmla="*/ 0 60000 65536"/>
              <a:gd name="T18" fmla="*/ 0 60000 65536"/>
              <a:gd name="T19" fmla="*/ 0 60000 65536"/>
              <a:gd name="T20" fmla="*/ 0 60000 65536"/>
              <a:gd name="T21" fmla="*/ 0 w 1590"/>
              <a:gd name="T22" fmla="*/ 0 h 191"/>
              <a:gd name="T23" fmla="*/ 1590 w 1590"/>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0" h="191">
                <a:moveTo>
                  <a:pt x="1590" y="6"/>
                </a:moveTo>
                <a:cubicBezTo>
                  <a:pt x="1568" y="9"/>
                  <a:pt x="1514" y="0"/>
                  <a:pt x="1458" y="24"/>
                </a:cubicBezTo>
                <a:cubicBezTo>
                  <a:pt x="1402" y="48"/>
                  <a:pt x="1341" y="124"/>
                  <a:pt x="1254" y="150"/>
                </a:cubicBezTo>
                <a:cubicBezTo>
                  <a:pt x="1167" y="176"/>
                  <a:pt x="1071" y="174"/>
                  <a:pt x="936" y="180"/>
                </a:cubicBezTo>
                <a:cubicBezTo>
                  <a:pt x="801" y="186"/>
                  <a:pt x="569" y="191"/>
                  <a:pt x="444" y="186"/>
                </a:cubicBezTo>
                <a:cubicBezTo>
                  <a:pt x="319" y="181"/>
                  <a:pt x="260" y="164"/>
                  <a:pt x="186" y="150"/>
                </a:cubicBezTo>
                <a:cubicBezTo>
                  <a:pt x="112" y="136"/>
                  <a:pt x="39" y="112"/>
                  <a:pt x="0" y="102"/>
                </a:cubicBezTo>
              </a:path>
            </a:pathLst>
          </a:custGeom>
          <a:noFill/>
          <a:ln w="15875">
            <a:solidFill>
              <a:schemeClr val="accent2"/>
            </a:solidFill>
            <a:round/>
            <a:headEnd/>
            <a:tailEnd type="triangle" w="lg" len="lg"/>
          </a:ln>
        </p:spPr>
        <p:txBody>
          <a:bodyPr/>
          <a:lstStyle/>
          <a:p>
            <a:endParaRPr lang="en-US" dirty="0"/>
          </a:p>
        </p:txBody>
      </p:sp>
      <p:sp>
        <p:nvSpPr>
          <p:cNvPr id="85" name="Freeform 52"/>
          <p:cNvSpPr>
            <a:spLocks/>
          </p:cNvSpPr>
          <p:nvPr/>
        </p:nvSpPr>
        <p:spPr bwMode="auto">
          <a:xfrm>
            <a:off x="4114800" y="3352800"/>
            <a:ext cx="2505075" cy="439737"/>
          </a:xfrm>
          <a:custGeom>
            <a:avLst/>
            <a:gdLst>
              <a:gd name="T0" fmla="*/ 0 w 1578"/>
              <a:gd name="T1" fmla="*/ 2147483647 h 277"/>
              <a:gd name="T2" fmla="*/ 2147483647 w 1578"/>
              <a:gd name="T3" fmla="*/ 2147483647 h 277"/>
              <a:gd name="T4" fmla="*/ 2147483647 w 1578"/>
              <a:gd name="T5" fmla="*/ 2147483647 h 277"/>
              <a:gd name="T6" fmla="*/ 2147483647 w 1578"/>
              <a:gd name="T7" fmla="*/ 2147483647 h 277"/>
              <a:gd name="T8" fmla="*/ 2147483647 w 1578"/>
              <a:gd name="T9" fmla="*/ 2147483647 h 277"/>
              <a:gd name="T10" fmla="*/ 2147483647 w 1578"/>
              <a:gd name="T11" fmla="*/ 2147483647 h 277"/>
              <a:gd name="T12" fmla="*/ 2147483647 w 1578"/>
              <a:gd name="T13" fmla="*/ 2147483647 h 277"/>
              <a:gd name="T14" fmla="*/ 0 60000 65536"/>
              <a:gd name="T15" fmla="*/ 0 60000 65536"/>
              <a:gd name="T16" fmla="*/ 0 60000 65536"/>
              <a:gd name="T17" fmla="*/ 0 60000 65536"/>
              <a:gd name="T18" fmla="*/ 0 60000 65536"/>
              <a:gd name="T19" fmla="*/ 0 60000 65536"/>
              <a:gd name="T20" fmla="*/ 0 60000 65536"/>
              <a:gd name="T21" fmla="*/ 0 w 1578"/>
              <a:gd name="T22" fmla="*/ 0 h 277"/>
              <a:gd name="T23" fmla="*/ 1578 w 1578"/>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8" h="277">
                <a:moveTo>
                  <a:pt x="0" y="261"/>
                </a:moveTo>
                <a:cubicBezTo>
                  <a:pt x="28" y="259"/>
                  <a:pt x="105" y="277"/>
                  <a:pt x="168" y="249"/>
                </a:cubicBezTo>
                <a:cubicBezTo>
                  <a:pt x="231" y="221"/>
                  <a:pt x="265" y="133"/>
                  <a:pt x="378" y="93"/>
                </a:cubicBezTo>
                <a:cubicBezTo>
                  <a:pt x="491" y="53"/>
                  <a:pt x="719" y="18"/>
                  <a:pt x="846" y="9"/>
                </a:cubicBezTo>
                <a:cubicBezTo>
                  <a:pt x="973" y="0"/>
                  <a:pt x="1060" y="27"/>
                  <a:pt x="1140" y="39"/>
                </a:cubicBezTo>
                <a:cubicBezTo>
                  <a:pt x="1220" y="51"/>
                  <a:pt x="1253" y="58"/>
                  <a:pt x="1326" y="81"/>
                </a:cubicBezTo>
                <a:cubicBezTo>
                  <a:pt x="1399" y="104"/>
                  <a:pt x="1526" y="157"/>
                  <a:pt x="1578" y="177"/>
                </a:cubicBezTo>
              </a:path>
            </a:pathLst>
          </a:custGeom>
          <a:noFill/>
          <a:ln w="19050">
            <a:solidFill>
              <a:schemeClr val="tx1"/>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del_at</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c)</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node*s=start;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s=s-&gt;next;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p=s-&gt;next;</a:t>
            </a:r>
          </a:p>
          <a:p>
            <a:pPr>
              <a:buNone/>
            </a:pPr>
            <a:r>
              <a:rPr lang="en-US" dirty="0" smtClean="0">
                <a:solidFill>
                  <a:schemeClr val="accent1">
                    <a:lumMod val="75000"/>
                  </a:schemeClr>
                </a:solidFill>
              </a:rPr>
              <a:t>	 s-&gt;next=p-&gt;next;</a:t>
            </a:r>
          </a:p>
          <a:p>
            <a:pPr>
              <a:buNone/>
            </a:pPr>
            <a:r>
              <a:rPr lang="en-US" dirty="0" smtClean="0">
                <a:solidFill>
                  <a:schemeClr val="accent1">
                    <a:lumMod val="75000"/>
                  </a:schemeClr>
                </a:solidFill>
              </a:rPr>
              <a:t>	 p-&gt;next-&gt;previous=s;</a:t>
            </a:r>
          </a:p>
          <a:p>
            <a:pPr>
              <a:buNone/>
            </a:pPr>
            <a:r>
              <a:rPr lang="en-US" dirty="0" smtClean="0">
                <a:solidFill>
                  <a:schemeClr val="accent1">
                    <a:lumMod val="75000"/>
                  </a:schemeClr>
                </a:solidFill>
              </a:rPr>
              <a:t>	 delete p;</a:t>
            </a:r>
          </a:p>
          <a:p>
            <a:pPr>
              <a:buNone/>
            </a:pPr>
            <a:r>
              <a:rPr lang="en-US" dirty="0" smtClean="0">
                <a:solidFill>
                  <a:schemeClr val="accent1">
                    <a:lumMod val="75000"/>
                  </a:schemeClr>
                </a:solidFill>
              </a:rPr>
              <a:t>	 </a:t>
            </a:r>
            <a:r>
              <a:rPr lang="en-US" dirty="0" err="1" smtClean="0">
                <a:solidFill>
                  <a:schemeClr val="accent1">
                    <a:lumMod val="75000"/>
                  </a:schemeClr>
                </a:solidFill>
              </a:rPr>
              <a:t>cout</a:t>
            </a:r>
            <a:r>
              <a:rPr lang="en-US" dirty="0" smtClean="0">
                <a:solidFill>
                  <a:schemeClr val="accent1">
                    <a:lumMod val="75000"/>
                  </a:schemeClr>
                </a:solidFill>
              </a:rPr>
              <a:t>&lt;&lt;"\</a:t>
            </a:r>
            <a:r>
              <a:rPr lang="en-US" dirty="0" err="1" smtClean="0">
                <a:solidFill>
                  <a:schemeClr val="accent1">
                    <a:lumMod val="75000"/>
                  </a:schemeClr>
                </a:solidFill>
              </a:rPr>
              <a:t>nNode</a:t>
            </a:r>
            <a:r>
              <a:rPr lang="en-US" dirty="0" smtClean="0">
                <a:solidFill>
                  <a:schemeClr val="accent1">
                    <a:lumMod val="75000"/>
                  </a:schemeClr>
                </a:solidFill>
              </a:rPr>
              <a:t> number "&lt;&lt;c&lt;&lt;" deleted successfully";</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fontScale="90000"/>
          </a:bodyPr>
          <a:lstStyle/>
          <a:p>
            <a:r>
              <a:rPr lang="en-US" dirty="0" smtClean="0"/>
              <a:t>APPLICATIONS  OF   LINKED   LIST</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a:buNone/>
            </a:pPr>
            <a:r>
              <a:rPr lang="en-US" dirty="0" smtClean="0">
                <a:solidFill>
                  <a:schemeClr val="accent1">
                    <a:lumMod val="75000"/>
                  </a:schemeClr>
                </a:solidFill>
              </a:rPr>
              <a:t>    1. Applications that have an MRU list (a linked list of file names)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2. The cache in your browser that allows you to hit the BACK button (a linked list of URLs)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3. Undo functionality in Photoshop or Word (a linked list of state)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4. A stack, hash table, and binary tree can be implemented using a doubly linked list. </a:t>
            </a:r>
            <a:br>
              <a:rPr lang="en-US" dirty="0" smtClean="0">
                <a:solidFill>
                  <a:schemeClr val="accent1">
                    <a:lumMod val="75000"/>
                  </a:schemeClr>
                </a:solidFill>
              </a:rPr>
            </a:b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04800" y="331788"/>
            <a:ext cx="4343400" cy="707886"/>
          </a:xfrm>
          <a:prstGeom prst="rect">
            <a:avLst/>
          </a:prstGeom>
          <a:noFill/>
          <a:ln w="9525">
            <a:noFill/>
            <a:miter lim="800000"/>
            <a:headEnd/>
            <a:tailEnd/>
          </a:ln>
          <a:effectLst/>
        </p:spPr>
        <p:txBody>
          <a:bodyPr wrap="square">
            <a:spAutoFit/>
          </a:bodyPr>
          <a:lstStyle/>
          <a:p>
            <a:pPr>
              <a:buClr>
                <a:schemeClr val="hlink"/>
              </a:buClr>
              <a:buFontTx/>
              <a:buChar char="•"/>
            </a:pPr>
            <a:r>
              <a:rPr lang="en-US" sz="4000" b="1" u="sng" dirty="0"/>
              <a:t> </a:t>
            </a:r>
            <a:r>
              <a:rPr lang="en-US" sz="4000" b="1" u="sng" dirty="0" smtClean="0">
                <a:solidFill>
                  <a:srgbClr val="000066"/>
                </a:solidFill>
              </a:rPr>
              <a:t>Polyno</a:t>
            </a:r>
            <a:r>
              <a:rPr lang="en-US" sz="4000" b="1" u="sng" dirty="0" smtClean="0">
                <a:solidFill>
                  <a:srgbClr val="002060"/>
                </a:solidFill>
              </a:rPr>
              <a:t>mials</a:t>
            </a:r>
            <a:r>
              <a:rPr lang="en-US" sz="4000" b="1" dirty="0" smtClean="0">
                <a:solidFill>
                  <a:srgbClr val="000066"/>
                </a:solidFill>
              </a:rPr>
              <a:t> </a:t>
            </a:r>
            <a:endParaRPr lang="en-US" sz="1600" b="1" u="sng" dirty="0">
              <a:solidFill>
                <a:srgbClr val="000066"/>
              </a:solidFill>
            </a:endParaRPr>
          </a:p>
        </p:txBody>
      </p:sp>
      <p:sp>
        <p:nvSpPr>
          <p:cNvPr id="35843" name="Text Box 3"/>
          <p:cNvSpPr txBox="1">
            <a:spLocks noChangeArrowheads="1"/>
          </p:cNvSpPr>
          <p:nvPr/>
        </p:nvSpPr>
        <p:spPr bwMode="auto">
          <a:xfrm>
            <a:off x="533400" y="1341438"/>
            <a:ext cx="8382000" cy="1554162"/>
          </a:xfrm>
          <a:prstGeom prst="rect">
            <a:avLst/>
          </a:prstGeom>
          <a:noFill/>
          <a:ln w="9525">
            <a:noFill/>
            <a:miter lim="800000"/>
            <a:headEnd/>
            <a:tailEnd/>
          </a:ln>
          <a:effectLst/>
        </p:spPr>
        <p:txBody>
          <a:bodyPr>
            <a:spAutoFit/>
          </a:bodyPr>
          <a:lstStyle/>
          <a:p>
            <a:pPr>
              <a:buFontTx/>
              <a:buChar char="•"/>
            </a:pPr>
            <a:r>
              <a:rPr lang="en-US" sz="3200"/>
              <a:t>Array Implementation:</a:t>
            </a:r>
            <a:endParaRPr lang="en-US" sz="3200">
              <a:solidFill>
                <a:srgbClr val="000066"/>
              </a:solidFill>
            </a:endParaRPr>
          </a:p>
          <a:p>
            <a:pPr>
              <a:buFontTx/>
              <a:buChar char="•"/>
            </a:pPr>
            <a:r>
              <a:rPr lang="en-US" sz="3200">
                <a:solidFill>
                  <a:srgbClr val="000066"/>
                </a:solidFill>
              </a:rPr>
              <a:t> p1(x) = 8x</a:t>
            </a:r>
            <a:r>
              <a:rPr lang="en-US" sz="3200" b="1" baseline="30000">
                <a:solidFill>
                  <a:srgbClr val="000066"/>
                </a:solidFill>
              </a:rPr>
              <a:t>3</a:t>
            </a:r>
            <a:r>
              <a:rPr lang="en-US" sz="3200">
                <a:solidFill>
                  <a:srgbClr val="000066"/>
                </a:solidFill>
              </a:rPr>
              <a:t> + 3x</a:t>
            </a:r>
            <a:r>
              <a:rPr lang="en-US" sz="3200" b="1" baseline="30000">
                <a:solidFill>
                  <a:srgbClr val="000066"/>
                </a:solidFill>
              </a:rPr>
              <a:t>2</a:t>
            </a:r>
            <a:r>
              <a:rPr lang="en-US" sz="3200">
                <a:solidFill>
                  <a:srgbClr val="000066"/>
                </a:solidFill>
              </a:rPr>
              <a:t> + 2x + 6</a:t>
            </a:r>
            <a:endParaRPr lang="en-US" sz="3200"/>
          </a:p>
          <a:p>
            <a:pPr>
              <a:buFontTx/>
              <a:buChar char="•"/>
            </a:pPr>
            <a:r>
              <a:rPr lang="en-US" sz="3200">
                <a:solidFill>
                  <a:srgbClr val="000066"/>
                </a:solidFill>
              </a:rPr>
              <a:t> p2(x) = 23x</a:t>
            </a:r>
            <a:r>
              <a:rPr lang="en-US" sz="3200" b="1" baseline="30000">
                <a:solidFill>
                  <a:srgbClr val="000066"/>
                </a:solidFill>
              </a:rPr>
              <a:t>4</a:t>
            </a:r>
            <a:r>
              <a:rPr lang="en-US" sz="3200">
                <a:solidFill>
                  <a:srgbClr val="000066"/>
                </a:solidFill>
              </a:rPr>
              <a:t> + 18x - 3</a:t>
            </a:r>
          </a:p>
        </p:txBody>
      </p:sp>
      <p:graphicFrame>
        <p:nvGraphicFramePr>
          <p:cNvPr id="35844" name="Group 4"/>
          <p:cNvGraphicFramePr>
            <a:graphicFrameLocks noGrp="1"/>
          </p:cNvGraphicFramePr>
          <p:nvPr/>
        </p:nvGraphicFramePr>
        <p:xfrm>
          <a:off x="685800" y="3641725"/>
          <a:ext cx="3108325" cy="609600"/>
        </p:xfrm>
        <a:graphic>
          <a:graphicData uri="http://schemas.openxmlformats.org/drawingml/2006/table">
            <a:tbl>
              <a:tblPr/>
              <a:tblGrid>
                <a:gridCol w="777875"/>
                <a:gridCol w="777875"/>
                <a:gridCol w="774700"/>
                <a:gridCol w="777875"/>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56" name="Text Box 16"/>
          <p:cNvSpPr txBox="1">
            <a:spLocks noChangeArrowheads="1"/>
          </p:cNvSpPr>
          <p:nvPr/>
        </p:nvSpPr>
        <p:spPr bwMode="auto">
          <a:xfrm>
            <a:off x="898525" y="4327525"/>
            <a:ext cx="311150" cy="366713"/>
          </a:xfrm>
          <a:prstGeom prst="rect">
            <a:avLst/>
          </a:prstGeom>
          <a:noFill/>
          <a:ln w="9525">
            <a:noFill/>
            <a:miter lim="800000"/>
            <a:headEnd/>
            <a:tailEnd/>
          </a:ln>
          <a:effectLst/>
        </p:spPr>
        <p:txBody>
          <a:bodyPr wrap="none">
            <a:spAutoFit/>
          </a:bodyPr>
          <a:lstStyle/>
          <a:p>
            <a:r>
              <a:rPr lang="en-US"/>
              <a:t>0</a:t>
            </a:r>
          </a:p>
        </p:txBody>
      </p:sp>
      <p:sp>
        <p:nvSpPr>
          <p:cNvPr id="35857" name="Text Box 17"/>
          <p:cNvSpPr txBox="1">
            <a:spLocks noChangeArrowheads="1"/>
          </p:cNvSpPr>
          <p:nvPr/>
        </p:nvSpPr>
        <p:spPr bwMode="auto">
          <a:xfrm>
            <a:off x="2508250" y="4341813"/>
            <a:ext cx="311150" cy="366712"/>
          </a:xfrm>
          <a:prstGeom prst="rect">
            <a:avLst/>
          </a:prstGeom>
          <a:noFill/>
          <a:ln w="9525">
            <a:noFill/>
            <a:miter lim="800000"/>
            <a:headEnd/>
            <a:tailEnd/>
          </a:ln>
          <a:effectLst/>
        </p:spPr>
        <p:txBody>
          <a:bodyPr wrap="none">
            <a:spAutoFit/>
          </a:bodyPr>
          <a:lstStyle/>
          <a:p>
            <a:r>
              <a:rPr lang="en-US"/>
              <a:t>2</a:t>
            </a:r>
          </a:p>
        </p:txBody>
      </p:sp>
      <p:sp>
        <p:nvSpPr>
          <p:cNvPr id="35858" name="Line 18"/>
          <p:cNvSpPr>
            <a:spLocks noChangeShapeType="1"/>
          </p:cNvSpPr>
          <p:nvPr/>
        </p:nvSpPr>
        <p:spPr bwMode="auto">
          <a:xfrm flipH="1" flipV="1">
            <a:off x="1143000" y="4572000"/>
            <a:ext cx="3048000" cy="914400"/>
          </a:xfrm>
          <a:prstGeom prst="line">
            <a:avLst/>
          </a:prstGeom>
          <a:noFill/>
          <a:ln w="28575">
            <a:solidFill>
              <a:srgbClr val="CC3300"/>
            </a:solidFill>
            <a:round/>
            <a:headEnd/>
            <a:tailEnd type="triangle" w="med" len="med"/>
          </a:ln>
          <a:effectLst/>
        </p:spPr>
        <p:txBody>
          <a:bodyPr/>
          <a:lstStyle/>
          <a:p>
            <a:endParaRPr lang="en-US"/>
          </a:p>
        </p:txBody>
      </p:sp>
      <p:sp>
        <p:nvSpPr>
          <p:cNvPr id="35859" name="Line 19"/>
          <p:cNvSpPr>
            <a:spLocks noChangeShapeType="1"/>
          </p:cNvSpPr>
          <p:nvPr/>
        </p:nvSpPr>
        <p:spPr bwMode="auto">
          <a:xfrm flipH="1" flipV="1">
            <a:off x="2743200" y="4572000"/>
            <a:ext cx="1524000" cy="838200"/>
          </a:xfrm>
          <a:prstGeom prst="line">
            <a:avLst/>
          </a:prstGeom>
          <a:noFill/>
          <a:ln w="28575">
            <a:solidFill>
              <a:srgbClr val="CC3300"/>
            </a:solidFill>
            <a:round/>
            <a:headEnd/>
            <a:tailEnd type="triangle" w="med" len="med"/>
          </a:ln>
          <a:effectLst/>
        </p:spPr>
        <p:txBody>
          <a:bodyPr/>
          <a:lstStyle/>
          <a:p>
            <a:endParaRPr lang="en-US"/>
          </a:p>
        </p:txBody>
      </p:sp>
      <p:sp>
        <p:nvSpPr>
          <p:cNvPr id="35860" name="Text Box 20"/>
          <p:cNvSpPr txBox="1">
            <a:spLocks noChangeArrowheads="1"/>
          </p:cNvSpPr>
          <p:nvPr/>
        </p:nvSpPr>
        <p:spPr bwMode="auto">
          <a:xfrm>
            <a:off x="3581400" y="5562600"/>
            <a:ext cx="1524000" cy="915988"/>
          </a:xfrm>
          <a:prstGeom prst="rect">
            <a:avLst/>
          </a:prstGeom>
          <a:noFill/>
          <a:ln w="9525">
            <a:noFill/>
            <a:miter lim="800000"/>
            <a:headEnd/>
            <a:tailEnd/>
          </a:ln>
          <a:effectLst/>
        </p:spPr>
        <p:txBody>
          <a:bodyPr>
            <a:spAutoFit/>
          </a:bodyPr>
          <a:lstStyle/>
          <a:p>
            <a:pPr algn="ctr"/>
            <a:r>
              <a:rPr lang="en-US" b="1"/>
              <a:t>Index represents exponents</a:t>
            </a:r>
          </a:p>
        </p:txBody>
      </p:sp>
      <p:graphicFrame>
        <p:nvGraphicFramePr>
          <p:cNvPr id="35861" name="Group 21"/>
          <p:cNvGraphicFramePr>
            <a:graphicFrameLocks noGrp="1"/>
          </p:cNvGraphicFramePr>
          <p:nvPr/>
        </p:nvGraphicFramePr>
        <p:xfrm>
          <a:off x="4800600" y="3641725"/>
          <a:ext cx="3886200" cy="609600"/>
        </p:xfrm>
        <a:graphic>
          <a:graphicData uri="http://schemas.openxmlformats.org/drawingml/2006/table">
            <a:tbl>
              <a:tblPr/>
              <a:tblGrid>
                <a:gridCol w="777875"/>
                <a:gridCol w="777875"/>
                <a:gridCol w="774700"/>
                <a:gridCol w="777875"/>
                <a:gridCol w="777875"/>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5" name="Text Box 35"/>
          <p:cNvSpPr txBox="1">
            <a:spLocks noChangeArrowheads="1"/>
          </p:cNvSpPr>
          <p:nvPr/>
        </p:nvSpPr>
        <p:spPr bwMode="auto">
          <a:xfrm>
            <a:off x="5095875" y="4327525"/>
            <a:ext cx="311150" cy="366713"/>
          </a:xfrm>
          <a:prstGeom prst="rect">
            <a:avLst/>
          </a:prstGeom>
          <a:noFill/>
          <a:ln w="9525">
            <a:noFill/>
            <a:miter lim="800000"/>
            <a:headEnd/>
            <a:tailEnd/>
          </a:ln>
          <a:effectLst/>
        </p:spPr>
        <p:txBody>
          <a:bodyPr wrap="none">
            <a:spAutoFit/>
          </a:bodyPr>
          <a:lstStyle/>
          <a:p>
            <a:r>
              <a:rPr lang="en-US"/>
              <a:t>0</a:t>
            </a:r>
          </a:p>
        </p:txBody>
      </p:sp>
      <p:sp>
        <p:nvSpPr>
          <p:cNvPr id="35876" name="Text Box 36"/>
          <p:cNvSpPr txBox="1">
            <a:spLocks noChangeArrowheads="1"/>
          </p:cNvSpPr>
          <p:nvPr/>
        </p:nvSpPr>
        <p:spPr bwMode="auto">
          <a:xfrm>
            <a:off x="8153400" y="4341813"/>
            <a:ext cx="311150" cy="366712"/>
          </a:xfrm>
          <a:prstGeom prst="rect">
            <a:avLst/>
          </a:prstGeom>
          <a:noFill/>
          <a:ln w="9525">
            <a:noFill/>
            <a:miter lim="800000"/>
            <a:headEnd/>
            <a:tailEnd/>
          </a:ln>
          <a:effectLst/>
        </p:spPr>
        <p:txBody>
          <a:bodyPr wrap="none">
            <a:spAutoFit/>
          </a:bodyPr>
          <a:lstStyle/>
          <a:p>
            <a:r>
              <a:rPr lang="en-US"/>
              <a:t>4</a:t>
            </a:r>
          </a:p>
        </p:txBody>
      </p:sp>
      <p:sp>
        <p:nvSpPr>
          <p:cNvPr id="35877" name="Text Box 37"/>
          <p:cNvSpPr txBox="1">
            <a:spLocks noChangeArrowheads="1"/>
          </p:cNvSpPr>
          <p:nvPr/>
        </p:nvSpPr>
        <p:spPr bwMode="auto">
          <a:xfrm>
            <a:off x="6629400" y="4341813"/>
            <a:ext cx="311150" cy="366712"/>
          </a:xfrm>
          <a:prstGeom prst="rect">
            <a:avLst/>
          </a:prstGeom>
          <a:noFill/>
          <a:ln w="9525">
            <a:noFill/>
            <a:miter lim="800000"/>
            <a:headEnd/>
            <a:tailEnd/>
          </a:ln>
          <a:effectLst/>
        </p:spPr>
        <p:txBody>
          <a:bodyPr wrap="none">
            <a:spAutoFit/>
          </a:bodyPr>
          <a:lstStyle/>
          <a:p>
            <a:r>
              <a:rPr lang="en-US"/>
              <a:t>2</a:t>
            </a:r>
          </a:p>
        </p:txBody>
      </p:sp>
      <p:sp>
        <p:nvSpPr>
          <p:cNvPr id="35878" name="Line 38"/>
          <p:cNvSpPr>
            <a:spLocks noChangeShapeType="1"/>
          </p:cNvSpPr>
          <p:nvPr/>
        </p:nvSpPr>
        <p:spPr bwMode="auto">
          <a:xfrm flipV="1">
            <a:off x="4419600" y="4572000"/>
            <a:ext cx="762000" cy="838200"/>
          </a:xfrm>
          <a:prstGeom prst="line">
            <a:avLst/>
          </a:prstGeom>
          <a:noFill/>
          <a:ln w="28575">
            <a:solidFill>
              <a:srgbClr val="CC3300"/>
            </a:solidFill>
            <a:round/>
            <a:headEnd/>
            <a:tailEnd type="triangle" w="med" len="med"/>
          </a:ln>
          <a:effectLst/>
        </p:spPr>
        <p:txBody>
          <a:bodyPr/>
          <a:lstStyle/>
          <a:p>
            <a:endParaRPr lang="en-US"/>
          </a:p>
        </p:txBody>
      </p:sp>
      <p:sp>
        <p:nvSpPr>
          <p:cNvPr id="35879" name="Line 39"/>
          <p:cNvSpPr>
            <a:spLocks noChangeShapeType="1"/>
          </p:cNvSpPr>
          <p:nvPr/>
        </p:nvSpPr>
        <p:spPr bwMode="auto">
          <a:xfrm flipV="1">
            <a:off x="4495800" y="4572000"/>
            <a:ext cx="2209800" cy="914400"/>
          </a:xfrm>
          <a:prstGeom prst="line">
            <a:avLst/>
          </a:prstGeom>
          <a:noFill/>
          <a:ln w="28575">
            <a:solidFill>
              <a:srgbClr val="CC3300"/>
            </a:solidFill>
            <a:round/>
            <a:headEnd/>
            <a:tailEnd type="triangle" w="med" len="med"/>
          </a:ln>
          <a:effectLst/>
        </p:spPr>
        <p:txBody>
          <a:bodyPr/>
          <a:lstStyle/>
          <a:p>
            <a:endParaRPr lang="en-US"/>
          </a:p>
        </p:txBody>
      </p:sp>
      <p:sp>
        <p:nvSpPr>
          <p:cNvPr id="35880" name="Line 40"/>
          <p:cNvSpPr>
            <a:spLocks noChangeShapeType="1"/>
          </p:cNvSpPr>
          <p:nvPr/>
        </p:nvSpPr>
        <p:spPr bwMode="auto">
          <a:xfrm flipV="1">
            <a:off x="4648200" y="4572000"/>
            <a:ext cx="3581400" cy="990600"/>
          </a:xfrm>
          <a:prstGeom prst="line">
            <a:avLst/>
          </a:prstGeom>
          <a:noFill/>
          <a:ln w="28575">
            <a:solidFill>
              <a:srgbClr val="CC3300"/>
            </a:solidFill>
            <a:round/>
            <a:headEnd/>
            <a:tailEnd type="triangle" w="med" len="med"/>
          </a:ln>
          <a:effectLst/>
        </p:spPr>
        <p:txBody>
          <a:bodyPr/>
          <a:lstStyle/>
          <a:p>
            <a:endParaRPr lang="en-US"/>
          </a:p>
        </p:txBody>
      </p:sp>
      <p:sp>
        <p:nvSpPr>
          <p:cNvPr id="35881" name="Text Box 41"/>
          <p:cNvSpPr txBox="1">
            <a:spLocks noChangeArrowheads="1"/>
          </p:cNvSpPr>
          <p:nvPr/>
        </p:nvSpPr>
        <p:spPr bwMode="auto">
          <a:xfrm>
            <a:off x="1524000" y="3048000"/>
            <a:ext cx="879475" cy="457200"/>
          </a:xfrm>
          <a:prstGeom prst="rect">
            <a:avLst/>
          </a:prstGeom>
          <a:noFill/>
          <a:ln w="9525">
            <a:noFill/>
            <a:miter lim="800000"/>
            <a:headEnd/>
            <a:tailEnd/>
          </a:ln>
          <a:effectLst/>
        </p:spPr>
        <p:txBody>
          <a:bodyPr wrap="none">
            <a:spAutoFit/>
          </a:bodyPr>
          <a:lstStyle/>
          <a:p>
            <a:r>
              <a:rPr lang="en-US" sz="2400"/>
              <a:t>p1(x)</a:t>
            </a:r>
          </a:p>
        </p:txBody>
      </p:sp>
      <p:sp>
        <p:nvSpPr>
          <p:cNvPr id="35882" name="Text Box 42"/>
          <p:cNvSpPr txBox="1">
            <a:spLocks noChangeArrowheads="1"/>
          </p:cNvSpPr>
          <p:nvPr/>
        </p:nvSpPr>
        <p:spPr bwMode="auto">
          <a:xfrm>
            <a:off x="6477000" y="3048000"/>
            <a:ext cx="879475" cy="457200"/>
          </a:xfrm>
          <a:prstGeom prst="rect">
            <a:avLst/>
          </a:prstGeom>
          <a:noFill/>
          <a:ln w="9525">
            <a:noFill/>
            <a:miter lim="800000"/>
            <a:headEnd/>
            <a:tailEnd/>
          </a:ln>
          <a:effectLst/>
        </p:spPr>
        <p:txBody>
          <a:bodyPr wrap="none">
            <a:spAutoFit/>
          </a:bodyPr>
          <a:lstStyle/>
          <a:p>
            <a:r>
              <a:rPr lang="en-US" sz="2400"/>
              <a:t>p2(x)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858"/>
                                        </p:tgtEl>
                                        <p:attrNameLst>
                                          <p:attrName>style.visibility</p:attrName>
                                        </p:attrNameLst>
                                      </p:cBhvr>
                                      <p:to>
                                        <p:strVal val="visible"/>
                                      </p:to>
                                    </p:set>
                                    <p:anim calcmode="lin" valueType="num">
                                      <p:cBhvr additive="base">
                                        <p:cTn id="7" dur="500" fill="hold"/>
                                        <p:tgtEl>
                                          <p:spTgt spid="35858"/>
                                        </p:tgtEl>
                                        <p:attrNameLst>
                                          <p:attrName>ppt_x</p:attrName>
                                        </p:attrNameLst>
                                      </p:cBhvr>
                                      <p:tavLst>
                                        <p:tav tm="0">
                                          <p:val>
                                            <p:strVal val="#ppt_x"/>
                                          </p:val>
                                        </p:tav>
                                        <p:tav tm="100000">
                                          <p:val>
                                            <p:strVal val="#ppt_x"/>
                                          </p:val>
                                        </p:tav>
                                      </p:tavLst>
                                    </p:anim>
                                    <p:anim calcmode="lin" valueType="num">
                                      <p:cBhvr additive="base">
                                        <p:cTn id="8" dur="500" fill="hold"/>
                                        <p:tgtEl>
                                          <p:spTgt spid="358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59"/>
                                        </p:tgtEl>
                                        <p:attrNameLst>
                                          <p:attrName>style.visibility</p:attrName>
                                        </p:attrNameLst>
                                      </p:cBhvr>
                                      <p:to>
                                        <p:strVal val="visible"/>
                                      </p:to>
                                    </p:set>
                                    <p:anim calcmode="lin" valueType="num">
                                      <p:cBhvr additive="base">
                                        <p:cTn id="11" dur="500" fill="hold"/>
                                        <p:tgtEl>
                                          <p:spTgt spid="35859"/>
                                        </p:tgtEl>
                                        <p:attrNameLst>
                                          <p:attrName>ppt_x</p:attrName>
                                        </p:attrNameLst>
                                      </p:cBhvr>
                                      <p:tavLst>
                                        <p:tav tm="0">
                                          <p:val>
                                            <p:strVal val="#ppt_x"/>
                                          </p:val>
                                        </p:tav>
                                        <p:tav tm="100000">
                                          <p:val>
                                            <p:strVal val="#ppt_x"/>
                                          </p:val>
                                        </p:tav>
                                      </p:tavLst>
                                    </p:anim>
                                    <p:anim calcmode="lin" valueType="num">
                                      <p:cBhvr additive="base">
                                        <p:cTn id="12" dur="500" fill="hold"/>
                                        <p:tgtEl>
                                          <p:spTgt spid="358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878"/>
                                        </p:tgtEl>
                                        <p:attrNameLst>
                                          <p:attrName>style.visibility</p:attrName>
                                        </p:attrNameLst>
                                      </p:cBhvr>
                                      <p:to>
                                        <p:strVal val="visible"/>
                                      </p:to>
                                    </p:set>
                                    <p:anim calcmode="lin" valueType="num">
                                      <p:cBhvr additive="base">
                                        <p:cTn id="15" dur="500" fill="hold"/>
                                        <p:tgtEl>
                                          <p:spTgt spid="35878"/>
                                        </p:tgtEl>
                                        <p:attrNameLst>
                                          <p:attrName>ppt_x</p:attrName>
                                        </p:attrNameLst>
                                      </p:cBhvr>
                                      <p:tavLst>
                                        <p:tav tm="0">
                                          <p:val>
                                            <p:strVal val="#ppt_x"/>
                                          </p:val>
                                        </p:tav>
                                        <p:tav tm="100000">
                                          <p:val>
                                            <p:strVal val="#ppt_x"/>
                                          </p:val>
                                        </p:tav>
                                      </p:tavLst>
                                    </p:anim>
                                    <p:anim calcmode="lin" valueType="num">
                                      <p:cBhvr additive="base">
                                        <p:cTn id="16" dur="500" fill="hold"/>
                                        <p:tgtEl>
                                          <p:spTgt spid="3587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879"/>
                                        </p:tgtEl>
                                        <p:attrNameLst>
                                          <p:attrName>style.visibility</p:attrName>
                                        </p:attrNameLst>
                                      </p:cBhvr>
                                      <p:to>
                                        <p:strVal val="visible"/>
                                      </p:to>
                                    </p:set>
                                    <p:anim calcmode="lin" valueType="num">
                                      <p:cBhvr additive="base">
                                        <p:cTn id="19" dur="500" fill="hold"/>
                                        <p:tgtEl>
                                          <p:spTgt spid="35879"/>
                                        </p:tgtEl>
                                        <p:attrNameLst>
                                          <p:attrName>ppt_x</p:attrName>
                                        </p:attrNameLst>
                                      </p:cBhvr>
                                      <p:tavLst>
                                        <p:tav tm="0">
                                          <p:val>
                                            <p:strVal val="#ppt_x"/>
                                          </p:val>
                                        </p:tav>
                                        <p:tav tm="100000">
                                          <p:val>
                                            <p:strVal val="#ppt_x"/>
                                          </p:val>
                                        </p:tav>
                                      </p:tavLst>
                                    </p:anim>
                                    <p:anim calcmode="lin" valueType="num">
                                      <p:cBhvr additive="base">
                                        <p:cTn id="20" dur="500" fill="hold"/>
                                        <p:tgtEl>
                                          <p:spTgt spid="358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880"/>
                                        </p:tgtEl>
                                        <p:attrNameLst>
                                          <p:attrName>style.visibility</p:attrName>
                                        </p:attrNameLst>
                                      </p:cBhvr>
                                      <p:to>
                                        <p:strVal val="visible"/>
                                      </p:to>
                                    </p:set>
                                    <p:anim calcmode="lin" valueType="num">
                                      <p:cBhvr additive="base">
                                        <p:cTn id="23" dur="500" fill="hold"/>
                                        <p:tgtEl>
                                          <p:spTgt spid="35880"/>
                                        </p:tgtEl>
                                        <p:attrNameLst>
                                          <p:attrName>ppt_x</p:attrName>
                                        </p:attrNameLst>
                                      </p:cBhvr>
                                      <p:tavLst>
                                        <p:tav tm="0">
                                          <p:val>
                                            <p:strVal val="#ppt_x"/>
                                          </p:val>
                                        </p:tav>
                                        <p:tav tm="100000">
                                          <p:val>
                                            <p:strVal val="#ppt_x"/>
                                          </p:val>
                                        </p:tav>
                                      </p:tavLst>
                                    </p:anim>
                                    <p:anim calcmode="lin" valueType="num">
                                      <p:cBhvr additive="base">
                                        <p:cTn id="24" dur="500" fill="hold"/>
                                        <p:tgtEl>
                                          <p:spTgt spid="3588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881"/>
                                        </p:tgtEl>
                                        <p:attrNameLst>
                                          <p:attrName>style.visibility</p:attrName>
                                        </p:attrNameLst>
                                      </p:cBhvr>
                                      <p:to>
                                        <p:strVal val="visible"/>
                                      </p:to>
                                    </p:set>
                                    <p:animEffect transition="in" filter="blinds(horizontal)">
                                      <p:cBhvr>
                                        <p:cTn id="29" dur="500"/>
                                        <p:tgtEl>
                                          <p:spTgt spid="3588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5882"/>
                                        </p:tgtEl>
                                        <p:attrNameLst>
                                          <p:attrName>style.visibility</p:attrName>
                                        </p:attrNameLst>
                                      </p:cBhvr>
                                      <p:to>
                                        <p:strVal val="visible"/>
                                      </p:to>
                                    </p:set>
                                    <p:animEffect transition="in" filter="blinds(horizontal)">
                                      <p:cBhvr>
                                        <p:cTn id="34" dur="500"/>
                                        <p:tgtEl>
                                          <p:spTgt spid="35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8" grpId="0" animBg="1"/>
      <p:bldP spid="35859" grpId="0" animBg="1"/>
      <p:bldP spid="35878" grpId="0" animBg="1"/>
      <p:bldP spid="35879" grpId="0" animBg="1"/>
      <p:bldP spid="35880" grpId="0" animBg="1"/>
      <p:bldP spid="35881" grpId="0"/>
      <p:bldP spid="3588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33400" y="1341438"/>
            <a:ext cx="8382000" cy="2041525"/>
          </a:xfrm>
          <a:prstGeom prst="rect">
            <a:avLst/>
          </a:prstGeom>
          <a:noFill/>
          <a:ln w="9525">
            <a:noFill/>
            <a:miter lim="800000"/>
            <a:headEnd/>
            <a:tailEnd/>
          </a:ln>
          <a:effectLst/>
        </p:spPr>
        <p:txBody>
          <a:bodyPr>
            <a:spAutoFit/>
          </a:bodyPr>
          <a:lstStyle/>
          <a:p>
            <a:pPr>
              <a:buFontTx/>
              <a:buChar char="•"/>
            </a:pPr>
            <a:r>
              <a:rPr lang="en-US" sz="3200"/>
              <a:t>This is why arrays aren’t good to represent polynomials:</a:t>
            </a:r>
          </a:p>
          <a:p>
            <a:pPr>
              <a:buFontTx/>
              <a:buChar char="•"/>
            </a:pPr>
            <a:endParaRPr lang="en-US" sz="3200">
              <a:solidFill>
                <a:srgbClr val="000066"/>
              </a:solidFill>
            </a:endParaRPr>
          </a:p>
          <a:p>
            <a:pPr>
              <a:buFontTx/>
              <a:buChar char="•"/>
            </a:pPr>
            <a:r>
              <a:rPr lang="en-US" sz="3200">
                <a:solidFill>
                  <a:srgbClr val="000066"/>
                </a:solidFill>
              </a:rPr>
              <a:t> p3(x) = 16x</a:t>
            </a:r>
            <a:r>
              <a:rPr lang="en-US" sz="3200" b="1" baseline="30000">
                <a:solidFill>
                  <a:srgbClr val="000066"/>
                </a:solidFill>
              </a:rPr>
              <a:t>21</a:t>
            </a:r>
            <a:r>
              <a:rPr lang="en-US" sz="3200">
                <a:solidFill>
                  <a:srgbClr val="000066"/>
                </a:solidFill>
              </a:rPr>
              <a:t> - 3x</a:t>
            </a:r>
            <a:r>
              <a:rPr lang="en-US" sz="3200" b="1" baseline="30000">
                <a:solidFill>
                  <a:srgbClr val="000066"/>
                </a:solidFill>
              </a:rPr>
              <a:t>5</a:t>
            </a:r>
            <a:r>
              <a:rPr lang="en-US" sz="3200">
                <a:solidFill>
                  <a:srgbClr val="000066"/>
                </a:solidFill>
              </a:rPr>
              <a:t> + 2x + 6</a:t>
            </a:r>
            <a:endParaRPr lang="en-US" sz="3200"/>
          </a:p>
        </p:txBody>
      </p:sp>
      <p:graphicFrame>
        <p:nvGraphicFramePr>
          <p:cNvPr id="36868" name="Group 4"/>
          <p:cNvGraphicFramePr>
            <a:graphicFrameLocks noGrp="1"/>
          </p:cNvGraphicFramePr>
          <p:nvPr/>
        </p:nvGraphicFramePr>
        <p:xfrm>
          <a:off x="669925" y="3886200"/>
          <a:ext cx="4664075" cy="609600"/>
        </p:xfrm>
        <a:graphic>
          <a:graphicData uri="http://schemas.openxmlformats.org/drawingml/2006/table">
            <a:tbl>
              <a:tblPr/>
              <a:tblGrid>
                <a:gridCol w="777875"/>
                <a:gridCol w="777875"/>
                <a:gridCol w="774700"/>
                <a:gridCol w="777875"/>
                <a:gridCol w="777875"/>
                <a:gridCol w="777875"/>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884" name="Group 20"/>
          <p:cNvGraphicFramePr>
            <a:graphicFrameLocks noGrp="1"/>
          </p:cNvGraphicFramePr>
          <p:nvPr/>
        </p:nvGraphicFramePr>
        <p:xfrm>
          <a:off x="6705600" y="3886200"/>
          <a:ext cx="1555750" cy="609600"/>
        </p:xfrm>
        <a:graphic>
          <a:graphicData uri="http://schemas.openxmlformats.org/drawingml/2006/table">
            <a:tbl>
              <a:tblPr/>
              <a:tblGrid>
                <a:gridCol w="777875"/>
                <a:gridCol w="777875"/>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0066"/>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92" name="Line 28"/>
          <p:cNvSpPr>
            <a:spLocks noChangeShapeType="1"/>
          </p:cNvSpPr>
          <p:nvPr/>
        </p:nvSpPr>
        <p:spPr bwMode="auto">
          <a:xfrm>
            <a:off x="5334000" y="4495800"/>
            <a:ext cx="1371600" cy="0"/>
          </a:xfrm>
          <a:prstGeom prst="line">
            <a:avLst/>
          </a:prstGeom>
          <a:noFill/>
          <a:ln w="28575">
            <a:solidFill>
              <a:schemeClr val="tx1"/>
            </a:solidFill>
            <a:round/>
            <a:headEnd/>
            <a:tailEnd/>
          </a:ln>
          <a:effectLst/>
        </p:spPr>
        <p:txBody>
          <a:bodyPr/>
          <a:lstStyle/>
          <a:p>
            <a:endParaRPr lang="en-US"/>
          </a:p>
        </p:txBody>
      </p:sp>
      <p:sp>
        <p:nvSpPr>
          <p:cNvPr id="36893" name="Line 29"/>
          <p:cNvSpPr>
            <a:spLocks noChangeShapeType="1"/>
          </p:cNvSpPr>
          <p:nvPr/>
        </p:nvSpPr>
        <p:spPr bwMode="auto">
          <a:xfrm>
            <a:off x="5334000" y="3886200"/>
            <a:ext cx="1371600" cy="0"/>
          </a:xfrm>
          <a:prstGeom prst="line">
            <a:avLst/>
          </a:prstGeom>
          <a:noFill/>
          <a:ln w="28575">
            <a:solidFill>
              <a:schemeClr val="tx1"/>
            </a:solidFill>
            <a:round/>
            <a:headEnd/>
            <a:tailEnd/>
          </a:ln>
          <a:effectLst/>
        </p:spPr>
        <p:txBody>
          <a:bodyPr/>
          <a:lstStyle/>
          <a:p>
            <a:endParaRPr lang="en-US"/>
          </a:p>
        </p:txBody>
      </p:sp>
      <p:sp>
        <p:nvSpPr>
          <p:cNvPr id="36894" name="Text Box 30"/>
          <p:cNvSpPr txBox="1">
            <a:spLocks noChangeArrowheads="1"/>
          </p:cNvSpPr>
          <p:nvPr/>
        </p:nvSpPr>
        <p:spPr bwMode="auto">
          <a:xfrm>
            <a:off x="5334000" y="3886200"/>
            <a:ext cx="1403350" cy="457200"/>
          </a:xfrm>
          <a:prstGeom prst="rect">
            <a:avLst/>
          </a:prstGeom>
          <a:noFill/>
          <a:ln w="9525">
            <a:noFill/>
            <a:miter lim="800000"/>
            <a:headEnd/>
            <a:tailEnd/>
          </a:ln>
          <a:effectLst/>
        </p:spPr>
        <p:txBody>
          <a:bodyPr wrap="none">
            <a:spAutoFit/>
          </a:bodyPr>
          <a:lstStyle/>
          <a:p>
            <a:r>
              <a:rPr lang="en-US" sz="2400" b="1"/>
              <a:t>…………</a:t>
            </a:r>
          </a:p>
        </p:txBody>
      </p:sp>
      <p:sp>
        <p:nvSpPr>
          <p:cNvPr id="36895" name="Line 31"/>
          <p:cNvSpPr>
            <a:spLocks noChangeShapeType="1"/>
          </p:cNvSpPr>
          <p:nvPr/>
        </p:nvSpPr>
        <p:spPr bwMode="auto">
          <a:xfrm flipV="1">
            <a:off x="5257800" y="4572000"/>
            <a:ext cx="762000" cy="838200"/>
          </a:xfrm>
          <a:prstGeom prst="line">
            <a:avLst/>
          </a:prstGeom>
          <a:noFill/>
          <a:ln w="28575">
            <a:solidFill>
              <a:srgbClr val="CC3300"/>
            </a:solidFill>
            <a:round/>
            <a:headEnd/>
            <a:tailEnd type="triangle" w="med" len="med"/>
          </a:ln>
          <a:effectLst/>
        </p:spPr>
        <p:txBody>
          <a:bodyPr/>
          <a:lstStyle/>
          <a:p>
            <a:endParaRPr lang="en-US"/>
          </a:p>
        </p:txBody>
      </p:sp>
      <p:sp>
        <p:nvSpPr>
          <p:cNvPr id="36896" name="Text Box 32"/>
          <p:cNvSpPr txBox="1">
            <a:spLocks noChangeArrowheads="1"/>
          </p:cNvSpPr>
          <p:nvPr/>
        </p:nvSpPr>
        <p:spPr bwMode="auto">
          <a:xfrm>
            <a:off x="3429000" y="5410200"/>
            <a:ext cx="3027363" cy="457200"/>
          </a:xfrm>
          <a:prstGeom prst="rect">
            <a:avLst/>
          </a:prstGeom>
          <a:noFill/>
          <a:ln w="9525">
            <a:noFill/>
            <a:miter lim="800000"/>
            <a:headEnd/>
            <a:tailEnd/>
          </a:ln>
          <a:effectLst/>
        </p:spPr>
        <p:txBody>
          <a:bodyPr wrap="none">
            <a:spAutoFit/>
          </a:bodyPr>
          <a:lstStyle/>
          <a:p>
            <a:r>
              <a:rPr lang="en-US" sz="2400" b="1" u="sng"/>
              <a:t>WASTE OF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895"/>
                                        </p:tgtEl>
                                        <p:attrNameLst>
                                          <p:attrName>style.visibility</p:attrName>
                                        </p:attrNameLst>
                                      </p:cBhvr>
                                      <p:to>
                                        <p:strVal val="visible"/>
                                      </p:to>
                                    </p:set>
                                    <p:anim calcmode="lin" valueType="num">
                                      <p:cBhvr additive="base">
                                        <p:cTn id="7" dur="500" fill="hold"/>
                                        <p:tgtEl>
                                          <p:spTgt spid="36895"/>
                                        </p:tgtEl>
                                        <p:attrNameLst>
                                          <p:attrName>ppt_x</p:attrName>
                                        </p:attrNameLst>
                                      </p:cBhvr>
                                      <p:tavLst>
                                        <p:tav tm="0">
                                          <p:val>
                                            <p:strVal val="#ppt_x"/>
                                          </p:val>
                                        </p:tav>
                                        <p:tav tm="100000">
                                          <p:val>
                                            <p:strVal val="#ppt_x"/>
                                          </p:val>
                                        </p:tav>
                                      </p:tavLst>
                                    </p:anim>
                                    <p:anim calcmode="lin" valueType="num">
                                      <p:cBhvr additive="base">
                                        <p:cTn id="8" dur="500" fill="hold"/>
                                        <p:tgtEl>
                                          <p:spTgt spid="36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533400" y="1206500"/>
            <a:ext cx="8382000" cy="4965700"/>
          </a:xfrm>
          <a:prstGeom prst="rect">
            <a:avLst/>
          </a:prstGeom>
          <a:noFill/>
          <a:ln w="9525">
            <a:noFill/>
            <a:miter lim="800000"/>
            <a:headEnd/>
            <a:tailEnd/>
          </a:ln>
          <a:effectLst/>
        </p:spPr>
        <p:txBody>
          <a:bodyPr>
            <a:spAutoFit/>
          </a:bodyPr>
          <a:lstStyle/>
          <a:p>
            <a:pPr>
              <a:buFontTx/>
              <a:buChar char="•"/>
            </a:pPr>
            <a:r>
              <a:rPr lang="en-US" sz="3200"/>
              <a:t> Advantages of using an Array:</a:t>
            </a:r>
            <a:endParaRPr lang="en-US" sz="3200">
              <a:solidFill>
                <a:srgbClr val="000066"/>
              </a:solidFill>
            </a:endParaRPr>
          </a:p>
          <a:p>
            <a:pPr lvl="1">
              <a:buFontTx/>
              <a:buChar char="•"/>
            </a:pPr>
            <a:endParaRPr lang="en-US" sz="3200">
              <a:solidFill>
                <a:srgbClr val="000066"/>
              </a:solidFill>
            </a:endParaRPr>
          </a:p>
          <a:p>
            <a:pPr lvl="1">
              <a:buFontTx/>
              <a:buChar char="•"/>
            </a:pPr>
            <a:r>
              <a:rPr lang="en-US" sz="3200">
                <a:solidFill>
                  <a:srgbClr val="000066"/>
                </a:solidFill>
              </a:rPr>
              <a:t> only good for non-sparse polynomials.</a:t>
            </a:r>
          </a:p>
          <a:p>
            <a:pPr lvl="1">
              <a:buFontTx/>
              <a:buChar char="•"/>
            </a:pPr>
            <a:r>
              <a:rPr lang="en-US" sz="3200">
                <a:solidFill>
                  <a:srgbClr val="000066"/>
                </a:solidFill>
              </a:rPr>
              <a:t> ease of storage and retrieval.</a:t>
            </a:r>
          </a:p>
          <a:p>
            <a:pPr lvl="1"/>
            <a:endParaRPr lang="en-US" sz="3200">
              <a:solidFill>
                <a:srgbClr val="000066"/>
              </a:solidFill>
            </a:endParaRPr>
          </a:p>
          <a:p>
            <a:pPr>
              <a:buFontTx/>
              <a:buChar char="•"/>
            </a:pPr>
            <a:r>
              <a:rPr lang="en-US" sz="3200"/>
              <a:t> Disadvantages of using an Array:</a:t>
            </a:r>
          </a:p>
          <a:p>
            <a:pPr>
              <a:buFontTx/>
              <a:buChar char="•"/>
            </a:pPr>
            <a:endParaRPr lang="en-US" sz="3200">
              <a:solidFill>
                <a:srgbClr val="000066"/>
              </a:solidFill>
            </a:endParaRPr>
          </a:p>
          <a:p>
            <a:pPr lvl="1">
              <a:buFontTx/>
              <a:buChar char="•"/>
            </a:pPr>
            <a:r>
              <a:rPr lang="en-US" sz="3200">
                <a:solidFill>
                  <a:srgbClr val="000066"/>
                </a:solidFill>
              </a:rPr>
              <a:t> have to allocate array size ahead of time.</a:t>
            </a:r>
          </a:p>
          <a:p>
            <a:pPr lvl="1">
              <a:buFontTx/>
              <a:buChar char="•"/>
            </a:pPr>
            <a:r>
              <a:rPr lang="en-US" sz="3200">
                <a:solidFill>
                  <a:srgbClr val="000066"/>
                </a:solidFill>
              </a:rPr>
              <a:t> huge array size required for sparse polynomials. Waste of space and runtime.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04800" y="331788"/>
            <a:ext cx="7124066" cy="707886"/>
          </a:xfrm>
          <a:prstGeom prst="rect">
            <a:avLst/>
          </a:prstGeom>
          <a:noFill/>
          <a:ln w="9525">
            <a:noFill/>
            <a:miter lim="800000"/>
            <a:headEnd/>
            <a:tailEnd/>
          </a:ln>
          <a:effectLst/>
        </p:spPr>
        <p:txBody>
          <a:bodyPr wrap="none">
            <a:spAutoFit/>
          </a:bodyPr>
          <a:lstStyle/>
          <a:p>
            <a:pPr>
              <a:buClr>
                <a:schemeClr val="hlink"/>
              </a:buClr>
              <a:buFontTx/>
              <a:buChar char="•"/>
            </a:pPr>
            <a:r>
              <a:rPr lang="en-US" sz="4000" b="1" u="sng" dirty="0"/>
              <a:t> </a:t>
            </a:r>
            <a:r>
              <a:rPr lang="en-US" sz="4000" b="1" u="sng" dirty="0">
                <a:solidFill>
                  <a:srgbClr val="000066"/>
                </a:solidFill>
              </a:rPr>
              <a:t>Polynomial</a:t>
            </a:r>
            <a:r>
              <a:rPr lang="en-US" sz="4000" b="1" u="sng" dirty="0"/>
              <a:t> </a:t>
            </a:r>
            <a:r>
              <a:rPr lang="en-US" sz="4000" b="1" u="sng" dirty="0" smtClean="0">
                <a:solidFill>
                  <a:srgbClr val="000066"/>
                </a:solidFill>
              </a:rPr>
              <a:t>Representation</a:t>
            </a:r>
            <a:endParaRPr lang="en-US" sz="1600" b="1" u="sng" dirty="0">
              <a:solidFill>
                <a:srgbClr val="000066"/>
              </a:solidFill>
            </a:endParaRPr>
          </a:p>
        </p:txBody>
      </p:sp>
      <p:sp>
        <p:nvSpPr>
          <p:cNvPr id="38915" name="Text Box 3"/>
          <p:cNvSpPr txBox="1">
            <a:spLocks noChangeArrowheads="1"/>
          </p:cNvSpPr>
          <p:nvPr/>
        </p:nvSpPr>
        <p:spPr bwMode="auto">
          <a:xfrm>
            <a:off x="533400" y="1524000"/>
            <a:ext cx="8382000" cy="2041525"/>
          </a:xfrm>
          <a:prstGeom prst="rect">
            <a:avLst/>
          </a:prstGeom>
          <a:noFill/>
          <a:ln w="9525">
            <a:noFill/>
            <a:miter lim="800000"/>
            <a:headEnd/>
            <a:tailEnd/>
          </a:ln>
          <a:effectLst/>
        </p:spPr>
        <p:txBody>
          <a:bodyPr>
            <a:spAutoFit/>
          </a:bodyPr>
          <a:lstStyle/>
          <a:p>
            <a:pPr>
              <a:buFontTx/>
              <a:buChar char="•"/>
            </a:pPr>
            <a:r>
              <a:rPr lang="en-US" sz="3200"/>
              <a:t> Linked list Implementation:</a:t>
            </a:r>
          </a:p>
          <a:p>
            <a:endParaRPr lang="en-US" sz="3200"/>
          </a:p>
          <a:p>
            <a:pPr>
              <a:buFontTx/>
              <a:buChar char="•"/>
            </a:pPr>
            <a:r>
              <a:rPr lang="en-US" sz="3200">
                <a:solidFill>
                  <a:srgbClr val="000066"/>
                </a:solidFill>
              </a:rPr>
              <a:t> p1(x) = 23x</a:t>
            </a:r>
            <a:r>
              <a:rPr lang="en-US" sz="3200" b="1" baseline="30000">
                <a:solidFill>
                  <a:srgbClr val="000066"/>
                </a:solidFill>
              </a:rPr>
              <a:t>9</a:t>
            </a:r>
            <a:r>
              <a:rPr lang="en-US" sz="3200">
                <a:solidFill>
                  <a:srgbClr val="000066"/>
                </a:solidFill>
              </a:rPr>
              <a:t> + 18x</a:t>
            </a:r>
            <a:r>
              <a:rPr lang="en-US" sz="3200" b="1" baseline="30000">
                <a:solidFill>
                  <a:srgbClr val="000066"/>
                </a:solidFill>
              </a:rPr>
              <a:t>7</a:t>
            </a:r>
            <a:r>
              <a:rPr lang="en-US" sz="3200">
                <a:solidFill>
                  <a:srgbClr val="000066"/>
                </a:solidFill>
              </a:rPr>
              <a:t> + 41x</a:t>
            </a:r>
            <a:r>
              <a:rPr lang="en-US" sz="3200" b="1" baseline="30000">
                <a:solidFill>
                  <a:srgbClr val="000066"/>
                </a:solidFill>
              </a:rPr>
              <a:t>6</a:t>
            </a:r>
            <a:r>
              <a:rPr lang="en-US" sz="3200">
                <a:solidFill>
                  <a:srgbClr val="000066"/>
                </a:solidFill>
              </a:rPr>
              <a:t> + 163x</a:t>
            </a:r>
            <a:r>
              <a:rPr lang="en-US" sz="3200" b="1" baseline="30000">
                <a:solidFill>
                  <a:srgbClr val="000066"/>
                </a:solidFill>
              </a:rPr>
              <a:t>4</a:t>
            </a:r>
            <a:r>
              <a:rPr lang="en-US" sz="3200">
                <a:solidFill>
                  <a:srgbClr val="000066"/>
                </a:solidFill>
              </a:rPr>
              <a:t> + 3</a:t>
            </a:r>
          </a:p>
          <a:p>
            <a:pPr>
              <a:buFontTx/>
              <a:buChar char="•"/>
            </a:pPr>
            <a:r>
              <a:rPr lang="en-US" sz="3200">
                <a:solidFill>
                  <a:srgbClr val="000066"/>
                </a:solidFill>
              </a:rPr>
              <a:t> p2(x) = 4x</a:t>
            </a:r>
            <a:r>
              <a:rPr lang="en-US" sz="3200" b="1" baseline="30000">
                <a:solidFill>
                  <a:srgbClr val="000066"/>
                </a:solidFill>
              </a:rPr>
              <a:t>6</a:t>
            </a:r>
            <a:r>
              <a:rPr lang="en-US" sz="3200">
                <a:solidFill>
                  <a:srgbClr val="000066"/>
                </a:solidFill>
              </a:rPr>
              <a:t> + 10x</a:t>
            </a:r>
            <a:r>
              <a:rPr lang="en-US" sz="3200" b="1" baseline="30000">
                <a:solidFill>
                  <a:srgbClr val="000066"/>
                </a:solidFill>
              </a:rPr>
              <a:t>4</a:t>
            </a:r>
            <a:r>
              <a:rPr lang="en-US" sz="3200">
                <a:solidFill>
                  <a:srgbClr val="000066"/>
                </a:solidFill>
              </a:rPr>
              <a:t> + 12x + 8</a:t>
            </a:r>
          </a:p>
        </p:txBody>
      </p:sp>
      <p:sp>
        <p:nvSpPr>
          <p:cNvPr id="38916" name="Rectangle 4"/>
          <p:cNvSpPr>
            <a:spLocks noChangeArrowheads="1"/>
          </p:cNvSpPr>
          <p:nvPr/>
        </p:nvSpPr>
        <p:spPr bwMode="auto">
          <a:xfrm>
            <a:off x="854075" y="4038600"/>
            <a:ext cx="1295400" cy="609600"/>
          </a:xfrm>
          <a:prstGeom prst="rect">
            <a:avLst/>
          </a:prstGeom>
          <a:noFill/>
          <a:ln w="9525">
            <a:solidFill>
              <a:srgbClr val="000000"/>
            </a:solidFill>
            <a:miter lim="800000"/>
            <a:headEnd/>
            <a:tailEnd/>
          </a:ln>
          <a:effectLst/>
        </p:spPr>
        <p:txBody>
          <a:bodyPr wrap="none" anchor="ctr"/>
          <a:lstStyle/>
          <a:p>
            <a:pPr algn="ctr"/>
            <a:endParaRPr lang="en-US">
              <a:latin typeface="Times New Roman" pitchFamily="18" charset="0"/>
            </a:endParaRPr>
          </a:p>
        </p:txBody>
      </p:sp>
      <p:sp>
        <p:nvSpPr>
          <p:cNvPr id="38917" name="Line 5"/>
          <p:cNvSpPr>
            <a:spLocks noChangeShapeType="1"/>
          </p:cNvSpPr>
          <p:nvPr/>
        </p:nvSpPr>
        <p:spPr bwMode="auto">
          <a:xfrm>
            <a:off x="1844675" y="4038600"/>
            <a:ext cx="1588" cy="609600"/>
          </a:xfrm>
          <a:prstGeom prst="line">
            <a:avLst/>
          </a:prstGeom>
          <a:noFill/>
          <a:ln w="9525">
            <a:solidFill>
              <a:srgbClr val="000000"/>
            </a:solidFill>
            <a:round/>
            <a:headEnd/>
            <a:tailEnd/>
          </a:ln>
          <a:effectLst/>
        </p:spPr>
        <p:txBody>
          <a:bodyPr/>
          <a:lstStyle/>
          <a:p>
            <a:endParaRPr lang="en-US"/>
          </a:p>
        </p:txBody>
      </p:sp>
      <p:sp>
        <p:nvSpPr>
          <p:cNvPr id="38918" name="Line 6"/>
          <p:cNvSpPr>
            <a:spLocks noChangeShapeType="1"/>
          </p:cNvSpPr>
          <p:nvPr/>
        </p:nvSpPr>
        <p:spPr bwMode="auto">
          <a:xfrm>
            <a:off x="1158875" y="4038600"/>
            <a:ext cx="1588" cy="609600"/>
          </a:xfrm>
          <a:prstGeom prst="line">
            <a:avLst/>
          </a:prstGeom>
          <a:noFill/>
          <a:ln w="9525">
            <a:solidFill>
              <a:srgbClr val="000000"/>
            </a:solidFill>
            <a:round/>
            <a:headEnd/>
            <a:tailEnd/>
          </a:ln>
          <a:effectLst/>
        </p:spPr>
        <p:txBody>
          <a:bodyPr/>
          <a:lstStyle/>
          <a:p>
            <a:endParaRPr lang="en-US"/>
          </a:p>
        </p:txBody>
      </p:sp>
      <p:sp>
        <p:nvSpPr>
          <p:cNvPr id="38919" name="Rectangle 7"/>
          <p:cNvSpPr>
            <a:spLocks noChangeArrowheads="1"/>
          </p:cNvSpPr>
          <p:nvPr/>
        </p:nvSpPr>
        <p:spPr bwMode="auto">
          <a:xfrm>
            <a:off x="2378075" y="4038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20" name="Line 8"/>
          <p:cNvSpPr>
            <a:spLocks noChangeShapeType="1"/>
          </p:cNvSpPr>
          <p:nvPr/>
        </p:nvSpPr>
        <p:spPr bwMode="auto">
          <a:xfrm>
            <a:off x="3368675" y="4038600"/>
            <a:ext cx="1588" cy="609600"/>
          </a:xfrm>
          <a:prstGeom prst="line">
            <a:avLst/>
          </a:prstGeom>
          <a:noFill/>
          <a:ln w="9525">
            <a:solidFill>
              <a:srgbClr val="000000"/>
            </a:solidFill>
            <a:round/>
            <a:headEnd/>
            <a:tailEnd/>
          </a:ln>
          <a:effectLst/>
        </p:spPr>
        <p:txBody>
          <a:bodyPr/>
          <a:lstStyle/>
          <a:p>
            <a:endParaRPr lang="en-US"/>
          </a:p>
        </p:txBody>
      </p:sp>
      <p:sp>
        <p:nvSpPr>
          <p:cNvPr id="38921" name="Line 9"/>
          <p:cNvSpPr>
            <a:spLocks noChangeShapeType="1"/>
          </p:cNvSpPr>
          <p:nvPr/>
        </p:nvSpPr>
        <p:spPr bwMode="auto">
          <a:xfrm>
            <a:off x="2682875" y="4038600"/>
            <a:ext cx="1588" cy="609600"/>
          </a:xfrm>
          <a:prstGeom prst="line">
            <a:avLst/>
          </a:prstGeom>
          <a:noFill/>
          <a:ln w="9525">
            <a:solidFill>
              <a:srgbClr val="000000"/>
            </a:solidFill>
            <a:round/>
            <a:headEnd/>
            <a:tailEnd/>
          </a:ln>
          <a:effectLst/>
        </p:spPr>
        <p:txBody>
          <a:bodyPr/>
          <a:lstStyle/>
          <a:p>
            <a:endParaRPr lang="en-US"/>
          </a:p>
        </p:txBody>
      </p:sp>
      <p:sp>
        <p:nvSpPr>
          <p:cNvPr id="38922" name="Rectangle 10"/>
          <p:cNvSpPr>
            <a:spLocks noChangeArrowheads="1"/>
          </p:cNvSpPr>
          <p:nvPr/>
        </p:nvSpPr>
        <p:spPr bwMode="auto">
          <a:xfrm>
            <a:off x="3902075" y="4038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23" name="Line 11"/>
          <p:cNvSpPr>
            <a:spLocks noChangeShapeType="1"/>
          </p:cNvSpPr>
          <p:nvPr/>
        </p:nvSpPr>
        <p:spPr bwMode="auto">
          <a:xfrm>
            <a:off x="4892675" y="4038600"/>
            <a:ext cx="1588" cy="609600"/>
          </a:xfrm>
          <a:prstGeom prst="line">
            <a:avLst/>
          </a:prstGeom>
          <a:noFill/>
          <a:ln w="9525">
            <a:solidFill>
              <a:srgbClr val="000000"/>
            </a:solidFill>
            <a:round/>
            <a:headEnd/>
            <a:tailEnd/>
          </a:ln>
          <a:effectLst/>
        </p:spPr>
        <p:txBody>
          <a:bodyPr/>
          <a:lstStyle/>
          <a:p>
            <a:endParaRPr lang="en-US"/>
          </a:p>
        </p:txBody>
      </p:sp>
      <p:sp>
        <p:nvSpPr>
          <p:cNvPr id="38924" name="Line 12"/>
          <p:cNvSpPr>
            <a:spLocks noChangeShapeType="1"/>
          </p:cNvSpPr>
          <p:nvPr/>
        </p:nvSpPr>
        <p:spPr bwMode="auto">
          <a:xfrm>
            <a:off x="4206875" y="4038600"/>
            <a:ext cx="1588" cy="609600"/>
          </a:xfrm>
          <a:prstGeom prst="line">
            <a:avLst/>
          </a:prstGeom>
          <a:noFill/>
          <a:ln w="9525">
            <a:solidFill>
              <a:srgbClr val="000000"/>
            </a:solidFill>
            <a:round/>
            <a:headEnd/>
            <a:tailEnd/>
          </a:ln>
          <a:effectLst/>
        </p:spPr>
        <p:txBody>
          <a:bodyPr/>
          <a:lstStyle/>
          <a:p>
            <a:endParaRPr lang="en-US"/>
          </a:p>
        </p:txBody>
      </p:sp>
      <p:sp>
        <p:nvSpPr>
          <p:cNvPr id="38925" name="Text Box 13"/>
          <p:cNvSpPr txBox="1">
            <a:spLocks noChangeArrowheads="1"/>
          </p:cNvSpPr>
          <p:nvPr/>
        </p:nvSpPr>
        <p:spPr bwMode="auto">
          <a:xfrm>
            <a:off x="838200" y="4202113"/>
            <a:ext cx="381000" cy="304800"/>
          </a:xfrm>
          <a:prstGeom prst="rect">
            <a:avLst/>
          </a:prstGeom>
          <a:noFill/>
          <a:ln w="9525">
            <a:noFill/>
            <a:miter lim="800000"/>
            <a:headEnd/>
            <a:tailEnd/>
          </a:ln>
          <a:effectLst/>
        </p:spPr>
        <p:txBody>
          <a:bodyPr wrap="none">
            <a:spAutoFit/>
          </a:bodyPr>
          <a:lstStyle/>
          <a:p>
            <a:r>
              <a:rPr lang="en-US" sz="1400" b="1">
                <a:solidFill>
                  <a:srgbClr val="000000"/>
                </a:solidFill>
              </a:rPr>
              <a:t>23</a:t>
            </a:r>
          </a:p>
        </p:txBody>
      </p:sp>
      <p:sp>
        <p:nvSpPr>
          <p:cNvPr id="38926" name="Text Box 14"/>
          <p:cNvSpPr txBox="1">
            <a:spLocks noChangeArrowheads="1"/>
          </p:cNvSpPr>
          <p:nvPr/>
        </p:nvSpPr>
        <p:spPr bwMode="auto">
          <a:xfrm>
            <a:off x="1317625" y="4191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9</a:t>
            </a:r>
          </a:p>
        </p:txBody>
      </p:sp>
      <p:sp>
        <p:nvSpPr>
          <p:cNvPr id="38927" name="Text Box 15"/>
          <p:cNvSpPr txBox="1">
            <a:spLocks noChangeArrowheads="1"/>
          </p:cNvSpPr>
          <p:nvPr/>
        </p:nvSpPr>
        <p:spPr bwMode="auto">
          <a:xfrm>
            <a:off x="2308225" y="4191000"/>
            <a:ext cx="381000" cy="304800"/>
          </a:xfrm>
          <a:prstGeom prst="rect">
            <a:avLst/>
          </a:prstGeom>
          <a:noFill/>
          <a:ln w="9525">
            <a:noFill/>
            <a:miter lim="800000"/>
            <a:headEnd/>
            <a:tailEnd/>
          </a:ln>
          <a:effectLst/>
        </p:spPr>
        <p:txBody>
          <a:bodyPr wrap="none">
            <a:spAutoFit/>
          </a:bodyPr>
          <a:lstStyle/>
          <a:p>
            <a:r>
              <a:rPr lang="en-US" sz="1400" b="1">
                <a:solidFill>
                  <a:srgbClr val="000000"/>
                </a:solidFill>
              </a:rPr>
              <a:t>18</a:t>
            </a:r>
          </a:p>
        </p:txBody>
      </p:sp>
      <p:sp>
        <p:nvSpPr>
          <p:cNvPr id="38928" name="Text Box 16"/>
          <p:cNvSpPr txBox="1">
            <a:spLocks noChangeArrowheads="1"/>
          </p:cNvSpPr>
          <p:nvPr/>
        </p:nvSpPr>
        <p:spPr bwMode="auto">
          <a:xfrm>
            <a:off x="2765425" y="4191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7</a:t>
            </a:r>
          </a:p>
        </p:txBody>
      </p:sp>
      <p:sp>
        <p:nvSpPr>
          <p:cNvPr id="38929" name="Text Box 17"/>
          <p:cNvSpPr txBox="1">
            <a:spLocks noChangeArrowheads="1"/>
          </p:cNvSpPr>
          <p:nvPr/>
        </p:nvSpPr>
        <p:spPr bwMode="auto">
          <a:xfrm>
            <a:off x="3832225" y="4191000"/>
            <a:ext cx="381000" cy="304800"/>
          </a:xfrm>
          <a:prstGeom prst="rect">
            <a:avLst/>
          </a:prstGeom>
          <a:noFill/>
          <a:ln w="9525">
            <a:noFill/>
            <a:miter lim="800000"/>
            <a:headEnd/>
            <a:tailEnd/>
          </a:ln>
          <a:effectLst/>
        </p:spPr>
        <p:txBody>
          <a:bodyPr wrap="none">
            <a:spAutoFit/>
          </a:bodyPr>
          <a:lstStyle/>
          <a:p>
            <a:r>
              <a:rPr lang="en-US" sz="1400" b="1">
                <a:solidFill>
                  <a:srgbClr val="000000"/>
                </a:solidFill>
              </a:rPr>
              <a:t>41</a:t>
            </a:r>
          </a:p>
        </p:txBody>
      </p:sp>
      <p:sp>
        <p:nvSpPr>
          <p:cNvPr id="38930" name="Text Box 18"/>
          <p:cNvSpPr txBox="1">
            <a:spLocks noChangeArrowheads="1"/>
          </p:cNvSpPr>
          <p:nvPr/>
        </p:nvSpPr>
        <p:spPr bwMode="auto">
          <a:xfrm>
            <a:off x="4289425" y="4191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6</a:t>
            </a:r>
          </a:p>
        </p:txBody>
      </p:sp>
      <p:sp>
        <p:nvSpPr>
          <p:cNvPr id="38931" name="Line 19"/>
          <p:cNvSpPr>
            <a:spLocks noChangeShapeType="1"/>
          </p:cNvSpPr>
          <p:nvPr/>
        </p:nvSpPr>
        <p:spPr bwMode="auto">
          <a:xfrm>
            <a:off x="1997075" y="4343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32" name="Line 20"/>
          <p:cNvSpPr>
            <a:spLocks noChangeShapeType="1"/>
          </p:cNvSpPr>
          <p:nvPr/>
        </p:nvSpPr>
        <p:spPr bwMode="auto">
          <a:xfrm>
            <a:off x="3521075" y="4343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33" name="Rectangle 21"/>
          <p:cNvSpPr>
            <a:spLocks noChangeArrowheads="1"/>
          </p:cNvSpPr>
          <p:nvPr/>
        </p:nvSpPr>
        <p:spPr bwMode="auto">
          <a:xfrm>
            <a:off x="5426075" y="4038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34" name="Line 22"/>
          <p:cNvSpPr>
            <a:spLocks noChangeShapeType="1"/>
          </p:cNvSpPr>
          <p:nvPr/>
        </p:nvSpPr>
        <p:spPr bwMode="auto">
          <a:xfrm>
            <a:off x="6416675" y="4038600"/>
            <a:ext cx="1588" cy="609600"/>
          </a:xfrm>
          <a:prstGeom prst="line">
            <a:avLst/>
          </a:prstGeom>
          <a:noFill/>
          <a:ln w="9525">
            <a:solidFill>
              <a:srgbClr val="000000"/>
            </a:solidFill>
            <a:round/>
            <a:headEnd/>
            <a:tailEnd/>
          </a:ln>
          <a:effectLst/>
        </p:spPr>
        <p:txBody>
          <a:bodyPr/>
          <a:lstStyle/>
          <a:p>
            <a:endParaRPr lang="en-US"/>
          </a:p>
        </p:txBody>
      </p:sp>
      <p:sp>
        <p:nvSpPr>
          <p:cNvPr id="38935" name="Line 23"/>
          <p:cNvSpPr>
            <a:spLocks noChangeShapeType="1"/>
          </p:cNvSpPr>
          <p:nvPr/>
        </p:nvSpPr>
        <p:spPr bwMode="auto">
          <a:xfrm>
            <a:off x="5730875" y="4038600"/>
            <a:ext cx="1588" cy="609600"/>
          </a:xfrm>
          <a:prstGeom prst="line">
            <a:avLst/>
          </a:prstGeom>
          <a:noFill/>
          <a:ln w="9525">
            <a:solidFill>
              <a:srgbClr val="000000"/>
            </a:solidFill>
            <a:round/>
            <a:headEnd/>
            <a:tailEnd/>
          </a:ln>
          <a:effectLst/>
        </p:spPr>
        <p:txBody>
          <a:bodyPr/>
          <a:lstStyle/>
          <a:p>
            <a:endParaRPr lang="en-US"/>
          </a:p>
        </p:txBody>
      </p:sp>
      <p:sp>
        <p:nvSpPr>
          <p:cNvPr id="38936" name="Text Box 24"/>
          <p:cNvSpPr txBox="1">
            <a:spLocks noChangeArrowheads="1"/>
          </p:cNvSpPr>
          <p:nvPr/>
        </p:nvSpPr>
        <p:spPr bwMode="auto">
          <a:xfrm>
            <a:off x="5356225" y="4191000"/>
            <a:ext cx="381000" cy="304800"/>
          </a:xfrm>
          <a:prstGeom prst="rect">
            <a:avLst/>
          </a:prstGeom>
          <a:noFill/>
          <a:ln w="9525">
            <a:noFill/>
            <a:miter lim="800000"/>
            <a:headEnd/>
            <a:tailEnd/>
          </a:ln>
          <a:effectLst/>
        </p:spPr>
        <p:txBody>
          <a:bodyPr wrap="none">
            <a:spAutoFit/>
          </a:bodyPr>
          <a:lstStyle/>
          <a:p>
            <a:r>
              <a:rPr lang="en-US" sz="1400" b="1">
                <a:solidFill>
                  <a:srgbClr val="000000"/>
                </a:solidFill>
              </a:rPr>
              <a:t>18</a:t>
            </a:r>
          </a:p>
        </p:txBody>
      </p:sp>
      <p:sp>
        <p:nvSpPr>
          <p:cNvPr id="38937" name="Text Box 25"/>
          <p:cNvSpPr txBox="1">
            <a:spLocks noChangeArrowheads="1"/>
          </p:cNvSpPr>
          <p:nvPr/>
        </p:nvSpPr>
        <p:spPr bwMode="auto">
          <a:xfrm>
            <a:off x="5813425" y="4191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7</a:t>
            </a:r>
          </a:p>
        </p:txBody>
      </p:sp>
      <p:sp>
        <p:nvSpPr>
          <p:cNvPr id="38938" name="Line 26"/>
          <p:cNvSpPr>
            <a:spLocks noChangeShapeType="1"/>
          </p:cNvSpPr>
          <p:nvPr/>
        </p:nvSpPr>
        <p:spPr bwMode="auto">
          <a:xfrm>
            <a:off x="5045075" y="4343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39" name="Line 27"/>
          <p:cNvSpPr>
            <a:spLocks noChangeShapeType="1"/>
          </p:cNvSpPr>
          <p:nvPr/>
        </p:nvSpPr>
        <p:spPr bwMode="auto">
          <a:xfrm>
            <a:off x="6569075" y="4343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40" name="Rectangle 28"/>
          <p:cNvSpPr>
            <a:spLocks noChangeArrowheads="1"/>
          </p:cNvSpPr>
          <p:nvPr/>
        </p:nvSpPr>
        <p:spPr bwMode="auto">
          <a:xfrm>
            <a:off x="6950075" y="4038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41" name="Line 29"/>
          <p:cNvSpPr>
            <a:spLocks noChangeShapeType="1"/>
          </p:cNvSpPr>
          <p:nvPr/>
        </p:nvSpPr>
        <p:spPr bwMode="auto">
          <a:xfrm>
            <a:off x="7940675" y="4038600"/>
            <a:ext cx="1588" cy="609600"/>
          </a:xfrm>
          <a:prstGeom prst="line">
            <a:avLst/>
          </a:prstGeom>
          <a:noFill/>
          <a:ln w="9525">
            <a:solidFill>
              <a:srgbClr val="000000"/>
            </a:solidFill>
            <a:round/>
            <a:headEnd/>
            <a:tailEnd/>
          </a:ln>
          <a:effectLst/>
        </p:spPr>
        <p:txBody>
          <a:bodyPr/>
          <a:lstStyle/>
          <a:p>
            <a:endParaRPr lang="en-US"/>
          </a:p>
        </p:txBody>
      </p:sp>
      <p:sp>
        <p:nvSpPr>
          <p:cNvPr id="38942" name="Line 30"/>
          <p:cNvSpPr>
            <a:spLocks noChangeShapeType="1"/>
          </p:cNvSpPr>
          <p:nvPr/>
        </p:nvSpPr>
        <p:spPr bwMode="auto">
          <a:xfrm>
            <a:off x="7254875" y="4038600"/>
            <a:ext cx="1588" cy="609600"/>
          </a:xfrm>
          <a:prstGeom prst="line">
            <a:avLst/>
          </a:prstGeom>
          <a:noFill/>
          <a:ln w="9525">
            <a:solidFill>
              <a:srgbClr val="000000"/>
            </a:solidFill>
            <a:round/>
            <a:headEnd/>
            <a:tailEnd/>
          </a:ln>
          <a:effectLst/>
        </p:spPr>
        <p:txBody>
          <a:bodyPr/>
          <a:lstStyle/>
          <a:p>
            <a:endParaRPr lang="en-US"/>
          </a:p>
        </p:txBody>
      </p:sp>
      <p:sp>
        <p:nvSpPr>
          <p:cNvPr id="38943" name="Text Box 31"/>
          <p:cNvSpPr txBox="1">
            <a:spLocks noChangeArrowheads="1"/>
          </p:cNvSpPr>
          <p:nvPr/>
        </p:nvSpPr>
        <p:spPr bwMode="auto">
          <a:xfrm>
            <a:off x="6956425" y="4191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3</a:t>
            </a:r>
          </a:p>
        </p:txBody>
      </p:sp>
      <p:sp>
        <p:nvSpPr>
          <p:cNvPr id="38944" name="Text Box 32"/>
          <p:cNvSpPr txBox="1">
            <a:spLocks noChangeArrowheads="1"/>
          </p:cNvSpPr>
          <p:nvPr/>
        </p:nvSpPr>
        <p:spPr bwMode="auto">
          <a:xfrm>
            <a:off x="7337425" y="4191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0</a:t>
            </a:r>
          </a:p>
        </p:txBody>
      </p:sp>
      <p:sp>
        <p:nvSpPr>
          <p:cNvPr id="38945" name="Line 33"/>
          <p:cNvSpPr>
            <a:spLocks noChangeShapeType="1"/>
          </p:cNvSpPr>
          <p:nvPr/>
        </p:nvSpPr>
        <p:spPr bwMode="auto">
          <a:xfrm>
            <a:off x="8534400" y="4343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38946" name="Rectangle 34"/>
          <p:cNvSpPr>
            <a:spLocks noChangeArrowheads="1"/>
          </p:cNvSpPr>
          <p:nvPr/>
        </p:nvSpPr>
        <p:spPr bwMode="auto">
          <a:xfrm>
            <a:off x="854075" y="5181600"/>
            <a:ext cx="1295400" cy="609600"/>
          </a:xfrm>
          <a:prstGeom prst="rect">
            <a:avLst/>
          </a:prstGeom>
          <a:noFill/>
          <a:ln w="9525">
            <a:solidFill>
              <a:srgbClr val="000000"/>
            </a:solidFill>
            <a:miter lim="800000"/>
            <a:headEnd/>
            <a:tailEnd/>
          </a:ln>
          <a:effectLst/>
        </p:spPr>
        <p:txBody>
          <a:bodyPr wrap="none" anchor="ctr"/>
          <a:lstStyle/>
          <a:p>
            <a:pPr algn="ctr"/>
            <a:endParaRPr lang="en-US">
              <a:latin typeface="Times New Roman" pitchFamily="18" charset="0"/>
            </a:endParaRPr>
          </a:p>
        </p:txBody>
      </p:sp>
      <p:sp>
        <p:nvSpPr>
          <p:cNvPr id="38947" name="Line 35"/>
          <p:cNvSpPr>
            <a:spLocks noChangeShapeType="1"/>
          </p:cNvSpPr>
          <p:nvPr/>
        </p:nvSpPr>
        <p:spPr bwMode="auto">
          <a:xfrm>
            <a:off x="1844675" y="5181600"/>
            <a:ext cx="1588" cy="609600"/>
          </a:xfrm>
          <a:prstGeom prst="line">
            <a:avLst/>
          </a:prstGeom>
          <a:noFill/>
          <a:ln w="9525">
            <a:solidFill>
              <a:srgbClr val="000000"/>
            </a:solidFill>
            <a:round/>
            <a:headEnd/>
            <a:tailEnd/>
          </a:ln>
          <a:effectLst/>
        </p:spPr>
        <p:txBody>
          <a:bodyPr/>
          <a:lstStyle/>
          <a:p>
            <a:endParaRPr lang="en-US"/>
          </a:p>
        </p:txBody>
      </p:sp>
      <p:sp>
        <p:nvSpPr>
          <p:cNvPr id="38948" name="Line 36"/>
          <p:cNvSpPr>
            <a:spLocks noChangeShapeType="1"/>
          </p:cNvSpPr>
          <p:nvPr/>
        </p:nvSpPr>
        <p:spPr bwMode="auto">
          <a:xfrm>
            <a:off x="1158875" y="5181600"/>
            <a:ext cx="1588" cy="609600"/>
          </a:xfrm>
          <a:prstGeom prst="line">
            <a:avLst/>
          </a:prstGeom>
          <a:noFill/>
          <a:ln w="9525">
            <a:solidFill>
              <a:srgbClr val="000000"/>
            </a:solidFill>
            <a:round/>
            <a:headEnd/>
            <a:tailEnd/>
          </a:ln>
          <a:effectLst/>
        </p:spPr>
        <p:txBody>
          <a:bodyPr/>
          <a:lstStyle/>
          <a:p>
            <a:endParaRPr lang="en-US"/>
          </a:p>
        </p:txBody>
      </p:sp>
      <p:sp>
        <p:nvSpPr>
          <p:cNvPr id="38949" name="Rectangle 37"/>
          <p:cNvSpPr>
            <a:spLocks noChangeArrowheads="1"/>
          </p:cNvSpPr>
          <p:nvPr/>
        </p:nvSpPr>
        <p:spPr bwMode="auto">
          <a:xfrm>
            <a:off x="2378075" y="5181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50" name="Line 38"/>
          <p:cNvSpPr>
            <a:spLocks noChangeShapeType="1"/>
          </p:cNvSpPr>
          <p:nvPr/>
        </p:nvSpPr>
        <p:spPr bwMode="auto">
          <a:xfrm>
            <a:off x="3368675" y="5181600"/>
            <a:ext cx="1588" cy="609600"/>
          </a:xfrm>
          <a:prstGeom prst="line">
            <a:avLst/>
          </a:prstGeom>
          <a:noFill/>
          <a:ln w="9525">
            <a:solidFill>
              <a:srgbClr val="000000"/>
            </a:solidFill>
            <a:round/>
            <a:headEnd/>
            <a:tailEnd/>
          </a:ln>
          <a:effectLst/>
        </p:spPr>
        <p:txBody>
          <a:bodyPr/>
          <a:lstStyle/>
          <a:p>
            <a:endParaRPr lang="en-US"/>
          </a:p>
        </p:txBody>
      </p:sp>
      <p:sp>
        <p:nvSpPr>
          <p:cNvPr id="38951" name="Line 39"/>
          <p:cNvSpPr>
            <a:spLocks noChangeShapeType="1"/>
          </p:cNvSpPr>
          <p:nvPr/>
        </p:nvSpPr>
        <p:spPr bwMode="auto">
          <a:xfrm>
            <a:off x="2682875" y="5181600"/>
            <a:ext cx="1588" cy="609600"/>
          </a:xfrm>
          <a:prstGeom prst="line">
            <a:avLst/>
          </a:prstGeom>
          <a:noFill/>
          <a:ln w="9525">
            <a:solidFill>
              <a:srgbClr val="000000"/>
            </a:solidFill>
            <a:round/>
            <a:headEnd/>
            <a:tailEnd/>
          </a:ln>
          <a:effectLst/>
        </p:spPr>
        <p:txBody>
          <a:bodyPr/>
          <a:lstStyle/>
          <a:p>
            <a:endParaRPr lang="en-US"/>
          </a:p>
        </p:txBody>
      </p:sp>
      <p:sp>
        <p:nvSpPr>
          <p:cNvPr id="38952" name="Rectangle 40"/>
          <p:cNvSpPr>
            <a:spLocks noChangeArrowheads="1"/>
          </p:cNvSpPr>
          <p:nvPr/>
        </p:nvSpPr>
        <p:spPr bwMode="auto">
          <a:xfrm>
            <a:off x="3902075" y="5181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53" name="Line 41"/>
          <p:cNvSpPr>
            <a:spLocks noChangeShapeType="1"/>
          </p:cNvSpPr>
          <p:nvPr/>
        </p:nvSpPr>
        <p:spPr bwMode="auto">
          <a:xfrm>
            <a:off x="4892675" y="5181600"/>
            <a:ext cx="1588" cy="609600"/>
          </a:xfrm>
          <a:prstGeom prst="line">
            <a:avLst/>
          </a:prstGeom>
          <a:noFill/>
          <a:ln w="9525">
            <a:solidFill>
              <a:srgbClr val="000000"/>
            </a:solidFill>
            <a:round/>
            <a:headEnd/>
            <a:tailEnd/>
          </a:ln>
          <a:effectLst/>
        </p:spPr>
        <p:txBody>
          <a:bodyPr/>
          <a:lstStyle/>
          <a:p>
            <a:endParaRPr lang="en-US"/>
          </a:p>
        </p:txBody>
      </p:sp>
      <p:sp>
        <p:nvSpPr>
          <p:cNvPr id="38954" name="Line 42"/>
          <p:cNvSpPr>
            <a:spLocks noChangeShapeType="1"/>
          </p:cNvSpPr>
          <p:nvPr/>
        </p:nvSpPr>
        <p:spPr bwMode="auto">
          <a:xfrm>
            <a:off x="4206875" y="5181600"/>
            <a:ext cx="1588" cy="609600"/>
          </a:xfrm>
          <a:prstGeom prst="line">
            <a:avLst/>
          </a:prstGeom>
          <a:noFill/>
          <a:ln w="9525">
            <a:solidFill>
              <a:srgbClr val="000000"/>
            </a:solidFill>
            <a:round/>
            <a:headEnd/>
            <a:tailEnd/>
          </a:ln>
          <a:effectLst/>
        </p:spPr>
        <p:txBody>
          <a:bodyPr/>
          <a:lstStyle/>
          <a:p>
            <a:endParaRPr lang="en-US"/>
          </a:p>
        </p:txBody>
      </p:sp>
      <p:sp>
        <p:nvSpPr>
          <p:cNvPr id="38955" name="Text Box 43"/>
          <p:cNvSpPr txBox="1">
            <a:spLocks noChangeArrowheads="1"/>
          </p:cNvSpPr>
          <p:nvPr/>
        </p:nvSpPr>
        <p:spPr bwMode="auto">
          <a:xfrm>
            <a:off x="860425" y="5345113"/>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4</a:t>
            </a:r>
          </a:p>
        </p:txBody>
      </p:sp>
      <p:sp>
        <p:nvSpPr>
          <p:cNvPr id="38956" name="Text Box 44"/>
          <p:cNvSpPr txBox="1">
            <a:spLocks noChangeArrowheads="1"/>
          </p:cNvSpPr>
          <p:nvPr/>
        </p:nvSpPr>
        <p:spPr bwMode="auto">
          <a:xfrm>
            <a:off x="1317625" y="5334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6</a:t>
            </a:r>
          </a:p>
        </p:txBody>
      </p:sp>
      <p:sp>
        <p:nvSpPr>
          <p:cNvPr id="38957" name="Text Box 45"/>
          <p:cNvSpPr txBox="1">
            <a:spLocks noChangeArrowheads="1"/>
          </p:cNvSpPr>
          <p:nvPr/>
        </p:nvSpPr>
        <p:spPr bwMode="auto">
          <a:xfrm>
            <a:off x="2308225" y="5334000"/>
            <a:ext cx="381000" cy="304800"/>
          </a:xfrm>
          <a:prstGeom prst="rect">
            <a:avLst/>
          </a:prstGeom>
          <a:noFill/>
          <a:ln w="9525">
            <a:noFill/>
            <a:miter lim="800000"/>
            <a:headEnd/>
            <a:tailEnd/>
          </a:ln>
          <a:effectLst/>
        </p:spPr>
        <p:txBody>
          <a:bodyPr wrap="none">
            <a:spAutoFit/>
          </a:bodyPr>
          <a:lstStyle/>
          <a:p>
            <a:r>
              <a:rPr lang="en-US" sz="1400" b="1">
                <a:solidFill>
                  <a:srgbClr val="000000"/>
                </a:solidFill>
              </a:rPr>
              <a:t>10</a:t>
            </a:r>
          </a:p>
        </p:txBody>
      </p:sp>
      <p:sp>
        <p:nvSpPr>
          <p:cNvPr id="38958" name="Text Box 46"/>
          <p:cNvSpPr txBox="1">
            <a:spLocks noChangeArrowheads="1"/>
          </p:cNvSpPr>
          <p:nvPr/>
        </p:nvSpPr>
        <p:spPr bwMode="auto">
          <a:xfrm>
            <a:off x="2765425" y="5334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4</a:t>
            </a:r>
          </a:p>
        </p:txBody>
      </p:sp>
      <p:sp>
        <p:nvSpPr>
          <p:cNvPr id="38959" name="Text Box 47"/>
          <p:cNvSpPr txBox="1">
            <a:spLocks noChangeArrowheads="1"/>
          </p:cNvSpPr>
          <p:nvPr/>
        </p:nvSpPr>
        <p:spPr bwMode="auto">
          <a:xfrm>
            <a:off x="3832225" y="5334000"/>
            <a:ext cx="381000" cy="304800"/>
          </a:xfrm>
          <a:prstGeom prst="rect">
            <a:avLst/>
          </a:prstGeom>
          <a:noFill/>
          <a:ln w="9525">
            <a:noFill/>
            <a:miter lim="800000"/>
            <a:headEnd/>
            <a:tailEnd/>
          </a:ln>
          <a:effectLst/>
        </p:spPr>
        <p:txBody>
          <a:bodyPr wrap="none">
            <a:spAutoFit/>
          </a:bodyPr>
          <a:lstStyle/>
          <a:p>
            <a:r>
              <a:rPr lang="en-US" sz="1400" b="1">
                <a:solidFill>
                  <a:srgbClr val="000000"/>
                </a:solidFill>
              </a:rPr>
              <a:t>12</a:t>
            </a:r>
          </a:p>
        </p:txBody>
      </p:sp>
      <p:sp>
        <p:nvSpPr>
          <p:cNvPr id="38960" name="Text Box 48"/>
          <p:cNvSpPr txBox="1">
            <a:spLocks noChangeArrowheads="1"/>
          </p:cNvSpPr>
          <p:nvPr/>
        </p:nvSpPr>
        <p:spPr bwMode="auto">
          <a:xfrm>
            <a:off x="4289425" y="5334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1</a:t>
            </a:r>
          </a:p>
        </p:txBody>
      </p:sp>
      <p:sp>
        <p:nvSpPr>
          <p:cNvPr id="38961" name="Line 49"/>
          <p:cNvSpPr>
            <a:spLocks noChangeShapeType="1"/>
          </p:cNvSpPr>
          <p:nvPr/>
        </p:nvSpPr>
        <p:spPr bwMode="auto">
          <a:xfrm>
            <a:off x="1997075" y="5486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62" name="Line 50"/>
          <p:cNvSpPr>
            <a:spLocks noChangeShapeType="1"/>
          </p:cNvSpPr>
          <p:nvPr/>
        </p:nvSpPr>
        <p:spPr bwMode="auto">
          <a:xfrm>
            <a:off x="3521075" y="5486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63" name="Rectangle 51"/>
          <p:cNvSpPr>
            <a:spLocks noChangeArrowheads="1"/>
          </p:cNvSpPr>
          <p:nvPr/>
        </p:nvSpPr>
        <p:spPr bwMode="auto">
          <a:xfrm>
            <a:off x="5426075" y="5181600"/>
            <a:ext cx="1295400" cy="609600"/>
          </a:xfrm>
          <a:prstGeom prst="rect">
            <a:avLst/>
          </a:prstGeom>
          <a:noFill/>
          <a:ln w="9525">
            <a:solidFill>
              <a:srgbClr val="000000"/>
            </a:solidFill>
            <a:miter lim="800000"/>
            <a:headEnd/>
            <a:tailEnd/>
          </a:ln>
          <a:effectLst/>
        </p:spPr>
        <p:txBody>
          <a:bodyPr wrap="none" anchor="ctr"/>
          <a:lstStyle/>
          <a:p>
            <a:endParaRPr lang="en-US"/>
          </a:p>
        </p:txBody>
      </p:sp>
      <p:sp>
        <p:nvSpPr>
          <p:cNvPr id="38964" name="Line 52"/>
          <p:cNvSpPr>
            <a:spLocks noChangeShapeType="1"/>
          </p:cNvSpPr>
          <p:nvPr/>
        </p:nvSpPr>
        <p:spPr bwMode="auto">
          <a:xfrm>
            <a:off x="6416675" y="5181600"/>
            <a:ext cx="1588" cy="609600"/>
          </a:xfrm>
          <a:prstGeom prst="line">
            <a:avLst/>
          </a:prstGeom>
          <a:noFill/>
          <a:ln w="9525">
            <a:solidFill>
              <a:srgbClr val="000000"/>
            </a:solidFill>
            <a:round/>
            <a:headEnd/>
            <a:tailEnd/>
          </a:ln>
          <a:effectLst/>
        </p:spPr>
        <p:txBody>
          <a:bodyPr/>
          <a:lstStyle/>
          <a:p>
            <a:endParaRPr lang="en-US"/>
          </a:p>
        </p:txBody>
      </p:sp>
      <p:sp>
        <p:nvSpPr>
          <p:cNvPr id="38965" name="Line 53"/>
          <p:cNvSpPr>
            <a:spLocks noChangeShapeType="1"/>
          </p:cNvSpPr>
          <p:nvPr/>
        </p:nvSpPr>
        <p:spPr bwMode="auto">
          <a:xfrm>
            <a:off x="5730875" y="5181600"/>
            <a:ext cx="1588" cy="609600"/>
          </a:xfrm>
          <a:prstGeom prst="line">
            <a:avLst/>
          </a:prstGeom>
          <a:noFill/>
          <a:ln w="9525">
            <a:solidFill>
              <a:srgbClr val="000000"/>
            </a:solidFill>
            <a:round/>
            <a:headEnd/>
            <a:tailEnd/>
          </a:ln>
          <a:effectLst/>
        </p:spPr>
        <p:txBody>
          <a:bodyPr/>
          <a:lstStyle/>
          <a:p>
            <a:endParaRPr lang="en-US"/>
          </a:p>
        </p:txBody>
      </p:sp>
      <p:sp>
        <p:nvSpPr>
          <p:cNvPr id="38966" name="Text Box 54"/>
          <p:cNvSpPr txBox="1">
            <a:spLocks noChangeArrowheads="1"/>
          </p:cNvSpPr>
          <p:nvPr/>
        </p:nvSpPr>
        <p:spPr bwMode="auto">
          <a:xfrm>
            <a:off x="5432425" y="5334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8</a:t>
            </a:r>
          </a:p>
        </p:txBody>
      </p:sp>
      <p:sp>
        <p:nvSpPr>
          <p:cNvPr id="38967" name="Text Box 55"/>
          <p:cNvSpPr txBox="1">
            <a:spLocks noChangeArrowheads="1"/>
          </p:cNvSpPr>
          <p:nvPr/>
        </p:nvSpPr>
        <p:spPr bwMode="auto">
          <a:xfrm>
            <a:off x="5813425" y="5334000"/>
            <a:ext cx="282575" cy="304800"/>
          </a:xfrm>
          <a:prstGeom prst="rect">
            <a:avLst/>
          </a:prstGeom>
          <a:noFill/>
          <a:ln w="9525">
            <a:noFill/>
            <a:miter lim="800000"/>
            <a:headEnd/>
            <a:tailEnd/>
          </a:ln>
          <a:effectLst/>
        </p:spPr>
        <p:txBody>
          <a:bodyPr wrap="none">
            <a:spAutoFit/>
          </a:bodyPr>
          <a:lstStyle/>
          <a:p>
            <a:r>
              <a:rPr lang="en-US" sz="1400" b="1">
                <a:solidFill>
                  <a:srgbClr val="000000"/>
                </a:solidFill>
              </a:rPr>
              <a:t>0</a:t>
            </a:r>
          </a:p>
        </p:txBody>
      </p:sp>
      <p:sp>
        <p:nvSpPr>
          <p:cNvPr id="38968" name="Line 56"/>
          <p:cNvSpPr>
            <a:spLocks noChangeShapeType="1"/>
          </p:cNvSpPr>
          <p:nvPr/>
        </p:nvSpPr>
        <p:spPr bwMode="auto">
          <a:xfrm>
            <a:off x="5045075" y="5486400"/>
            <a:ext cx="381000" cy="0"/>
          </a:xfrm>
          <a:prstGeom prst="line">
            <a:avLst/>
          </a:prstGeom>
          <a:noFill/>
          <a:ln w="9525">
            <a:solidFill>
              <a:srgbClr val="000000"/>
            </a:solidFill>
            <a:round/>
            <a:headEnd/>
            <a:tailEnd type="triangle" w="med" len="med"/>
          </a:ln>
          <a:effectLst/>
        </p:spPr>
        <p:txBody>
          <a:bodyPr/>
          <a:lstStyle/>
          <a:p>
            <a:endParaRPr lang="en-US"/>
          </a:p>
        </p:txBody>
      </p:sp>
      <p:sp>
        <p:nvSpPr>
          <p:cNvPr id="38969" name="Text Box 57"/>
          <p:cNvSpPr txBox="1">
            <a:spLocks noChangeArrowheads="1"/>
          </p:cNvSpPr>
          <p:nvPr/>
        </p:nvSpPr>
        <p:spPr bwMode="auto">
          <a:xfrm>
            <a:off x="152400" y="4114800"/>
            <a:ext cx="557213" cy="457200"/>
          </a:xfrm>
          <a:prstGeom prst="rect">
            <a:avLst/>
          </a:prstGeom>
          <a:noFill/>
          <a:ln w="9525">
            <a:noFill/>
            <a:miter lim="800000"/>
            <a:headEnd/>
            <a:tailEnd/>
          </a:ln>
          <a:effectLst/>
        </p:spPr>
        <p:txBody>
          <a:bodyPr wrap="none">
            <a:spAutoFit/>
          </a:bodyPr>
          <a:lstStyle/>
          <a:p>
            <a:r>
              <a:rPr lang="en-US" sz="2400"/>
              <a:t>P1</a:t>
            </a:r>
          </a:p>
        </p:txBody>
      </p:sp>
      <p:sp>
        <p:nvSpPr>
          <p:cNvPr id="38970" name="Text Box 58"/>
          <p:cNvSpPr txBox="1">
            <a:spLocks noChangeArrowheads="1"/>
          </p:cNvSpPr>
          <p:nvPr/>
        </p:nvSpPr>
        <p:spPr bwMode="auto">
          <a:xfrm>
            <a:off x="152400" y="5257800"/>
            <a:ext cx="557213" cy="457200"/>
          </a:xfrm>
          <a:prstGeom prst="rect">
            <a:avLst/>
          </a:prstGeom>
          <a:noFill/>
          <a:ln w="9525">
            <a:noFill/>
            <a:miter lim="800000"/>
            <a:headEnd/>
            <a:tailEnd/>
          </a:ln>
          <a:effectLst/>
        </p:spPr>
        <p:txBody>
          <a:bodyPr wrap="none">
            <a:spAutoFit/>
          </a:bodyPr>
          <a:lstStyle/>
          <a:p>
            <a:r>
              <a:rPr lang="en-US" sz="2400"/>
              <a:t>P2</a:t>
            </a:r>
          </a:p>
        </p:txBody>
      </p:sp>
      <p:sp>
        <p:nvSpPr>
          <p:cNvPr id="38971" name="Line 59"/>
          <p:cNvSpPr>
            <a:spLocks noChangeShapeType="1"/>
          </p:cNvSpPr>
          <p:nvPr/>
        </p:nvSpPr>
        <p:spPr bwMode="auto">
          <a:xfrm flipH="1">
            <a:off x="8077200" y="4343400"/>
            <a:ext cx="457200" cy="0"/>
          </a:xfrm>
          <a:prstGeom prst="line">
            <a:avLst/>
          </a:prstGeom>
          <a:noFill/>
          <a:ln w="9525">
            <a:solidFill>
              <a:schemeClr val="tx1"/>
            </a:solidFill>
            <a:round/>
            <a:headEnd/>
            <a:tailEnd/>
          </a:ln>
          <a:effectLst/>
        </p:spPr>
        <p:txBody>
          <a:bodyPr/>
          <a:lstStyle/>
          <a:p>
            <a:endParaRPr lang="en-US"/>
          </a:p>
        </p:txBody>
      </p:sp>
      <p:sp>
        <p:nvSpPr>
          <p:cNvPr id="38972" name="Line 60"/>
          <p:cNvSpPr>
            <a:spLocks noChangeShapeType="1"/>
          </p:cNvSpPr>
          <p:nvPr/>
        </p:nvSpPr>
        <p:spPr bwMode="auto">
          <a:xfrm>
            <a:off x="8382000" y="4648200"/>
            <a:ext cx="304800" cy="0"/>
          </a:xfrm>
          <a:prstGeom prst="line">
            <a:avLst/>
          </a:prstGeom>
          <a:noFill/>
          <a:ln w="9525">
            <a:solidFill>
              <a:schemeClr val="tx1"/>
            </a:solidFill>
            <a:round/>
            <a:headEnd/>
            <a:tailEnd/>
          </a:ln>
          <a:effectLst/>
        </p:spPr>
        <p:txBody>
          <a:bodyPr/>
          <a:lstStyle/>
          <a:p>
            <a:endParaRPr lang="en-US"/>
          </a:p>
        </p:txBody>
      </p:sp>
      <p:sp>
        <p:nvSpPr>
          <p:cNvPr id="38973" name="Line 61"/>
          <p:cNvSpPr>
            <a:spLocks noChangeShapeType="1"/>
          </p:cNvSpPr>
          <p:nvPr/>
        </p:nvSpPr>
        <p:spPr bwMode="auto">
          <a:xfrm>
            <a:off x="8458200" y="4724400"/>
            <a:ext cx="152400" cy="0"/>
          </a:xfrm>
          <a:prstGeom prst="line">
            <a:avLst/>
          </a:prstGeom>
          <a:noFill/>
          <a:ln w="9525">
            <a:solidFill>
              <a:schemeClr val="tx1"/>
            </a:solidFill>
            <a:round/>
            <a:headEnd/>
            <a:tailEnd/>
          </a:ln>
          <a:effectLst/>
        </p:spPr>
        <p:txBody>
          <a:bodyPr/>
          <a:lstStyle/>
          <a:p>
            <a:endParaRPr lang="en-US"/>
          </a:p>
        </p:txBody>
      </p:sp>
      <p:sp>
        <p:nvSpPr>
          <p:cNvPr id="38974" name="Line 62"/>
          <p:cNvSpPr>
            <a:spLocks noChangeShapeType="1"/>
          </p:cNvSpPr>
          <p:nvPr/>
        </p:nvSpPr>
        <p:spPr bwMode="auto">
          <a:xfrm>
            <a:off x="7010400" y="5486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38975" name="Line 63"/>
          <p:cNvSpPr>
            <a:spLocks noChangeShapeType="1"/>
          </p:cNvSpPr>
          <p:nvPr/>
        </p:nvSpPr>
        <p:spPr bwMode="auto">
          <a:xfrm flipH="1">
            <a:off x="6553200" y="5486400"/>
            <a:ext cx="457200" cy="0"/>
          </a:xfrm>
          <a:prstGeom prst="line">
            <a:avLst/>
          </a:prstGeom>
          <a:noFill/>
          <a:ln w="9525">
            <a:solidFill>
              <a:schemeClr val="tx1"/>
            </a:solidFill>
            <a:round/>
            <a:headEnd/>
            <a:tailEnd/>
          </a:ln>
          <a:effectLst/>
        </p:spPr>
        <p:txBody>
          <a:bodyPr/>
          <a:lstStyle/>
          <a:p>
            <a:endParaRPr lang="en-US"/>
          </a:p>
        </p:txBody>
      </p:sp>
      <p:sp>
        <p:nvSpPr>
          <p:cNvPr id="38976" name="Line 64"/>
          <p:cNvSpPr>
            <a:spLocks noChangeShapeType="1"/>
          </p:cNvSpPr>
          <p:nvPr/>
        </p:nvSpPr>
        <p:spPr bwMode="auto">
          <a:xfrm>
            <a:off x="6858000" y="5791200"/>
            <a:ext cx="304800" cy="0"/>
          </a:xfrm>
          <a:prstGeom prst="line">
            <a:avLst/>
          </a:prstGeom>
          <a:noFill/>
          <a:ln w="9525">
            <a:solidFill>
              <a:schemeClr val="tx1"/>
            </a:solidFill>
            <a:round/>
            <a:headEnd/>
            <a:tailEnd/>
          </a:ln>
          <a:effectLst/>
        </p:spPr>
        <p:txBody>
          <a:bodyPr/>
          <a:lstStyle/>
          <a:p>
            <a:endParaRPr lang="en-US"/>
          </a:p>
        </p:txBody>
      </p:sp>
      <p:sp>
        <p:nvSpPr>
          <p:cNvPr id="38977" name="Line 65"/>
          <p:cNvSpPr>
            <a:spLocks noChangeShapeType="1"/>
          </p:cNvSpPr>
          <p:nvPr/>
        </p:nvSpPr>
        <p:spPr bwMode="auto">
          <a:xfrm>
            <a:off x="6934200" y="5867400"/>
            <a:ext cx="152400" cy="0"/>
          </a:xfrm>
          <a:prstGeom prst="line">
            <a:avLst/>
          </a:prstGeom>
          <a:noFill/>
          <a:ln w="9525">
            <a:solidFill>
              <a:schemeClr val="tx1"/>
            </a:solidFill>
            <a:round/>
            <a:headEnd/>
            <a:tailEnd/>
          </a:ln>
          <a:effectLst/>
        </p:spPr>
        <p:txBody>
          <a:bodyPr/>
          <a:lstStyle/>
          <a:p>
            <a:endParaRPr lang="en-US"/>
          </a:p>
        </p:txBody>
      </p:sp>
      <p:sp>
        <p:nvSpPr>
          <p:cNvPr id="38978" name="Line 66"/>
          <p:cNvSpPr>
            <a:spLocks noChangeShapeType="1"/>
          </p:cNvSpPr>
          <p:nvPr/>
        </p:nvSpPr>
        <p:spPr bwMode="auto">
          <a:xfrm>
            <a:off x="838200" y="6019800"/>
            <a:ext cx="990600" cy="0"/>
          </a:xfrm>
          <a:prstGeom prst="line">
            <a:avLst/>
          </a:prstGeom>
          <a:noFill/>
          <a:ln w="9525">
            <a:solidFill>
              <a:schemeClr val="tx1"/>
            </a:solidFill>
            <a:round/>
            <a:headEnd/>
            <a:tailEnd/>
          </a:ln>
          <a:effectLst/>
        </p:spPr>
        <p:txBody>
          <a:bodyPr/>
          <a:lstStyle/>
          <a:p>
            <a:endParaRPr lang="en-US"/>
          </a:p>
        </p:txBody>
      </p:sp>
      <p:sp>
        <p:nvSpPr>
          <p:cNvPr id="38979" name="Line 67"/>
          <p:cNvSpPr>
            <a:spLocks noChangeShapeType="1"/>
          </p:cNvSpPr>
          <p:nvPr/>
        </p:nvSpPr>
        <p:spPr bwMode="auto">
          <a:xfrm flipH="1" flipV="1">
            <a:off x="838200" y="5867400"/>
            <a:ext cx="0" cy="152400"/>
          </a:xfrm>
          <a:prstGeom prst="line">
            <a:avLst/>
          </a:prstGeom>
          <a:noFill/>
          <a:ln w="9525">
            <a:solidFill>
              <a:schemeClr val="tx1"/>
            </a:solidFill>
            <a:round/>
            <a:headEnd/>
            <a:tailEnd/>
          </a:ln>
          <a:effectLst/>
        </p:spPr>
        <p:txBody>
          <a:bodyPr/>
          <a:lstStyle/>
          <a:p>
            <a:endParaRPr lang="en-US"/>
          </a:p>
        </p:txBody>
      </p:sp>
      <p:sp>
        <p:nvSpPr>
          <p:cNvPr id="38980" name="Line 68"/>
          <p:cNvSpPr>
            <a:spLocks noChangeShapeType="1"/>
          </p:cNvSpPr>
          <p:nvPr/>
        </p:nvSpPr>
        <p:spPr bwMode="auto">
          <a:xfrm flipV="1">
            <a:off x="1828800" y="5867400"/>
            <a:ext cx="0" cy="152400"/>
          </a:xfrm>
          <a:prstGeom prst="line">
            <a:avLst/>
          </a:prstGeom>
          <a:noFill/>
          <a:ln w="9525">
            <a:solidFill>
              <a:schemeClr val="tx1"/>
            </a:solidFill>
            <a:round/>
            <a:headEnd/>
            <a:tailEnd/>
          </a:ln>
          <a:effectLst/>
        </p:spPr>
        <p:txBody>
          <a:bodyPr/>
          <a:lstStyle/>
          <a:p>
            <a:endParaRPr lang="en-US"/>
          </a:p>
        </p:txBody>
      </p:sp>
      <p:sp>
        <p:nvSpPr>
          <p:cNvPr id="38981" name="Line 69"/>
          <p:cNvSpPr>
            <a:spLocks noChangeShapeType="1"/>
          </p:cNvSpPr>
          <p:nvPr/>
        </p:nvSpPr>
        <p:spPr bwMode="auto">
          <a:xfrm>
            <a:off x="1295400" y="6019800"/>
            <a:ext cx="228600" cy="228600"/>
          </a:xfrm>
          <a:prstGeom prst="line">
            <a:avLst/>
          </a:prstGeom>
          <a:noFill/>
          <a:ln w="9525">
            <a:solidFill>
              <a:srgbClr val="009900"/>
            </a:solidFill>
            <a:round/>
            <a:headEnd/>
            <a:tailEnd type="triangle" w="med" len="med"/>
          </a:ln>
          <a:effectLst/>
        </p:spPr>
        <p:txBody>
          <a:bodyPr/>
          <a:lstStyle/>
          <a:p>
            <a:endParaRPr lang="en-US"/>
          </a:p>
        </p:txBody>
      </p:sp>
      <p:sp>
        <p:nvSpPr>
          <p:cNvPr id="38982" name="Line 70"/>
          <p:cNvSpPr>
            <a:spLocks noChangeShapeType="1"/>
          </p:cNvSpPr>
          <p:nvPr/>
        </p:nvSpPr>
        <p:spPr bwMode="auto">
          <a:xfrm flipV="1">
            <a:off x="1828800" y="5029200"/>
            <a:ext cx="0" cy="76200"/>
          </a:xfrm>
          <a:prstGeom prst="line">
            <a:avLst/>
          </a:prstGeom>
          <a:noFill/>
          <a:ln w="9525">
            <a:solidFill>
              <a:schemeClr val="tx1"/>
            </a:solidFill>
            <a:round/>
            <a:headEnd/>
            <a:tailEnd/>
          </a:ln>
          <a:effectLst/>
        </p:spPr>
        <p:txBody>
          <a:bodyPr/>
          <a:lstStyle/>
          <a:p>
            <a:endParaRPr lang="en-US"/>
          </a:p>
        </p:txBody>
      </p:sp>
      <p:sp>
        <p:nvSpPr>
          <p:cNvPr id="38983" name="Line 71"/>
          <p:cNvSpPr>
            <a:spLocks noChangeShapeType="1"/>
          </p:cNvSpPr>
          <p:nvPr/>
        </p:nvSpPr>
        <p:spPr bwMode="auto">
          <a:xfrm>
            <a:off x="1828800" y="5029200"/>
            <a:ext cx="304800" cy="0"/>
          </a:xfrm>
          <a:prstGeom prst="line">
            <a:avLst/>
          </a:prstGeom>
          <a:noFill/>
          <a:ln w="9525">
            <a:solidFill>
              <a:schemeClr val="tx1"/>
            </a:solidFill>
            <a:round/>
            <a:headEnd/>
            <a:tailEnd/>
          </a:ln>
          <a:effectLst/>
        </p:spPr>
        <p:txBody>
          <a:bodyPr/>
          <a:lstStyle/>
          <a:p>
            <a:endParaRPr lang="en-US"/>
          </a:p>
        </p:txBody>
      </p:sp>
      <p:sp>
        <p:nvSpPr>
          <p:cNvPr id="38984" name="Line 72"/>
          <p:cNvSpPr>
            <a:spLocks noChangeShapeType="1"/>
          </p:cNvSpPr>
          <p:nvPr/>
        </p:nvSpPr>
        <p:spPr bwMode="auto">
          <a:xfrm flipV="1">
            <a:off x="2133600" y="5029200"/>
            <a:ext cx="0" cy="76200"/>
          </a:xfrm>
          <a:prstGeom prst="line">
            <a:avLst/>
          </a:prstGeom>
          <a:noFill/>
          <a:ln w="9525">
            <a:solidFill>
              <a:schemeClr val="tx1"/>
            </a:solidFill>
            <a:round/>
            <a:headEnd/>
            <a:tailEnd/>
          </a:ln>
          <a:effectLst/>
        </p:spPr>
        <p:txBody>
          <a:bodyPr/>
          <a:lstStyle/>
          <a:p>
            <a:endParaRPr lang="en-US"/>
          </a:p>
        </p:txBody>
      </p:sp>
      <p:sp>
        <p:nvSpPr>
          <p:cNvPr id="38985" name="Line 73"/>
          <p:cNvSpPr>
            <a:spLocks noChangeShapeType="1"/>
          </p:cNvSpPr>
          <p:nvPr/>
        </p:nvSpPr>
        <p:spPr bwMode="auto">
          <a:xfrm flipV="1">
            <a:off x="2133600" y="4953000"/>
            <a:ext cx="304800" cy="76200"/>
          </a:xfrm>
          <a:prstGeom prst="line">
            <a:avLst/>
          </a:prstGeom>
          <a:noFill/>
          <a:ln w="9525">
            <a:solidFill>
              <a:srgbClr val="009900"/>
            </a:solidFill>
            <a:round/>
            <a:headEnd/>
            <a:tailEnd type="triangle" w="med" len="med"/>
          </a:ln>
          <a:effectLst/>
        </p:spPr>
        <p:txBody>
          <a:bodyPr/>
          <a:lstStyle/>
          <a:p>
            <a:endParaRPr lang="en-US"/>
          </a:p>
        </p:txBody>
      </p:sp>
      <p:sp>
        <p:nvSpPr>
          <p:cNvPr id="38986" name="Text Box 74"/>
          <p:cNvSpPr txBox="1">
            <a:spLocks noChangeArrowheads="1"/>
          </p:cNvSpPr>
          <p:nvPr/>
        </p:nvSpPr>
        <p:spPr bwMode="auto">
          <a:xfrm>
            <a:off x="1524000" y="6172200"/>
            <a:ext cx="4222750" cy="366713"/>
          </a:xfrm>
          <a:prstGeom prst="rect">
            <a:avLst/>
          </a:prstGeom>
          <a:noFill/>
          <a:ln w="9525">
            <a:noFill/>
            <a:miter lim="800000"/>
            <a:headEnd/>
            <a:tailEnd/>
          </a:ln>
          <a:effectLst/>
        </p:spPr>
        <p:txBody>
          <a:bodyPr wrap="none">
            <a:spAutoFit/>
          </a:bodyPr>
          <a:lstStyle/>
          <a:p>
            <a:r>
              <a:rPr lang="en-US">
                <a:solidFill>
                  <a:srgbClr val="009900"/>
                </a:solidFill>
              </a:rPr>
              <a:t>NODE (contains coefficient &amp; exponent)</a:t>
            </a:r>
          </a:p>
        </p:txBody>
      </p:sp>
      <p:sp>
        <p:nvSpPr>
          <p:cNvPr id="38987" name="Text Box 75"/>
          <p:cNvSpPr txBox="1">
            <a:spLocks noChangeArrowheads="1"/>
          </p:cNvSpPr>
          <p:nvPr/>
        </p:nvSpPr>
        <p:spPr bwMode="auto">
          <a:xfrm>
            <a:off x="2514600" y="4724400"/>
            <a:ext cx="2495550" cy="366713"/>
          </a:xfrm>
          <a:prstGeom prst="rect">
            <a:avLst/>
          </a:prstGeom>
          <a:noFill/>
          <a:ln w="9525">
            <a:noFill/>
            <a:miter lim="800000"/>
            <a:headEnd/>
            <a:tailEnd/>
          </a:ln>
          <a:effectLst/>
        </p:spPr>
        <p:txBody>
          <a:bodyPr wrap="none">
            <a:spAutoFit/>
          </a:bodyPr>
          <a:lstStyle/>
          <a:p>
            <a:r>
              <a:rPr lang="en-US">
                <a:solidFill>
                  <a:srgbClr val="009900"/>
                </a:solidFill>
              </a:rPr>
              <a:t>TAIL (contains pointer)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533400" y="1219200"/>
            <a:ext cx="8610600" cy="5453063"/>
          </a:xfrm>
          <a:prstGeom prst="rect">
            <a:avLst/>
          </a:prstGeom>
          <a:noFill/>
          <a:ln w="9525">
            <a:noFill/>
            <a:miter lim="800000"/>
            <a:headEnd/>
            <a:tailEnd/>
          </a:ln>
          <a:effectLst/>
        </p:spPr>
        <p:txBody>
          <a:bodyPr>
            <a:spAutoFit/>
          </a:bodyPr>
          <a:lstStyle/>
          <a:p>
            <a:pPr>
              <a:buFontTx/>
              <a:buChar char="•"/>
            </a:pPr>
            <a:r>
              <a:rPr lang="en-US" sz="3200"/>
              <a:t> Advantages of using a Linked list:</a:t>
            </a:r>
            <a:endParaRPr lang="en-US" sz="3200">
              <a:solidFill>
                <a:srgbClr val="000066"/>
              </a:solidFill>
            </a:endParaRPr>
          </a:p>
          <a:p>
            <a:pPr lvl="1">
              <a:buFontTx/>
              <a:buChar char="•"/>
            </a:pPr>
            <a:endParaRPr lang="en-US" sz="3200">
              <a:solidFill>
                <a:srgbClr val="000066"/>
              </a:solidFill>
            </a:endParaRPr>
          </a:p>
          <a:p>
            <a:pPr lvl="1">
              <a:buFontTx/>
              <a:buChar char="•"/>
            </a:pPr>
            <a:r>
              <a:rPr lang="en-US" sz="3200">
                <a:solidFill>
                  <a:srgbClr val="000066"/>
                </a:solidFill>
              </a:rPr>
              <a:t> save space (don’t have to worry about sparse polynomials) and easy to maintain</a:t>
            </a:r>
          </a:p>
          <a:p>
            <a:pPr lvl="1">
              <a:buFontTx/>
              <a:buChar char="•"/>
            </a:pPr>
            <a:r>
              <a:rPr lang="en-US" sz="3200">
                <a:solidFill>
                  <a:srgbClr val="000066"/>
                </a:solidFill>
              </a:rPr>
              <a:t> don’t need to allocate list size and can declare nodes (terms) only as needed</a:t>
            </a:r>
          </a:p>
          <a:p>
            <a:pPr lvl="1"/>
            <a:endParaRPr lang="en-US" sz="3200">
              <a:solidFill>
                <a:srgbClr val="000066"/>
              </a:solidFill>
            </a:endParaRPr>
          </a:p>
          <a:p>
            <a:pPr>
              <a:buFontTx/>
              <a:buChar char="•"/>
            </a:pPr>
            <a:r>
              <a:rPr lang="en-US" sz="3200"/>
              <a:t> Disadvantages of using a Linked list :</a:t>
            </a:r>
          </a:p>
          <a:p>
            <a:pPr lvl="1">
              <a:buFontTx/>
              <a:buChar char="•"/>
            </a:pPr>
            <a:r>
              <a:rPr lang="en-US" sz="3200">
                <a:solidFill>
                  <a:srgbClr val="000066"/>
                </a:solidFill>
              </a:rPr>
              <a:t> can’t go backwards through the list</a:t>
            </a:r>
          </a:p>
          <a:p>
            <a:pPr lvl="1">
              <a:buFontTx/>
              <a:buChar char="•"/>
            </a:pPr>
            <a:r>
              <a:rPr lang="en-US" sz="3200">
                <a:solidFill>
                  <a:srgbClr val="000066"/>
                </a:solidFill>
              </a:rPr>
              <a:t> can’t jump to the beginning of the list from the end.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457200" y="304800"/>
            <a:ext cx="8229600" cy="1143000"/>
          </a:xfrm>
        </p:spPr>
        <p:txBody>
          <a:bodyPr/>
          <a:lstStyle/>
          <a:p>
            <a:r>
              <a:rPr lang="en-US" dirty="0"/>
              <a:t>Polynomials</a:t>
            </a:r>
          </a:p>
        </p:txBody>
      </p:sp>
      <p:graphicFrame>
        <p:nvGraphicFramePr>
          <p:cNvPr id="3076" name="Object 4"/>
          <p:cNvGraphicFramePr>
            <a:graphicFrameLocks noGrp="1"/>
          </p:cNvGraphicFramePr>
          <p:nvPr>
            <p:ph sz="half" idx="1"/>
          </p:nvPr>
        </p:nvGraphicFramePr>
        <p:xfrm>
          <a:off x="838200" y="1447800"/>
          <a:ext cx="7391400" cy="812800"/>
        </p:xfrm>
        <a:graphic>
          <a:graphicData uri="http://schemas.openxmlformats.org/presentationml/2006/ole">
            <mc:AlternateContent xmlns:mc="http://schemas.openxmlformats.org/markup-compatibility/2006">
              <mc:Choice xmlns:v="urn:schemas-microsoft-com:vml" Requires="v">
                <p:oleObj spid="_x0000_s1028" name="方程式" r:id="rId3" imgW="1790640" imgH="203040" progId="Equation.2">
                  <p:embed/>
                </p:oleObj>
              </mc:Choice>
              <mc:Fallback>
                <p:oleObj name="方程式" r:id="rId3" imgW="1790640" imgH="203040" progId="Equation.2">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47800"/>
                        <a:ext cx="73914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Rectangle 11"/>
          <p:cNvSpPr>
            <a:spLocks noChangeArrowheads="1"/>
          </p:cNvSpPr>
          <p:nvPr/>
        </p:nvSpPr>
        <p:spPr bwMode="auto">
          <a:xfrm>
            <a:off x="228600" y="2514600"/>
            <a:ext cx="8039100" cy="3973513"/>
          </a:xfrm>
          <a:prstGeom prst="rect">
            <a:avLst/>
          </a:prstGeom>
          <a:noFill/>
          <a:ln w="9525">
            <a:noFill/>
            <a:miter lim="800000"/>
            <a:headEnd/>
            <a:tailEnd/>
          </a:ln>
          <a:effectLst/>
        </p:spPr>
        <p:txBody>
          <a:bodyPr lIns="92075" tIns="46038" rIns="92075" bIns="46038"/>
          <a:lstStyle/>
          <a:p>
            <a:pPr defTabSz="762000"/>
            <a:r>
              <a:rPr kumimoji="1" lang="en-US" altLang="zh-TW" b="1" dirty="0">
                <a:solidFill>
                  <a:srgbClr val="6600FF"/>
                </a:solidFill>
                <a:ea typeface="新細明體" pitchFamily="18" charset="-120"/>
              </a:rPr>
              <a:t>Representation</a:t>
            </a:r>
            <a:endParaRPr kumimoji="1" lang="en-US" altLang="zh-TW" dirty="0">
              <a:solidFill>
                <a:srgbClr val="6600FF"/>
              </a:solidFill>
              <a:ea typeface="新細明體" pitchFamily="18" charset="-120"/>
            </a:endParaRPr>
          </a:p>
          <a:p>
            <a:pPr defTabSz="762000"/>
            <a:r>
              <a:rPr kumimoji="1" lang="en-US" altLang="zh-TW" sz="1600" dirty="0">
                <a:latin typeface="Courier New" pitchFamily="49" charset="0"/>
                <a:ea typeface="新細明體" pitchFamily="18" charset="-120"/>
              </a:rPr>
              <a:t> </a:t>
            </a:r>
            <a:endParaRPr kumimoji="1" lang="en-US" altLang="zh-TW" sz="1600" dirty="0">
              <a:latin typeface="Times New Roman" pitchFamily="18" charset="0"/>
              <a:ea typeface="新細明體" pitchFamily="18" charset="-120"/>
            </a:endParaRPr>
          </a:p>
          <a:p>
            <a:pPr defTabSz="762000">
              <a:lnSpc>
                <a:spcPct val="70000"/>
              </a:lnSpc>
            </a:pPr>
            <a:r>
              <a:rPr kumimoji="1" lang="en-US" altLang="zh-TW" sz="2400" dirty="0" err="1">
                <a:latin typeface="Times New Roman" pitchFamily="18" charset="0"/>
                <a:ea typeface="新細明體" pitchFamily="18" charset="-120"/>
              </a:rPr>
              <a:t>struct</a:t>
            </a:r>
            <a:r>
              <a:rPr kumimoji="1" lang="en-US" altLang="zh-TW" sz="2400" dirty="0">
                <a:latin typeface="Times New Roman" pitchFamily="18" charset="0"/>
                <a:ea typeface="新細明體" pitchFamily="18" charset="-120"/>
              </a:rPr>
              <a:t> </a:t>
            </a:r>
            <a:r>
              <a:rPr kumimoji="1" lang="en-US" altLang="zh-TW" sz="2400" dirty="0" err="1">
                <a:latin typeface="Times New Roman" pitchFamily="18" charset="0"/>
                <a:ea typeface="新細明體" pitchFamily="18" charset="-120"/>
              </a:rPr>
              <a:t>polynode</a:t>
            </a:r>
            <a:r>
              <a:rPr kumimoji="1" lang="en-US" altLang="zh-TW" sz="2400" dirty="0">
                <a:latin typeface="Times New Roman" pitchFamily="18" charset="0"/>
                <a:ea typeface="新細明體" pitchFamily="18" charset="-120"/>
              </a:rPr>
              <a:t> {</a:t>
            </a:r>
          </a:p>
          <a:p>
            <a:pPr defTabSz="762000">
              <a:lnSpc>
                <a:spcPct val="70000"/>
              </a:lnSpc>
            </a:pPr>
            <a:r>
              <a:rPr kumimoji="1" lang="en-US" altLang="zh-TW" sz="2400" dirty="0">
                <a:latin typeface="Times New Roman" pitchFamily="18" charset="0"/>
                <a:ea typeface="新細明體" pitchFamily="18" charset="-120"/>
              </a:rPr>
              <a:t>      </a:t>
            </a:r>
            <a:r>
              <a:rPr kumimoji="1" lang="en-US" altLang="zh-TW" sz="2400" dirty="0" err="1">
                <a:latin typeface="Times New Roman" pitchFamily="18" charset="0"/>
                <a:ea typeface="新細明體" pitchFamily="18" charset="-120"/>
              </a:rPr>
              <a:t>int</a:t>
            </a:r>
            <a:r>
              <a:rPr kumimoji="1" lang="en-US" altLang="zh-TW" sz="2400" dirty="0">
                <a:latin typeface="Times New Roman" pitchFamily="18" charset="0"/>
                <a:ea typeface="新細明體" pitchFamily="18" charset="-120"/>
              </a:rPr>
              <a:t> </a:t>
            </a:r>
            <a:r>
              <a:rPr kumimoji="1" lang="en-US" altLang="zh-TW" sz="2400" dirty="0" err="1">
                <a:latin typeface="Times New Roman" pitchFamily="18" charset="0"/>
                <a:ea typeface="新細明體" pitchFamily="18" charset="-120"/>
              </a:rPr>
              <a:t>coef</a:t>
            </a:r>
            <a:r>
              <a:rPr kumimoji="1" lang="en-US" altLang="zh-TW" sz="2400" dirty="0">
                <a:latin typeface="Times New Roman" pitchFamily="18" charset="0"/>
                <a:ea typeface="新細明體" pitchFamily="18" charset="-120"/>
              </a:rPr>
              <a:t>;</a:t>
            </a:r>
          </a:p>
          <a:p>
            <a:pPr defTabSz="762000">
              <a:lnSpc>
                <a:spcPct val="70000"/>
              </a:lnSpc>
            </a:pPr>
            <a:r>
              <a:rPr kumimoji="1" lang="en-US" altLang="zh-TW" sz="2400" dirty="0">
                <a:latin typeface="Times New Roman" pitchFamily="18" charset="0"/>
                <a:ea typeface="新細明體" pitchFamily="18" charset="-120"/>
              </a:rPr>
              <a:t>      </a:t>
            </a:r>
            <a:r>
              <a:rPr kumimoji="1" lang="en-US" altLang="zh-TW" sz="2400" dirty="0" err="1">
                <a:latin typeface="Times New Roman" pitchFamily="18" charset="0"/>
                <a:ea typeface="新細明體" pitchFamily="18" charset="-120"/>
              </a:rPr>
              <a:t>int</a:t>
            </a:r>
            <a:r>
              <a:rPr kumimoji="1" lang="en-US" altLang="zh-TW" sz="2400" dirty="0">
                <a:latin typeface="Times New Roman" pitchFamily="18" charset="0"/>
                <a:ea typeface="新細明體" pitchFamily="18" charset="-120"/>
              </a:rPr>
              <a:t> exp;</a:t>
            </a:r>
          </a:p>
          <a:p>
            <a:pPr defTabSz="762000">
              <a:lnSpc>
                <a:spcPct val="70000"/>
              </a:lnSpc>
            </a:pPr>
            <a:r>
              <a:rPr kumimoji="1" lang="en-US" altLang="zh-TW" sz="2400" dirty="0">
                <a:latin typeface="Times New Roman" pitchFamily="18" charset="0"/>
                <a:ea typeface="新細明體" pitchFamily="18" charset="-120"/>
              </a:rPr>
              <a:t>      </a:t>
            </a:r>
            <a:r>
              <a:rPr kumimoji="1" lang="en-US" altLang="zh-TW" sz="2400" dirty="0" err="1">
                <a:latin typeface="Times New Roman" pitchFamily="18" charset="0"/>
                <a:ea typeface="新細明體" pitchFamily="18" charset="-120"/>
              </a:rPr>
              <a:t>struct</a:t>
            </a:r>
            <a:r>
              <a:rPr kumimoji="1" lang="en-US" altLang="zh-TW" sz="2400" dirty="0">
                <a:latin typeface="Times New Roman" pitchFamily="18" charset="0"/>
                <a:ea typeface="新細明體" pitchFamily="18" charset="-120"/>
              </a:rPr>
              <a:t> </a:t>
            </a:r>
            <a:r>
              <a:rPr kumimoji="1" lang="en-US" altLang="zh-TW" sz="2400" dirty="0" err="1">
                <a:latin typeface="Times New Roman" pitchFamily="18" charset="0"/>
                <a:ea typeface="新細明體" pitchFamily="18" charset="-120"/>
              </a:rPr>
              <a:t>polynode</a:t>
            </a:r>
            <a:r>
              <a:rPr kumimoji="1" lang="en-US" altLang="zh-TW" sz="2400" dirty="0">
                <a:latin typeface="Times New Roman" pitchFamily="18" charset="0"/>
                <a:ea typeface="新細明體" pitchFamily="18" charset="-120"/>
              </a:rPr>
              <a:t> * next;</a:t>
            </a:r>
          </a:p>
          <a:p>
            <a:pPr defTabSz="762000">
              <a:lnSpc>
                <a:spcPct val="70000"/>
              </a:lnSpc>
            </a:pPr>
            <a:r>
              <a:rPr kumimoji="1" lang="en-US" altLang="zh-TW" sz="2400" dirty="0">
                <a:latin typeface="Times New Roman" pitchFamily="18" charset="0"/>
                <a:ea typeface="新細明體" pitchFamily="18" charset="-120"/>
              </a:rPr>
              <a:t>  };</a:t>
            </a:r>
          </a:p>
          <a:p>
            <a:pPr defTabSz="762000">
              <a:lnSpc>
                <a:spcPct val="70000"/>
              </a:lnSpc>
            </a:pPr>
            <a:r>
              <a:rPr kumimoji="1" lang="en-US" altLang="zh-TW" sz="2400" dirty="0">
                <a:latin typeface="Times New Roman" pitchFamily="18" charset="0"/>
                <a:ea typeface="新細明體" pitchFamily="18" charset="-120"/>
              </a:rPr>
              <a:t>  </a:t>
            </a:r>
          </a:p>
          <a:p>
            <a:pPr defTabSz="762000">
              <a:lnSpc>
                <a:spcPct val="70000"/>
              </a:lnSpc>
            </a:pPr>
            <a:r>
              <a:rPr kumimoji="1" lang="en-US" altLang="zh-TW" sz="2400" b="1" dirty="0" err="1">
                <a:latin typeface="Times New Roman" pitchFamily="18" charset="0"/>
                <a:ea typeface="新細明體" pitchFamily="18" charset="-120"/>
              </a:rPr>
              <a:t>typedef</a:t>
            </a:r>
            <a:r>
              <a:rPr kumimoji="1" lang="en-US" altLang="zh-TW" sz="2400" b="1" dirty="0">
                <a:latin typeface="Times New Roman" pitchFamily="18" charset="0"/>
                <a:ea typeface="新細明體" pitchFamily="18" charset="-120"/>
              </a:rPr>
              <a:t> </a:t>
            </a:r>
            <a:r>
              <a:rPr kumimoji="1" lang="en-US" altLang="zh-TW" sz="2400" b="1" dirty="0" err="1">
                <a:latin typeface="Times New Roman" pitchFamily="18" charset="0"/>
                <a:ea typeface="新細明體" pitchFamily="18" charset="-120"/>
              </a:rPr>
              <a:t>struct</a:t>
            </a:r>
            <a:r>
              <a:rPr kumimoji="1" lang="en-US" altLang="zh-TW" sz="2400" b="1" dirty="0">
                <a:latin typeface="Times New Roman" pitchFamily="18" charset="0"/>
                <a:ea typeface="新細明體" pitchFamily="18" charset="-120"/>
              </a:rPr>
              <a:t> </a:t>
            </a:r>
            <a:r>
              <a:rPr kumimoji="1" lang="en-US" altLang="zh-TW" sz="2400" b="1" dirty="0" err="1">
                <a:latin typeface="Times New Roman" pitchFamily="18" charset="0"/>
                <a:ea typeface="新細明體" pitchFamily="18" charset="-120"/>
              </a:rPr>
              <a:t>polynode</a:t>
            </a:r>
            <a:r>
              <a:rPr kumimoji="1" lang="en-US" altLang="zh-TW" sz="2400" b="1" dirty="0">
                <a:latin typeface="Times New Roman" pitchFamily="18" charset="0"/>
                <a:ea typeface="新細明體" pitchFamily="18" charset="-120"/>
              </a:rPr>
              <a:t> *</a:t>
            </a:r>
            <a:r>
              <a:rPr kumimoji="1" lang="en-US" altLang="zh-TW" sz="2400" b="1" dirty="0" err="1">
                <a:latin typeface="Times New Roman" pitchFamily="18" charset="0"/>
                <a:ea typeface="新細明體" pitchFamily="18" charset="-120"/>
              </a:rPr>
              <a:t>polyptr</a:t>
            </a:r>
            <a:r>
              <a:rPr kumimoji="1" lang="en-US" altLang="zh-TW" sz="2400" dirty="0">
                <a:latin typeface="Times New Roman" pitchFamily="18" charset="0"/>
                <a:ea typeface="新細明體" pitchFamily="18" charset="-120"/>
              </a:rPr>
              <a:t>;</a:t>
            </a:r>
          </a:p>
          <a:p>
            <a:pPr defTabSz="762000">
              <a:lnSpc>
                <a:spcPct val="70000"/>
              </a:lnSpc>
            </a:pPr>
            <a:endParaRPr kumimoji="1" lang="en-US" altLang="zh-TW" sz="2400" dirty="0">
              <a:latin typeface="Times New Roman" pitchFamily="18" charset="0"/>
              <a:ea typeface="新細明體" pitchFamily="18" charset="-120"/>
            </a:endParaRPr>
          </a:p>
        </p:txBody>
      </p:sp>
      <p:grpSp>
        <p:nvGrpSpPr>
          <p:cNvPr id="2" name="Group 12"/>
          <p:cNvGrpSpPr>
            <a:grpSpLocks/>
          </p:cNvGrpSpPr>
          <p:nvPr/>
        </p:nvGrpSpPr>
        <p:grpSpPr bwMode="auto">
          <a:xfrm>
            <a:off x="1838325" y="5408613"/>
            <a:ext cx="5927725" cy="514350"/>
            <a:chOff x="880" y="3240"/>
            <a:chExt cx="2748" cy="336"/>
          </a:xfrm>
        </p:grpSpPr>
        <p:sp>
          <p:nvSpPr>
            <p:cNvPr id="3085" name="Rectangle 13"/>
            <p:cNvSpPr>
              <a:spLocks noChangeArrowheads="1"/>
            </p:cNvSpPr>
            <p:nvPr/>
          </p:nvSpPr>
          <p:spPr bwMode="auto">
            <a:xfrm>
              <a:off x="880" y="3244"/>
              <a:ext cx="2748" cy="328"/>
            </a:xfrm>
            <a:prstGeom prst="rect">
              <a:avLst/>
            </a:prstGeom>
            <a:noFill/>
            <a:ln w="12700">
              <a:solidFill>
                <a:schemeClr val="tx1"/>
              </a:solidFill>
              <a:miter lim="800000"/>
              <a:headEnd/>
              <a:tailEnd/>
            </a:ln>
            <a:effectLst/>
          </p:spPr>
          <p:txBody>
            <a:bodyPr wrap="none" anchor="ctr"/>
            <a:lstStyle/>
            <a:p>
              <a:endParaRPr lang="en-US"/>
            </a:p>
          </p:txBody>
        </p:sp>
        <p:sp>
          <p:nvSpPr>
            <p:cNvPr id="3086" name="Line 14"/>
            <p:cNvSpPr>
              <a:spLocks noChangeShapeType="1"/>
            </p:cNvSpPr>
            <p:nvPr/>
          </p:nvSpPr>
          <p:spPr bwMode="auto">
            <a:xfrm>
              <a:off x="1760" y="3240"/>
              <a:ext cx="0" cy="33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7" name="Line 15"/>
            <p:cNvSpPr>
              <a:spLocks noChangeShapeType="1"/>
            </p:cNvSpPr>
            <p:nvPr/>
          </p:nvSpPr>
          <p:spPr bwMode="auto">
            <a:xfrm>
              <a:off x="2696" y="3240"/>
              <a:ext cx="0" cy="33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088" name="Rectangle 16"/>
            <p:cNvSpPr>
              <a:spLocks noChangeArrowheads="1"/>
            </p:cNvSpPr>
            <p:nvPr/>
          </p:nvSpPr>
          <p:spPr bwMode="auto">
            <a:xfrm>
              <a:off x="1093" y="3272"/>
              <a:ext cx="2152" cy="299"/>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coef                   exp                    next</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rmAutofit fontScale="90000"/>
          </a:bodyPr>
          <a:lstStyle/>
          <a:p>
            <a:r>
              <a:rPr lang="en-US" dirty="0" smtClean="0"/>
              <a:t>Schematic  representation</a:t>
            </a:r>
            <a:endParaRPr lang="en-US" dirty="0"/>
          </a:p>
        </p:txBody>
      </p:sp>
      <p:sp>
        <p:nvSpPr>
          <p:cNvPr id="4" name="Rectangle 3"/>
          <p:cNvSpPr txBox="1">
            <a:spLocks noChangeArrowheads="1"/>
          </p:cNvSpPr>
          <p:nvPr/>
        </p:nvSpPr>
        <p:spPr>
          <a:xfrm>
            <a:off x="228600" y="1219200"/>
            <a:ext cx="8574088" cy="71437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Here is a </a:t>
            </a:r>
            <a:r>
              <a:rPr kumimoji="0" lang="en-US" sz="2600" b="0" i="0" u="none" strike="noStrike" kern="1200" cap="none" spc="0" normalizeH="0" baseline="0" noProof="0" dirty="0" smtClean="0">
                <a:ln>
                  <a:noFill/>
                </a:ln>
                <a:solidFill>
                  <a:schemeClr val="tx2"/>
                </a:solidFill>
                <a:effectLst/>
                <a:uLnTx/>
                <a:uFillTx/>
                <a:latin typeface="+mn-lt"/>
                <a:ea typeface="+mn-ea"/>
                <a:cs typeface="+mn-cs"/>
              </a:rPr>
              <a:t>singly-linked list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2"/>
                </a:solidFill>
                <a:effectLst/>
                <a:uLnTx/>
                <a:uFillTx/>
                <a:latin typeface="+mn-lt"/>
                <a:ea typeface="+mn-ea"/>
                <a:cs typeface="+mn-cs"/>
              </a:rPr>
              <a:t>SLL</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5" name="Group 41"/>
          <p:cNvGrpSpPr>
            <a:grpSpLocks/>
          </p:cNvGrpSpPr>
          <p:nvPr/>
        </p:nvGrpSpPr>
        <p:grpSpPr bwMode="auto">
          <a:xfrm>
            <a:off x="228600" y="2057400"/>
            <a:ext cx="8229600" cy="1143000"/>
            <a:chOff x="432" y="1488"/>
            <a:chExt cx="4896" cy="720"/>
          </a:xfrm>
          <a:effectLst/>
        </p:grpSpPr>
        <p:grpSp>
          <p:nvGrpSpPr>
            <p:cNvPr id="6" name="Group 5"/>
            <p:cNvGrpSpPr>
              <a:grpSpLocks/>
            </p:cNvGrpSpPr>
            <p:nvPr/>
          </p:nvGrpSpPr>
          <p:grpSpPr bwMode="auto">
            <a:xfrm>
              <a:off x="1728" y="1961"/>
              <a:ext cx="3600" cy="246"/>
              <a:chOff x="1056" y="2011"/>
              <a:chExt cx="3600" cy="246"/>
            </a:xfrm>
          </p:grpSpPr>
          <p:grpSp>
            <p:nvGrpSpPr>
              <p:cNvPr id="30" name="Group 6"/>
              <p:cNvGrpSpPr>
                <a:grpSpLocks/>
              </p:cNvGrpSpPr>
              <p:nvPr/>
            </p:nvGrpSpPr>
            <p:grpSpPr bwMode="auto">
              <a:xfrm>
                <a:off x="1056" y="2011"/>
                <a:ext cx="577" cy="243"/>
                <a:chOff x="863" y="1536"/>
                <a:chExt cx="577" cy="243"/>
              </a:xfrm>
            </p:grpSpPr>
            <p:sp>
              <p:nvSpPr>
                <p:cNvPr id="40"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1" name="Group 9"/>
              <p:cNvGrpSpPr>
                <a:grpSpLocks/>
              </p:cNvGrpSpPr>
              <p:nvPr/>
            </p:nvGrpSpPr>
            <p:grpSpPr bwMode="auto">
              <a:xfrm>
                <a:off x="2063" y="2014"/>
                <a:ext cx="577" cy="243"/>
                <a:chOff x="863" y="1536"/>
                <a:chExt cx="577" cy="243"/>
              </a:xfrm>
            </p:grpSpPr>
            <p:sp>
              <p:nvSpPr>
                <p:cNvPr id="38"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9"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2" name="Group 12"/>
              <p:cNvGrpSpPr>
                <a:grpSpLocks/>
              </p:cNvGrpSpPr>
              <p:nvPr/>
            </p:nvGrpSpPr>
            <p:grpSpPr bwMode="auto">
              <a:xfrm>
                <a:off x="3071" y="2014"/>
                <a:ext cx="577" cy="243"/>
                <a:chOff x="863" y="1536"/>
                <a:chExt cx="577" cy="243"/>
              </a:xfrm>
            </p:grpSpPr>
            <p:sp>
              <p:nvSpPr>
                <p:cNvPr id="36"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7"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3" name="Group 15"/>
              <p:cNvGrpSpPr>
                <a:grpSpLocks/>
              </p:cNvGrpSpPr>
              <p:nvPr/>
            </p:nvGrpSpPr>
            <p:grpSpPr bwMode="auto">
              <a:xfrm>
                <a:off x="4079" y="2014"/>
                <a:ext cx="577" cy="243"/>
                <a:chOff x="863" y="1536"/>
                <a:chExt cx="577" cy="243"/>
              </a:xfrm>
            </p:grpSpPr>
            <p:sp>
              <p:nvSpPr>
                <p:cNvPr id="34"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5"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18"/>
            <p:cNvGrpSpPr>
              <a:grpSpLocks/>
            </p:cNvGrpSpPr>
            <p:nvPr/>
          </p:nvGrpSpPr>
          <p:grpSpPr bwMode="auto">
            <a:xfrm>
              <a:off x="1728" y="1966"/>
              <a:ext cx="3312" cy="242"/>
              <a:chOff x="1056" y="2302"/>
              <a:chExt cx="3312" cy="242"/>
            </a:xfrm>
          </p:grpSpPr>
          <p:sp>
            <p:nvSpPr>
              <p:cNvPr id="26"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27"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28"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29"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8" name="Group 23"/>
            <p:cNvGrpSpPr>
              <a:grpSpLocks/>
            </p:cNvGrpSpPr>
            <p:nvPr/>
          </p:nvGrpSpPr>
          <p:grpSpPr bwMode="auto">
            <a:xfrm>
              <a:off x="2112" y="2014"/>
              <a:ext cx="2640" cy="96"/>
              <a:chOff x="1440" y="2064"/>
              <a:chExt cx="2640" cy="96"/>
            </a:xfrm>
          </p:grpSpPr>
          <p:grpSp>
            <p:nvGrpSpPr>
              <p:cNvPr id="17" name="Group 24"/>
              <p:cNvGrpSpPr>
                <a:grpSpLocks/>
              </p:cNvGrpSpPr>
              <p:nvPr/>
            </p:nvGrpSpPr>
            <p:grpSpPr bwMode="auto">
              <a:xfrm>
                <a:off x="1440" y="2064"/>
                <a:ext cx="624" cy="96"/>
                <a:chOff x="1008" y="2304"/>
                <a:chExt cx="624" cy="96"/>
              </a:xfrm>
            </p:grpSpPr>
            <p:sp>
              <p:nvSpPr>
                <p:cNvPr id="24"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5"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8" name="Group 27"/>
              <p:cNvGrpSpPr>
                <a:grpSpLocks/>
              </p:cNvGrpSpPr>
              <p:nvPr/>
            </p:nvGrpSpPr>
            <p:grpSpPr bwMode="auto">
              <a:xfrm>
                <a:off x="2448" y="2064"/>
                <a:ext cx="624" cy="96"/>
                <a:chOff x="1008" y="2304"/>
                <a:chExt cx="624" cy="96"/>
              </a:xfrm>
            </p:grpSpPr>
            <p:sp>
              <p:nvSpPr>
                <p:cNvPr id="22"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9" name="Group 30"/>
              <p:cNvGrpSpPr>
                <a:grpSpLocks/>
              </p:cNvGrpSpPr>
              <p:nvPr/>
            </p:nvGrpSpPr>
            <p:grpSpPr bwMode="auto">
              <a:xfrm>
                <a:off x="3456" y="2064"/>
                <a:ext cx="624" cy="96"/>
                <a:chOff x="1008" y="2304"/>
                <a:chExt cx="624" cy="96"/>
              </a:xfrm>
            </p:grpSpPr>
            <p:sp>
              <p:nvSpPr>
                <p:cNvPr id="20"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9"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4"/>
            <p:cNvGrpSpPr>
              <a:grpSpLocks/>
            </p:cNvGrpSpPr>
            <p:nvPr/>
          </p:nvGrpSpPr>
          <p:grpSpPr bwMode="auto">
            <a:xfrm>
              <a:off x="432" y="1488"/>
              <a:ext cx="1248" cy="480"/>
              <a:chOff x="192" y="1872"/>
              <a:chExt cx="1248" cy="480"/>
            </a:xfrm>
          </p:grpSpPr>
          <p:grpSp>
            <p:nvGrpSpPr>
              <p:cNvPr id="11" name="Group 35"/>
              <p:cNvGrpSpPr>
                <a:grpSpLocks/>
              </p:cNvGrpSpPr>
              <p:nvPr/>
            </p:nvGrpSpPr>
            <p:grpSpPr bwMode="auto">
              <a:xfrm>
                <a:off x="960" y="1920"/>
                <a:ext cx="480" cy="432"/>
                <a:chOff x="432" y="2352"/>
                <a:chExt cx="480" cy="432"/>
              </a:xfrm>
            </p:grpSpPr>
            <p:grpSp>
              <p:nvGrpSpPr>
                <p:cNvPr id="13" name="Group 36"/>
                <p:cNvGrpSpPr>
                  <a:grpSpLocks/>
                </p:cNvGrpSpPr>
                <p:nvPr/>
              </p:nvGrpSpPr>
              <p:grpSpPr bwMode="auto">
                <a:xfrm>
                  <a:off x="432" y="2352"/>
                  <a:ext cx="288" cy="240"/>
                  <a:chOff x="960" y="1584"/>
                  <a:chExt cx="288" cy="240"/>
                </a:xfrm>
              </p:grpSpPr>
              <p:sp>
                <p:nvSpPr>
                  <p:cNvPr id="15"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6"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4"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12" name="Text Box 40"/>
              <p:cNvSpPr txBox="1">
                <a:spLocks noChangeArrowheads="1"/>
              </p:cNvSpPr>
              <p:nvPr/>
            </p:nvSpPr>
            <p:spPr bwMode="auto">
              <a:xfrm>
                <a:off x="192" y="1872"/>
                <a:ext cx="816" cy="233"/>
              </a:xfrm>
              <a:prstGeom prst="rect">
                <a:avLst/>
              </a:prstGeom>
              <a:noFill/>
              <a:ln w="9525">
                <a:noFill/>
                <a:miter lim="800000"/>
                <a:headEnd/>
                <a:tailEnd/>
              </a:ln>
            </p:spPr>
            <p:txBody>
              <a:bodyPr>
                <a:spAutoFit/>
              </a:bodyPr>
              <a:lstStyle/>
              <a:p>
                <a:pPr>
                  <a:spcBef>
                    <a:spcPct val="50000"/>
                  </a:spcBef>
                </a:pPr>
                <a:r>
                  <a:rPr lang="en-US" dirty="0" err="1" smtClean="0">
                    <a:solidFill>
                      <a:srgbClr val="FF0000"/>
                    </a:solidFill>
                    <a:latin typeface="Consolas" pitchFamily="49" charset="0"/>
                  </a:rPr>
                  <a:t>myList</a:t>
                </a:r>
                <a:endParaRPr lang="en-US" dirty="0">
                  <a:solidFill>
                    <a:srgbClr val="FF0000"/>
                  </a:solidFill>
                  <a:latin typeface="Times New Roman" pitchFamily="18" charset="0"/>
                </a:endParaRPr>
              </a:p>
            </p:txBody>
          </p:sp>
        </p:grpSp>
      </p:grpSp>
      <p:sp>
        <p:nvSpPr>
          <p:cNvPr id="42" name="TextBox 41"/>
          <p:cNvSpPr txBox="1"/>
          <p:nvPr/>
        </p:nvSpPr>
        <p:spPr>
          <a:xfrm>
            <a:off x="457200" y="3962400"/>
            <a:ext cx="6705600" cy="1938992"/>
          </a:xfrm>
          <a:prstGeom prst="rect">
            <a:avLst/>
          </a:prstGeom>
          <a:noFill/>
        </p:spPr>
        <p:txBody>
          <a:bodyPr wrap="square" rtlCol="0">
            <a:spAutoFit/>
          </a:bodyPr>
          <a:lstStyle/>
          <a:p>
            <a:pPr>
              <a:buFont typeface="Arial" pitchFamily="34" charset="0"/>
              <a:buChar char="•"/>
            </a:pPr>
            <a:r>
              <a:rPr lang="en-US" sz="2400" dirty="0" smtClean="0">
                <a:solidFill>
                  <a:schemeClr val="bg2">
                    <a:lumMod val="50000"/>
                  </a:schemeClr>
                </a:solidFill>
              </a:rPr>
              <a:t> Each node contains a value(data) and a pointer to the next node in the list</a:t>
            </a:r>
          </a:p>
          <a:p>
            <a:pPr>
              <a:buFont typeface="Arial" pitchFamily="34" charset="0"/>
              <a:buChar char="•"/>
            </a:pPr>
            <a:endParaRPr lang="en-US" sz="2400" dirty="0" smtClean="0">
              <a:solidFill>
                <a:schemeClr val="bg2">
                  <a:lumMod val="50000"/>
                </a:schemeClr>
              </a:solidFill>
            </a:endParaRPr>
          </a:p>
          <a:p>
            <a:pPr>
              <a:buFont typeface="Arial" pitchFamily="34" charset="0"/>
              <a:buChar char="•"/>
            </a:pPr>
            <a:r>
              <a:rPr lang="en-US" sz="2400" dirty="0" smtClean="0">
                <a:solidFill>
                  <a:schemeClr val="tx2">
                    <a:lumMod val="60000"/>
                    <a:lumOff val="40000"/>
                  </a:schemeClr>
                </a:solidFill>
              </a:rPr>
              <a:t> </a:t>
            </a:r>
            <a:r>
              <a:rPr lang="en-US" sz="2400" dirty="0" err="1" smtClean="0">
                <a:solidFill>
                  <a:srgbClr val="FF0000"/>
                </a:solidFill>
              </a:rPr>
              <a:t>myList</a:t>
            </a:r>
            <a:r>
              <a:rPr lang="en-US" sz="2400" dirty="0" smtClean="0">
                <a:solidFill>
                  <a:srgbClr val="FF0000"/>
                </a:solidFill>
              </a:rPr>
              <a:t>  </a:t>
            </a:r>
            <a:r>
              <a:rPr lang="en-US" sz="2400" dirty="0" smtClean="0">
                <a:solidFill>
                  <a:schemeClr val="tx2">
                    <a:lumMod val="60000"/>
                    <a:lumOff val="40000"/>
                  </a:schemeClr>
                </a:solidFill>
              </a:rPr>
              <a:t>is the header pointer   which points at the first node in the list</a:t>
            </a:r>
            <a:endParaRPr lang="en-US" sz="2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533400" y="1219200"/>
            <a:ext cx="8610600" cy="5453063"/>
          </a:xfrm>
          <a:prstGeom prst="rect">
            <a:avLst/>
          </a:prstGeom>
          <a:noFill/>
          <a:ln w="9525">
            <a:noFill/>
            <a:miter lim="800000"/>
            <a:headEnd/>
            <a:tailEnd/>
          </a:ln>
          <a:effectLst/>
        </p:spPr>
        <p:txBody>
          <a:bodyPr>
            <a:spAutoFit/>
          </a:bodyPr>
          <a:lstStyle/>
          <a:p>
            <a:pPr>
              <a:buFontTx/>
              <a:buChar char="•"/>
            </a:pPr>
            <a:r>
              <a:rPr lang="en-US" sz="3200"/>
              <a:t> Adding polynomials using a Linked list representation: (storing the result in p3)</a:t>
            </a:r>
          </a:p>
          <a:p>
            <a:pPr>
              <a:buFontTx/>
              <a:buChar char="•"/>
            </a:pPr>
            <a:endParaRPr lang="en-US" sz="3200">
              <a:solidFill>
                <a:srgbClr val="000066"/>
              </a:solidFill>
            </a:endParaRPr>
          </a:p>
          <a:p>
            <a:r>
              <a:rPr lang="en-US" sz="3200">
                <a:solidFill>
                  <a:srgbClr val="000066"/>
                </a:solidFill>
              </a:rPr>
              <a:t>To do this, we have to break the process down to cases:</a:t>
            </a:r>
          </a:p>
          <a:p>
            <a:pPr>
              <a:buFontTx/>
              <a:buChar char="•"/>
            </a:pPr>
            <a:r>
              <a:rPr lang="en-US" sz="3200">
                <a:solidFill>
                  <a:srgbClr val="000066"/>
                </a:solidFill>
              </a:rPr>
              <a:t> Case 1: exponent of p1 &gt; exponent of p2</a:t>
            </a:r>
          </a:p>
          <a:p>
            <a:pPr lvl="1">
              <a:buFontTx/>
              <a:buChar char="•"/>
            </a:pPr>
            <a:r>
              <a:rPr lang="en-US" sz="3200">
                <a:solidFill>
                  <a:srgbClr val="000066"/>
                </a:solidFill>
              </a:rPr>
              <a:t> Copy node of p1 to end of p3.</a:t>
            </a:r>
          </a:p>
          <a:p>
            <a:r>
              <a:rPr lang="en-US" sz="3200">
                <a:solidFill>
                  <a:srgbClr val="545454"/>
                </a:solidFill>
              </a:rPr>
              <a:t>[go to next node]</a:t>
            </a:r>
          </a:p>
          <a:p>
            <a:pPr>
              <a:buFontTx/>
              <a:buChar char="•"/>
            </a:pPr>
            <a:r>
              <a:rPr lang="en-US" sz="3200">
                <a:solidFill>
                  <a:srgbClr val="000066"/>
                </a:solidFill>
              </a:rPr>
              <a:t> Case 2: exponent of p1 &lt; exponent of p2</a:t>
            </a:r>
          </a:p>
          <a:p>
            <a:pPr lvl="1">
              <a:buFontTx/>
              <a:buChar char="•"/>
            </a:pPr>
            <a:r>
              <a:rPr lang="en-US" sz="3200">
                <a:solidFill>
                  <a:srgbClr val="000066"/>
                </a:solidFill>
              </a:rPr>
              <a:t> Copy node of p2 to end of p3.</a:t>
            </a:r>
          </a:p>
          <a:p>
            <a:r>
              <a:rPr lang="en-US" sz="3200">
                <a:solidFill>
                  <a:srgbClr val="545454"/>
                </a:solidFill>
              </a:rPr>
              <a:t>[go to next node]</a:t>
            </a:r>
            <a:endParaRPr lang="en-US" sz="3200">
              <a:solidFill>
                <a:srgbClr val="000066"/>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33400" y="1752600"/>
            <a:ext cx="8305800" cy="2041525"/>
          </a:xfrm>
          <a:prstGeom prst="rect">
            <a:avLst/>
          </a:prstGeom>
          <a:noFill/>
          <a:ln w="9525">
            <a:noFill/>
            <a:miter lim="800000"/>
            <a:headEnd/>
            <a:tailEnd/>
          </a:ln>
          <a:effectLst/>
        </p:spPr>
        <p:txBody>
          <a:bodyPr>
            <a:spAutoFit/>
          </a:bodyPr>
          <a:lstStyle/>
          <a:p>
            <a:pPr>
              <a:buFontTx/>
              <a:buChar char="•"/>
            </a:pPr>
            <a:r>
              <a:rPr lang="en-US" sz="3200">
                <a:solidFill>
                  <a:srgbClr val="000066"/>
                </a:solidFill>
              </a:rPr>
              <a:t> Case 3: exponent of p1 = exponent of p2</a:t>
            </a:r>
          </a:p>
          <a:p>
            <a:pPr lvl="1">
              <a:buFontTx/>
              <a:buChar char="•"/>
            </a:pPr>
            <a:r>
              <a:rPr lang="en-US" sz="3200">
                <a:solidFill>
                  <a:srgbClr val="000066"/>
                </a:solidFill>
              </a:rPr>
              <a:t> Create a new node in p3 with the same exponent and with the sum of the coefficients of p1 and p2.</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6" name="Rectangle 44"/>
          <p:cNvSpPr>
            <a:spLocks noGrp="1" noChangeArrowheads="1"/>
          </p:cNvSpPr>
          <p:nvPr>
            <p:ph type="title"/>
          </p:nvPr>
        </p:nvSpPr>
        <p:spPr/>
        <p:txBody>
          <a:bodyPr/>
          <a:lstStyle/>
          <a:p>
            <a:r>
              <a:rPr lang="en-US"/>
              <a:t>Example</a:t>
            </a:r>
          </a:p>
        </p:txBody>
      </p:sp>
      <p:sp>
        <p:nvSpPr>
          <p:cNvPr id="13316" name="Rectangle 4"/>
          <p:cNvSpPr>
            <a:spLocks noChangeArrowheads="1"/>
          </p:cNvSpPr>
          <p:nvPr/>
        </p:nvSpPr>
        <p:spPr bwMode="auto">
          <a:xfrm>
            <a:off x="1773238" y="3030538"/>
            <a:ext cx="10223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3     14</a:t>
            </a:r>
          </a:p>
        </p:txBody>
      </p:sp>
      <p:grpSp>
        <p:nvGrpSpPr>
          <p:cNvPr id="2" name="Group 5"/>
          <p:cNvGrpSpPr>
            <a:grpSpLocks/>
          </p:cNvGrpSpPr>
          <p:nvPr/>
        </p:nvGrpSpPr>
        <p:grpSpPr bwMode="auto">
          <a:xfrm>
            <a:off x="1733550" y="2994025"/>
            <a:ext cx="6256338" cy="481013"/>
            <a:chOff x="1108" y="1886"/>
            <a:chExt cx="3941" cy="303"/>
          </a:xfrm>
        </p:grpSpPr>
        <p:sp>
          <p:nvSpPr>
            <p:cNvPr id="13318" name="Rectangle 6"/>
            <p:cNvSpPr>
              <a:spLocks noChangeArrowheads="1"/>
            </p:cNvSpPr>
            <p:nvPr/>
          </p:nvSpPr>
          <p:spPr bwMode="auto">
            <a:xfrm>
              <a:off x="1108" y="1894"/>
              <a:ext cx="1073" cy="285"/>
            </a:xfrm>
            <a:prstGeom prst="rect">
              <a:avLst/>
            </a:prstGeom>
            <a:noFill/>
            <a:ln w="12700">
              <a:solidFill>
                <a:schemeClr val="tx1"/>
              </a:solidFill>
              <a:miter lim="800000"/>
              <a:headEnd/>
              <a:tailEnd/>
            </a:ln>
            <a:effectLst/>
          </p:spPr>
          <p:txBody>
            <a:bodyPr wrap="none" anchor="ctr"/>
            <a:lstStyle/>
            <a:p>
              <a:endParaRPr lang="en-US"/>
            </a:p>
          </p:txBody>
        </p:sp>
        <p:sp>
          <p:nvSpPr>
            <p:cNvPr id="13319" name="Line 7"/>
            <p:cNvSpPr>
              <a:spLocks noChangeShapeType="1"/>
            </p:cNvSpPr>
            <p:nvPr/>
          </p:nvSpPr>
          <p:spPr bwMode="auto">
            <a:xfrm>
              <a:off x="1446" y="1890"/>
              <a:ext cx="0" cy="29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20" name="Line 8"/>
            <p:cNvSpPr>
              <a:spLocks noChangeShapeType="1"/>
            </p:cNvSpPr>
            <p:nvPr/>
          </p:nvSpPr>
          <p:spPr bwMode="auto">
            <a:xfrm>
              <a:off x="1820" y="1889"/>
              <a:ext cx="0" cy="3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21" name="Rectangle 9"/>
            <p:cNvSpPr>
              <a:spLocks noChangeArrowheads="1"/>
            </p:cNvSpPr>
            <p:nvPr/>
          </p:nvSpPr>
          <p:spPr bwMode="auto">
            <a:xfrm>
              <a:off x="2553" y="1891"/>
              <a:ext cx="1073" cy="285"/>
            </a:xfrm>
            <a:prstGeom prst="rect">
              <a:avLst/>
            </a:prstGeom>
            <a:noFill/>
            <a:ln w="12700">
              <a:solidFill>
                <a:schemeClr val="tx1"/>
              </a:solidFill>
              <a:miter lim="800000"/>
              <a:headEnd/>
              <a:tailEnd/>
            </a:ln>
            <a:effectLst/>
          </p:spPr>
          <p:txBody>
            <a:bodyPr wrap="none" anchor="ctr"/>
            <a:lstStyle/>
            <a:p>
              <a:endParaRPr lang="en-US"/>
            </a:p>
          </p:txBody>
        </p:sp>
        <p:sp>
          <p:nvSpPr>
            <p:cNvPr id="13322" name="Line 10"/>
            <p:cNvSpPr>
              <a:spLocks noChangeShapeType="1"/>
            </p:cNvSpPr>
            <p:nvPr/>
          </p:nvSpPr>
          <p:spPr bwMode="auto">
            <a:xfrm>
              <a:off x="2891" y="1887"/>
              <a:ext cx="0" cy="29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23" name="Line 11"/>
            <p:cNvSpPr>
              <a:spLocks noChangeShapeType="1"/>
            </p:cNvSpPr>
            <p:nvPr/>
          </p:nvSpPr>
          <p:spPr bwMode="auto">
            <a:xfrm>
              <a:off x="3265" y="1886"/>
              <a:ext cx="0" cy="3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24" name="Rectangle 12"/>
            <p:cNvSpPr>
              <a:spLocks noChangeArrowheads="1"/>
            </p:cNvSpPr>
            <p:nvPr/>
          </p:nvSpPr>
          <p:spPr bwMode="auto">
            <a:xfrm>
              <a:off x="3976" y="1892"/>
              <a:ext cx="1073" cy="285"/>
            </a:xfrm>
            <a:prstGeom prst="rect">
              <a:avLst/>
            </a:prstGeom>
            <a:noFill/>
            <a:ln w="12700">
              <a:solidFill>
                <a:schemeClr val="tx1"/>
              </a:solidFill>
              <a:miter lim="800000"/>
              <a:headEnd/>
              <a:tailEnd/>
            </a:ln>
            <a:effectLst/>
          </p:spPr>
          <p:txBody>
            <a:bodyPr wrap="none" anchor="ctr"/>
            <a:lstStyle/>
            <a:p>
              <a:endParaRPr lang="en-US"/>
            </a:p>
          </p:txBody>
        </p:sp>
        <p:sp>
          <p:nvSpPr>
            <p:cNvPr id="13325" name="Line 13"/>
            <p:cNvSpPr>
              <a:spLocks noChangeShapeType="1"/>
            </p:cNvSpPr>
            <p:nvPr/>
          </p:nvSpPr>
          <p:spPr bwMode="auto">
            <a:xfrm>
              <a:off x="4314" y="1888"/>
              <a:ext cx="0" cy="29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26" name="Line 14"/>
            <p:cNvSpPr>
              <a:spLocks noChangeShapeType="1"/>
            </p:cNvSpPr>
            <p:nvPr/>
          </p:nvSpPr>
          <p:spPr bwMode="auto">
            <a:xfrm>
              <a:off x="4688" y="1887"/>
              <a:ext cx="0" cy="30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3327" name="Line 15"/>
          <p:cNvSpPr>
            <a:spLocks noChangeShapeType="1"/>
          </p:cNvSpPr>
          <p:nvPr/>
        </p:nvSpPr>
        <p:spPr bwMode="auto">
          <a:xfrm>
            <a:off x="3222625" y="3238500"/>
            <a:ext cx="788988"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328" name="Line 16"/>
          <p:cNvSpPr>
            <a:spLocks noChangeShapeType="1"/>
          </p:cNvSpPr>
          <p:nvPr/>
        </p:nvSpPr>
        <p:spPr bwMode="auto">
          <a:xfrm>
            <a:off x="5454650" y="3235325"/>
            <a:ext cx="7874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329" name="Rectangle 17"/>
          <p:cNvSpPr>
            <a:spLocks noChangeArrowheads="1"/>
          </p:cNvSpPr>
          <p:nvPr/>
        </p:nvSpPr>
        <p:spPr bwMode="auto">
          <a:xfrm>
            <a:off x="4119563" y="3041650"/>
            <a:ext cx="8699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2     8</a:t>
            </a:r>
          </a:p>
        </p:txBody>
      </p:sp>
      <p:sp>
        <p:nvSpPr>
          <p:cNvPr id="13330" name="Rectangle 18"/>
          <p:cNvSpPr>
            <a:spLocks noChangeArrowheads="1"/>
          </p:cNvSpPr>
          <p:nvPr/>
        </p:nvSpPr>
        <p:spPr bwMode="auto">
          <a:xfrm>
            <a:off x="6376988" y="3028950"/>
            <a:ext cx="8699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1     0</a:t>
            </a:r>
          </a:p>
        </p:txBody>
      </p:sp>
      <p:sp>
        <p:nvSpPr>
          <p:cNvPr id="13331" name="Line 19"/>
          <p:cNvSpPr>
            <a:spLocks noChangeShapeType="1"/>
          </p:cNvSpPr>
          <p:nvPr/>
        </p:nvSpPr>
        <p:spPr bwMode="auto">
          <a:xfrm>
            <a:off x="1222375" y="3227388"/>
            <a:ext cx="490538"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332" name="Rectangle 20"/>
          <p:cNvSpPr>
            <a:spLocks noChangeArrowheads="1"/>
          </p:cNvSpPr>
          <p:nvPr/>
        </p:nvSpPr>
        <p:spPr bwMode="auto">
          <a:xfrm>
            <a:off x="1219200" y="2743200"/>
            <a:ext cx="319088"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a</a:t>
            </a:r>
          </a:p>
        </p:txBody>
      </p:sp>
      <p:sp>
        <p:nvSpPr>
          <p:cNvPr id="13333" name="Rectangle 21"/>
          <p:cNvSpPr>
            <a:spLocks noChangeArrowheads="1"/>
          </p:cNvSpPr>
          <p:nvPr/>
        </p:nvSpPr>
        <p:spPr bwMode="auto">
          <a:xfrm>
            <a:off x="1824038" y="5051425"/>
            <a:ext cx="10223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8     14</a:t>
            </a:r>
          </a:p>
        </p:txBody>
      </p:sp>
      <p:grpSp>
        <p:nvGrpSpPr>
          <p:cNvPr id="3" name="Group 22"/>
          <p:cNvGrpSpPr>
            <a:grpSpLocks/>
          </p:cNvGrpSpPr>
          <p:nvPr/>
        </p:nvGrpSpPr>
        <p:grpSpPr bwMode="auto">
          <a:xfrm>
            <a:off x="1782763" y="5019675"/>
            <a:ext cx="1703387" cy="476250"/>
            <a:chOff x="1139" y="3162"/>
            <a:chExt cx="1073" cy="300"/>
          </a:xfrm>
        </p:grpSpPr>
        <p:sp>
          <p:nvSpPr>
            <p:cNvPr id="13335" name="Rectangle 23"/>
            <p:cNvSpPr>
              <a:spLocks noChangeArrowheads="1"/>
            </p:cNvSpPr>
            <p:nvPr/>
          </p:nvSpPr>
          <p:spPr bwMode="auto">
            <a:xfrm>
              <a:off x="1139" y="3167"/>
              <a:ext cx="1073" cy="285"/>
            </a:xfrm>
            <a:prstGeom prst="rect">
              <a:avLst/>
            </a:prstGeom>
            <a:noFill/>
            <a:ln w="12700">
              <a:solidFill>
                <a:schemeClr val="tx1"/>
              </a:solidFill>
              <a:miter lim="800000"/>
              <a:headEnd/>
              <a:tailEnd/>
            </a:ln>
            <a:effectLst/>
          </p:spPr>
          <p:txBody>
            <a:bodyPr wrap="none" anchor="ctr"/>
            <a:lstStyle/>
            <a:p>
              <a:endParaRPr lang="en-US"/>
            </a:p>
          </p:txBody>
        </p:sp>
        <p:sp>
          <p:nvSpPr>
            <p:cNvPr id="13336" name="Line 24"/>
            <p:cNvSpPr>
              <a:spLocks noChangeShapeType="1"/>
            </p:cNvSpPr>
            <p:nvPr/>
          </p:nvSpPr>
          <p:spPr bwMode="auto">
            <a:xfrm>
              <a:off x="1478" y="3163"/>
              <a:ext cx="0" cy="29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37" name="Line 25"/>
            <p:cNvSpPr>
              <a:spLocks noChangeShapeType="1"/>
            </p:cNvSpPr>
            <p:nvPr/>
          </p:nvSpPr>
          <p:spPr bwMode="auto">
            <a:xfrm>
              <a:off x="1851" y="3162"/>
              <a:ext cx="0" cy="30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 name="Group 26"/>
          <p:cNvGrpSpPr>
            <a:grpSpLocks/>
          </p:cNvGrpSpPr>
          <p:nvPr/>
        </p:nvGrpSpPr>
        <p:grpSpPr bwMode="auto">
          <a:xfrm>
            <a:off x="4076700" y="5014913"/>
            <a:ext cx="1704975" cy="476250"/>
            <a:chOff x="2584" y="3159"/>
            <a:chExt cx="1074" cy="300"/>
          </a:xfrm>
        </p:grpSpPr>
        <p:sp>
          <p:nvSpPr>
            <p:cNvPr id="13339" name="Rectangle 27"/>
            <p:cNvSpPr>
              <a:spLocks noChangeArrowheads="1"/>
            </p:cNvSpPr>
            <p:nvPr/>
          </p:nvSpPr>
          <p:spPr bwMode="auto">
            <a:xfrm>
              <a:off x="2584" y="3164"/>
              <a:ext cx="1074" cy="285"/>
            </a:xfrm>
            <a:prstGeom prst="rect">
              <a:avLst/>
            </a:prstGeom>
            <a:noFill/>
            <a:ln w="12700">
              <a:solidFill>
                <a:schemeClr val="tx1"/>
              </a:solidFill>
              <a:miter lim="800000"/>
              <a:headEnd/>
              <a:tailEnd/>
            </a:ln>
            <a:effectLst/>
          </p:spPr>
          <p:txBody>
            <a:bodyPr wrap="none" anchor="ctr"/>
            <a:lstStyle/>
            <a:p>
              <a:endParaRPr lang="en-US"/>
            </a:p>
          </p:txBody>
        </p:sp>
        <p:sp>
          <p:nvSpPr>
            <p:cNvPr id="13340" name="Line 28"/>
            <p:cNvSpPr>
              <a:spLocks noChangeShapeType="1"/>
            </p:cNvSpPr>
            <p:nvPr/>
          </p:nvSpPr>
          <p:spPr bwMode="auto">
            <a:xfrm>
              <a:off x="2923" y="3160"/>
              <a:ext cx="0" cy="29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41" name="Line 29"/>
            <p:cNvSpPr>
              <a:spLocks noChangeShapeType="1"/>
            </p:cNvSpPr>
            <p:nvPr/>
          </p:nvSpPr>
          <p:spPr bwMode="auto">
            <a:xfrm>
              <a:off x="3297" y="3159"/>
              <a:ext cx="0" cy="30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30"/>
          <p:cNvGrpSpPr>
            <a:grpSpLocks/>
          </p:cNvGrpSpPr>
          <p:nvPr/>
        </p:nvGrpSpPr>
        <p:grpSpPr bwMode="auto">
          <a:xfrm>
            <a:off x="6335713" y="5016500"/>
            <a:ext cx="1703387" cy="476250"/>
            <a:chOff x="4007" y="3160"/>
            <a:chExt cx="1073" cy="300"/>
          </a:xfrm>
        </p:grpSpPr>
        <p:sp>
          <p:nvSpPr>
            <p:cNvPr id="13343" name="Rectangle 31"/>
            <p:cNvSpPr>
              <a:spLocks noChangeArrowheads="1"/>
            </p:cNvSpPr>
            <p:nvPr/>
          </p:nvSpPr>
          <p:spPr bwMode="auto">
            <a:xfrm>
              <a:off x="4007" y="3165"/>
              <a:ext cx="1073" cy="285"/>
            </a:xfrm>
            <a:prstGeom prst="rect">
              <a:avLst/>
            </a:prstGeom>
            <a:noFill/>
            <a:ln w="12700">
              <a:solidFill>
                <a:schemeClr val="tx1"/>
              </a:solidFill>
              <a:miter lim="800000"/>
              <a:headEnd/>
              <a:tailEnd/>
            </a:ln>
            <a:effectLst/>
          </p:spPr>
          <p:txBody>
            <a:bodyPr wrap="none" anchor="ctr"/>
            <a:lstStyle/>
            <a:p>
              <a:endParaRPr lang="en-US"/>
            </a:p>
          </p:txBody>
        </p:sp>
        <p:sp>
          <p:nvSpPr>
            <p:cNvPr id="13344" name="Line 32"/>
            <p:cNvSpPr>
              <a:spLocks noChangeShapeType="1"/>
            </p:cNvSpPr>
            <p:nvPr/>
          </p:nvSpPr>
          <p:spPr bwMode="auto">
            <a:xfrm>
              <a:off x="4345" y="3161"/>
              <a:ext cx="0" cy="29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45" name="Line 33"/>
            <p:cNvSpPr>
              <a:spLocks noChangeShapeType="1"/>
            </p:cNvSpPr>
            <p:nvPr/>
          </p:nvSpPr>
          <p:spPr bwMode="auto">
            <a:xfrm>
              <a:off x="4719" y="3160"/>
              <a:ext cx="0" cy="30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3346" name="Line 34"/>
          <p:cNvSpPr>
            <a:spLocks noChangeShapeType="1"/>
          </p:cNvSpPr>
          <p:nvPr/>
        </p:nvSpPr>
        <p:spPr bwMode="auto">
          <a:xfrm>
            <a:off x="3273425" y="5259388"/>
            <a:ext cx="7874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347" name="Line 35"/>
          <p:cNvSpPr>
            <a:spLocks noChangeShapeType="1"/>
          </p:cNvSpPr>
          <p:nvPr/>
        </p:nvSpPr>
        <p:spPr bwMode="auto">
          <a:xfrm>
            <a:off x="5503863" y="5256213"/>
            <a:ext cx="7874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348" name="Rectangle 36"/>
          <p:cNvSpPr>
            <a:spLocks noChangeArrowheads="1"/>
          </p:cNvSpPr>
          <p:nvPr/>
        </p:nvSpPr>
        <p:spPr bwMode="auto">
          <a:xfrm>
            <a:off x="4168775" y="5062538"/>
            <a:ext cx="8953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-3  10</a:t>
            </a:r>
          </a:p>
        </p:txBody>
      </p:sp>
      <p:sp>
        <p:nvSpPr>
          <p:cNvPr id="13349" name="Rectangle 37"/>
          <p:cNvSpPr>
            <a:spLocks noChangeArrowheads="1"/>
          </p:cNvSpPr>
          <p:nvPr/>
        </p:nvSpPr>
        <p:spPr bwMode="auto">
          <a:xfrm>
            <a:off x="6350000" y="5073650"/>
            <a:ext cx="9461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10    6</a:t>
            </a:r>
          </a:p>
        </p:txBody>
      </p:sp>
      <p:sp>
        <p:nvSpPr>
          <p:cNvPr id="13350" name="Line 38"/>
          <p:cNvSpPr>
            <a:spLocks noChangeShapeType="1"/>
          </p:cNvSpPr>
          <p:nvPr/>
        </p:nvSpPr>
        <p:spPr bwMode="auto">
          <a:xfrm>
            <a:off x="1273175" y="5248275"/>
            <a:ext cx="490538"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351" name="Rectangle 39"/>
          <p:cNvSpPr>
            <a:spLocks noChangeArrowheads="1"/>
          </p:cNvSpPr>
          <p:nvPr/>
        </p:nvSpPr>
        <p:spPr bwMode="auto">
          <a:xfrm>
            <a:off x="1239838" y="4814888"/>
            <a:ext cx="3365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b</a:t>
            </a:r>
          </a:p>
        </p:txBody>
      </p:sp>
      <p:graphicFrame>
        <p:nvGraphicFramePr>
          <p:cNvPr id="13352" name="Object 40"/>
          <p:cNvGraphicFramePr>
            <a:graphicFrameLocks/>
          </p:cNvGraphicFramePr>
          <p:nvPr/>
        </p:nvGraphicFramePr>
        <p:xfrm>
          <a:off x="1268413" y="4149725"/>
          <a:ext cx="4230687" cy="541338"/>
        </p:xfrm>
        <a:graphic>
          <a:graphicData uri="http://schemas.openxmlformats.org/presentationml/2006/ole">
            <mc:AlternateContent xmlns:mc="http://schemas.openxmlformats.org/markup-compatibility/2006">
              <mc:Choice xmlns:v="urn:schemas-microsoft-com:vml" Requires="v">
                <p:oleObj spid="_x0000_s2054" name="方程式" r:id="rId3" imgW="1091880" imgH="164880" progId="Equation.2">
                  <p:embed/>
                </p:oleObj>
              </mc:Choice>
              <mc:Fallback>
                <p:oleObj name="方程式" r:id="rId3" imgW="1091880" imgH="164880" progId="Equation.2">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4149725"/>
                        <a:ext cx="42306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53" name="Text Box 41"/>
          <p:cNvSpPr txBox="1">
            <a:spLocks noChangeArrowheads="1"/>
          </p:cNvSpPr>
          <p:nvPr/>
        </p:nvSpPr>
        <p:spPr bwMode="auto">
          <a:xfrm>
            <a:off x="7388225" y="3011488"/>
            <a:ext cx="657225" cy="457200"/>
          </a:xfrm>
          <a:prstGeom prst="rect">
            <a:avLst/>
          </a:prstGeom>
          <a:noFill/>
          <a:ln w="9525">
            <a:noFill/>
            <a:miter lim="800000"/>
            <a:headEnd/>
            <a:tailEnd/>
          </a:ln>
          <a:effectLst/>
        </p:spPr>
        <p:txBody>
          <a:bodyPr wrap="none">
            <a:spAutoFit/>
          </a:bodyPr>
          <a:lstStyle/>
          <a:p>
            <a:r>
              <a:rPr kumimoji="1" lang="en-US" altLang="zh-TW" sz="2400">
                <a:latin typeface="Times New Roman" pitchFamily="18" charset="0"/>
                <a:ea typeface="新細明體" pitchFamily="18" charset="-120"/>
              </a:rPr>
              <a:t>null</a:t>
            </a:r>
            <a:endParaRPr kumimoji="1" lang="en-US" altLang="zh-TW" sz="2400">
              <a:solidFill>
                <a:srgbClr val="CC3300"/>
              </a:solidFill>
              <a:latin typeface="Times New Roman" pitchFamily="18" charset="0"/>
              <a:ea typeface="新細明體" pitchFamily="18" charset="-120"/>
            </a:endParaRPr>
          </a:p>
        </p:txBody>
      </p:sp>
      <p:sp>
        <p:nvSpPr>
          <p:cNvPr id="13354" name="Text Box 42"/>
          <p:cNvSpPr txBox="1">
            <a:spLocks noChangeArrowheads="1"/>
          </p:cNvSpPr>
          <p:nvPr/>
        </p:nvSpPr>
        <p:spPr bwMode="auto">
          <a:xfrm>
            <a:off x="7440613" y="5040313"/>
            <a:ext cx="657225" cy="457200"/>
          </a:xfrm>
          <a:prstGeom prst="rect">
            <a:avLst/>
          </a:prstGeom>
          <a:noFill/>
          <a:ln w="9525">
            <a:noFill/>
            <a:miter lim="800000"/>
            <a:headEnd/>
            <a:tailEnd/>
          </a:ln>
          <a:effectLst/>
        </p:spPr>
        <p:txBody>
          <a:bodyPr wrap="none">
            <a:spAutoFit/>
          </a:bodyPr>
          <a:lstStyle/>
          <a:p>
            <a:r>
              <a:rPr kumimoji="1" lang="en-US" altLang="zh-TW" sz="2400">
                <a:latin typeface="Times New Roman" pitchFamily="18" charset="0"/>
                <a:ea typeface="新細明體" pitchFamily="18" charset="-120"/>
              </a:rPr>
              <a:t>null</a:t>
            </a:r>
          </a:p>
        </p:txBody>
      </p:sp>
      <p:graphicFrame>
        <p:nvGraphicFramePr>
          <p:cNvPr id="13355" name="Object 43"/>
          <p:cNvGraphicFramePr>
            <a:graphicFrameLocks noGrp="1"/>
          </p:cNvGraphicFramePr>
          <p:nvPr>
            <p:ph idx="1"/>
          </p:nvPr>
        </p:nvGraphicFramePr>
        <p:xfrm>
          <a:off x="685800" y="1676400"/>
          <a:ext cx="4343400" cy="698500"/>
        </p:xfrm>
        <a:graphic>
          <a:graphicData uri="http://schemas.openxmlformats.org/presentationml/2006/ole">
            <mc:AlternateContent xmlns:mc="http://schemas.openxmlformats.org/markup-compatibility/2006">
              <mc:Choice xmlns:v="urn:schemas-microsoft-com:vml" Requires="v">
                <p:oleObj spid="_x0000_s2055" name="方程式" r:id="rId5" imgW="901440" imgH="164880" progId="Equation.2">
                  <p:embed/>
                </p:oleObj>
              </mc:Choice>
              <mc:Fallback>
                <p:oleObj name="方程式" r:id="rId5" imgW="901440" imgH="164880" progId="Equation.2">
                  <p:embed/>
                  <p:pic>
                    <p:nvPicPr>
                      <p:cNvPr id="0"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676400"/>
                        <a:ext cx="4343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Adding Polynomials</a:t>
            </a:r>
          </a:p>
        </p:txBody>
      </p:sp>
      <p:sp>
        <p:nvSpPr>
          <p:cNvPr id="15363" name="Rectangle 3"/>
          <p:cNvSpPr>
            <a:spLocks noGrp="1" noChangeArrowheads="1"/>
          </p:cNvSpPr>
          <p:nvPr>
            <p:ph type="body" idx="1"/>
          </p:nvPr>
        </p:nvSpPr>
        <p:spPr/>
        <p:txBody>
          <a:bodyPr/>
          <a:lstStyle/>
          <a:p>
            <a:endParaRPr lang="en-US"/>
          </a:p>
        </p:txBody>
      </p:sp>
      <p:sp>
        <p:nvSpPr>
          <p:cNvPr id="15364" name="Rectangle 4"/>
          <p:cNvSpPr>
            <a:spLocks noChangeArrowheads="1"/>
          </p:cNvSpPr>
          <p:nvPr/>
        </p:nvSpPr>
        <p:spPr bwMode="auto">
          <a:xfrm>
            <a:off x="1104900" y="1993900"/>
            <a:ext cx="14382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3    14</a:t>
            </a:r>
          </a:p>
        </p:txBody>
      </p:sp>
      <p:grpSp>
        <p:nvGrpSpPr>
          <p:cNvPr id="2" name="Group 5"/>
          <p:cNvGrpSpPr>
            <a:grpSpLocks/>
          </p:cNvGrpSpPr>
          <p:nvPr/>
        </p:nvGrpSpPr>
        <p:grpSpPr bwMode="auto">
          <a:xfrm>
            <a:off x="1065213" y="2005013"/>
            <a:ext cx="6035675" cy="346075"/>
            <a:chOff x="565" y="992"/>
            <a:chExt cx="3802" cy="218"/>
          </a:xfrm>
        </p:grpSpPr>
        <p:sp>
          <p:nvSpPr>
            <p:cNvPr id="15366" name="Rectangle 6"/>
            <p:cNvSpPr>
              <a:spLocks noChangeArrowheads="1"/>
            </p:cNvSpPr>
            <p:nvPr/>
          </p:nvSpPr>
          <p:spPr bwMode="auto">
            <a:xfrm>
              <a:off x="565" y="999"/>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367" name="Line 7"/>
            <p:cNvSpPr>
              <a:spLocks noChangeShapeType="1"/>
            </p:cNvSpPr>
            <p:nvPr/>
          </p:nvSpPr>
          <p:spPr bwMode="auto">
            <a:xfrm>
              <a:off x="892" y="995"/>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68" name="Line 8"/>
            <p:cNvSpPr>
              <a:spLocks noChangeShapeType="1"/>
            </p:cNvSpPr>
            <p:nvPr/>
          </p:nvSpPr>
          <p:spPr bwMode="auto">
            <a:xfrm>
              <a:off x="1252" y="994"/>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69" name="Rectangle 9"/>
            <p:cNvSpPr>
              <a:spLocks noChangeArrowheads="1"/>
            </p:cNvSpPr>
            <p:nvPr/>
          </p:nvSpPr>
          <p:spPr bwMode="auto">
            <a:xfrm>
              <a:off x="1959" y="997"/>
              <a:ext cx="1036" cy="203"/>
            </a:xfrm>
            <a:prstGeom prst="rect">
              <a:avLst/>
            </a:prstGeom>
            <a:noFill/>
            <a:ln w="12700">
              <a:solidFill>
                <a:schemeClr val="tx1"/>
              </a:solidFill>
              <a:miter lim="800000"/>
              <a:headEnd/>
              <a:tailEnd/>
            </a:ln>
            <a:effectLst/>
          </p:spPr>
          <p:txBody>
            <a:bodyPr wrap="none" anchor="ctr"/>
            <a:lstStyle/>
            <a:p>
              <a:endParaRPr lang="en-US"/>
            </a:p>
          </p:txBody>
        </p:sp>
        <p:sp>
          <p:nvSpPr>
            <p:cNvPr id="15370" name="Line 10"/>
            <p:cNvSpPr>
              <a:spLocks noChangeShapeType="1"/>
            </p:cNvSpPr>
            <p:nvPr/>
          </p:nvSpPr>
          <p:spPr bwMode="auto">
            <a:xfrm>
              <a:off x="2286" y="993"/>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71" name="Line 11"/>
            <p:cNvSpPr>
              <a:spLocks noChangeShapeType="1"/>
            </p:cNvSpPr>
            <p:nvPr/>
          </p:nvSpPr>
          <p:spPr bwMode="auto">
            <a:xfrm>
              <a:off x="2647" y="992"/>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72" name="Rectangle 12"/>
            <p:cNvSpPr>
              <a:spLocks noChangeArrowheads="1"/>
            </p:cNvSpPr>
            <p:nvPr/>
          </p:nvSpPr>
          <p:spPr bwMode="auto">
            <a:xfrm>
              <a:off x="3332" y="997"/>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373" name="Line 13"/>
            <p:cNvSpPr>
              <a:spLocks noChangeShapeType="1"/>
            </p:cNvSpPr>
            <p:nvPr/>
          </p:nvSpPr>
          <p:spPr bwMode="auto">
            <a:xfrm>
              <a:off x="3658" y="993"/>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74" name="Line 14"/>
            <p:cNvSpPr>
              <a:spLocks noChangeShapeType="1"/>
            </p:cNvSpPr>
            <p:nvPr/>
          </p:nvSpPr>
          <p:spPr bwMode="auto">
            <a:xfrm>
              <a:off x="4019" y="993"/>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375" name="Line 15"/>
          <p:cNvSpPr>
            <a:spLocks noChangeShapeType="1"/>
          </p:cNvSpPr>
          <p:nvPr/>
        </p:nvSpPr>
        <p:spPr bwMode="auto">
          <a:xfrm>
            <a:off x="2555875" y="2189163"/>
            <a:ext cx="758825"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376" name="Line 16"/>
          <p:cNvSpPr>
            <a:spLocks noChangeShapeType="1"/>
          </p:cNvSpPr>
          <p:nvPr/>
        </p:nvSpPr>
        <p:spPr bwMode="auto">
          <a:xfrm>
            <a:off x="4708525" y="2198688"/>
            <a:ext cx="760413"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377" name="Line 17"/>
          <p:cNvSpPr>
            <a:spLocks noChangeShapeType="1"/>
          </p:cNvSpPr>
          <p:nvPr/>
        </p:nvSpPr>
        <p:spPr bwMode="auto">
          <a:xfrm>
            <a:off x="6980238" y="2178050"/>
            <a:ext cx="6969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78" name="Line 18"/>
          <p:cNvSpPr>
            <a:spLocks noChangeShapeType="1"/>
          </p:cNvSpPr>
          <p:nvPr/>
        </p:nvSpPr>
        <p:spPr bwMode="auto">
          <a:xfrm>
            <a:off x="7677150" y="2178050"/>
            <a:ext cx="1588" cy="32385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379" name="Line 19"/>
          <p:cNvSpPr>
            <a:spLocks noChangeShapeType="1"/>
          </p:cNvSpPr>
          <p:nvPr/>
        </p:nvSpPr>
        <p:spPr bwMode="auto">
          <a:xfrm>
            <a:off x="7485063" y="2476500"/>
            <a:ext cx="34766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80" name="Line 20"/>
          <p:cNvSpPr>
            <a:spLocks noChangeShapeType="1"/>
          </p:cNvSpPr>
          <p:nvPr/>
        </p:nvSpPr>
        <p:spPr bwMode="auto">
          <a:xfrm>
            <a:off x="7575550" y="2524125"/>
            <a:ext cx="17303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81" name="Line 21"/>
          <p:cNvSpPr>
            <a:spLocks noChangeShapeType="1"/>
          </p:cNvSpPr>
          <p:nvPr/>
        </p:nvSpPr>
        <p:spPr bwMode="auto">
          <a:xfrm>
            <a:off x="7653338" y="2571750"/>
            <a:ext cx="492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82" name="Rectangle 22"/>
          <p:cNvSpPr>
            <a:spLocks noChangeArrowheads="1"/>
          </p:cNvSpPr>
          <p:nvPr/>
        </p:nvSpPr>
        <p:spPr bwMode="auto">
          <a:xfrm>
            <a:off x="3360738" y="1979613"/>
            <a:ext cx="13874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2    8</a:t>
            </a:r>
          </a:p>
        </p:txBody>
      </p:sp>
      <p:sp>
        <p:nvSpPr>
          <p:cNvPr id="15383" name="Rectangle 23"/>
          <p:cNvSpPr>
            <a:spLocks noChangeArrowheads="1"/>
          </p:cNvSpPr>
          <p:nvPr/>
        </p:nvSpPr>
        <p:spPr bwMode="auto">
          <a:xfrm>
            <a:off x="5580063" y="1992313"/>
            <a:ext cx="1208087"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1    0</a:t>
            </a:r>
          </a:p>
        </p:txBody>
      </p:sp>
      <p:sp>
        <p:nvSpPr>
          <p:cNvPr id="15384" name="Line 24"/>
          <p:cNvSpPr>
            <a:spLocks noChangeShapeType="1"/>
          </p:cNvSpPr>
          <p:nvPr/>
        </p:nvSpPr>
        <p:spPr bwMode="auto">
          <a:xfrm flipV="1">
            <a:off x="1804988" y="2357438"/>
            <a:ext cx="1587" cy="309562"/>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385" name="Rectangle 25"/>
          <p:cNvSpPr>
            <a:spLocks noChangeArrowheads="1"/>
          </p:cNvSpPr>
          <p:nvPr/>
        </p:nvSpPr>
        <p:spPr bwMode="auto">
          <a:xfrm>
            <a:off x="1824038" y="2339975"/>
            <a:ext cx="3333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a</a:t>
            </a:r>
          </a:p>
        </p:txBody>
      </p:sp>
      <p:sp>
        <p:nvSpPr>
          <p:cNvPr id="15386" name="Rectangle 26"/>
          <p:cNvSpPr>
            <a:spLocks noChangeArrowheads="1"/>
          </p:cNvSpPr>
          <p:nvPr/>
        </p:nvSpPr>
        <p:spPr bwMode="auto">
          <a:xfrm>
            <a:off x="1130300" y="2773363"/>
            <a:ext cx="1347788"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8    14</a:t>
            </a:r>
          </a:p>
        </p:txBody>
      </p:sp>
      <p:grpSp>
        <p:nvGrpSpPr>
          <p:cNvPr id="3" name="Group 27"/>
          <p:cNvGrpSpPr>
            <a:grpSpLocks/>
          </p:cNvGrpSpPr>
          <p:nvPr/>
        </p:nvGrpSpPr>
        <p:grpSpPr bwMode="auto">
          <a:xfrm>
            <a:off x="1063625" y="2790825"/>
            <a:ext cx="1643063" cy="342900"/>
            <a:chOff x="564" y="1487"/>
            <a:chExt cx="1035" cy="216"/>
          </a:xfrm>
        </p:grpSpPr>
        <p:sp>
          <p:nvSpPr>
            <p:cNvPr id="15388" name="Rectangle 28"/>
            <p:cNvSpPr>
              <a:spLocks noChangeArrowheads="1"/>
            </p:cNvSpPr>
            <p:nvPr/>
          </p:nvSpPr>
          <p:spPr bwMode="auto">
            <a:xfrm>
              <a:off x="564" y="1492"/>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389" name="Line 29"/>
            <p:cNvSpPr>
              <a:spLocks noChangeShapeType="1"/>
            </p:cNvSpPr>
            <p:nvPr/>
          </p:nvSpPr>
          <p:spPr bwMode="auto">
            <a:xfrm>
              <a:off x="890" y="1488"/>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90" name="Line 30"/>
            <p:cNvSpPr>
              <a:spLocks noChangeShapeType="1"/>
            </p:cNvSpPr>
            <p:nvPr/>
          </p:nvSpPr>
          <p:spPr bwMode="auto">
            <a:xfrm>
              <a:off x="1251" y="1487"/>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 name="Group 31"/>
          <p:cNvGrpSpPr>
            <a:grpSpLocks/>
          </p:cNvGrpSpPr>
          <p:nvPr/>
        </p:nvGrpSpPr>
        <p:grpSpPr bwMode="auto">
          <a:xfrm>
            <a:off x="3292475" y="2786063"/>
            <a:ext cx="1643063" cy="342900"/>
            <a:chOff x="1968" y="1484"/>
            <a:chExt cx="1035" cy="216"/>
          </a:xfrm>
        </p:grpSpPr>
        <p:sp>
          <p:nvSpPr>
            <p:cNvPr id="15392" name="Rectangle 32"/>
            <p:cNvSpPr>
              <a:spLocks noChangeArrowheads="1"/>
            </p:cNvSpPr>
            <p:nvPr/>
          </p:nvSpPr>
          <p:spPr bwMode="auto">
            <a:xfrm>
              <a:off x="1968" y="1489"/>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393" name="Line 33"/>
            <p:cNvSpPr>
              <a:spLocks noChangeShapeType="1"/>
            </p:cNvSpPr>
            <p:nvPr/>
          </p:nvSpPr>
          <p:spPr bwMode="auto">
            <a:xfrm>
              <a:off x="2294" y="1485"/>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94" name="Line 34"/>
            <p:cNvSpPr>
              <a:spLocks noChangeShapeType="1"/>
            </p:cNvSpPr>
            <p:nvPr/>
          </p:nvSpPr>
          <p:spPr bwMode="auto">
            <a:xfrm>
              <a:off x="2655" y="1484"/>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35"/>
          <p:cNvGrpSpPr>
            <a:grpSpLocks/>
          </p:cNvGrpSpPr>
          <p:nvPr/>
        </p:nvGrpSpPr>
        <p:grpSpPr bwMode="auto">
          <a:xfrm>
            <a:off x="5473700" y="2800350"/>
            <a:ext cx="1643063" cy="342900"/>
            <a:chOff x="3342" y="1493"/>
            <a:chExt cx="1035" cy="216"/>
          </a:xfrm>
        </p:grpSpPr>
        <p:sp>
          <p:nvSpPr>
            <p:cNvPr id="15396" name="Rectangle 36"/>
            <p:cNvSpPr>
              <a:spLocks noChangeArrowheads="1"/>
            </p:cNvSpPr>
            <p:nvPr/>
          </p:nvSpPr>
          <p:spPr bwMode="auto">
            <a:xfrm>
              <a:off x="3342" y="1498"/>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397" name="Line 37"/>
            <p:cNvSpPr>
              <a:spLocks noChangeShapeType="1"/>
            </p:cNvSpPr>
            <p:nvPr/>
          </p:nvSpPr>
          <p:spPr bwMode="auto">
            <a:xfrm>
              <a:off x="3668" y="1494"/>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398" name="Line 38"/>
            <p:cNvSpPr>
              <a:spLocks noChangeShapeType="1"/>
            </p:cNvSpPr>
            <p:nvPr/>
          </p:nvSpPr>
          <p:spPr bwMode="auto">
            <a:xfrm>
              <a:off x="4029" y="1493"/>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399" name="Line 39"/>
          <p:cNvSpPr>
            <a:spLocks noChangeShapeType="1"/>
          </p:cNvSpPr>
          <p:nvPr/>
        </p:nvSpPr>
        <p:spPr bwMode="auto">
          <a:xfrm>
            <a:off x="2554288" y="2947988"/>
            <a:ext cx="758825"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00" name="Line 40"/>
          <p:cNvSpPr>
            <a:spLocks noChangeShapeType="1"/>
          </p:cNvSpPr>
          <p:nvPr/>
        </p:nvSpPr>
        <p:spPr bwMode="auto">
          <a:xfrm>
            <a:off x="4721225" y="2967038"/>
            <a:ext cx="758825"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01" name="Line 41"/>
          <p:cNvSpPr>
            <a:spLocks noChangeShapeType="1"/>
          </p:cNvSpPr>
          <p:nvPr/>
        </p:nvSpPr>
        <p:spPr bwMode="auto">
          <a:xfrm>
            <a:off x="7018338" y="2970213"/>
            <a:ext cx="6969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02" name="Line 42"/>
          <p:cNvSpPr>
            <a:spLocks noChangeShapeType="1"/>
          </p:cNvSpPr>
          <p:nvPr/>
        </p:nvSpPr>
        <p:spPr bwMode="auto">
          <a:xfrm>
            <a:off x="7727950" y="2952750"/>
            <a:ext cx="0" cy="306388"/>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03" name="Line 43"/>
          <p:cNvSpPr>
            <a:spLocks noChangeShapeType="1"/>
          </p:cNvSpPr>
          <p:nvPr/>
        </p:nvSpPr>
        <p:spPr bwMode="auto">
          <a:xfrm>
            <a:off x="7546975" y="3268663"/>
            <a:ext cx="3476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04" name="Line 44"/>
          <p:cNvSpPr>
            <a:spLocks noChangeShapeType="1"/>
          </p:cNvSpPr>
          <p:nvPr/>
        </p:nvSpPr>
        <p:spPr bwMode="auto">
          <a:xfrm>
            <a:off x="7637463" y="3316288"/>
            <a:ext cx="17303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05" name="Line 45"/>
          <p:cNvSpPr>
            <a:spLocks noChangeShapeType="1"/>
          </p:cNvSpPr>
          <p:nvPr/>
        </p:nvSpPr>
        <p:spPr bwMode="auto">
          <a:xfrm>
            <a:off x="7715250" y="3363913"/>
            <a:ext cx="492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06" name="Rectangle 46"/>
          <p:cNvSpPr>
            <a:spLocks noChangeArrowheads="1"/>
          </p:cNvSpPr>
          <p:nvPr/>
        </p:nvSpPr>
        <p:spPr bwMode="auto">
          <a:xfrm>
            <a:off x="3321050" y="2762250"/>
            <a:ext cx="1182688"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-3  10</a:t>
            </a:r>
          </a:p>
        </p:txBody>
      </p:sp>
      <p:sp>
        <p:nvSpPr>
          <p:cNvPr id="15407" name="Rectangle 47"/>
          <p:cNvSpPr>
            <a:spLocks noChangeArrowheads="1"/>
          </p:cNvSpPr>
          <p:nvPr/>
        </p:nvSpPr>
        <p:spPr bwMode="auto">
          <a:xfrm>
            <a:off x="5475288" y="2771775"/>
            <a:ext cx="1338262"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10    6</a:t>
            </a:r>
          </a:p>
        </p:txBody>
      </p:sp>
      <p:sp>
        <p:nvSpPr>
          <p:cNvPr id="15408" name="Line 48"/>
          <p:cNvSpPr>
            <a:spLocks noChangeShapeType="1"/>
          </p:cNvSpPr>
          <p:nvPr/>
        </p:nvSpPr>
        <p:spPr bwMode="auto">
          <a:xfrm flipH="1" flipV="1">
            <a:off x="1846263" y="3143250"/>
            <a:ext cx="14287" cy="306388"/>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09" name="Rectangle 49"/>
          <p:cNvSpPr>
            <a:spLocks noChangeArrowheads="1"/>
          </p:cNvSpPr>
          <p:nvPr/>
        </p:nvSpPr>
        <p:spPr bwMode="auto">
          <a:xfrm>
            <a:off x="1887538" y="3135313"/>
            <a:ext cx="35242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b</a:t>
            </a:r>
          </a:p>
        </p:txBody>
      </p:sp>
      <p:sp>
        <p:nvSpPr>
          <p:cNvPr id="15410" name="Rectangle 50"/>
          <p:cNvSpPr>
            <a:spLocks noChangeArrowheads="1"/>
          </p:cNvSpPr>
          <p:nvPr/>
        </p:nvSpPr>
        <p:spPr bwMode="auto">
          <a:xfrm>
            <a:off x="1114425" y="3524250"/>
            <a:ext cx="1441450"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11  14</a:t>
            </a:r>
          </a:p>
        </p:txBody>
      </p:sp>
      <p:grpSp>
        <p:nvGrpSpPr>
          <p:cNvPr id="6" name="Group 51"/>
          <p:cNvGrpSpPr>
            <a:grpSpLocks/>
          </p:cNvGrpSpPr>
          <p:nvPr/>
        </p:nvGrpSpPr>
        <p:grpSpPr bwMode="auto">
          <a:xfrm>
            <a:off x="1074738" y="3573463"/>
            <a:ext cx="1643062" cy="342900"/>
            <a:chOff x="571" y="1980"/>
            <a:chExt cx="1035" cy="216"/>
          </a:xfrm>
        </p:grpSpPr>
        <p:sp>
          <p:nvSpPr>
            <p:cNvPr id="15412" name="Rectangle 52"/>
            <p:cNvSpPr>
              <a:spLocks noChangeArrowheads="1"/>
            </p:cNvSpPr>
            <p:nvPr/>
          </p:nvSpPr>
          <p:spPr bwMode="auto">
            <a:xfrm>
              <a:off x="571" y="1985"/>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13" name="Line 53"/>
            <p:cNvSpPr>
              <a:spLocks noChangeShapeType="1"/>
            </p:cNvSpPr>
            <p:nvPr/>
          </p:nvSpPr>
          <p:spPr bwMode="auto">
            <a:xfrm>
              <a:off x="897" y="1981"/>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14" name="Line 54"/>
            <p:cNvSpPr>
              <a:spLocks noChangeShapeType="1"/>
            </p:cNvSpPr>
            <p:nvPr/>
          </p:nvSpPr>
          <p:spPr bwMode="auto">
            <a:xfrm>
              <a:off x="1258" y="1980"/>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415" name="Line 55"/>
          <p:cNvSpPr>
            <a:spLocks noChangeShapeType="1"/>
          </p:cNvSpPr>
          <p:nvPr/>
        </p:nvSpPr>
        <p:spPr bwMode="auto">
          <a:xfrm flipH="1" flipV="1">
            <a:off x="1884363" y="3929063"/>
            <a:ext cx="1587" cy="320675"/>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16" name="Line 56"/>
          <p:cNvSpPr>
            <a:spLocks noChangeShapeType="1"/>
          </p:cNvSpPr>
          <p:nvPr/>
        </p:nvSpPr>
        <p:spPr bwMode="auto">
          <a:xfrm>
            <a:off x="2538413" y="3741738"/>
            <a:ext cx="6969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17" name="Line 57"/>
          <p:cNvSpPr>
            <a:spLocks noChangeShapeType="1"/>
          </p:cNvSpPr>
          <p:nvPr/>
        </p:nvSpPr>
        <p:spPr bwMode="auto">
          <a:xfrm>
            <a:off x="3248025" y="3724275"/>
            <a:ext cx="0" cy="306388"/>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18" name="Line 58"/>
          <p:cNvSpPr>
            <a:spLocks noChangeShapeType="1"/>
          </p:cNvSpPr>
          <p:nvPr/>
        </p:nvSpPr>
        <p:spPr bwMode="auto">
          <a:xfrm>
            <a:off x="3065463" y="4040188"/>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19" name="Line 59"/>
          <p:cNvSpPr>
            <a:spLocks noChangeShapeType="1"/>
          </p:cNvSpPr>
          <p:nvPr/>
        </p:nvSpPr>
        <p:spPr bwMode="auto">
          <a:xfrm>
            <a:off x="3157538" y="4087813"/>
            <a:ext cx="17303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20" name="Line 60"/>
          <p:cNvSpPr>
            <a:spLocks noChangeShapeType="1"/>
          </p:cNvSpPr>
          <p:nvPr/>
        </p:nvSpPr>
        <p:spPr bwMode="auto">
          <a:xfrm>
            <a:off x="3235325" y="4135438"/>
            <a:ext cx="492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21" name="Rectangle 61"/>
          <p:cNvSpPr>
            <a:spLocks noChangeArrowheads="1"/>
          </p:cNvSpPr>
          <p:nvPr/>
        </p:nvSpPr>
        <p:spPr bwMode="auto">
          <a:xfrm>
            <a:off x="1887538" y="3925888"/>
            <a:ext cx="3365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d</a:t>
            </a:r>
          </a:p>
        </p:txBody>
      </p:sp>
      <p:sp>
        <p:nvSpPr>
          <p:cNvPr id="15422" name="Rectangle 62"/>
          <p:cNvSpPr>
            <a:spLocks noChangeArrowheads="1"/>
          </p:cNvSpPr>
          <p:nvPr/>
        </p:nvSpPr>
        <p:spPr bwMode="auto">
          <a:xfrm>
            <a:off x="4016375" y="3551238"/>
            <a:ext cx="383540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solidFill>
                  <a:srgbClr val="CC3300"/>
                </a:solidFill>
                <a:latin typeface="Courier New" pitchFamily="49" charset="0"/>
                <a:ea typeface="新細明體" pitchFamily="18" charset="-120"/>
              </a:rPr>
              <a:t>a-&gt;expon == b-&gt;expon</a:t>
            </a:r>
            <a:endParaRPr kumimoji="1" lang="en-US" altLang="zh-TW" sz="2000">
              <a:latin typeface="Courier New" pitchFamily="49" charset="0"/>
              <a:ea typeface="新細明體" pitchFamily="18" charset="-120"/>
            </a:endParaRPr>
          </a:p>
        </p:txBody>
      </p:sp>
      <p:sp>
        <p:nvSpPr>
          <p:cNvPr id="15423" name="Rectangle 63"/>
          <p:cNvSpPr>
            <a:spLocks noChangeArrowheads="1"/>
          </p:cNvSpPr>
          <p:nvPr/>
        </p:nvSpPr>
        <p:spPr bwMode="auto">
          <a:xfrm>
            <a:off x="1089025" y="4529138"/>
            <a:ext cx="1436688"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3    14</a:t>
            </a:r>
          </a:p>
        </p:txBody>
      </p:sp>
      <p:grpSp>
        <p:nvGrpSpPr>
          <p:cNvPr id="7" name="Group 64"/>
          <p:cNvGrpSpPr>
            <a:grpSpLocks/>
          </p:cNvGrpSpPr>
          <p:nvPr/>
        </p:nvGrpSpPr>
        <p:grpSpPr bwMode="auto">
          <a:xfrm>
            <a:off x="1047750" y="4540250"/>
            <a:ext cx="6035675" cy="346075"/>
            <a:chOff x="554" y="2589"/>
            <a:chExt cx="3802" cy="218"/>
          </a:xfrm>
        </p:grpSpPr>
        <p:sp>
          <p:nvSpPr>
            <p:cNvPr id="15425" name="Rectangle 65"/>
            <p:cNvSpPr>
              <a:spLocks noChangeArrowheads="1"/>
            </p:cNvSpPr>
            <p:nvPr/>
          </p:nvSpPr>
          <p:spPr bwMode="auto">
            <a:xfrm>
              <a:off x="554" y="2596"/>
              <a:ext cx="1036" cy="203"/>
            </a:xfrm>
            <a:prstGeom prst="rect">
              <a:avLst/>
            </a:prstGeom>
            <a:noFill/>
            <a:ln w="12700">
              <a:solidFill>
                <a:schemeClr val="tx1"/>
              </a:solidFill>
              <a:miter lim="800000"/>
              <a:headEnd/>
              <a:tailEnd/>
            </a:ln>
            <a:effectLst/>
          </p:spPr>
          <p:txBody>
            <a:bodyPr wrap="none" anchor="ctr"/>
            <a:lstStyle/>
            <a:p>
              <a:endParaRPr lang="en-US"/>
            </a:p>
          </p:txBody>
        </p:sp>
        <p:sp>
          <p:nvSpPr>
            <p:cNvPr id="15426" name="Line 66"/>
            <p:cNvSpPr>
              <a:spLocks noChangeShapeType="1"/>
            </p:cNvSpPr>
            <p:nvPr/>
          </p:nvSpPr>
          <p:spPr bwMode="auto">
            <a:xfrm>
              <a:off x="881" y="2592"/>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27" name="Line 67"/>
            <p:cNvSpPr>
              <a:spLocks noChangeShapeType="1"/>
            </p:cNvSpPr>
            <p:nvPr/>
          </p:nvSpPr>
          <p:spPr bwMode="auto">
            <a:xfrm>
              <a:off x="1241" y="2591"/>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28" name="Rectangle 68"/>
            <p:cNvSpPr>
              <a:spLocks noChangeArrowheads="1"/>
            </p:cNvSpPr>
            <p:nvPr/>
          </p:nvSpPr>
          <p:spPr bwMode="auto">
            <a:xfrm>
              <a:off x="1949" y="2594"/>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29" name="Line 69"/>
            <p:cNvSpPr>
              <a:spLocks noChangeShapeType="1"/>
            </p:cNvSpPr>
            <p:nvPr/>
          </p:nvSpPr>
          <p:spPr bwMode="auto">
            <a:xfrm>
              <a:off x="2275" y="2590"/>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30" name="Line 70"/>
            <p:cNvSpPr>
              <a:spLocks noChangeShapeType="1"/>
            </p:cNvSpPr>
            <p:nvPr/>
          </p:nvSpPr>
          <p:spPr bwMode="auto">
            <a:xfrm>
              <a:off x="2636" y="2589"/>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31" name="Rectangle 71"/>
            <p:cNvSpPr>
              <a:spLocks noChangeArrowheads="1"/>
            </p:cNvSpPr>
            <p:nvPr/>
          </p:nvSpPr>
          <p:spPr bwMode="auto">
            <a:xfrm>
              <a:off x="3321" y="2594"/>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32" name="Line 72"/>
            <p:cNvSpPr>
              <a:spLocks noChangeShapeType="1"/>
            </p:cNvSpPr>
            <p:nvPr/>
          </p:nvSpPr>
          <p:spPr bwMode="auto">
            <a:xfrm>
              <a:off x="3648" y="2590"/>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33" name="Line 73"/>
            <p:cNvSpPr>
              <a:spLocks noChangeShapeType="1"/>
            </p:cNvSpPr>
            <p:nvPr/>
          </p:nvSpPr>
          <p:spPr bwMode="auto">
            <a:xfrm>
              <a:off x="4008" y="2590"/>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434" name="Line 74"/>
          <p:cNvSpPr>
            <a:spLocks noChangeShapeType="1"/>
          </p:cNvSpPr>
          <p:nvPr/>
        </p:nvSpPr>
        <p:spPr bwMode="auto">
          <a:xfrm>
            <a:off x="2538413" y="4724400"/>
            <a:ext cx="760412"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35" name="Line 75"/>
          <p:cNvSpPr>
            <a:spLocks noChangeShapeType="1"/>
          </p:cNvSpPr>
          <p:nvPr/>
        </p:nvSpPr>
        <p:spPr bwMode="auto">
          <a:xfrm>
            <a:off x="4691063" y="4733925"/>
            <a:ext cx="760412"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36" name="Line 76"/>
          <p:cNvSpPr>
            <a:spLocks noChangeShapeType="1"/>
          </p:cNvSpPr>
          <p:nvPr/>
        </p:nvSpPr>
        <p:spPr bwMode="auto">
          <a:xfrm>
            <a:off x="6962775" y="4713288"/>
            <a:ext cx="6969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37" name="Line 77"/>
          <p:cNvSpPr>
            <a:spLocks noChangeShapeType="1"/>
          </p:cNvSpPr>
          <p:nvPr/>
        </p:nvSpPr>
        <p:spPr bwMode="auto">
          <a:xfrm>
            <a:off x="7659688" y="4713288"/>
            <a:ext cx="1587" cy="32385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38" name="Line 78"/>
          <p:cNvSpPr>
            <a:spLocks noChangeShapeType="1"/>
          </p:cNvSpPr>
          <p:nvPr/>
        </p:nvSpPr>
        <p:spPr bwMode="auto">
          <a:xfrm>
            <a:off x="7467600" y="5011738"/>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39" name="Line 79"/>
          <p:cNvSpPr>
            <a:spLocks noChangeShapeType="1"/>
          </p:cNvSpPr>
          <p:nvPr/>
        </p:nvSpPr>
        <p:spPr bwMode="auto">
          <a:xfrm>
            <a:off x="7558088" y="5059363"/>
            <a:ext cx="174625"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40" name="Line 80"/>
          <p:cNvSpPr>
            <a:spLocks noChangeShapeType="1"/>
          </p:cNvSpPr>
          <p:nvPr/>
        </p:nvSpPr>
        <p:spPr bwMode="auto">
          <a:xfrm>
            <a:off x="7635875" y="5106988"/>
            <a:ext cx="492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41" name="Rectangle 81"/>
          <p:cNvSpPr>
            <a:spLocks noChangeArrowheads="1"/>
          </p:cNvSpPr>
          <p:nvPr/>
        </p:nvSpPr>
        <p:spPr bwMode="auto">
          <a:xfrm>
            <a:off x="3343275" y="4514850"/>
            <a:ext cx="13874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2    8</a:t>
            </a:r>
          </a:p>
        </p:txBody>
      </p:sp>
      <p:sp>
        <p:nvSpPr>
          <p:cNvPr id="15442" name="Rectangle 82"/>
          <p:cNvSpPr>
            <a:spLocks noChangeArrowheads="1"/>
          </p:cNvSpPr>
          <p:nvPr/>
        </p:nvSpPr>
        <p:spPr bwMode="auto">
          <a:xfrm>
            <a:off x="5562600" y="4527550"/>
            <a:ext cx="1208088"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1    0</a:t>
            </a:r>
          </a:p>
        </p:txBody>
      </p:sp>
      <p:sp>
        <p:nvSpPr>
          <p:cNvPr id="15443" name="Line 83"/>
          <p:cNvSpPr>
            <a:spLocks noChangeShapeType="1"/>
          </p:cNvSpPr>
          <p:nvPr/>
        </p:nvSpPr>
        <p:spPr bwMode="auto">
          <a:xfrm flipV="1">
            <a:off x="4006850" y="4905375"/>
            <a:ext cx="1588" cy="309563"/>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44" name="Rectangle 84"/>
          <p:cNvSpPr>
            <a:spLocks noChangeArrowheads="1"/>
          </p:cNvSpPr>
          <p:nvPr/>
        </p:nvSpPr>
        <p:spPr bwMode="auto">
          <a:xfrm>
            <a:off x="4037013" y="4887913"/>
            <a:ext cx="334962"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a</a:t>
            </a:r>
          </a:p>
        </p:txBody>
      </p:sp>
      <p:sp>
        <p:nvSpPr>
          <p:cNvPr id="15445" name="Rectangle 85"/>
          <p:cNvSpPr>
            <a:spLocks noChangeArrowheads="1"/>
          </p:cNvSpPr>
          <p:nvPr/>
        </p:nvSpPr>
        <p:spPr bwMode="auto">
          <a:xfrm>
            <a:off x="1112838" y="5308600"/>
            <a:ext cx="1347787"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8    14</a:t>
            </a:r>
          </a:p>
        </p:txBody>
      </p:sp>
      <p:grpSp>
        <p:nvGrpSpPr>
          <p:cNvPr id="8" name="Group 86"/>
          <p:cNvGrpSpPr>
            <a:grpSpLocks/>
          </p:cNvGrpSpPr>
          <p:nvPr/>
        </p:nvGrpSpPr>
        <p:grpSpPr bwMode="auto">
          <a:xfrm>
            <a:off x="1046163" y="5326063"/>
            <a:ext cx="1643062" cy="342900"/>
            <a:chOff x="553" y="3084"/>
            <a:chExt cx="1035" cy="216"/>
          </a:xfrm>
        </p:grpSpPr>
        <p:sp>
          <p:nvSpPr>
            <p:cNvPr id="15447" name="Rectangle 87"/>
            <p:cNvSpPr>
              <a:spLocks noChangeArrowheads="1"/>
            </p:cNvSpPr>
            <p:nvPr/>
          </p:nvSpPr>
          <p:spPr bwMode="auto">
            <a:xfrm>
              <a:off x="553" y="3089"/>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48" name="Line 88"/>
            <p:cNvSpPr>
              <a:spLocks noChangeShapeType="1"/>
            </p:cNvSpPr>
            <p:nvPr/>
          </p:nvSpPr>
          <p:spPr bwMode="auto">
            <a:xfrm>
              <a:off x="880" y="3085"/>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49" name="Line 89"/>
            <p:cNvSpPr>
              <a:spLocks noChangeShapeType="1"/>
            </p:cNvSpPr>
            <p:nvPr/>
          </p:nvSpPr>
          <p:spPr bwMode="auto">
            <a:xfrm>
              <a:off x="1240" y="3084"/>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9" name="Group 90"/>
          <p:cNvGrpSpPr>
            <a:grpSpLocks/>
          </p:cNvGrpSpPr>
          <p:nvPr/>
        </p:nvGrpSpPr>
        <p:grpSpPr bwMode="auto">
          <a:xfrm>
            <a:off x="3275013" y="5321300"/>
            <a:ext cx="1643062" cy="342900"/>
            <a:chOff x="1957" y="3081"/>
            <a:chExt cx="1035" cy="216"/>
          </a:xfrm>
        </p:grpSpPr>
        <p:sp>
          <p:nvSpPr>
            <p:cNvPr id="15451" name="Rectangle 91"/>
            <p:cNvSpPr>
              <a:spLocks noChangeArrowheads="1"/>
            </p:cNvSpPr>
            <p:nvPr/>
          </p:nvSpPr>
          <p:spPr bwMode="auto">
            <a:xfrm>
              <a:off x="1957" y="3086"/>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52" name="Line 92"/>
            <p:cNvSpPr>
              <a:spLocks noChangeShapeType="1"/>
            </p:cNvSpPr>
            <p:nvPr/>
          </p:nvSpPr>
          <p:spPr bwMode="auto">
            <a:xfrm>
              <a:off x="2284" y="3082"/>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53" name="Line 93"/>
            <p:cNvSpPr>
              <a:spLocks noChangeShapeType="1"/>
            </p:cNvSpPr>
            <p:nvPr/>
          </p:nvSpPr>
          <p:spPr bwMode="auto">
            <a:xfrm>
              <a:off x="2644" y="3081"/>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10" name="Group 94"/>
          <p:cNvGrpSpPr>
            <a:grpSpLocks/>
          </p:cNvGrpSpPr>
          <p:nvPr/>
        </p:nvGrpSpPr>
        <p:grpSpPr bwMode="auto">
          <a:xfrm>
            <a:off x="5456238" y="5335588"/>
            <a:ext cx="1643062" cy="342900"/>
            <a:chOff x="3331" y="3090"/>
            <a:chExt cx="1035" cy="216"/>
          </a:xfrm>
        </p:grpSpPr>
        <p:sp>
          <p:nvSpPr>
            <p:cNvPr id="15455" name="Rectangle 95"/>
            <p:cNvSpPr>
              <a:spLocks noChangeArrowheads="1"/>
            </p:cNvSpPr>
            <p:nvPr/>
          </p:nvSpPr>
          <p:spPr bwMode="auto">
            <a:xfrm>
              <a:off x="3331" y="3095"/>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56" name="Line 96"/>
            <p:cNvSpPr>
              <a:spLocks noChangeShapeType="1"/>
            </p:cNvSpPr>
            <p:nvPr/>
          </p:nvSpPr>
          <p:spPr bwMode="auto">
            <a:xfrm>
              <a:off x="3657" y="3091"/>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57" name="Line 97"/>
            <p:cNvSpPr>
              <a:spLocks noChangeShapeType="1"/>
            </p:cNvSpPr>
            <p:nvPr/>
          </p:nvSpPr>
          <p:spPr bwMode="auto">
            <a:xfrm>
              <a:off x="4018" y="3090"/>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458" name="Line 98"/>
          <p:cNvSpPr>
            <a:spLocks noChangeShapeType="1"/>
          </p:cNvSpPr>
          <p:nvPr/>
        </p:nvSpPr>
        <p:spPr bwMode="auto">
          <a:xfrm>
            <a:off x="2536825" y="5483225"/>
            <a:ext cx="760413"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59" name="Line 99"/>
          <p:cNvSpPr>
            <a:spLocks noChangeShapeType="1"/>
          </p:cNvSpPr>
          <p:nvPr/>
        </p:nvSpPr>
        <p:spPr bwMode="auto">
          <a:xfrm>
            <a:off x="4703763" y="5502275"/>
            <a:ext cx="760412"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60" name="Line 100"/>
          <p:cNvSpPr>
            <a:spLocks noChangeShapeType="1"/>
          </p:cNvSpPr>
          <p:nvPr/>
        </p:nvSpPr>
        <p:spPr bwMode="auto">
          <a:xfrm>
            <a:off x="7000875" y="5505450"/>
            <a:ext cx="6969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61" name="Line 101"/>
          <p:cNvSpPr>
            <a:spLocks noChangeShapeType="1"/>
          </p:cNvSpPr>
          <p:nvPr/>
        </p:nvSpPr>
        <p:spPr bwMode="auto">
          <a:xfrm>
            <a:off x="7712075" y="5487988"/>
            <a:ext cx="0" cy="306387"/>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62" name="Line 102"/>
          <p:cNvSpPr>
            <a:spLocks noChangeShapeType="1"/>
          </p:cNvSpPr>
          <p:nvPr/>
        </p:nvSpPr>
        <p:spPr bwMode="auto">
          <a:xfrm>
            <a:off x="7529513" y="5803900"/>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63" name="Line 103"/>
          <p:cNvSpPr>
            <a:spLocks noChangeShapeType="1"/>
          </p:cNvSpPr>
          <p:nvPr/>
        </p:nvSpPr>
        <p:spPr bwMode="auto">
          <a:xfrm>
            <a:off x="7620000" y="5851525"/>
            <a:ext cx="174625"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64" name="Line 104"/>
          <p:cNvSpPr>
            <a:spLocks noChangeShapeType="1"/>
          </p:cNvSpPr>
          <p:nvPr/>
        </p:nvSpPr>
        <p:spPr bwMode="auto">
          <a:xfrm>
            <a:off x="7697788" y="5899150"/>
            <a:ext cx="492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65" name="Rectangle 105"/>
          <p:cNvSpPr>
            <a:spLocks noChangeArrowheads="1"/>
          </p:cNvSpPr>
          <p:nvPr/>
        </p:nvSpPr>
        <p:spPr bwMode="auto">
          <a:xfrm>
            <a:off x="3303588" y="5297488"/>
            <a:ext cx="1182687"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-3  10</a:t>
            </a:r>
          </a:p>
        </p:txBody>
      </p:sp>
      <p:sp>
        <p:nvSpPr>
          <p:cNvPr id="15466" name="Rectangle 106"/>
          <p:cNvSpPr>
            <a:spLocks noChangeArrowheads="1"/>
          </p:cNvSpPr>
          <p:nvPr/>
        </p:nvSpPr>
        <p:spPr bwMode="auto">
          <a:xfrm>
            <a:off x="5457825" y="5307013"/>
            <a:ext cx="1338263"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10    6</a:t>
            </a:r>
          </a:p>
        </p:txBody>
      </p:sp>
      <p:sp>
        <p:nvSpPr>
          <p:cNvPr id="15467" name="Line 107"/>
          <p:cNvSpPr>
            <a:spLocks noChangeShapeType="1"/>
          </p:cNvSpPr>
          <p:nvPr/>
        </p:nvSpPr>
        <p:spPr bwMode="auto">
          <a:xfrm flipH="1" flipV="1">
            <a:off x="4033838" y="5654675"/>
            <a:ext cx="14287" cy="306388"/>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68" name="Rectangle 108"/>
          <p:cNvSpPr>
            <a:spLocks noChangeArrowheads="1"/>
          </p:cNvSpPr>
          <p:nvPr/>
        </p:nvSpPr>
        <p:spPr bwMode="auto">
          <a:xfrm>
            <a:off x="4035425" y="5683250"/>
            <a:ext cx="35242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b</a:t>
            </a:r>
          </a:p>
        </p:txBody>
      </p:sp>
      <p:sp>
        <p:nvSpPr>
          <p:cNvPr id="15469" name="Rectangle 109"/>
          <p:cNvSpPr>
            <a:spLocks noChangeArrowheads="1"/>
          </p:cNvSpPr>
          <p:nvPr/>
        </p:nvSpPr>
        <p:spPr bwMode="auto">
          <a:xfrm>
            <a:off x="1084263" y="5999163"/>
            <a:ext cx="1441450"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11  14</a:t>
            </a:r>
          </a:p>
        </p:txBody>
      </p:sp>
      <p:grpSp>
        <p:nvGrpSpPr>
          <p:cNvPr id="11" name="Group 110"/>
          <p:cNvGrpSpPr>
            <a:grpSpLocks/>
          </p:cNvGrpSpPr>
          <p:nvPr/>
        </p:nvGrpSpPr>
        <p:grpSpPr bwMode="auto">
          <a:xfrm>
            <a:off x="1044575" y="6048375"/>
            <a:ext cx="1643063" cy="342900"/>
            <a:chOff x="552" y="3539"/>
            <a:chExt cx="1035" cy="216"/>
          </a:xfrm>
        </p:grpSpPr>
        <p:sp>
          <p:nvSpPr>
            <p:cNvPr id="15471" name="Rectangle 111"/>
            <p:cNvSpPr>
              <a:spLocks noChangeArrowheads="1"/>
            </p:cNvSpPr>
            <p:nvPr/>
          </p:nvSpPr>
          <p:spPr bwMode="auto">
            <a:xfrm>
              <a:off x="552" y="3544"/>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72" name="Line 112"/>
            <p:cNvSpPr>
              <a:spLocks noChangeShapeType="1"/>
            </p:cNvSpPr>
            <p:nvPr/>
          </p:nvSpPr>
          <p:spPr bwMode="auto">
            <a:xfrm>
              <a:off x="879" y="3540"/>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73" name="Line 113"/>
            <p:cNvSpPr>
              <a:spLocks noChangeShapeType="1"/>
            </p:cNvSpPr>
            <p:nvPr/>
          </p:nvSpPr>
          <p:spPr bwMode="auto">
            <a:xfrm>
              <a:off x="1239" y="3539"/>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474" name="Line 114"/>
          <p:cNvSpPr>
            <a:spLocks noChangeShapeType="1"/>
          </p:cNvSpPr>
          <p:nvPr/>
        </p:nvSpPr>
        <p:spPr bwMode="auto">
          <a:xfrm>
            <a:off x="2547938" y="6211888"/>
            <a:ext cx="715962" cy="635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75" name="Line 115"/>
          <p:cNvSpPr>
            <a:spLocks noChangeShapeType="1"/>
          </p:cNvSpPr>
          <p:nvPr/>
        </p:nvSpPr>
        <p:spPr bwMode="auto">
          <a:xfrm>
            <a:off x="5332413" y="6491288"/>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76" name="Line 116"/>
          <p:cNvSpPr>
            <a:spLocks noChangeShapeType="1"/>
          </p:cNvSpPr>
          <p:nvPr/>
        </p:nvSpPr>
        <p:spPr bwMode="auto">
          <a:xfrm>
            <a:off x="5424488" y="6538913"/>
            <a:ext cx="17303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77" name="Line 117"/>
          <p:cNvSpPr>
            <a:spLocks noChangeShapeType="1"/>
          </p:cNvSpPr>
          <p:nvPr/>
        </p:nvSpPr>
        <p:spPr bwMode="auto">
          <a:xfrm>
            <a:off x="5500688" y="6586538"/>
            <a:ext cx="50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78" name="Rectangle 118"/>
          <p:cNvSpPr>
            <a:spLocks noChangeArrowheads="1"/>
          </p:cNvSpPr>
          <p:nvPr/>
        </p:nvSpPr>
        <p:spPr bwMode="auto">
          <a:xfrm>
            <a:off x="3327400" y="5997575"/>
            <a:ext cx="1441450"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-3  10</a:t>
            </a:r>
          </a:p>
        </p:txBody>
      </p:sp>
      <p:grpSp>
        <p:nvGrpSpPr>
          <p:cNvPr id="12" name="Group 119"/>
          <p:cNvGrpSpPr>
            <a:grpSpLocks/>
          </p:cNvGrpSpPr>
          <p:nvPr/>
        </p:nvGrpSpPr>
        <p:grpSpPr bwMode="auto">
          <a:xfrm>
            <a:off x="3287713" y="6046788"/>
            <a:ext cx="1643062" cy="342900"/>
            <a:chOff x="1965" y="3538"/>
            <a:chExt cx="1035" cy="216"/>
          </a:xfrm>
        </p:grpSpPr>
        <p:sp>
          <p:nvSpPr>
            <p:cNvPr id="15480" name="Rectangle 120"/>
            <p:cNvSpPr>
              <a:spLocks noChangeArrowheads="1"/>
            </p:cNvSpPr>
            <p:nvPr/>
          </p:nvSpPr>
          <p:spPr bwMode="auto">
            <a:xfrm>
              <a:off x="1965" y="3543"/>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5481" name="Line 121"/>
            <p:cNvSpPr>
              <a:spLocks noChangeShapeType="1"/>
            </p:cNvSpPr>
            <p:nvPr/>
          </p:nvSpPr>
          <p:spPr bwMode="auto">
            <a:xfrm>
              <a:off x="2291" y="3539"/>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82" name="Line 122"/>
            <p:cNvSpPr>
              <a:spLocks noChangeShapeType="1"/>
            </p:cNvSpPr>
            <p:nvPr/>
          </p:nvSpPr>
          <p:spPr bwMode="auto">
            <a:xfrm>
              <a:off x="2652" y="3538"/>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5483" name="Line 123"/>
          <p:cNvSpPr>
            <a:spLocks noChangeShapeType="1"/>
          </p:cNvSpPr>
          <p:nvPr/>
        </p:nvSpPr>
        <p:spPr bwMode="auto">
          <a:xfrm flipH="1" flipV="1">
            <a:off x="4097338" y="6402388"/>
            <a:ext cx="1587" cy="320675"/>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484" name="Line 124"/>
          <p:cNvSpPr>
            <a:spLocks noChangeShapeType="1"/>
          </p:cNvSpPr>
          <p:nvPr/>
        </p:nvSpPr>
        <p:spPr bwMode="auto">
          <a:xfrm>
            <a:off x="4779963" y="6218238"/>
            <a:ext cx="6969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85" name="Line 125"/>
          <p:cNvSpPr>
            <a:spLocks noChangeShapeType="1"/>
          </p:cNvSpPr>
          <p:nvPr/>
        </p:nvSpPr>
        <p:spPr bwMode="auto">
          <a:xfrm>
            <a:off x="5491163" y="6200775"/>
            <a:ext cx="0" cy="306388"/>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5608" name="Rectangle 248"/>
          <p:cNvSpPr>
            <a:spLocks noChangeArrowheads="1"/>
          </p:cNvSpPr>
          <p:nvPr/>
        </p:nvSpPr>
        <p:spPr bwMode="auto">
          <a:xfrm>
            <a:off x="6019800" y="6096000"/>
            <a:ext cx="2362200" cy="366713"/>
          </a:xfrm>
          <a:prstGeom prst="rect">
            <a:avLst/>
          </a:prstGeom>
          <a:noFill/>
          <a:ln w="9525">
            <a:noFill/>
            <a:miter lim="800000"/>
            <a:headEnd/>
            <a:tailEnd/>
          </a:ln>
          <a:effectLst/>
        </p:spPr>
        <p:txBody>
          <a:bodyPr wrap="none">
            <a:spAutoFit/>
          </a:bodyPr>
          <a:lstStyle/>
          <a:p>
            <a:r>
              <a:rPr kumimoji="1" lang="en-US" altLang="zh-TW">
                <a:solidFill>
                  <a:srgbClr val="CC3300"/>
                </a:solidFill>
                <a:ea typeface="新細明體" pitchFamily="18" charset="-120"/>
              </a:rPr>
              <a:t>a-&gt;expon &lt; b-&gt;expon</a:t>
            </a:r>
            <a:endParaRPr kumimoji="1" lang="en-US">
              <a:solidFill>
                <a:srgbClr val="CC33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endParaRPr lang="en-US"/>
          </a:p>
        </p:txBody>
      </p:sp>
      <p:sp>
        <p:nvSpPr>
          <p:cNvPr id="16387" name="Rectangle 3"/>
          <p:cNvSpPr>
            <a:spLocks noGrp="1" noChangeArrowheads="1"/>
          </p:cNvSpPr>
          <p:nvPr>
            <p:ph type="body" idx="1"/>
          </p:nvPr>
        </p:nvSpPr>
        <p:spPr/>
        <p:txBody>
          <a:bodyPr/>
          <a:lstStyle/>
          <a:p>
            <a:endParaRPr lang="en-US"/>
          </a:p>
        </p:txBody>
      </p:sp>
      <p:sp>
        <p:nvSpPr>
          <p:cNvPr id="16388" name="Rectangle 4"/>
          <p:cNvSpPr>
            <a:spLocks noChangeArrowheads="1"/>
          </p:cNvSpPr>
          <p:nvPr/>
        </p:nvSpPr>
        <p:spPr bwMode="auto">
          <a:xfrm>
            <a:off x="1660525" y="2324100"/>
            <a:ext cx="14382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3    14</a:t>
            </a:r>
          </a:p>
        </p:txBody>
      </p:sp>
      <p:grpSp>
        <p:nvGrpSpPr>
          <p:cNvPr id="2" name="Group 5"/>
          <p:cNvGrpSpPr>
            <a:grpSpLocks/>
          </p:cNvGrpSpPr>
          <p:nvPr/>
        </p:nvGrpSpPr>
        <p:grpSpPr bwMode="auto">
          <a:xfrm>
            <a:off x="1620838" y="2335213"/>
            <a:ext cx="6035675" cy="346075"/>
            <a:chOff x="603" y="1471"/>
            <a:chExt cx="3802" cy="218"/>
          </a:xfrm>
        </p:grpSpPr>
        <p:sp>
          <p:nvSpPr>
            <p:cNvPr id="16390" name="Rectangle 6"/>
            <p:cNvSpPr>
              <a:spLocks noChangeArrowheads="1"/>
            </p:cNvSpPr>
            <p:nvPr/>
          </p:nvSpPr>
          <p:spPr bwMode="auto">
            <a:xfrm>
              <a:off x="603" y="1478"/>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391" name="Line 7"/>
            <p:cNvSpPr>
              <a:spLocks noChangeShapeType="1"/>
            </p:cNvSpPr>
            <p:nvPr/>
          </p:nvSpPr>
          <p:spPr bwMode="auto">
            <a:xfrm>
              <a:off x="929" y="1474"/>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392" name="Line 8"/>
            <p:cNvSpPr>
              <a:spLocks noChangeShapeType="1"/>
            </p:cNvSpPr>
            <p:nvPr/>
          </p:nvSpPr>
          <p:spPr bwMode="auto">
            <a:xfrm>
              <a:off x="1290" y="1473"/>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393" name="Rectangle 9"/>
            <p:cNvSpPr>
              <a:spLocks noChangeArrowheads="1"/>
            </p:cNvSpPr>
            <p:nvPr/>
          </p:nvSpPr>
          <p:spPr bwMode="auto">
            <a:xfrm>
              <a:off x="1997" y="1476"/>
              <a:ext cx="1036" cy="203"/>
            </a:xfrm>
            <a:prstGeom prst="rect">
              <a:avLst/>
            </a:prstGeom>
            <a:noFill/>
            <a:ln w="12700">
              <a:solidFill>
                <a:schemeClr val="tx1"/>
              </a:solidFill>
              <a:miter lim="800000"/>
              <a:headEnd/>
              <a:tailEnd/>
            </a:ln>
            <a:effectLst/>
          </p:spPr>
          <p:txBody>
            <a:bodyPr wrap="none" anchor="ctr"/>
            <a:lstStyle/>
            <a:p>
              <a:endParaRPr lang="en-US"/>
            </a:p>
          </p:txBody>
        </p:sp>
        <p:sp>
          <p:nvSpPr>
            <p:cNvPr id="16394" name="Line 10"/>
            <p:cNvSpPr>
              <a:spLocks noChangeShapeType="1"/>
            </p:cNvSpPr>
            <p:nvPr/>
          </p:nvSpPr>
          <p:spPr bwMode="auto">
            <a:xfrm>
              <a:off x="2324" y="1472"/>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395" name="Line 11"/>
            <p:cNvSpPr>
              <a:spLocks noChangeShapeType="1"/>
            </p:cNvSpPr>
            <p:nvPr/>
          </p:nvSpPr>
          <p:spPr bwMode="auto">
            <a:xfrm>
              <a:off x="2684" y="1471"/>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396" name="Rectangle 12"/>
            <p:cNvSpPr>
              <a:spLocks noChangeArrowheads="1"/>
            </p:cNvSpPr>
            <p:nvPr/>
          </p:nvSpPr>
          <p:spPr bwMode="auto">
            <a:xfrm>
              <a:off x="3370" y="1476"/>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397" name="Line 13"/>
            <p:cNvSpPr>
              <a:spLocks noChangeShapeType="1"/>
            </p:cNvSpPr>
            <p:nvPr/>
          </p:nvSpPr>
          <p:spPr bwMode="auto">
            <a:xfrm>
              <a:off x="3696" y="1472"/>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398" name="Line 14"/>
            <p:cNvSpPr>
              <a:spLocks noChangeShapeType="1"/>
            </p:cNvSpPr>
            <p:nvPr/>
          </p:nvSpPr>
          <p:spPr bwMode="auto">
            <a:xfrm>
              <a:off x="4057" y="1472"/>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6399" name="Line 15"/>
          <p:cNvSpPr>
            <a:spLocks noChangeShapeType="1"/>
          </p:cNvSpPr>
          <p:nvPr/>
        </p:nvSpPr>
        <p:spPr bwMode="auto">
          <a:xfrm>
            <a:off x="3111500" y="2519363"/>
            <a:ext cx="758825"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00" name="Line 16"/>
          <p:cNvSpPr>
            <a:spLocks noChangeShapeType="1"/>
          </p:cNvSpPr>
          <p:nvPr/>
        </p:nvSpPr>
        <p:spPr bwMode="auto">
          <a:xfrm>
            <a:off x="5264150" y="2528888"/>
            <a:ext cx="760413"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01" name="Line 17"/>
          <p:cNvSpPr>
            <a:spLocks noChangeShapeType="1"/>
          </p:cNvSpPr>
          <p:nvPr/>
        </p:nvSpPr>
        <p:spPr bwMode="auto">
          <a:xfrm>
            <a:off x="7535863" y="2508250"/>
            <a:ext cx="6969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02" name="Line 18"/>
          <p:cNvSpPr>
            <a:spLocks noChangeShapeType="1"/>
          </p:cNvSpPr>
          <p:nvPr/>
        </p:nvSpPr>
        <p:spPr bwMode="auto">
          <a:xfrm>
            <a:off x="8232775" y="2508250"/>
            <a:ext cx="1588" cy="32385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03" name="Line 19"/>
          <p:cNvSpPr>
            <a:spLocks noChangeShapeType="1"/>
          </p:cNvSpPr>
          <p:nvPr/>
        </p:nvSpPr>
        <p:spPr bwMode="auto">
          <a:xfrm>
            <a:off x="8039100" y="2806700"/>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04" name="Line 20"/>
          <p:cNvSpPr>
            <a:spLocks noChangeShapeType="1"/>
          </p:cNvSpPr>
          <p:nvPr/>
        </p:nvSpPr>
        <p:spPr bwMode="auto">
          <a:xfrm>
            <a:off x="8131175" y="2854325"/>
            <a:ext cx="17303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05" name="Line 21"/>
          <p:cNvSpPr>
            <a:spLocks noChangeShapeType="1"/>
          </p:cNvSpPr>
          <p:nvPr/>
        </p:nvSpPr>
        <p:spPr bwMode="auto">
          <a:xfrm>
            <a:off x="8208963" y="2901950"/>
            <a:ext cx="492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06" name="Rectangle 22"/>
          <p:cNvSpPr>
            <a:spLocks noChangeArrowheads="1"/>
          </p:cNvSpPr>
          <p:nvPr/>
        </p:nvSpPr>
        <p:spPr bwMode="auto">
          <a:xfrm>
            <a:off x="3916363" y="2309813"/>
            <a:ext cx="13874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2    8</a:t>
            </a:r>
          </a:p>
        </p:txBody>
      </p:sp>
      <p:sp>
        <p:nvSpPr>
          <p:cNvPr id="16407" name="Rectangle 23"/>
          <p:cNvSpPr>
            <a:spLocks noChangeArrowheads="1"/>
          </p:cNvSpPr>
          <p:nvPr/>
        </p:nvSpPr>
        <p:spPr bwMode="auto">
          <a:xfrm>
            <a:off x="6135688" y="2322513"/>
            <a:ext cx="1208087"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1    0</a:t>
            </a:r>
          </a:p>
        </p:txBody>
      </p:sp>
      <p:sp>
        <p:nvSpPr>
          <p:cNvPr id="16408" name="Line 24"/>
          <p:cNvSpPr>
            <a:spLocks noChangeShapeType="1"/>
          </p:cNvSpPr>
          <p:nvPr/>
        </p:nvSpPr>
        <p:spPr bwMode="auto">
          <a:xfrm flipV="1">
            <a:off x="4579938" y="2700338"/>
            <a:ext cx="1587" cy="309562"/>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09" name="Rectangle 25"/>
          <p:cNvSpPr>
            <a:spLocks noChangeArrowheads="1"/>
          </p:cNvSpPr>
          <p:nvPr/>
        </p:nvSpPr>
        <p:spPr bwMode="auto">
          <a:xfrm>
            <a:off x="4610100" y="2682875"/>
            <a:ext cx="3333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a</a:t>
            </a:r>
          </a:p>
        </p:txBody>
      </p:sp>
      <p:sp>
        <p:nvSpPr>
          <p:cNvPr id="16410" name="Rectangle 26"/>
          <p:cNvSpPr>
            <a:spLocks noChangeArrowheads="1"/>
          </p:cNvSpPr>
          <p:nvPr/>
        </p:nvSpPr>
        <p:spPr bwMode="auto">
          <a:xfrm>
            <a:off x="1684338" y="3103563"/>
            <a:ext cx="134937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8    14</a:t>
            </a:r>
          </a:p>
        </p:txBody>
      </p:sp>
      <p:grpSp>
        <p:nvGrpSpPr>
          <p:cNvPr id="3" name="Group 27"/>
          <p:cNvGrpSpPr>
            <a:grpSpLocks/>
          </p:cNvGrpSpPr>
          <p:nvPr/>
        </p:nvGrpSpPr>
        <p:grpSpPr bwMode="auto">
          <a:xfrm>
            <a:off x="1619250" y="3121025"/>
            <a:ext cx="1643063" cy="342900"/>
            <a:chOff x="602" y="1966"/>
            <a:chExt cx="1035" cy="216"/>
          </a:xfrm>
        </p:grpSpPr>
        <p:sp>
          <p:nvSpPr>
            <p:cNvPr id="16412" name="Rectangle 28"/>
            <p:cNvSpPr>
              <a:spLocks noChangeArrowheads="1"/>
            </p:cNvSpPr>
            <p:nvPr/>
          </p:nvSpPr>
          <p:spPr bwMode="auto">
            <a:xfrm>
              <a:off x="602" y="1971"/>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413" name="Line 29"/>
            <p:cNvSpPr>
              <a:spLocks noChangeShapeType="1"/>
            </p:cNvSpPr>
            <p:nvPr/>
          </p:nvSpPr>
          <p:spPr bwMode="auto">
            <a:xfrm>
              <a:off x="928" y="1967"/>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14" name="Line 30"/>
            <p:cNvSpPr>
              <a:spLocks noChangeShapeType="1"/>
            </p:cNvSpPr>
            <p:nvPr/>
          </p:nvSpPr>
          <p:spPr bwMode="auto">
            <a:xfrm>
              <a:off x="1289" y="1966"/>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 name="Group 31"/>
          <p:cNvGrpSpPr>
            <a:grpSpLocks/>
          </p:cNvGrpSpPr>
          <p:nvPr/>
        </p:nvGrpSpPr>
        <p:grpSpPr bwMode="auto">
          <a:xfrm>
            <a:off x="3848100" y="3116263"/>
            <a:ext cx="1643063" cy="342900"/>
            <a:chOff x="2006" y="1963"/>
            <a:chExt cx="1035" cy="216"/>
          </a:xfrm>
        </p:grpSpPr>
        <p:sp>
          <p:nvSpPr>
            <p:cNvPr id="16416" name="Rectangle 32"/>
            <p:cNvSpPr>
              <a:spLocks noChangeArrowheads="1"/>
            </p:cNvSpPr>
            <p:nvPr/>
          </p:nvSpPr>
          <p:spPr bwMode="auto">
            <a:xfrm>
              <a:off x="2006" y="1968"/>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417" name="Line 33"/>
            <p:cNvSpPr>
              <a:spLocks noChangeShapeType="1"/>
            </p:cNvSpPr>
            <p:nvPr/>
          </p:nvSpPr>
          <p:spPr bwMode="auto">
            <a:xfrm>
              <a:off x="2332" y="1964"/>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18" name="Line 34"/>
            <p:cNvSpPr>
              <a:spLocks noChangeShapeType="1"/>
            </p:cNvSpPr>
            <p:nvPr/>
          </p:nvSpPr>
          <p:spPr bwMode="auto">
            <a:xfrm>
              <a:off x="2693" y="1963"/>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35"/>
          <p:cNvGrpSpPr>
            <a:grpSpLocks/>
          </p:cNvGrpSpPr>
          <p:nvPr/>
        </p:nvGrpSpPr>
        <p:grpSpPr bwMode="auto">
          <a:xfrm>
            <a:off x="6029325" y="3130550"/>
            <a:ext cx="1643063" cy="342900"/>
            <a:chOff x="3380" y="1972"/>
            <a:chExt cx="1035" cy="216"/>
          </a:xfrm>
        </p:grpSpPr>
        <p:sp>
          <p:nvSpPr>
            <p:cNvPr id="16420" name="Rectangle 36"/>
            <p:cNvSpPr>
              <a:spLocks noChangeArrowheads="1"/>
            </p:cNvSpPr>
            <p:nvPr/>
          </p:nvSpPr>
          <p:spPr bwMode="auto">
            <a:xfrm>
              <a:off x="3380" y="1977"/>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421" name="Line 37"/>
            <p:cNvSpPr>
              <a:spLocks noChangeShapeType="1"/>
            </p:cNvSpPr>
            <p:nvPr/>
          </p:nvSpPr>
          <p:spPr bwMode="auto">
            <a:xfrm>
              <a:off x="3706" y="1973"/>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22" name="Line 38"/>
            <p:cNvSpPr>
              <a:spLocks noChangeShapeType="1"/>
            </p:cNvSpPr>
            <p:nvPr/>
          </p:nvSpPr>
          <p:spPr bwMode="auto">
            <a:xfrm>
              <a:off x="4067" y="1972"/>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6423" name="Line 39"/>
          <p:cNvSpPr>
            <a:spLocks noChangeShapeType="1"/>
          </p:cNvSpPr>
          <p:nvPr/>
        </p:nvSpPr>
        <p:spPr bwMode="auto">
          <a:xfrm>
            <a:off x="3108325" y="3278188"/>
            <a:ext cx="760413"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24" name="Line 40"/>
          <p:cNvSpPr>
            <a:spLocks noChangeShapeType="1"/>
          </p:cNvSpPr>
          <p:nvPr/>
        </p:nvSpPr>
        <p:spPr bwMode="auto">
          <a:xfrm>
            <a:off x="5275263" y="3297238"/>
            <a:ext cx="760412"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25" name="Line 41"/>
          <p:cNvSpPr>
            <a:spLocks noChangeShapeType="1"/>
          </p:cNvSpPr>
          <p:nvPr/>
        </p:nvSpPr>
        <p:spPr bwMode="auto">
          <a:xfrm>
            <a:off x="7573963" y="3300413"/>
            <a:ext cx="6969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26" name="Line 42"/>
          <p:cNvSpPr>
            <a:spLocks noChangeShapeType="1"/>
          </p:cNvSpPr>
          <p:nvPr/>
        </p:nvSpPr>
        <p:spPr bwMode="auto">
          <a:xfrm>
            <a:off x="8283575" y="3282950"/>
            <a:ext cx="0" cy="306388"/>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27" name="Line 43"/>
          <p:cNvSpPr>
            <a:spLocks noChangeShapeType="1"/>
          </p:cNvSpPr>
          <p:nvPr/>
        </p:nvSpPr>
        <p:spPr bwMode="auto">
          <a:xfrm>
            <a:off x="8101013" y="3598863"/>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28" name="Line 44"/>
          <p:cNvSpPr>
            <a:spLocks noChangeShapeType="1"/>
          </p:cNvSpPr>
          <p:nvPr/>
        </p:nvSpPr>
        <p:spPr bwMode="auto">
          <a:xfrm>
            <a:off x="8193088" y="3646488"/>
            <a:ext cx="17303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29" name="Line 45"/>
          <p:cNvSpPr>
            <a:spLocks noChangeShapeType="1"/>
          </p:cNvSpPr>
          <p:nvPr/>
        </p:nvSpPr>
        <p:spPr bwMode="auto">
          <a:xfrm>
            <a:off x="8270875" y="3694113"/>
            <a:ext cx="492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30" name="Rectangle 46"/>
          <p:cNvSpPr>
            <a:spLocks noChangeArrowheads="1"/>
          </p:cNvSpPr>
          <p:nvPr/>
        </p:nvSpPr>
        <p:spPr bwMode="auto">
          <a:xfrm>
            <a:off x="3876675" y="3092450"/>
            <a:ext cx="1182688"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-3  10</a:t>
            </a:r>
          </a:p>
        </p:txBody>
      </p:sp>
      <p:sp>
        <p:nvSpPr>
          <p:cNvPr id="16431" name="Rectangle 47"/>
          <p:cNvSpPr>
            <a:spLocks noChangeArrowheads="1"/>
          </p:cNvSpPr>
          <p:nvPr/>
        </p:nvSpPr>
        <p:spPr bwMode="auto">
          <a:xfrm>
            <a:off x="6030913" y="3101975"/>
            <a:ext cx="1338262"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10    6</a:t>
            </a:r>
          </a:p>
        </p:txBody>
      </p:sp>
      <p:sp>
        <p:nvSpPr>
          <p:cNvPr id="16432" name="Line 48"/>
          <p:cNvSpPr>
            <a:spLocks noChangeShapeType="1"/>
          </p:cNvSpPr>
          <p:nvPr/>
        </p:nvSpPr>
        <p:spPr bwMode="auto">
          <a:xfrm flipH="1" flipV="1">
            <a:off x="6838950" y="3462338"/>
            <a:ext cx="14288" cy="306387"/>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33" name="Rectangle 49"/>
          <p:cNvSpPr>
            <a:spLocks noChangeArrowheads="1"/>
          </p:cNvSpPr>
          <p:nvPr/>
        </p:nvSpPr>
        <p:spPr bwMode="auto">
          <a:xfrm>
            <a:off x="6867525" y="3443288"/>
            <a:ext cx="352425"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b</a:t>
            </a:r>
          </a:p>
        </p:txBody>
      </p:sp>
      <p:sp>
        <p:nvSpPr>
          <p:cNvPr id="16434" name="Rectangle 50"/>
          <p:cNvSpPr>
            <a:spLocks noChangeArrowheads="1"/>
          </p:cNvSpPr>
          <p:nvPr/>
        </p:nvSpPr>
        <p:spPr bwMode="auto">
          <a:xfrm>
            <a:off x="1657350" y="3794125"/>
            <a:ext cx="1441450"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11  14</a:t>
            </a:r>
          </a:p>
        </p:txBody>
      </p:sp>
      <p:grpSp>
        <p:nvGrpSpPr>
          <p:cNvPr id="6" name="Group 51"/>
          <p:cNvGrpSpPr>
            <a:grpSpLocks/>
          </p:cNvGrpSpPr>
          <p:nvPr/>
        </p:nvGrpSpPr>
        <p:grpSpPr bwMode="auto">
          <a:xfrm>
            <a:off x="1617663" y="3843338"/>
            <a:ext cx="1643062" cy="342900"/>
            <a:chOff x="601" y="2421"/>
            <a:chExt cx="1035" cy="216"/>
          </a:xfrm>
        </p:grpSpPr>
        <p:sp>
          <p:nvSpPr>
            <p:cNvPr id="16436" name="Rectangle 52"/>
            <p:cNvSpPr>
              <a:spLocks noChangeArrowheads="1"/>
            </p:cNvSpPr>
            <p:nvPr/>
          </p:nvSpPr>
          <p:spPr bwMode="auto">
            <a:xfrm>
              <a:off x="601" y="2426"/>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437" name="Line 53"/>
            <p:cNvSpPr>
              <a:spLocks noChangeShapeType="1"/>
            </p:cNvSpPr>
            <p:nvPr/>
          </p:nvSpPr>
          <p:spPr bwMode="auto">
            <a:xfrm>
              <a:off x="927" y="2422"/>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38" name="Line 54"/>
            <p:cNvSpPr>
              <a:spLocks noChangeShapeType="1"/>
            </p:cNvSpPr>
            <p:nvPr/>
          </p:nvSpPr>
          <p:spPr bwMode="auto">
            <a:xfrm>
              <a:off x="1288" y="2421"/>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6439" name="Line 55"/>
          <p:cNvSpPr>
            <a:spLocks noChangeShapeType="1"/>
          </p:cNvSpPr>
          <p:nvPr/>
        </p:nvSpPr>
        <p:spPr bwMode="auto">
          <a:xfrm>
            <a:off x="3121025" y="4006850"/>
            <a:ext cx="715963" cy="635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40" name="Rectangle 56"/>
          <p:cNvSpPr>
            <a:spLocks noChangeArrowheads="1"/>
          </p:cNvSpPr>
          <p:nvPr/>
        </p:nvSpPr>
        <p:spPr bwMode="auto">
          <a:xfrm>
            <a:off x="1643063" y="4500563"/>
            <a:ext cx="3652837"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solidFill>
                  <a:srgbClr val="CC3300"/>
                </a:solidFill>
                <a:latin typeface="Courier New" pitchFamily="49" charset="0"/>
                <a:ea typeface="新細明體" pitchFamily="18" charset="-120"/>
              </a:rPr>
              <a:t>a-&gt;expon &gt; b-&gt;expon</a:t>
            </a:r>
            <a:endParaRPr kumimoji="1" lang="en-US" altLang="zh-TW" sz="2000">
              <a:latin typeface="Courier New" pitchFamily="49" charset="0"/>
              <a:ea typeface="新細明體" pitchFamily="18" charset="-120"/>
            </a:endParaRPr>
          </a:p>
        </p:txBody>
      </p:sp>
      <p:sp>
        <p:nvSpPr>
          <p:cNvPr id="16441" name="Rectangle 57"/>
          <p:cNvSpPr>
            <a:spLocks noChangeArrowheads="1"/>
          </p:cNvSpPr>
          <p:nvPr/>
        </p:nvSpPr>
        <p:spPr bwMode="auto">
          <a:xfrm>
            <a:off x="3900488" y="3792538"/>
            <a:ext cx="1441450"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-3  10</a:t>
            </a:r>
          </a:p>
        </p:txBody>
      </p:sp>
      <p:grpSp>
        <p:nvGrpSpPr>
          <p:cNvPr id="7" name="Group 58"/>
          <p:cNvGrpSpPr>
            <a:grpSpLocks/>
          </p:cNvGrpSpPr>
          <p:nvPr/>
        </p:nvGrpSpPr>
        <p:grpSpPr bwMode="auto">
          <a:xfrm>
            <a:off x="3860800" y="3841750"/>
            <a:ext cx="1643063" cy="342900"/>
            <a:chOff x="2014" y="2420"/>
            <a:chExt cx="1035" cy="216"/>
          </a:xfrm>
        </p:grpSpPr>
        <p:sp>
          <p:nvSpPr>
            <p:cNvPr id="16443" name="Rectangle 59"/>
            <p:cNvSpPr>
              <a:spLocks noChangeArrowheads="1"/>
            </p:cNvSpPr>
            <p:nvPr/>
          </p:nvSpPr>
          <p:spPr bwMode="auto">
            <a:xfrm>
              <a:off x="2014" y="2425"/>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444" name="Line 60"/>
            <p:cNvSpPr>
              <a:spLocks noChangeShapeType="1"/>
            </p:cNvSpPr>
            <p:nvPr/>
          </p:nvSpPr>
          <p:spPr bwMode="auto">
            <a:xfrm>
              <a:off x="2340" y="2421"/>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45" name="Line 61"/>
            <p:cNvSpPr>
              <a:spLocks noChangeShapeType="1"/>
            </p:cNvSpPr>
            <p:nvPr/>
          </p:nvSpPr>
          <p:spPr bwMode="auto">
            <a:xfrm>
              <a:off x="2701" y="2420"/>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6446" name="Line 62"/>
          <p:cNvSpPr>
            <a:spLocks noChangeShapeType="1"/>
          </p:cNvSpPr>
          <p:nvPr/>
        </p:nvSpPr>
        <p:spPr bwMode="auto">
          <a:xfrm>
            <a:off x="5345113" y="4024313"/>
            <a:ext cx="658812"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47" name="Line 63"/>
          <p:cNvSpPr>
            <a:spLocks noChangeShapeType="1"/>
          </p:cNvSpPr>
          <p:nvPr/>
        </p:nvSpPr>
        <p:spPr bwMode="auto">
          <a:xfrm>
            <a:off x="8070850" y="4295775"/>
            <a:ext cx="3492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48" name="Line 64"/>
          <p:cNvSpPr>
            <a:spLocks noChangeShapeType="1"/>
          </p:cNvSpPr>
          <p:nvPr/>
        </p:nvSpPr>
        <p:spPr bwMode="auto">
          <a:xfrm>
            <a:off x="8161338" y="4343400"/>
            <a:ext cx="174625"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49" name="Line 65"/>
          <p:cNvSpPr>
            <a:spLocks noChangeShapeType="1"/>
          </p:cNvSpPr>
          <p:nvPr/>
        </p:nvSpPr>
        <p:spPr bwMode="auto">
          <a:xfrm>
            <a:off x="8239125" y="4391025"/>
            <a:ext cx="50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50" name="Rectangle 66"/>
          <p:cNvSpPr>
            <a:spLocks noChangeArrowheads="1"/>
          </p:cNvSpPr>
          <p:nvPr/>
        </p:nvSpPr>
        <p:spPr bwMode="auto">
          <a:xfrm>
            <a:off x="6829425" y="4205288"/>
            <a:ext cx="336550" cy="457200"/>
          </a:xfrm>
          <a:prstGeom prst="rect">
            <a:avLst/>
          </a:prstGeom>
          <a:noFill/>
          <a:ln w="9525">
            <a:noFill/>
            <a:miter lim="800000"/>
            <a:headEnd/>
            <a:tailEnd/>
          </a:ln>
          <a:effectLst/>
        </p:spPr>
        <p:txBody>
          <a:bodyPr wrap="none" lIns="92075" tIns="46038" rIns="92075" bIns="46038">
            <a:spAutoFit/>
          </a:bodyPr>
          <a:lstStyle/>
          <a:p>
            <a:pPr defTabSz="762000"/>
            <a:r>
              <a:rPr kumimoji="1" lang="en-US" altLang="zh-TW" sz="2400">
                <a:latin typeface="Times New Roman" pitchFamily="18" charset="0"/>
                <a:ea typeface="新細明體" pitchFamily="18" charset="-120"/>
              </a:rPr>
              <a:t>d</a:t>
            </a:r>
          </a:p>
        </p:txBody>
      </p:sp>
      <p:sp>
        <p:nvSpPr>
          <p:cNvPr id="16451" name="Rectangle 67"/>
          <p:cNvSpPr>
            <a:spLocks noChangeArrowheads="1"/>
          </p:cNvSpPr>
          <p:nvPr/>
        </p:nvSpPr>
        <p:spPr bwMode="auto">
          <a:xfrm>
            <a:off x="6118225" y="3825875"/>
            <a:ext cx="1441450" cy="457200"/>
          </a:xfrm>
          <a:prstGeom prst="rect">
            <a:avLst/>
          </a:prstGeom>
          <a:noFill/>
          <a:ln w="9525">
            <a:noFill/>
            <a:miter lim="800000"/>
            <a:headEnd/>
            <a:tailEnd/>
          </a:ln>
          <a:effectLst/>
        </p:spPr>
        <p:txBody>
          <a:bodyPr lIns="92075" tIns="46038" rIns="92075" bIns="46038">
            <a:spAutoFit/>
          </a:bodyPr>
          <a:lstStyle/>
          <a:p>
            <a:pPr defTabSz="762000"/>
            <a:r>
              <a:rPr kumimoji="1" lang="en-US" altLang="zh-TW" sz="2400">
                <a:latin typeface="Times New Roman" pitchFamily="18" charset="0"/>
                <a:ea typeface="新細明體" pitchFamily="18" charset="-120"/>
              </a:rPr>
              <a:t>2    8</a:t>
            </a:r>
          </a:p>
        </p:txBody>
      </p:sp>
      <p:grpSp>
        <p:nvGrpSpPr>
          <p:cNvPr id="8" name="Group 68"/>
          <p:cNvGrpSpPr>
            <a:grpSpLocks/>
          </p:cNvGrpSpPr>
          <p:nvPr/>
        </p:nvGrpSpPr>
        <p:grpSpPr bwMode="auto">
          <a:xfrm>
            <a:off x="6026150" y="3851275"/>
            <a:ext cx="1643063" cy="342900"/>
            <a:chOff x="3378" y="2426"/>
            <a:chExt cx="1035" cy="216"/>
          </a:xfrm>
        </p:grpSpPr>
        <p:sp>
          <p:nvSpPr>
            <p:cNvPr id="16453" name="Rectangle 69"/>
            <p:cNvSpPr>
              <a:spLocks noChangeArrowheads="1"/>
            </p:cNvSpPr>
            <p:nvPr/>
          </p:nvSpPr>
          <p:spPr bwMode="auto">
            <a:xfrm>
              <a:off x="3378" y="2431"/>
              <a:ext cx="1035" cy="203"/>
            </a:xfrm>
            <a:prstGeom prst="rect">
              <a:avLst/>
            </a:prstGeom>
            <a:noFill/>
            <a:ln w="12700">
              <a:solidFill>
                <a:schemeClr val="tx1"/>
              </a:solidFill>
              <a:miter lim="800000"/>
              <a:headEnd/>
              <a:tailEnd/>
            </a:ln>
            <a:effectLst/>
          </p:spPr>
          <p:txBody>
            <a:bodyPr wrap="none" anchor="ctr"/>
            <a:lstStyle/>
            <a:p>
              <a:endParaRPr lang="en-US"/>
            </a:p>
          </p:txBody>
        </p:sp>
        <p:sp>
          <p:nvSpPr>
            <p:cNvPr id="16454" name="Line 70"/>
            <p:cNvSpPr>
              <a:spLocks noChangeShapeType="1"/>
            </p:cNvSpPr>
            <p:nvPr/>
          </p:nvSpPr>
          <p:spPr bwMode="auto">
            <a:xfrm>
              <a:off x="3704" y="2427"/>
              <a:ext cx="0" cy="2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55" name="Line 71"/>
            <p:cNvSpPr>
              <a:spLocks noChangeShapeType="1"/>
            </p:cNvSpPr>
            <p:nvPr/>
          </p:nvSpPr>
          <p:spPr bwMode="auto">
            <a:xfrm>
              <a:off x="4065" y="2426"/>
              <a:ext cx="0" cy="21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6456" name="Line 72"/>
          <p:cNvSpPr>
            <a:spLocks noChangeShapeType="1"/>
          </p:cNvSpPr>
          <p:nvPr/>
        </p:nvSpPr>
        <p:spPr bwMode="auto">
          <a:xfrm flipV="1">
            <a:off x="6835775" y="4206875"/>
            <a:ext cx="0" cy="37465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6457" name="Line 73"/>
          <p:cNvSpPr>
            <a:spLocks noChangeShapeType="1"/>
          </p:cNvSpPr>
          <p:nvPr/>
        </p:nvSpPr>
        <p:spPr bwMode="auto">
          <a:xfrm>
            <a:off x="7518400" y="4022725"/>
            <a:ext cx="69691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458" name="Line 74"/>
          <p:cNvSpPr>
            <a:spLocks noChangeShapeType="1"/>
          </p:cNvSpPr>
          <p:nvPr/>
        </p:nvSpPr>
        <p:spPr bwMode="auto">
          <a:xfrm>
            <a:off x="8229600" y="4005263"/>
            <a:ext cx="0" cy="306387"/>
          </a:xfrm>
          <a:prstGeom prst="line">
            <a:avLst/>
          </a:prstGeom>
          <a:noFill/>
          <a:ln w="127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smtClean="0">
                <a:solidFill>
                  <a:srgbClr val="7030A0"/>
                </a:solidFill>
              </a:rPr>
              <a:t>                 THANK YOU</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dirty="0" smtClean="0"/>
              <a:t>Basic Operations on a list</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endParaRPr lang="en-US" sz="3200" dirty="0" smtClean="0"/>
          </a:p>
          <a:p>
            <a:pPr>
              <a:buFont typeface="Arial" pitchFamily="34" charset="0"/>
              <a:buChar char="•"/>
            </a:pPr>
            <a:r>
              <a:rPr lang="en-US" sz="3200" dirty="0" smtClean="0">
                <a:solidFill>
                  <a:schemeClr val="tx2">
                    <a:lumMod val="60000"/>
                    <a:lumOff val="40000"/>
                  </a:schemeClr>
                </a:solidFill>
              </a:rPr>
              <a:t>Creating a List</a:t>
            </a:r>
          </a:p>
          <a:p>
            <a:pPr>
              <a:buFont typeface="Arial" pitchFamily="34" charset="0"/>
              <a:buChar char="•"/>
            </a:pPr>
            <a:r>
              <a:rPr lang="en-US" sz="3200" dirty="0" smtClean="0">
                <a:solidFill>
                  <a:schemeClr val="tx2">
                    <a:lumMod val="60000"/>
                    <a:lumOff val="40000"/>
                  </a:schemeClr>
                </a:solidFill>
              </a:rPr>
              <a:t>Inserting  an element in a list</a:t>
            </a:r>
          </a:p>
          <a:p>
            <a:pPr>
              <a:buFont typeface="Arial" pitchFamily="34" charset="0"/>
              <a:buChar char="•"/>
            </a:pPr>
            <a:r>
              <a:rPr lang="en-US" sz="3200" dirty="0" smtClean="0">
                <a:solidFill>
                  <a:schemeClr val="tx2">
                    <a:lumMod val="60000"/>
                    <a:lumOff val="40000"/>
                  </a:schemeClr>
                </a:solidFill>
              </a:rPr>
              <a:t>Deleting an element from a list</a:t>
            </a:r>
          </a:p>
          <a:p>
            <a:pPr>
              <a:buFont typeface="Arial" pitchFamily="34" charset="0"/>
              <a:buChar char="•"/>
            </a:pPr>
            <a:r>
              <a:rPr lang="en-US" sz="3200" dirty="0" smtClean="0">
                <a:solidFill>
                  <a:schemeClr val="tx2">
                    <a:lumMod val="60000"/>
                    <a:lumOff val="40000"/>
                  </a:schemeClr>
                </a:solidFill>
              </a:rPr>
              <a:t>Searching a list</a:t>
            </a:r>
          </a:p>
          <a:p>
            <a:pPr>
              <a:buFont typeface="Arial" pitchFamily="34" charset="0"/>
              <a:buChar char="•"/>
            </a:pPr>
            <a:r>
              <a:rPr lang="en-US" sz="3200" dirty="0" smtClean="0">
                <a:solidFill>
                  <a:schemeClr val="tx2">
                    <a:lumMod val="60000"/>
                    <a:lumOff val="40000"/>
                  </a:schemeClr>
                </a:solidFill>
              </a:rPr>
              <a:t>Reversing a list</a:t>
            </a:r>
          </a:p>
          <a:p>
            <a:pPr>
              <a:buNone/>
            </a:pPr>
            <a:endParaRPr lang="en-US" sz="3200"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Creating a node</a:t>
            </a:r>
            <a:endParaRPr lang="en-US" dirty="0"/>
          </a:p>
        </p:txBody>
      </p:sp>
      <p:sp>
        <p:nvSpPr>
          <p:cNvPr id="3" name="Content Placeholder 2"/>
          <p:cNvSpPr>
            <a:spLocks noGrp="1"/>
          </p:cNvSpPr>
          <p:nvPr>
            <p:ph idx="1"/>
          </p:nvPr>
        </p:nvSpPr>
        <p:spPr>
          <a:xfrm>
            <a:off x="381000" y="2438400"/>
            <a:ext cx="8229600" cy="3703320"/>
          </a:xfrm>
        </p:spPr>
        <p:txBody>
          <a:bodyPr>
            <a:normAutofit lnSpcReduction="10000"/>
          </a:bodyPr>
          <a:lstStyle/>
          <a:p>
            <a:pPr>
              <a:buNone/>
            </a:pPr>
            <a:r>
              <a:rPr lang="en-US" dirty="0" smtClean="0">
                <a:solidFill>
                  <a:schemeClr val="accent1">
                    <a:lumMod val="75000"/>
                  </a:schemeClr>
                </a:solidFill>
              </a:rPr>
              <a:t> </a:t>
            </a:r>
            <a:r>
              <a:rPr lang="en-US" sz="2400" dirty="0" err="1" smtClean="0">
                <a:solidFill>
                  <a:schemeClr val="accent1">
                    <a:lumMod val="75000"/>
                  </a:schemeClr>
                </a:solidFill>
              </a:rPr>
              <a:t>struct</a:t>
            </a:r>
            <a:r>
              <a:rPr lang="en-US" sz="2400" dirty="0" smtClean="0">
                <a:solidFill>
                  <a:schemeClr val="accent1">
                    <a:lumMod val="75000"/>
                  </a:schemeClr>
                </a:solidFill>
              </a:rPr>
              <a:t> node{</a:t>
            </a:r>
          </a:p>
          <a:p>
            <a:pPr>
              <a:buNone/>
            </a:pPr>
            <a:r>
              <a:rPr lang="en-US" sz="2400" dirty="0" smtClean="0">
                <a:solidFill>
                  <a:schemeClr val="accent1">
                    <a:lumMod val="75000"/>
                  </a:schemeClr>
                </a:solidFill>
              </a:rPr>
              <a:t>          </a:t>
            </a:r>
            <a:r>
              <a:rPr lang="en-US" sz="2400" dirty="0" err="1" smtClean="0">
                <a:solidFill>
                  <a:schemeClr val="accent1">
                    <a:lumMod val="75000"/>
                  </a:schemeClr>
                </a:solidFill>
              </a:rPr>
              <a:t>int</a:t>
            </a:r>
            <a:r>
              <a:rPr lang="en-US" sz="2400" dirty="0" smtClean="0">
                <a:solidFill>
                  <a:schemeClr val="accent1">
                    <a:lumMod val="75000"/>
                  </a:schemeClr>
                </a:solidFill>
              </a:rPr>
              <a:t> data;                </a:t>
            </a:r>
            <a:r>
              <a:rPr lang="en-US" sz="2400" dirty="0" smtClean="0">
                <a:solidFill>
                  <a:srgbClr val="FF0000"/>
                </a:solidFill>
              </a:rPr>
              <a:t>// A simple node of a linked list</a:t>
            </a:r>
            <a:endParaRPr lang="en-US" sz="2400" dirty="0" smtClean="0">
              <a:solidFill>
                <a:schemeClr val="accent1">
                  <a:lumMod val="75000"/>
                </a:schemeClr>
              </a:solidFill>
            </a:endParaRPr>
          </a:p>
          <a:p>
            <a:pPr>
              <a:buNone/>
            </a:pPr>
            <a:r>
              <a:rPr lang="en-US" sz="2400" dirty="0" smtClean="0">
                <a:solidFill>
                  <a:schemeClr val="accent1">
                    <a:lumMod val="75000"/>
                  </a:schemeClr>
                </a:solidFill>
              </a:rPr>
              <a:t>          node*next;</a:t>
            </a:r>
          </a:p>
          <a:p>
            <a:pPr>
              <a:buNone/>
            </a:pPr>
            <a:r>
              <a:rPr lang="en-US" sz="2400" dirty="0" smtClean="0">
                <a:solidFill>
                  <a:schemeClr val="accent1">
                    <a:lumMod val="75000"/>
                  </a:schemeClr>
                </a:solidFill>
              </a:rPr>
              <a:t>     }*start;                       </a:t>
            </a:r>
            <a:r>
              <a:rPr lang="en-US" sz="2400" dirty="0" smtClean="0">
                <a:solidFill>
                  <a:srgbClr val="FF0000"/>
                </a:solidFill>
              </a:rPr>
              <a:t>//start  points at the first node                                      </a:t>
            </a:r>
            <a:endParaRPr lang="en-US" sz="2400" dirty="0" smtClean="0">
              <a:solidFill>
                <a:schemeClr val="accent1">
                  <a:lumMod val="75000"/>
                </a:schemeClr>
              </a:solidFill>
            </a:endParaRPr>
          </a:p>
          <a:p>
            <a:pPr>
              <a:buNone/>
            </a:pPr>
            <a:r>
              <a:rPr lang="en-US" sz="2400" dirty="0" smtClean="0">
                <a:solidFill>
                  <a:schemeClr val="accent1">
                    <a:lumMod val="75000"/>
                  </a:schemeClr>
                </a:solidFill>
              </a:rPr>
              <a:t> start=NULL ;                    </a:t>
            </a:r>
            <a:r>
              <a:rPr lang="en-US" sz="2400" dirty="0" err="1" smtClean="0">
                <a:solidFill>
                  <a:srgbClr val="FF0000"/>
                </a:solidFill>
              </a:rPr>
              <a:t>initialised</a:t>
            </a:r>
            <a:r>
              <a:rPr lang="en-US" sz="2400" dirty="0" smtClean="0">
                <a:solidFill>
                  <a:srgbClr val="FF0000"/>
                </a:solidFill>
              </a:rPr>
              <a:t> to NULL at beginning</a:t>
            </a: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p>
          <a:p>
            <a:pPr>
              <a:buNone/>
            </a:pPr>
            <a:endParaRPr lang="en-US" sz="2400" dirty="0" smtClean="0">
              <a:solidFill>
                <a:schemeClr val="accent1">
                  <a:lumMod val="75000"/>
                </a:schemeClr>
              </a:solidFill>
            </a:endParaRPr>
          </a:p>
          <a:p>
            <a:pPr>
              <a:buNone/>
            </a:pP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7772400" cy="4343400"/>
          </a:xfrm>
        </p:spPr>
        <p:txBody>
          <a:bodyPr>
            <a:normAutofit fontScale="77500" lnSpcReduction="20000"/>
          </a:bodyPr>
          <a:lstStyle/>
          <a:p>
            <a:pPr>
              <a:buNone/>
            </a:pPr>
            <a:r>
              <a:rPr lang="en-US" dirty="0" smtClean="0">
                <a:solidFill>
                  <a:schemeClr val="accent1">
                    <a:lumMod val="75000"/>
                  </a:schemeClr>
                </a:solidFill>
              </a:rPr>
              <a:t>    node* create( </a:t>
            </a:r>
            <a:r>
              <a:rPr lang="en-US" dirty="0" err="1" smtClean="0">
                <a:solidFill>
                  <a:schemeClr val="accent1">
                    <a:lumMod val="75000"/>
                  </a:schemeClr>
                </a:solidFill>
              </a:rPr>
              <a:t>int</a:t>
            </a:r>
            <a:r>
              <a:rPr lang="en-US" dirty="0" smtClean="0">
                <a:solidFill>
                  <a:schemeClr val="accent1">
                    <a:lumMod val="75000"/>
                  </a:schemeClr>
                </a:solidFill>
              </a:rPr>
              <a:t>  num) </a:t>
            </a:r>
            <a:r>
              <a:rPr lang="en-US" dirty="0" smtClean="0">
                <a:solidFill>
                  <a:srgbClr val="FF0000"/>
                </a:solidFill>
              </a:rPr>
              <a:t> //say num=1 is passed from main</a:t>
            </a:r>
            <a:endParaRPr lang="en-US" dirty="0" smtClean="0">
              <a:solidFill>
                <a:schemeClr val="accent1">
                  <a:lumMod val="75000"/>
                </a:schemeClr>
              </a:solidFill>
            </a:endParaRP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a:t>
            </a:r>
            <a:r>
              <a:rPr lang="en-US" dirty="0" err="1" smtClean="0">
                <a:solidFill>
                  <a:schemeClr val="accent1">
                    <a:lumMod val="75000"/>
                  </a:schemeClr>
                </a:solidFill>
              </a:rPr>
              <a:t>ptr</a:t>
            </a:r>
            <a:r>
              <a:rPr lang="en-US" dirty="0" smtClean="0">
                <a:solidFill>
                  <a:schemeClr val="accent1">
                    <a:lumMod val="75000"/>
                  </a:schemeClr>
                </a:solidFill>
              </a:rPr>
              <a:t>;</a:t>
            </a:r>
          </a:p>
          <a:p>
            <a:pPr>
              <a:buNone/>
            </a:pPr>
            <a:r>
              <a:rPr lang="en-US" dirty="0" smtClean="0">
                <a:solidFill>
                  <a:schemeClr val="accent1">
                    <a:lumMod val="75000"/>
                  </a:schemeClr>
                </a:solidFill>
              </a:rPr>
              <a:t>        </a:t>
            </a:r>
            <a:r>
              <a:rPr lang="en-US" dirty="0" err="1" smtClean="0">
                <a:solidFill>
                  <a:schemeClr val="accent1">
                    <a:lumMod val="75000"/>
                  </a:schemeClr>
                </a:solidFill>
              </a:rPr>
              <a:t>ptr</a:t>
            </a:r>
            <a:r>
              <a:rPr lang="en-US" dirty="0" smtClean="0">
                <a:solidFill>
                  <a:schemeClr val="accent1">
                    <a:lumMod val="75000"/>
                  </a:schemeClr>
                </a:solidFill>
              </a:rPr>
              <a:t>= </a:t>
            </a:r>
            <a:r>
              <a:rPr lang="en-US" dirty="0" smtClean="0">
                <a:solidFill>
                  <a:srgbClr val="00B050"/>
                </a:solidFill>
              </a:rPr>
              <a:t>new </a:t>
            </a:r>
            <a:r>
              <a:rPr lang="en-US" dirty="0" smtClean="0">
                <a:solidFill>
                  <a:schemeClr val="accent1">
                    <a:lumMod val="75000"/>
                  </a:schemeClr>
                </a:solidFill>
              </a:rPr>
              <a:t> node;  </a:t>
            </a:r>
            <a:r>
              <a:rPr lang="en-US" dirty="0" smtClean="0">
                <a:solidFill>
                  <a:srgbClr val="FF0000"/>
                </a:solidFill>
              </a:rPr>
              <a:t>//memory allocated dynamically</a:t>
            </a:r>
          </a:p>
          <a:p>
            <a:pPr>
              <a:buNone/>
            </a:pPr>
            <a:r>
              <a:rPr lang="en-US" dirty="0" smtClean="0">
                <a:solidFill>
                  <a:srgbClr val="FF0000"/>
                </a:solidFill>
              </a:rPr>
              <a:t>          </a:t>
            </a:r>
            <a:r>
              <a:rPr lang="en-US" dirty="0" smtClean="0">
                <a:solidFill>
                  <a:schemeClr val="accent1">
                    <a:lumMod val="75000"/>
                  </a:schemeClr>
                </a:solidFill>
              </a:rPr>
              <a:t>     if(</a:t>
            </a:r>
            <a:r>
              <a:rPr lang="en-US" dirty="0" err="1" smtClean="0">
                <a:solidFill>
                  <a:schemeClr val="accent1">
                    <a:lumMod val="75000"/>
                  </a:schemeClr>
                </a:solidFill>
              </a:rPr>
              <a:t>ptr</a:t>
            </a:r>
            <a:r>
              <a:rPr lang="en-US" dirty="0" smtClean="0">
                <a:solidFill>
                  <a:schemeClr val="accent1">
                    <a:lumMod val="75000"/>
                  </a:schemeClr>
                </a:solidFill>
              </a:rPr>
              <a:t>==NULL)</a:t>
            </a:r>
          </a:p>
          <a:p>
            <a:pPr>
              <a:buNone/>
            </a:pPr>
            <a:r>
              <a:rPr lang="en-US" dirty="0" smtClean="0">
                <a:solidFill>
                  <a:schemeClr val="accent1">
                    <a:lumMod val="75000"/>
                  </a:schemeClr>
                </a:solidFill>
              </a:rPr>
              <a:t>                  </a:t>
            </a:r>
            <a:r>
              <a:rPr lang="en-US" dirty="0" smtClean="0">
                <a:solidFill>
                  <a:srgbClr val="C00000"/>
                </a:solidFill>
              </a:rPr>
              <a:t>‘OVERFLOW’ </a:t>
            </a:r>
            <a:r>
              <a:rPr lang="en-US" dirty="0" smtClean="0">
                <a:solidFill>
                  <a:srgbClr val="FF0000"/>
                </a:solidFill>
              </a:rPr>
              <a:t>// no memory available</a:t>
            </a:r>
          </a:p>
          <a:p>
            <a:pPr>
              <a:buNone/>
            </a:pPr>
            <a:r>
              <a:rPr lang="en-US" dirty="0" smtClean="0">
                <a:solidFill>
                  <a:srgbClr val="FF0000"/>
                </a:solidFill>
              </a:rPr>
              <a:t>                   </a:t>
            </a:r>
            <a:r>
              <a:rPr lang="en-US" dirty="0" smtClean="0">
                <a:solidFill>
                  <a:schemeClr val="accent1">
                    <a:lumMod val="75000"/>
                  </a:schemeClr>
                </a:solidFill>
              </a:rPr>
              <a:t> exit(1);</a:t>
            </a:r>
            <a:endParaRPr lang="en-US" dirty="0" smtClean="0">
              <a:solidFill>
                <a:srgbClr val="FF0000"/>
              </a:solidFill>
            </a:endParaRPr>
          </a:p>
          <a:p>
            <a:pPr>
              <a:buNone/>
            </a:pPr>
            <a:r>
              <a:rPr lang="en-US" dirty="0" smtClean="0">
                <a:solidFill>
                  <a:srgbClr val="FF0000"/>
                </a:solidFill>
              </a:rPr>
              <a:t>               </a:t>
            </a:r>
            <a:r>
              <a:rPr lang="en-US" dirty="0" smtClean="0">
                <a:solidFill>
                  <a:schemeClr val="accent1">
                    <a:lumMod val="75000"/>
                  </a:schemeClr>
                </a:solidFill>
              </a:rPr>
              <a:t>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ptr</a:t>
            </a:r>
            <a:r>
              <a:rPr lang="en-US" dirty="0" smtClean="0">
                <a:solidFill>
                  <a:schemeClr val="accent1">
                    <a:lumMod val="75000"/>
                  </a:schemeClr>
                </a:solidFill>
              </a:rPr>
              <a:t>-&gt;data=num;</a:t>
            </a:r>
          </a:p>
          <a:p>
            <a:pPr>
              <a:buNone/>
            </a:pPr>
            <a:r>
              <a:rPr lang="en-US" dirty="0" smtClean="0">
                <a:solidFill>
                  <a:schemeClr val="accent1">
                    <a:lumMod val="75000"/>
                  </a:schemeClr>
                </a:solidFill>
              </a:rPr>
              <a:t>                   </a:t>
            </a:r>
            <a:r>
              <a:rPr lang="en-US" dirty="0" err="1" smtClean="0">
                <a:solidFill>
                  <a:schemeClr val="accent1">
                    <a:lumMod val="75000"/>
                  </a:schemeClr>
                </a:solidFill>
              </a:rPr>
              <a:t>ptr</a:t>
            </a:r>
            <a:r>
              <a:rPr lang="en-US" dirty="0" smtClean="0">
                <a:solidFill>
                  <a:schemeClr val="accent1">
                    <a:lumMod val="75000"/>
                  </a:schemeClr>
                </a:solidFill>
              </a:rPr>
              <a:t>-&gt;next=NULL;</a:t>
            </a:r>
          </a:p>
          <a:p>
            <a:pPr>
              <a:buNone/>
            </a:pPr>
            <a:r>
              <a:rPr lang="en-US" dirty="0" smtClean="0">
                <a:solidFill>
                  <a:schemeClr val="accent1">
                    <a:lumMod val="75000"/>
                  </a:schemeClr>
                </a:solidFill>
              </a:rPr>
              <a:t>                   return </a:t>
            </a:r>
            <a:r>
              <a:rPr lang="en-US" dirty="0" err="1" smtClean="0">
                <a:solidFill>
                  <a:schemeClr val="accent1">
                    <a:lumMod val="75000"/>
                  </a:schemeClr>
                </a:solidFill>
              </a:rPr>
              <a:t>ptr</a:t>
            </a:r>
            <a:r>
              <a:rPr lang="en-US" dirty="0" smtClean="0">
                <a:solidFill>
                  <a:schemeClr val="accent1">
                    <a:lumMod val="75000"/>
                  </a:schemeClr>
                </a:solidFill>
              </a:rPr>
              <a: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endParaRPr lang="en-US" dirty="0">
              <a:solidFill>
                <a:schemeClr val="accent1">
                  <a:lumMod val="75000"/>
                </a:schemeClr>
              </a:solidFill>
            </a:endParaRPr>
          </a:p>
        </p:txBody>
      </p:sp>
      <p:pic>
        <p:nvPicPr>
          <p:cNvPr id="4" name="Picture 3" descr="ImageHandler.png"/>
          <p:cNvPicPr>
            <a:picLocks noChangeAspect="1"/>
          </p:cNvPicPr>
          <p:nvPr/>
        </p:nvPicPr>
        <p:blipFill>
          <a:blip r:embed="rId2" cstate="print"/>
          <a:stretch>
            <a:fillRect/>
          </a:stretch>
        </p:blipFill>
        <p:spPr>
          <a:xfrm>
            <a:off x="0" y="4876800"/>
            <a:ext cx="9144000" cy="1981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762000"/>
          </a:xfrm>
        </p:spPr>
        <p:txBody>
          <a:bodyPr>
            <a:normAutofit/>
          </a:bodyPr>
          <a:lstStyle/>
          <a:p>
            <a:r>
              <a:rPr lang="en-US" sz="4400" dirty="0" smtClean="0"/>
              <a:t>To be called from main() as:-</a:t>
            </a:r>
            <a:endParaRPr lang="en-US" sz="4400" dirty="0"/>
          </a:p>
        </p:txBody>
      </p:sp>
      <p:sp>
        <p:nvSpPr>
          <p:cNvPr id="3" name="Content Placeholder 2"/>
          <p:cNvSpPr>
            <a:spLocks noGrp="1"/>
          </p:cNvSpPr>
          <p:nvPr>
            <p:ph idx="1"/>
          </p:nvPr>
        </p:nvSpPr>
        <p:spPr/>
        <p:txBody>
          <a:bodyPr/>
          <a:lstStyle/>
          <a:p>
            <a:pPr>
              <a:buNone/>
            </a:pPr>
            <a:r>
              <a:rPr lang="en-US" dirty="0" smtClean="0">
                <a:solidFill>
                  <a:schemeClr val="accent1">
                    <a:lumMod val="75000"/>
                  </a:schemeClr>
                </a:solidFill>
              </a:rPr>
              <a:t>                  void main()</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a:t>
            </a:r>
            <a:r>
              <a:rPr lang="en-US" dirty="0" err="1" smtClean="0">
                <a:solidFill>
                  <a:schemeClr val="accent1">
                    <a:lumMod val="75000"/>
                  </a:schemeClr>
                </a:solidFill>
              </a:rPr>
              <a:t>ptr</a:t>
            </a:r>
            <a:r>
              <a:rPr lang="en-US" dirty="0" smtClean="0">
                <a:solidFill>
                  <a:schemeClr val="accent1">
                    <a:lumMod val="75000"/>
                  </a:schemeClr>
                </a:solidFill>
              </a:rPr>
              <a:t>;</a:t>
            </a:r>
          </a:p>
          <a:p>
            <a:pPr>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data;</a:t>
            </a:r>
          </a:p>
          <a:p>
            <a:pPr>
              <a:buNone/>
            </a:pPr>
            <a:r>
              <a:rPr lang="en-US" dirty="0" smtClean="0">
                <a:solidFill>
                  <a:schemeClr val="accent1">
                    <a:lumMod val="75000"/>
                  </a:schemeClr>
                </a:solidFill>
              </a:rPr>
              <a:t>                      </a:t>
            </a:r>
            <a:r>
              <a:rPr lang="en-US" dirty="0" err="1" smtClean="0">
                <a:solidFill>
                  <a:schemeClr val="accent1">
                    <a:lumMod val="75000"/>
                  </a:schemeClr>
                </a:solidFill>
              </a:rPr>
              <a:t>cin</a:t>
            </a:r>
            <a:r>
              <a:rPr lang="en-US" dirty="0" smtClean="0">
                <a:solidFill>
                  <a:schemeClr val="accent1">
                    <a:lumMod val="75000"/>
                  </a:schemeClr>
                </a:solidFill>
              </a:rPr>
              <a:t>&gt;&gt;data;</a:t>
            </a:r>
          </a:p>
          <a:p>
            <a:pPr>
              <a:buNone/>
            </a:pPr>
            <a:r>
              <a:rPr lang="en-US" dirty="0" smtClean="0">
                <a:solidFill>
                  <a:schemeClr val="accent1">
                    <a:lumMod val="75000"/>
                  </a:schemeClr>
                </a:solidFill>
              </a:rPr>
              <a:t>                      </a:t>
            </a:r>
            <a:r>
              <a:rPr lang="en-US" dirty="0" err="1" smtClean="0">
                <a:solidFill>
                  <a:schemeClr val="accent1">
                    <a:lumMod val="75000"/>
                  </a:schemeClr>
                </a:solidFill>
              </a:rPr>
              <a:t>ptr</a:t>
            </a:r>
            <a:r>
              <a:rPr lang="en-US" dirty="0" smtClean="0">
                <a:solidFill>
                  <a:schemeClr val="accent1">
                    <a:lumMod val="75000"/>
                  </a:schemeClr>
                </a:solidFill>
              </a:rPr>
              <a:t>=create(data); </a:t>
            </a:r>
          </a:p>
          <a:p>
            <a:pPr>
              <a:buNone/>
            </a:pPr>
            <a:r>
              <a:rPr lang="en-US" dirty="0" smtClean="0">
                <a:solidFill>
                  <a:schemeClr val="accent1">
                    <a:lumMod val="75000"/>
                  </a:schemeClr>
                </a:solidFill>
              </a:rPr>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1129</TotalTime>
  <Words>2573</Words>
  <Application>Microsoft Office PowerPoint</Application>
  <PresentationFormat>On-screen Show (4:3)</PresentationFormat>
  <Paragraphs>609</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Flow</vt:lpstr>
      <vt:lpstr>方程式</vt:lpstr>
      <vt:lpstr>What are Linked Lists </vt:lpstr>
      <vt:lpstr>            Arrays Vs Linked Lists</vt:lpstr>
      <vt:lpstr>Types of lists</vt:lpstr>
      <vt:lpstr>Singly Linked List</vt:lpstr>
      <vt:lpstr>Schematic  representation</vt:lpstr>
      <vt:lpstr>Basic Operations on a list</vt:lpstr>
      <vt:lpstr>Creating a node</vt:lpstr>
      <vt:lpstr>PowerPoint Presentation</vt:lpstr>
      <vt:lpstr>To be called from main() as:-</vt:lpstr>
      <vt:lpstr>Inserting the node in a SLL</vt:lpstr>
      <vt:lpstr>Insertion at the beginning</vt:lpstr>
      <vt:lpstr>PowerPoint Presentation</vt:lpstr>
      <vt:lpstr>Inserting at the end</vt:lpstr>
      <vt:lpstr>PowerPoint Presentation</vt:lpstr>
      <vt:lpstr>Inserting after an element</vt:lpstr>
      <vt:lpstr>PowerPoint Presentation</vt:lpstr>
      <vt:lpstr>PowerPoint Presentation</vt:lpstr>
      <vt:lpstr>Deleting a node in SLL</vt:lpstr>
      <vt:lpstr>Deleting the first node</vt:lpstr>
      <vt:lpstr>PowerPoint Presentation</vt:lpstr>
      <vt:lpstr>Deleting the last node</vt:lpstr>
      <vt:lpstr>PowerPoint Presentation</vt:lpstr>
      <vt:lpstr>Deleting a particular node</vt:lpstr>
      <vt:lpstr>PowerPoint Presentation</vt:lpstr>
      <vt:lpstr>Searching a SLL</vt:lpstr>
      <vt:lpstr>PowerPoint Presentation</vt:lpstr>
      <vt:lpstr>Reversing a linked list</vt:lpstr>
      <vt:lpstr>PowerPoint Presentation</vt:lpstr>
      <vt:lpstr>                    Code</vt:lpstr>
      <vt:lpstr>PowerPoint Presentation</vt:lpstr>
      <vt:lpstr>Doubly  Linked  List</vt:lpstr>
      <vt:lpstr>PowerPoint Presentation</vt:lpstr>
      <vt:lpstr>DLL’s compared to SLL’s</vt:lpstr>
      <vt:lpstr>Structure of DLL</vt:lpstr>
      <vt:lpstr>Inserting at beginning</vt:lpstr>
      <vt:lpstr>PowerPoint Presentation</vt:lpstr>
      <vt:lpstr>Inserting at the end</vt:lpstr>
      <vt:lpstr>PowerPoint Presentation</vt:lpstr>
      <vt:lpstr>Inserting after a node</vt:lpstr>
      <vt:lpstr>PowerPoint Presentation</vt:lpstr>
      <vt:lpstr>Deleting a node</vt:lpstr>
      <vt:lpstr>PowerPoint Presentation</vt:lpstr>
      <vt:lpstr>APPLICATIONS  OF   LINKED   LIST</vt:lpstr>
      <vt:lpstr>PowerPoint Presentation</vt:lpstr>
      <vt:lpstr>PowerPoint Presentation</vt:lpstr>
      <vt:lpstr>PowerPoint Presentation</vt:lpstr>
      <vt:lpstr>PowerPoint Presentation</vt:lpstr>
      <vt:lpstr>PowerPoint Presentation</vt:lpstr>
      <vt:lpstr>Polynomials</vt:lpstr>
      <vt:lpstr>PowerPoint Presentation</vt:lpstr>
      <vt:lpstr>PowerPoint Presentation</vt:lpstr>
      <vt:lpstr>Example</vt:lpstr>
      <vt:lpstr>Adding Polynomials</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Linked Lists</dc:title>
  <dc:creator>admin</dc:creator>
  <cp:lastModifiedBy>Suresh Raj Sharma</cp:lastModifiedBy>
  <cp:revision>110</cp:revision>
  <dcterms:created xsi:type="dcterms:W3CDTF">2006-08-16T00:00:00Z</dcterms:created>
  <dcterms:modified xsi:type="dcterms:W3CDTF">2015-04-04T14:42:42Z</dcterms:modified>
</cp:coreProperties>
</file>