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43"/>
  </p:notesMasterIdLst>
  <p:sldIdLst>
    <p:sldId id="257" r:id="rId5"/>
    <p:sldId id="258" r:id="rId6"/>
    <p:sldId id="259" r:id="rId7"/>
    <p:sldId id="260" r:id="rId8"/>
    <p:sldId id="261" r:id="rId9"/>
    <p:sldId id="277" r:id="rId10"/>
    <p:sldId id="278" r:id="rId11"/>
    <p:sldId id="263" r:id="rId12"/>
    <p:sldId id="279" r:id="rId13"/>
    <p:sldId id="280" r:id="rId14"/>
    <p:sldId id="281" r:id="rId15"/>
    <p:sldId id="267" r:id="rId16"/>
    <p:sldId id="282" r:id="rId17"/>
    <p:sldId id="283" r:id="rId18"/>
    <p:sldId id="271" r:id="rId19"/>
    <p:sldId id="285" r:id="rId20"/>
    <p:sldId id="284" r:id="rId21"/>
    <p:sldId id="287" r:id="rId22"/>
    <p:sldId id="275" r:id="rId23"/>
    <p:sldId id="286"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2" r:id="rId38"/>
    <p:sldId id="303" r:id="rId39"/>
    <p:sldId id="304" r:id="rId40"/>
    <p:sldId id="305" r:id="rId41"/>
    <p:sldId id="30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Front Matter" id="{15202A74-163D-4B71-BBA8-E2FCD164262F}">
          <p14:sldIdLst>
            <p14:sldId id="257"/>
            <p14:sldId id="258"/>
            <p14:sldId id="259"/>
            <p14:sldId id="260"/>
            <p14:sldId id="261"/>
          </p14:sldIdLst>
        </p14:section>
        <p14:section name="Group Member 1" id="{0860697E-8C4A-43F9-A7C0-C435911657B2}">
          <p14:sldIdLst>
            <p14:sldId id="262"/>
            <p14:sldId id="263"/>
            <p14:sldId id="268"/>
            <p14:sldId id="272"/>
          </p14:sldIdLst>
        </p14:section>
        <p14:section name="Group Member 2" id="{ED02CA79-8112-418E-8BC2-0FD9B68AECB3}">
          <p14:sldIdLst>
            <p14:sldId id="266"/>
            <p14:sldId id="267"/>
            <p14:sldId id="273"/>
            <p14:sldId id="265"/>
          </p14:sldIdLst>
        </p14:section>
        <p14:section name="Group Member 3" id="{0DAD77B1-60C5-4EB2-933E-C56E97A5B2A7}">
          <p14:sldIdLst>
            <p14:sldId id="270"/>
            <p14:sldId id="271"/>
            <p14:sldId id="264"/>
            <p14:sldId id="269"/>
          </p14:sldIdLst>
        </p14:section>
        <p14:section name="General Closing" id="{4AB6C702-EE4D-4283-ACB0-770710E41AE6}">
          <p14:sldIdLst>
            <p14:sldId id="274"/>
            <p14:sldId id="275"/>
            <p14:sldId id="276"/>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25" autoAdjust="0"/>
    <p:restoredTop sz="92865" autoAdjust="0"/>
  </p:normalViewPr>
  <p:slideViewPr>
    <p:cSldViewPr snapToGrid="0">
      <p:cViewPr varScale="1">
        <p:scale>
          <a:sx n="64" d="100"/>
          <a:sy n="64" d="100"/>
        </p:scale>
        <p:origin x="-620" y="-64"/>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3/14/2018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dirty="0"/>
          </a:p>
        </p:txBody>
      </p:sp>
    </p:spTree>
    <p:extLst>
      <p:ext uri="{BB962C8B-B14F-4D97-AF65-F5344CB8AC3E}">
        <p14:creationId xmlns:p14="http://schemas.microsoft.com/office/powerpoint/2010/main" xmlns=""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We designed this template so that each member of the project team has a set of slides with its own theme. Members, here’s how you add a new slide to just your set: </a:t>
            </a:r>
          </a:p>
          <a:p>
            <a:r>
              <a:rPr lang="en-US" dirty="0" smtClean="0"/>
              <a:t/>
            </a:r>
            <a:br>
              <a:rPr lang="en-US" dirty="0" smtClean="0"/>
            </a:br>
            <a:r>
              <a:rPr lang="en-US" dirty="0" smtClean="0"/>
              <a:t>Mark where you want to add the slide: Select an existing one in the Thumbnails pane, click the New Slide button, then choose a layout. The new slide gets the same theme as the other slides in your set. </a:t>
            </a:r>
          </a:p>
          <a:p>
            <a:endParaRPr lang="en-US" dirty="0" smtClean="0"/>
          </a:p>
          <a:p>
            <a:r>
              <a:rPr lang="en-US" dirty="0" smtClean="0"/>
              <a:t>Careful! Don’t annoy your fellow presenters by accidentally changing their themes. That can happen if you choose a different theme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26</a:t>
            </a:fld>
            <a:endParaRPr lang="en-US" dirty="0"/>
          </a:p>
        </p:txBody>
      </p:sp>
    </p:spTree>
    <p:extLst>
      <p:ext uri="{BB962C8B-B14F-4D97-AF65-F5344CB8AC3E}">
        <p14:creationId xmlns:p14="http://schemas.microsoft.com/office/powerpoint/2010/main" xmlns="" val="2461861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DD82417-5FE6-4C5B-A813-944B40F17788}" type="slidenum">
              <a:rPr lang="en-US" smtClean="0">
                <a:latin typeface="Arial" pitchFamily="34" charset="0"/>
                <a:ea typeface="MS PGothic" pitchFamily="34" charset="-128"/>
              </a:rPr>
              <a:pPr/>
              <a:t>34</a:t>
            </a:fld>
            <a:endParaRPr lang="en-US" smtClean="0">
              <a:latin typeface="Arial" pitchFamily="34" charset="0"/>
              <a:ea typeface="MS PGothic" pitchFamily="34" charset="-128"/>
            </a:endParaRPr>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1679EFE-3973-4456-B474-4FAFCAF5F195}" type="slidenum">
              <a:rPr lang="en-US" smtClean="0">
                <a:latin typeface="Arial" pitchFamily="34" charset="0"/>
                <a:ea typeface="MS PGothic" pitchFamily="34" charset="-128"/>
              </a:rPr>
              <a:pPr/>
              <a:t>35</a:t>
            </a:fld>
            <a:endParaRPr lang="en-US" smtClean="0">
              <a:latin typeface="Arial" pitchFamily="34" charset="0"/>
              <a:ea typeface="MS PGothic" pitchFamily="34" charset="-128"/>
            </a:endParaRPr>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1B326E7-1662-431E-9457-12BA35D6A089}" type="slidenum">
              <a:rPr lang="en-US" smtClean="0">
                <a:latin typeface="Arial" pitchFamily="34" charset="0"/>
                <a:ea typeface="MS PGothic" pitchFamily="34" charset="-128"/>
              </a:rPr>
              <a:pPr/>
              <a:t>36</a:t>
            </a:fld>
            <a:endParaRPr lang="en-US" smtClean="0">
              <a:latin typeface="Arial" pitchFamily="34" charset="0"/>
              <a:ea typeface="MS PGothic" pitchFamily="34" charset="-128"/>
            </a:endParaRPr>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7AF49C3-4E93-468C-B6D0-A2C12C4AA853}" type="slidenum">
              <a:rPr lang="en-US" smtClean="0">
                <a:latin typeface="Arial" pitchFamily="34" charset="0"/>
                <a:ea typeface="MS PGothic" pitchFamily="34" charset="-128"/>
              </a:rPr>
              <a:pPr/>
              <a:t>37</a:t>
            </a:fld>
            <a:endParaRPr lang="en-US" smtClean="0">
              <a:latin typeface="Arial" pitchFamily="34" charset="0"/>
              <a:ea typeface="MS PGothic" pitchFamily="34" charset="-128"/>
            </a:endParaRPr>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BD6EFB6-EF18-47FB-A842-CA2EA0BE66D9}" type="slidenum">
              <a:rPr lang="en-US" smtClean="0">
                <a:latin typeface="Arial" pitchFamily="34" charset="0"/>
                <a:ea typeface="MS PGothic" pitchFamily="34" charset="-128"/>
              </a:rPr>
              <a:pPr/>
              <a:t>38</a:t>
            </a:fld>
            <a:endParaRPr lang="en-US" smtClean="0">
              <a:latin typeface="Arial" pitchFamily="34" charset="0"/>
              <a:ea typeface="MS PGothic" pitchFamily="34" charset="-128"/>
            </a:endParaRPr>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dirty="0"/>
          </a:p>
        </p:txBody>
      </p:sp>
    </p:spTree>
    <p:extLst>
      <p:ext uri="{BB962C8B-B14F-4D97-AF65-F5344CB8AC3E}">
        <p14:creationId xmlns:p14="http://schemas.microsoft.com/office/powerpoint/2010/main" xmlns=""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dirty="0"/>
          </a:p>
        </p:txBody>
      </p:sp>
    </p:spTree>
    <p:extLst>
      <p:ext uri="{BB962C8B-B14F-4D97-AF65-F5344CB8AC3E}">
        <p14:creationId xmlns:p14="http://schemas.microsoft.com/office/powerpoint/2010/main" xmlns=""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dirty="0"/>
          </a:p>
        </p:txBody>
      </p:sp>
    </p:spTree>
    <p:extLst>
      <p:ext uri="{BB962C8B-B14F-4D97-AF65-F5344CB8AC3E}">
        <p14:creationId xmlns:p14="http://schemas.microsoft.com/office/powerpoint/2010/main" xmlns=""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dirty="0"/>
          </a:p>
        </p:txBody>
      </p:sp>
    </p:spTree>
    <p:extLst>
      <p:ext uri="{BB962C8B-B14F-4D97-AF65-F5344CB8AC3E}">
        <p14:creationId xmlns:p14="http://schemas.microsoft.com/office/powerpoint/2010/main" xmlns=""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dirty="0"/>
          </a:p>
        </p:txBody>
      </p:sp>
    </p:spTree>
    <p:extLst>
      <p:ext uri="{BB962C8B-B14F-4D97-AF65-F5344CB8AC3E}">
        <p14:creationId xmlns:p14="http://schemas.microsoft.com/office/powerpoint/2010/main" xmlns="" val="246186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12</a:t>
            </a:fld>
            <a:endParaRPr lang="en-US" dirty="0"/>
          </a:p>
        </p:txBody>
      </p:sp>
    </p:spTree>
    <p:extLst>
      <p:ext uri="{BB962C8B-B14F-4D97-AF65-F5344CB8AC3E}">
        <p14:creationId xmlns:p14="http://schemas.microsoft.com/office/powerpoint/2010/main" xmlns="" val="493975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15</a:t>
            </a:fld>
            <a:endParaRPr lang="en-US" dirty="0"/>
          </a:p>
        </p:txBody>
      </p:sp>
    </p:spTree>
    <p:extLst>
      <p:ext uri="{BB962C8B-B14F-4D97-AF65-F5344CB8AC3E}">
        <p14:creationId xmlns:p14="http://schemas.microsoft.com/office/powerpoint/2010/main" xmlns="" val="2269410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19</a:t>
            </a:fld>
            <a:endParaRPr lang="en-US" dirty="0"/>
          </a:p>
        </p:txBody>
      </p:sp>
    </p:spTree>
    <p:extLst>
      <p:ext uri="{BB962C8B-B14F-4D97-AF65-F5344CB8AC3E}">
        <p14:creationId xmlns:p14="http://schemas.microsoft.com/office/powerpoint/2010/main" xmlns="" val="4122055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3/14/2018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3/14/2018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3/14/2018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3/14/2018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3/14/2018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3/14/2018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3/14/2018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3/14/2018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04661"/>
            <a:ext cx="8144134" cy="1659835"/>
          </a:xfrm>
        </p:spPr>
        <p:txBody>
          <a:bodyPr/>
          <a:lstStyle/>
          <a:p>
            <a:r>
              <a:rPr lang="en-US" dirty="0" smtClean="0"/>
              <a:t>Unit 7: Sorting</a:t>
            </a:r>
            <a:br>
              <a:rPr lang="en-US" dirty="0" smtClean="0"/>
            </a:br>
            <a:r>
              <a:rPr lang="en-US" dirty="0" smtClean="0"/>
              <a:t>BY : S. R. Sharma </a:t>
            </a:r>
            <a:endParaRPr lang="en-US" dirty="0"/>
          </a:p>
        </p:txBody>
      </p:sp>
      <p:sp>
        <p:nvSpPr>
          <p:cNvPr id="3" name="Subtitle 2"/>
          <p:cNvSpPr>
            <a:spLocks noGrp="1"/>
          </p:cNvSpPr>
          <p:nvPr>
            <p:ph type="subTitle" idx="1"/>
          </p:nvPr>
        </p:nvSpPr>
        <p:spPr>
          <a:xfrm>
            <a:off x="680321" y="4394039"/>
            <a:ext cx="8592887" cy="1788100"/>
          </a:xfrm>
        </p:spPr>
        <p:txBody>
          <a:bodyPr>
            <a:noAutofit/>
          </a:bodyPr>
          <a:lstStyle/>
          <a:p>
            <a:pPr algn="l"/>
            <a:r>
              <a:rPr lang="en-US" sz="2800" dirty="0" smtClean="0"/>
              <a:t>Preliminaries of sorting, bubble sort, insertion sort</a:t>
            </a:r>
          </a:p>
          <a:p>
            <a:pPr algn="l"/>
            <a:r>
              <a:rPr lang="en-US" sz="2800" dirty="0" smtClean="0"/>
              <a:t> lower bound for simple sorting algorithm</a:t>
            </a:r>
          </a:p>
          <a:p>
            <a:pPr algn="l"/>
            <a:r>
              <a:rPr lang="en-US" sz="2800" dirty="0" smtClean="0"/>
              <a:t>Shell sort, heap sort, merge sort, quick sort,</a:t>
            </a:r>
          </a:p>
          <a:p>
            <a:pPr algn="l"/>
            <a:r>
              <a:rPr lang="en-US" sz="2800" dirty="0" smtClean="0"/>
              <a:t>Bucket sort,</a:t>
            </a:r>
          </a:p>
          <a:p>
            <a:pPr algn="l"/>
            <a:endParaRPr lang="en-US" sz="2800" dirty="0"/>
          </a:p>
        </p:txBody>
      </p:sp>
    </p:spTree>
    <p:extLst>
      <p:ext uri="{BB962C8B-B14F-4D97-AF65-F5344CB8AC3E}">
        <p14:creationId xmlns:p14="http://schemas.microsoft.com/office/powerpoint/2010/main" xmlns="" val="3289291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bubble sort.</a:t>
            </a:r>
            <a:endParaRPr lang="en-US" dirty="0"/>
          </a:p>
        </p:txBody>
      </p:sp>
      <p:sp>
        <p:nvSpPr>
          <p:cNvPr id="3" name="Content Placeholder 2"/>
          <p:cNvSpPr>
            <a:spLocks noGrp="1"/>
          </p:cNvSpPr>
          <p:nvPr>
            <p:ph idx="1"/>
          </p:nvPr>
        </p:nvSpPr>
        <p:spPr>
          <a:xfrm>
            <a:off x="248478" y="2047461"/>
            <a:ext cx="11191461" cy="4641574"/>
          </a:xfrm>
        </p:spPr>
        <p:txBody>
          <a:bodyPr>
            <a:normAutofit/>
          </a:bodyPr>
          <a:lstStyle/>
          <a:p>
            <a:pPr>
              <a:buNone/>
            </a:pPr>
            <a:r>
              <a:rPr lang="en-US" sz="3200" dirty="0" smtClean="0"/>
              <a:t>In bubble sort n-1 )comparison will be in 1</a:t>
            </a:r>
            <a:r>
              <a:rPr lang="en-US" sz="3200" baseline="30000" dirty="0" smtClean="0"/>
              <a:t>st</a:t>
            </a:r>
            <a:r>
              <a:rPr lang="en-US" sz="3200" dirty="0" smtClean="0"/>
              <a:t> pass, n-2 in 2</a:t>
            </a:r>
            <a:r>
              <a:rPr lang="en-US" sz="3200" baseline="30000" dirty="0" smtClean="0"/>
              <a:t>nd</a:t>
            </a:r>
            <a:r>
              <a:rPr lang="en-US" sz="3200" dirty="0" smtClean="0"/>
              <a:t> pass,n-3 in 3</a:t>
            </a:r>
            <a:r>
              <a:rPr lang="en-US" sz="3200" baseline="30000" dirty="0" smtClean="0"/>
              <a:t>rd</a:t>
            </a:r>
            <a:r>
              <a:rPr lang="en-US" sz="3200" dirty="0" smtClean="0"/>
              <a:t> pass and so </a:t>
            </a:r>
            <a:r>
              <a:rPr lang="en-US" sz="3200" dirty="0" err="1" smtClean="0"/>
              <a:t>on.it</a:t>
            </a:r>
            <a:r>
              <a:rPr lang="en-US" sz="3200" dirty="0" smtClean="0"/>
              <a:t> is very simple to calculate the number of comparison. Total number of comparison </a:t>
            </a:r>
            <a:r>
              <a:rPr lang="en-US" sz="3200" dirty="0" err="1" smtClean="0"/>
              <a:t>wiil</a:t>
            </a:r>
            <a:r>
              <a:rPr lang="en-US" sz="3200" dirty="0" smtClean="0"/>
              <a:t> be</a:t>
            </a:r>
          </a:p>
          <a:p>
            <a:pPr>
              <a:buNone/>
            </a:pPr>
            <a:r>
              <a:rPr lang="en-US" sz="3200" dirty="0" smtClean="0"/>
              <a:t>      (n-1)+(n-2)+(n-3)+…….+3+2+1. it’s a form of arithmetic </a:t>
            </a:r>
            <a:r>
              <a:rPr lang="en-US" sz="3200" dirty="0" err="1" smtClean="0"/>
              <a:t>progession</a:t>
            </a:r>
            <a:r>
              <a:rPr lang="en-US" sz="3200" dirty="0" smtClean="0"/>
              <a:t> , so we can apply formula</a:t>
            </a:r>
          </a:p>
          <a:p>
            <a:pPr>
              <a:buNone/>
            </a:pPr>
            <a:r>
              <a:rPr lang="en-US" sz="3200" dirty="0" smtClean="0"/>
              <a:t>Sum=n/2[2a+(n-1)d]  =&gt; (n-1)/2[2*1(n-1-1)*1]</a:t>
            </a:r>
          </a:p>
          <a:p>
            <a:pPr>
              <a:buNone/>
            </a:pPr>
            <a:r>
              <a:rPr lang="en-US" sz="3200" dirty="0" smtClean="0"/>
              <a:t>=(n-1)/2[2+n-2]</a:t>
            </a:r>
          </a:p>
          <a:p>
            <a:pPr>
              <a:buNone/>
            </a:pPr>
            <a:r>
              <a:rPr lang="en-US" sz="3200" dirty="0" smtClean="0"/>
              <a:t>=n(n-1)/2    which is of O(n</a:t>
            </a:r>
            <a:r>
              <a:rPr lang="en-US" sz="3200" baseline="30000" dirty="0" smtClean="0"/>
              <a:t>2</a:t>
            </a:r>
            <a:r>
              <a:rPr lang="en-US" sz="3200" dirty="0" smtClean="0"/>
              <a:t>).</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640565" y="1979063"/>
            <a:ext cx="10411748" cy="4640397"/>
          </a:xfrm>
        </p:spPr>
        <p:txBody>
          <a:bodyPr>
            <a:normAutofit/>
          </a:bodyPr>
          <a:lstStyle/>
          <a:p>
            <a:pPr>
              <a:buNone/>
            </a:pPr>
            <a:r>
              <a:rPr lang="en-US" sz="3600" dirty="0" smtClean="0"/>
              <a:t>The main advantages of bubble sort is simplicity of algorithm, additional space requirement is only one temporary variable and it behaves as 0(n) for sorted array of element.</a:t>
            </a:r>
            <a:endParaRPr lang="en-US" sz="3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a:t>
            </a:r>
            <a:endParaRPr lang="en-US" dirty="0"/>
          </a:p>
        </p:txBody>
      </p:sp>
      <p:sp>
        <p:nvSpPr>
          <p:cNvPr id="14" name="Content Placeholder 13"/>
          <p:cNvSpPr>
            <a:spLocks noGrp="1"/>
          </p:cNvSpPr>
          <p:nvPr>
            <p:ph idx="1"/>
          </p:nvPr>
        </p:nvSpPr>
        <p:spPr>
          <a:xfrm>
            <a:off x="680321" y="1997764"/>
            <a:ext cx="9613861" cy="4631635"/>
          </a:xfrm>
        </p:spPr>
        <p:txBody>
          <a:bodyPr>
            <a:normAutofit lnSpcReduction="10000"/>
          </a:bodyPr>
          <a:lstStyle/>
          <a:p>
            <a:pPr>
              <a:buNone/>
            </a:pPr>
            <a:r>
              <a:rPr lang="en-US" dirty="0" smtClean="0"/>
              <a:t>The process of sorting elements using selection sort is as </a:t>
            </a:r>
          </a:p>
          <a:p>
            <a:pPr>
              <a:buNone/>
            </a:pPr>
            <a:r>
              <a:rPr lang="en-US" dirty="0" smtClean="0"/>
              <a:t>Pass 1: a. </a:t>
            </a:r>
            <a:r>
              <a:rPr lang="en-US" dirty="0" err="1" smtClean="0"/>
              <a:t>searach</a:t>
            </a:r>
            <a:r>
              <a:rPr lang="en-US" dirty="0" smtClean="0"/>
              <a:t> the smallest elements from </a:t>
            </a:r>
            <a:r>
              <a:rPr lang="en-US" dirty="0" err="1" smtClean="0"/>
              <a:t>arr</a:t>
            </a:r>
            <a:r>
              <a:rPr lang="en-US" dirty="0" smtClean="0"/>
              <a:t>[0] ……</a:t>
            </a:r>
            <a:r>
              <a:rPr lang="en-US" dirty="0" err="1" smtClean="0"/>
              <a:t>arr</a:t>
            </a:r>
            <a:r>
              <a:rPr lang="en-US" dirty="0" smtClean="0"/>
              <a:t>[n-1].</a:t>
            </a:r>
          </a:p>
          <a:p>
            <a:pPr>
              <a:buNone/>
            </a:pPr>
            <a:r>
              <a:rPr lang="en-US" dirty="0" smtClean="0"/>
              <a:t>          b. interchange </a:t>
            </a:r>
            <a:r>
              <a:rPr lang="en-US" dirty="0" err="1" smtClean="0"/>
              <a:t>arr</a:t>
            </a:r>
            <a:r>
              <a:rPr lang="en-US" dirty="0" smtClean="0"/>
              <a:t>[0] with the smallest element.</a:t>
            </a:r>
          </a:p>
          <a:p>
            <a:pPr>
              <a:buNone/>
            </a:pPr>
            <a:r>
              <a:rPr lang="en-US" dirty="0" smtClean="0"/>
              <a:t>Result: </a:t>
            </a:r>
            <a:r>
              <a:rPr lang="en-US" dirty="0" err="1" smtClean="0"/>
              <a:t>arr</a:t>
            </a:r>
            <a:r>
              <a:rPr lang="en-US" dirty="0" smtClean="0"/>
              <a:t>[0] is sorted</a:t>
            </a:r>
          </a:p>
          <a:p>
            <a:pPr>
              <a:buNone/>
            </a:pPr>
            <a:r>
              <a:rPr lang="en-US" dirty="0" smtClean="0"/>
              <a:t>Pass 2:  a. </a:t>
            </a:r>
            <a:r>
              <a:rPr lang="en-US" dirty="0" err="1" smtClean="0"/>
              <a:t>searach</a:t>
            </a:r>
            <a:r>
              <a:rPr lang="en-US" dirty="0" smtClean="0"/>
              <a:t> the smallest elements from </a:t>
            </a:r>
            <a:r>
              <a:rPr lang="en-US" dirty="0" err="1" smtClean="0"/>
              <a:t>arr</a:t>
            </a:r>
            <a:r>
              <a:rPr lang="en-US" dirty="0" smtClean="0"/>
              <a:t>[1] ……</a:t>
            </a:r>
            <a:r>
              <a:rPr lang="en-US" dirty="0" err="1" smtClean="0"/>
              <a:t>arr</a:t>
            </a:r>
            <a:r>
              <a:rPr lang="en-US" dirty="0" smtClean="0"/>
              <a:t>[n-1]</a:t>
            </a:r>
          </a:p>
          <a:p>
            <a:pPr>
              <a:buNone/>
            </a:pPr>
            <a:r>
              <a:rPr lang="en-US" dirty="0" smtClean="0"/>
              <a:t>           b. interchange </a:t>
            </a:r>
            <a:r>
              <a:rPr lang="en-US" dirty="0" err="1" smtClean="0"/>
              <a:t>arr</a:t>
            </a:r>
            <a:r>
              <a:rPr lang="en-US" dirty="0" smtClean="0"/>
              <a:t>[1] with the smallest elements </a:t>
            </a:r>
          </a:p>
          <a:p>
            <a:pPr>
              <a:buNone/>
            </a:pPr>
            <a:r>
              <a:rPr lang="en-US" dirty="0" smtClean="0"/>
              <a:t>Result : </a:t>
            </a:r>
            <a:r>
              <a:rPr lang="en-US" dirty="0" err="1" smtClean="0"/>
              <a:t>arr</a:t>
            </a:r>
            <a:r>
              <a:rPr lang="en-US" dirty="0" smtClean="0"/>
              <a:t>[0], </a:t>
            </a:r>
            <a:r>
              <a:rPr lang="en-US" dirty="0" err="1" smtClean="0"/>
              <a:t>arr</a:t>
            </a:r>
            <a:r>
              <a:rPr lang="en-US" dirty="0" smtClean="0"/>
              <a:t>[1] is sorted.</a:t>
            </a:r>
          </a:p>
          <a:p>
            <a:pPr>
              <a:buNone/>
            </a:pPr>
            <a:r>
              <a:rPr lang="en-US" dirty="0" smtClean="0"/>
              <a:t>Pass N-1:   a. search smallest elements from </a:t>
            </a:r>
            <a:r>
              <a:rPr lang="en-US" dirty="0" err="1" smtClean="0"/>
              <a:t>arr</a:t>
            </a:r>
            <a:r>
              <a:rPr lang="en-US" dirty="0" smtClean="0"/>
              <a:t>[n-2] and </a:t>
            </a:r>
            <a:r>
              <a:rPr lang="en-US" dirty="0" err="1" smtClean="0"/>
              <a:t>arr</a:t>
            </a:r>
            <a:r>
              <a:rPr lang="en-US" dirty="0" smtClean="0"/>
              <a:t>[n-1]</a:t>
            </a:r>
          </a:p>
          <a:p>
            <a:pPr>
              <a:buNone/>
            </a:pPr>
            <a:r>
              <a:rPr lang="en-US" dirty="0" smtClean="0"/>
              <a:t>                b. interchange </a:t>
            </a:r>
            <a:r>
              <a:rPr lang="en-US" dirty="0" err="1" smtClean="0"/>
              <a:t>arr</a:t>
            </a:r>
            <a:r>
              <a:rPr lang="en-US" dirty="0" smtClean="0"/>
              <a:t>(n-2) with smallest</a:t>
            </a:r>
          </a:p>
          <a:p>
            <a:pPr>
              <a:buNone/>
            </a:pPr>
            <a:r>
              <a:rPr lang="en-US" dirty="0" smtClean="0"/>
              <a:t>Result : </a:t>
            </a:r>
            <a:r>
              <a:rPr lang="en-US" dirty="0" err="1" smtClean="0"/>
              <a:t>arr</a:t>
            </a:r>
            <a:r>
              <a:rPr lang="en-US" dirty="0" smtClean="0"/>
              <a:t>[0] ……………</a:t>
            </a:r>
            <a:r>
              <a:rPr lang="en-US" dirty="0" err="1" smtClean="0"/>
              <a:t>arr</a:t>
            </a:r>
            <a:r>
              <a:rPr lang="en-US" dirty="0" smtClean="0"/>
              <a:t>[n-1] is sorted.</a:t>
            </a:r>
          </a:p>
          <a:p>
            <a:pPr>
              <a:buNone/>
            </a:pPr>
            <a:r>
              <a:rPr lang="en-US" dirty="0" smtClean="0"/>
              <a:t>       </a:t>
            </a:r>
            <a:endParaRPr lang="en-US" dirty="0"/>
          </a:p>
        </p:txBody>
      </p:sp>
    </p:spTree>
    <p:extLst>
      <p:ext uri="{BB962C8B-B14F-4D97-AF65-F5344CB8AC3E}">
        <p14:creationId xmlns:p14="http://schemas.microsoft.com/office/powerpoint/2010/main" xmlns="" val="2298825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57809" y="149087"/>
            <a:ext cx="11360426" cy="670891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447262"/>
            <a:ext cx="9613861" cy="775252"/>
          </a:xfrm>
        </p:spPr>
        <p:txBody>
          <a:bodyPr/>
          <a:lstStyle/>
          <a:p>
            <a:r>
              <a:rPr lang="en-US" dirty="0" smtClean="0"/>
              <a:t>Analysis of selection sort</a:t>
            </a:r>
            <a:endParaRPr lang="en-US" dirty="0"/>
          </a:p>
        </p:txBody>
      </p:sp>
      <p:sp>
        <p:nvSpPr>
          <p:cNvPr id="3" name="Content Placeholder 2"/>
          <p:cNvSpPr>
            <a:spLocks noGrp="1"/>
          </p:cNvSpPr>
          <p:nvPr>
            <p:ph idx="1"/>
          </p:nvPr>
        </p:nvSpPr>
        <p:spPr>
          <a:xfrm>
            <a:off x="680321" y="1550504"/>
            <a:ext cx="10242783" cy="4979505"/>
          </a:xfrm>
        </p:spPr>
        <p:txBody>
          <a:bodyPr>
            <a:normAutofit fontScale="92500" lnSpcReduction="20000"/>
          </a:bodyPr>
          <a:lstStyle/>
          <a:p>
            <a:pPr>
              <a:buNone/>
            </a:pPr>
            <a:endParaRPr lang="en-US" sz="2800" dirty="0" smtClean="0"/>
          </a:p>
          <a:p>
            <a:pPr>
              <a:buNone/>
            </a:pPr>
            <a:r>
              <a:rPr lang="en-US" sz="2800" dirty="0" smtClean="0"/>
              <a:t>In selection sort pass one will compare n-1 elements  pass 2 will compare n-2 elements and so on pass n-2 will compare only 1 elements so , total number of elements comparison is given by </a:t>
            </a:r>
          </a:p>
          <a:p>
            <a:pPr>
              <a:buNone/>
            </a:pPr>
            <a:r>
              <a:rPr lang="en-US" sz="2800" dirty="0" smtClean="0"/>
              <a:t>  sum=(n-1)+(n-2)+(n-3)+…………..3+2+1    </a:t>
            </a:r>
          </a:p>
          <a:p>
            <a:pPr>
              <a:buNone/>
            </a:pPr>
            <a:r>
              <a:rPr lang="en-US" sz="2800" dirty="0" smtClean="0"/>
              <a:t>    it is arithmetic series in decreasing </a:t>
            </a:r>
            <a:r>
              <a:rPr lang="en-US" sz="2800" dirty="0" err="1" smtClean="0"/>
              <a:t>oreder</a:t>
            </a:r>
            <a:r>
              <a:rPr lang="en-US" sz="2800" dirty="0" smtClean="0"/>
              <a:t> so apply formula </a:t>
            </a:r>
          </a:p>
          <a:p>
            <a:pPr>
              <a:buNone/>
            </a:pPr>
            <a:r>
              <a:rPr lang="en-US" sz="2800" dirty="0" smtClean="0"/>
              <a:t>Sum = n/2[2a+(n-1)d]</a:t>
            </a:r>
          </a:p>
          <a:p>
            <a:pPr>
              <a:buNone/>
            </a:pPr>
            <a:r>
              <a:rPr lang="en-US" sz="2800" dirty="0" smtClean="0"/>
              <a:t>= (n-1)/2[2(n-1)+{(n-1)-1}{(n-2)-(n-1)}]</a:t>
            </a:r>
          </a:p>
          <a:p>
            <a:pPr>
              <a:buNone/>
            </a:pPr>
            <a:r>
              <a:rPr lang="en-US" sz="2800" dirty="0" smtClean="0"/>
              <a:t>=(n-1)/2[2n-2+(n-1-1)(n-2-n+1)]</a:t>
            </a:r>
          </a:p>
          <a:p>
            <a:pPr>
              <a:buNone/>
            </a:pPr>
            <a:r>
              <a:rPr lang="en-US" sz="2800" dirty="0" smtClean="0"/>
              <a:t>=(n-1)/2[2n-2-n+2)</a:t>
            </a:r>
          </a:p>
          <a:p>
            <a:pPr>
              <a:buNone/>
            </a:pPr>
            <a:r>
              <a:rPr lang="en-US" sz="2800" dirty="0" smtClean="0"/>
              <a:t>=n(n-1)/2</a:t>
            </a:r>
          </a:p>
          <a:p>
            <a:pPr>
              <a:buNone/>
            </a:pPr>
            <a:r>
              <a:rPr lang="en-US" sz="2800" dirty="0" smtClean="0"/>
              <a:t>=0(n</a:t>
            </a:r>
            <a:r>
              <a:rPr lang="en-US" sz="2800" baseline="30000" dirty="0" smtClean="0"/>
              <a:t>2</a:t>
            </a:r>
            <a:r>
              <a:rPr lang="en-US" sz="2800" dirty="0" smtClean="0"/>
              <a:t>)  its has same behavior in both worst case and best case.</a:t>
            </a:r>
          </a:p>
          <a:p>
            <a:pPr>
              <a:buNone/>
            </a:pPr>
            <a:r>
              <a:rPr lang="en-US" dirty="0" smtClean="0"/>
              <a:t>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3" name="Content Placeholder 2"/>
          <p:cNvSpPr>
            <a:spLocks noGrp="1"/>
          </p:cNvSpPr>
          <p:nvPr>
            <p:ph idx="1"/>
          </p:nvPr>
        </p:nvSpPr>
        <p:spPr>
          <a:xfrm>
            <a:off x="268357" y="2007704"/>
            <a:ext cx="11360426" cy="4631635"/>
          </a:xfrm>
        </p:spPr>
        <p:txBody>
          <a:bodyPr>
            <a:normAutofit/>
          </a:bodyPr>
          <a:lstStyle/>
          <a:p>
            <a:pPr>
              <a:buNone/>
            </a:pPr>
            <a:r>
              <a:rPr lang="en-US" sz="3600" dirty="0" err="1" smtClean="0"/>
              <a:t>D.L.Shell</a:t>
            </a:r>
            <a:r>
              <a:rPr lang="en-US" sz="3600" dirty="0" smtClean="0"/>
              <a:t> proposed an improvement on insertion sort in 1959 named after him as shell sort. In insertion sort items can be moved only at one position because it compares with only adjacent items. If we take the items at particular distance (increments) then we can compare items which are far apart </a:t>
            </a:r>
            <a:r>
              <a:rPr lang="en-US" sz="3600" dirty="0" err="1" smtClean="0"/>
              <a:t>ane</a:t>
            </a:r>
            <a:r>
              <a:rPr lang="en-US" sz="3600" dirty="0" smtClean="0"/>
              <a:t> we can sort them.</a:t>
            </a:r>
            <a:endParaRPr lang="en-US" sz="3600" dirty="0"/>
          </a:p>
        </p:txBody>
      </p:sp>
    </p:spTree>
    <p:extLst>
      <p:ext uri="{BB962C8B-B14F-4D97-AF65-F5344CB8AC3E}">
        <p14:creationId xmlns:p14="http://schemas.microsoft.com/office/powerpoint/2010/main" xmlns="" val="16722750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67748" y="2097157"/>
            <a:ext cx="11824252" cy="4244008"/>
          </a:xfrm>
        </p:spPr>
        <p:txBody>
          <a:bodyPr>
            <a:normAutofit/>
          </a:bodyPr>
          <a:lstStyle/>
          <a:p>
            <a:pPr>
              <a:buNone/>
            </a:pPr>
            <a:r>
              <a:rPr lang="en-US" sz="3200" dirty="0" smtClean="0"/>
              <a:t>Let us take an array from </a:t>
            </a:r>
            <a:r>
              <a:rPr lang="en-US" sz="3200" dirty="0" err="1" smtClean="0"/>
              <a:t>arr</a:t>
            </a:r>
            <a:r>
              <a:rPr lang="en-US" sz="3200" dirty="0" smtClean="0"/>
              <a:t>[0] ……….</a:t>
            </a:r>
            <a:r>
              <a:rPr lang="en-US" sz="3200" dirty="0" err="1" smtClean="0"/>
              <a:t>arr</a:t>
            </a:r>
            <a:r>
              <a:rPr lang="en-US" sz="3200" dirty="0" smtClean="0"/>
              <a:t>[N-1] and we take the distance (increments) 5 and then 3 and at last with 1.</a:t>
            </a:r>
          </a:p>
          <a:p>
            <a:pPr>
              <a:buNone/>
            </a:pPr>
            <a:r>
              <a:rPr lang="en-US" sz="3200" dirty="0" smtClean="0"/>
              <a:t>  </a:t>
            </a:r>
            <a:r>
              <a:rPr lang="en-US" sz="3200" dirty="0" err="1" smtClean="0"/>
              <a:t>arr</a:t>
            </a:r>
            <a:r>
              <a:rPr lang="en-US" sz="3200" dirty="0" smtClean="0"/>
              <a:t>[0], </a:t>
            </a:r>
            <a:r>
              <a:rPr lang="en-US" sz="3200" dirty="0" err="1" smtClean="0"/>
              <a:t>arr</a:t>
            </a:r>
            <a:r>
              <a:rPr lang="en-US" sz="3200" dirty="0" smtClean="0"/>
              <a:t>[1], </a:t>
            </a:r>
            <a:r>
              <a:rPr lang="en-US" sz="3200" dirty="0" err="1" smtClean="0"/>
              <a:t>arr</a:t>
            </a:r>
            <a:r>
              <a:rPr lang="en-US" sz="3200" dirty="0" smtClean="0"/>
              <a:t>[2], </a:t>
            </a:r>
            <a:r>
              <a:rPr lang="en-US" sz="3200" dirty="0" err="1" smtClean="0"/>
              <a:t>arr</a:t>
            </a:r>
            <a:r>
              <a:rPr lang="en-US" sz="3200" dirty="0" smtClean="0"/>
              <a:t>[3], </a:t>
            </a:r>
            <a:r>
              <a:rPr lang="en-US" sz="3200" dirty="0" err="1" smtClean="0"/>
              <a:t>arr</a:t>
            </a:r>
            <a:r>
              <a:rPr lang="en-US" sz="3200" dirty="0" smtClean="0"/>
              <a:t>[4], </a:t>
            </a:r>
            <a:r>
              <a:rPr lang="en-US" sz="3200" dirty="0" err="1" smtClean="0"/>
              <a:t>arr</a:t>
            </a:r>
            <a:r>
              <a:rPr lang="en-US" sz="3200" dirty="0" smtClean="0"/>
              <a:t>[5], </a:t>
            </a:r>
            <a:r>
              <a:rPr lang="en-US" sz="3200" dirty="0" err="1" smtClean="0"/>
              <a:t>arr</a:t>
            </a:r>
            <a:r>
              <a:rPr lang="en-US" sz="3200" dirty="0" smtClean="0"/>
              <a:t>[6], </a:t>
            </a:r>
            <a:r>
              <a:rPr lang="en-US" sz="3200" dirty="0" err="1" smtClean="0"/>
              <a:t>arr</a:t>
            </a:r>
            <a:r>
              <a:rPr lang="en-US" sz="3200" dirty="0" smtClean="0"/>
              <a:t>[7], </a:t>
            </a:r>
            <a:r>
              <a:rPr lang="en-US" sz="3200" dirty="0" err="1" smtClean="0"/>
              <a:t>arr</a:t>
            </a:r>
            <a:r>
              <a:rPr lang="en-US" sz="3200" dirty="0" smtClean="0"/>
              <a:t>[8] ,</a:t>
            </a:r>
            <a:r>
              <a:rPr lang="en-US" sz="3200" dirty="0" err="1" smtClean="0"/>
              <a:t>arr</a:t>
            </a:r>
            <a:r>
              <a:rPr lang="en-US" sz="3200" dirty="0" smtClean="0"/>
              <a:t>[9], </a:t>
            </a:r>
            <a:r>
              <a:rPr lang="en-US" sz="3200" dirty="0" err="1" smtClean="0"/>
              <a:t>arr</a:t>
            </a:r>
            <a:r>
              <a:rPr lang="en-US" sz="3200" dirty="0" smtClean="0"/>
              <a:t>[10], </a:t>
            </a:r>
            <a:r>
              <a:rPr lang="en-US" sz="3200" dirty="0" err="1" smtClean="0"/>
              <a:t>arr</a:t>
            </a:r>
            <a:r>
              <a:rPr lang="en-US" sz="3200" dirty="0" smtClean="0"/>
              <a:t>[11],</a:t>
            </a:r>
          </a:p>
          <a:p>
            <a:pPr>
              <a:buNone/>
            </a:pPr>
            <a:r>
              <a:rPr lang="en-US" sz="3200" dirty="0" smtClean="0"/>
              <a:t>Pass 1:sort between </a:t>
            </a:r>
            <a:r>
              <a:rPr lang="en-US" sz="3200" dirty="0" err="1" smtClean="0"/>
              <a:t>arr</a:t>
            </a:r>
            <a:r>
              <a:rPr lang="en-US" sz="3200" dirty="0" smtClean="0"/>
              <a:t>[0], </a:t>
            </a:r>
            <a:r>
              <a:rPr lang="en-US" sz="3200" dirty="0" err="1" smtClean="0"/>
              <a:t>arr</a:t>
            </a:r>
            <a:r>
              <a:rPr lang="en-US" sz="3200" dirty="0" smtClean="0"/>
              <a:t>[5],</a:t>
            </a:r>
            <a:r>
              <a:rPr lang="en-US" sz="3200" dirty="0" err="1" smtClean="0"/>
              <a:t>arr</a:t>
            </a:r>
            <a:r>
              <a:rPr lang="en-US" sz="3200" dirty="0" smtClean="0"/>
              <a:t>[10] as same as </a:t>
            </a:r>
            <a:r>
              <a:rPr lang="en-US" sz="3200" dirty="0" err="1" smtClean="0"/>
              <a:t>arr</a:t>
            </a:r>
            <a:r>
              <a:rPr lang="en-US" sz="3200" dirty="0" smtClean="0"/>
              <a:t>[1],</a:t>
            </a:r>
            <a:r>
              <a:rPr lang="en-US" sz="3200" dirty="0" err="1" smtClean="0"/>
              <a:t>arr</a:t>
            </a:r>
            <a:r>
              <a:rPr lang="en-US" sz="3200" dirty="0" smtClean="0"/>
              <a:t>[6],</a:t>
            </a:r>
            <a:r>
              <a:rPr lang="en-US" sz="3200" dirty="0" err="1" smtClean="0"/>
              <a:t>arr</a:t>
            </a:r>
            <a:r>
              <a:rPr lang="en-US" sz="3200" dirty="0" smtClean="0"/>
              <a:t>[11] with </a:t>
            </a:r>
            <a:r>
              <a:rPr lang="en-US" sz="3200" dirty="0" err="1" smtClean="0"/>
              <a:t>differenet</a:t>
            </a:r>
            <a:r>
              <a:rPr lang="en-US" sz="3200" dirty="0" smtClean="0"/>
              <a:t> of 5</a:t>
            </a:r>
          </a:p>
          <a:p>
            <a:pPr>
              <a:buNone/>
            </a:pPr>
            <a:r>
              <a:rPr lang="en-US" sz="3200" dirty="0" smtClean="0"/>
              <a:t>Pass 2: take the different of 3.</a:t>
            </a:r>
          </a:p>
          <a:p>
            <a:pPr>
              <a:buNone/>
            </a:pPr>
            <a:r>
              <a:rPr lang="en-US" sz="3200" dirty="0" smtClean="0"/>
              <a:t>Pass 3: take the different of 1.</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7626" y="139149"/>
            <a:ext cx="11410122" cy="645049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Analysis of shell sort.</a:t>
            </a:r>
            <a:endParaRPr lang="en-US" dirty="0"/>
          </a:p>
        </p:txBody>
      </p:sp>
      <p:sp>
        <p:nvSpPr>
          <p:cNvPr id="8" name="Content Placeholder 7"/>
          <p:cNvSpPr>
            <a:spLocks noGrp="1"/>
          </p:cNvSpPr>
          <p:nvPr>
            <p:ph idx="1"/>
          </p:nvPr>
        </p:nvSpPr>
        <p:spPr>
          <a:xfrm>
            <a:off x="437323" y="2077278"/>
            <a:ext cx="10903226" cy="4780722"/>
          </a:xfrm>
        </p:spPr>
        <p:txBody>
          <a:bodyPr>
            <a:normAutofit/>
          </a:bodyPr>
          <a:lstStyle/>
          <a:p>
            <a:pPr>
              <a:buNone/>
            </a:pPr>
            <a:r>
              <a:rPr lang="en-US" sz="3600" dirty="0" smtClean="0"/>
              <a:t>As we know shell sort is an improvement on insertion sort. insertion sort is very efficient when number of elements are less. The number of comparison is not more than two position, so it’s a best case of insertion sort.</a:t>
            </a:r>
            <a:endParaRPr lang="en-US" sz="3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a:xfrm>
            <a:off x="680321" y="1987826"/>
            <a:ext cx="10739740" cy="4412974"/>
          </a:xfrm>
        </p:spPr>
        <p:txBody>
          <a:bodyPr>
            <a:normAutofit/>
          </a:bodyPr>
          <a:lstStyle/>
          <a:p>
            <a:pPr>
              <a:buNone/>
            </a:pPr>
            <a:r>
              <a:rPr lang="en-US" sz="3200" dirty="0" smtClean="0"/>
              <a:t>In merge sort at first divide the data into individual elements this process is known as divide. After dividing the date into individual data element we will combine the data into </a:t>
            </a:r>
          </a:p>
          <a:p>
            <a:pPr>
              <a:buNone/>
            </a:pPr>
            <a:r>
              <a:rPr lang="en-US" sz="3200" dirty="0" err="1" smtClean="0"/>
              <a:t>arr</a:t>
            </a:r>
            <a:r>
              <a:rPr lang="en-US" sz="3200" dirty="0" smtClean="0"/>
              <a:t>[0]+</a:t>
            </a:r>
            <a:r>
              <a:rPr lang="en-US" sz="3200" dirty="0" err="1" smtClean="0"/>
              <a:t>arr</a:t>
            </a:r>
            <a:r>
              <a:rPr lang="en-US" sz="3200" dirty="0" smtClean="0"/>
              <a:t>[1]    </a:t>
            </a:r>
            <a:r>
              <a:rPr lang="en-US" sz="3200" dirty="0" err="1" smtClean="0"/>
              <a:t>arr</a:t>
            </a:r>
            <a:r>
              <a:rPr lang="en-US" sz="3200" dirty="0" smtClean="0"/>
              <a:t>[2]+</a:t>
            </a:r>
            <a:r>
              <a:rPr lang="en-US" sz="3200" dirty="0" err="1" smtClean="0"/>
              <a:t>arr</a:t>
            </a:r>
            <a:r>
              <a:rPr lang="en-US" sz="3200" dirty="0" smtClean="0"/>
              <a:t>[3] and so on</a:t>
            </a:r>
          </a:p>
          <a:p>
            <a:pPr>
              <a:buNone/>
            </a:pPr>
            <a:r>
              <a:rPr lang="en-US" sz="3200" dirty="0" smtClean="0"/>
              <a:t>Again combine until it become a single array list as following.</a:t>
            </a:r>
            <a:endParaRPr lang="en-US" sz="3200" dirty="0"/>
          </a:p>
        </p:txBody>
      </p:sp>
    </p:spTree>
    <p:extLst>
      <p:ext uri="{BB962C8B-B14F-4D97-AF65-F5344CB8AC3E}">
        <p14:creationId xmlns:p14="http://schemas.microsoft.com/office/powerpoint/2010/main" xmlns="" val="1655214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Preliminaries of sorting</a:t>
            </a:r>
            <a:endParaRPr lang="en-US" dirty="0"/>
          </a:p>
        </p:txBody>
      </p:sp>
      <p:sp>
        <p:nvSpPr>
          <p:cNvPr id="3" name="Content Placeholder 2"/>
          <p:cNvSpPr>
            <a:spLocks noGrp="1"/>
          </p:cNvSpPr>
          <p:nvPr>
            <p:ph idx="1"/>
          </p:nvPr>
        </p:nvSpPr>
        <p:spPr>
          <a:xfrm>
            <a:off x="680321" y="1987826"/>
            <a:ext cx="10789436" cy="4651513"/>
          </a:xfrm>
        </p:spPr>
        <p:txBody>
          <a:bodyPr>
            <a:normAutofit/>
          </a:bodyPr>
          <a:lstStyle/>
          <a:p>
            <a:pPr marL="514350" indent="-514350">
              <a:buFont typeface="+mj-lt"/>
              <a:buAutoNum type="arabicPeriod"/>
            </a:pPr>
            <a:r>
              <a:rPr lang="en-US" sz="3600" dirty="0" smtClean="0">
                <a:latin typeface="Times New Roman" pitchFamily="18" charset="0"/>
                <a:cs typeface="Times New Roman" pitchFamily="18" charset="0"/>
              </a:rPr>
              <a:t>The algorithm we describes will be interchangeable.</a:t>
            </a:r>
          </a:p>
          <a:p>
            <a:pPr marL="514350" indent="-514350">
              <a:buFont typeface="+mj-lt"/>
              <a:buAutoNum type="arabicPeriod"/>
            </a:pPr>
            <a:r>
              <a:rPr lang="en-US" sz="3600" dirty="0" smtClean="0">
                <a:latin typeface="Times New Roman" pitchFamily="18" charset="0"/>
                <a:cs typeface="Times New Roman" pitchFamily="18" charset="0"/>
              </a:rPr>
              <a:t>Each will be passed an array containing the elements and an integer containing the number of elements.</a:t>
            </a:r>
          </a:p>
          <a:p>
            <a:pPr marL="514350" indent="-514350">
              <a:buFont typeface="+mj-lt"/>
              <a:buAutoNum type="arabicPeriod"/>
            </a:pPr>
            <a:r>
              <a:rPr lang="en-US" sz="3600" dirty="0" smtClean="0">
                <a:latin typeface="Times New Roman" pitchFamily="18" charset="0"/>
                <a:cs typeface="Times New Roman" pitchFamily="18" charset="0"/>
              </a:rPr>
              <a:t>We will assume that existence of the “&lt;“ and ”&gt;” operators for the comparisons.</a:t>
            </a:r>
          </a:p>
          <a:p>
            <a:pPr marL="514350" indent="-514350">
              <a:buFont typeface="+mj-lt"/>
              <a:buAutoNum type="arabicPeriod"/>
            </a:pPr>
            <a:r>
              <a:rPr lang="en-US" sz="3600" dirty="0" smtClean="0">
                <a:latin typeface="Times New Roman" pitchFamily="18" charset="0"/>
                <a:cs typeface="Times New Roman" pitchFamily="18" charset="0"/>
              </a:rPr>
              <a:t>Sorting under these condition is known as comparisons-based sorting.</a:t>
            </a:r>
          </a:p>
          <a:p>
            <a:pPr>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72565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67139" y="308113"/>
            <a:ext cx="11161643" cy="61722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merge sort</a:t>
            </a:r>
            <a:endParaRPr lang="en-US" dirty="0"/>
          </a:p>
        </p:txBody>
      </p:sp>
      <p:sp>
        <p:nvSpPr>
          <p:cNvPr id="3" name="Content Placeholder 2"/>
          <p:cNvSpPr>
            <a:spLocks noGrp="1"/>
          </p:cNvSpPr>
          <p:nvPr>
            <p:ph idx="1"/>
          </p:nvPr>
        </p:nvSpPr>
        <p:spPr>
          <a:xfrm>
            <a:off x="288235" y="1958008"/>
            <a:ext cx="11903765" cy="4760843"/>
          </a:xfrm>
        </p:spPr>
        <p:txBody>
          <a:bodyPr>
            <a:normAutofit/>
          </a:bodyPr>
          <a:lstStyle/>
          <a:p>
            <a:pPr>
              <a:buNone/>
            </a:pPr>
            <a:r>
              <a:rPr lang="en-US" sz="3200" dirty="0" smtClean="0"/>
              <a:t>Let us take an array of size n is used for merge sort. Because here we take elements in pair and merge with another pair after sorting. So merge sort required maximum log</a:t>
            </a:r>
            <a:r>
              <a:rPr lang="en-US" sz="3200" baseline="-25000" dirty="0" smtClean="0"/>
              <a:t>2</a:t>
            </a:r>
            <a:r>
              <a:rPr lang="en-US" sz="3200" dirty="0" smtClean="0"/>
              <a:t>n passes. </a:t>
            </a:r>
          </a:p>
          <a:p>
            <a:pPr>
              <a:buNone/>
            </a:pPr>
            <a:r>
              <a:rPr lang="en-US" sz="3200" dirty="0" smtClean="0"/>
              <a:t>Each pass, total number of comparison can be maximum n, so the we can say that merge sort required maximum n*log</a:t>
            </a:r>
            <a:r>
              <a:rPr lang="en-US" sz="3200" baseline="-25000" dirty="0" smtClean="0"/>
              <a:t>2</a:t>
            </a:r>
            <a:r>
              <a:rPr lang="en-US" sz="3200" dirty="0" smtClean="0"/>
              <a:t> n comparisons which is of </a:t>
            </a:r>
            <a:r>
              <a:rPr lang="en-US" sz="3600" b="1" dirty="0" smtClean="0"/>
              <a:t>o</a:t>
            </a:r>
            <a:r>
              <a:rPr lang="en-US" sz="3200" dirty="0" smtClean="0"/>
              <a:t>(nlog2n). The disadvantage of merge sort is it required extra space of </a:t>
            </a:r>
            <a:r>
              <a:rPr lang="en-US" sz="4000" b="1" dirty="0" smtClean="0"/>
              <a:t>o</a:t>
            </a:r>
            <a:r>
              <a:rPr lang="en-US" sz="3200" dirty="0" smtClean="0"/>
              <a:t>(n)</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Radix sort or bucket sort.</a:t>
            </a:r>
            <a:endParaRPr lang="en-US" dirty="0"/>
          </a:p>
        </p:txBody>
      </p:sp>
      <p:pic>
        <p:nvPicPr>
          <p:cNvPr id="5122" name="Picture 2" descr="radix sort example.pptको लागि तस्बिर परिणाम"/>
          <p:cNvPicPr>
            <a:picLocks noChangeAspect="1" noChangeArrowheads="1"/>
          </p:cNvPicPr>
          <p:nvPr/>
        </p:nvPicPr>
        <p:blipFill>
          <a:blip r:embed="rId2"/>
          <a:srcRect/>
          <a:stretch>
            <a:fillRect/>
          </a:stretch>
        </p:blipFill>
        <p:spPr bwMode="auto">
          <a:xfrm>
            <a:off x="337929" y="1968568"/>
            <a:ext cx="9114183" cy="488943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556591" y="626165"/>
            <a:ext cx="10913166" cy="623183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radix sort</a:t>
            </a:r>
            <a:endParaRPr lang="en-US" dirty="0"/>
          </a:p>
        </p:txBody>
      </p:sp>
      <p:sp>
        <p:nvSpPr>
          <p:cNvPr id="3" name="Content Placeholder 2"/>
          <p:cNvSpPr>
            <a:spLocks noGrp="1"/>
          </p:cNvSpPr>
          <p:nvPr>
            <p:ph idx="1"/>
          </p:nvPr>
        </p:nvSpPr>
        <p:spPr>
          <a:xfrm>
            <a:off x="680321" y="1987826"/>
            <a:ext cx="10550896" cy="4870174"/>
          </a:xfrm>
        </p:spPr>
        <p:txBody>
          <a:bodyPr>
            <a:normAutofit lnSpcReduction="10000"/>
          </a:bodyPr>
          <a:lstStyle/>
          <a:p>
            <a:pPr>
              <a:buNone/>
            </a:pPr>
            <a:r>
              <a:rPr lang="en-US" sz="3200" dirty="0" smtClean="0"/>
              <a:t>Radix sort dependent on three things</a:t>
            </a:r>
          </a:p>
          <a:p>
            <a:pPr marL="514350" indent="-514350">
              <a:buAutoNum type="arabicPeriod"/>
            </a:pPr>
            <a:r>
              <a:rPr lang="en-US" sz="3200" dirty="0" smtClean="0"/>
              <a:t>Radix (10 for decimal, 26 for alphabets and 2 for binary</a:t>
            </a:r>
          </a:p>
          <a:p>
            <a:pPr marL="514350" indent="-514350">
              <a:buAutoNum type="arabicPeriod"/>
            </a:pPr>
            <a:r>
              <a:rPr lang="en-US" sz="3200" dirty="0" smtClean="0"/>
              <a:t>Number of digits in largest elements</a:t>
            </a:r>
          </a:p>
          <a:p>
            <a:pPr marL="514350" indent="-514350">
              <a:buAutoNum type="arabicPeriod"/>
            </a:pPr>
            <a:r>
              <a:rPr lang="en-US" sz="3200" dirty="0" smtClean="0"/>
              <a:t>Size of array of elements</a:t>
            </a:r>
          </a:p>
          <a:p>
            <a:pPr marL="514350" indent="-514350">
              <a:buNone/>
            </a:pPr>
            <a:r>
              <a:rPr lang="en-US" sz="3200" dirty="0" smtClean="0"/>
              <a:t>   number of passed is the number of digits in largest elements i.e. p. in each pass we will compare the digits of elements i.e. maximum value of radix r. so the maximum number of comparison will be </a:t>
            </a:r>
          </a:p>
          <a:p>
            <a:pPr marL="514350" indent="-514350">
              <a:buNone/>
            </a:pPr>
            <a:r>
              <a:rPr lang="en-US" sz="3200" dirty="0" smtClean="0"/>
              <a:t>             p*r*n. </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77687" y="1888434"/>
            <a:ext cx="10893287" cy="4581939"/>
          </a:xfrm>
        </p:spPr>
        <p:txBody>
          <a:bodyPr>
            <a:normAutofit lnSpcReduction="10000"/>
          </a:bodyPr>
          <a:lstStyle/>
          <a:p>
            <a:pPr>
              <a:buNone/>
            </a:pPr>
            <a:r>
              <a:rPr lang="en-US" sz="3200" dirty="0" smtClean="0"/>
              <a:t>Worst case: suppose the number of digits in largest elements is equal to number of elements in array then maximum number of comparisons = p*n*n</a:t>
            </a:r>
          </a:p>
          <a:p>
            <a:pPr>
              <a:buNone/>
            </a:pPr>
            <a:r>
              <a:rPr lang="en-US" sz="3200" dirty="0" smtClean="0"/>
              <a:t>Best case: in best case the number of digit in largest elements will be </a:t>
            </a:r>
            <a:r>
              <a:rPr lang="en-US" sz="3200" dirty="0" err="1" smtClean="0"/>
              <a:t>log</a:t>
            </a:r>
            <a:r>
              <a:rPr lang="en-US" sz="3200" baseline="-25000" dirty="0" err="1" smtClean="0"/>
              <a:t>p</a:t>
            </a:r>
            <a:r>
              <a:rPr lang="en-US" sz="3200" dirty="0" err="1" smtClean="0"/>
              <a:t>n</a:t>
            </a:r>
            <a:r>
              <a:rPr lang="en-US" sz="3200" dirty="0" smtClean="0"/>
              <a:t>. So maximum number of comparisons =p*(</a:t>
            </a:r>
            <a:r>
              <a:rPr lang="en-US" sz="3200" dirty="0" err="1" smtClean="0"/>
              <a:t>log</a:t>
            </a:r>
            <a:r>
              <a:rPr lang="en-US" sz="3200" baseline="-25000" dirty="0" err="1" smtClean="0"/>
              <a:t>p</a:t>
            </a:r>
            <a:r>
              <a:rPr lang="en-US" sz="3200" dirty="0" err="1" smtClean="0"/>
              <a:t>n</a:t>
            </a:r>
            <a:r>
              <a:rPr lang="en-US" sz="3200" dirty="0" smtClean="0"/>
              <a:t>)*n</a:t>
            </a:r>
          </a:p>
          <a:p>
            <a:pPr>
              <a:buNone/>
            </a:pPr>
            <a:endParaRPr lang="en-US" sz="3200" dirty="0" smtClean="0"/>
          </a:p>
          <a:p>
            <a:pPr>
              <a:buNone/>
            </a:pPr>
            <a:r>
              <a:rPr lang="en-US" sz="3200" dirty="0" smtClean="0"/>
              <a:t>The </a:t>
            </a:r>
            <a:r>
              <a:rPr lang="en-US" sz="3200" dirty="0" err="1" smtClean="0"/>
              <a:t>disavantage</a:t>
            </a:r>
            <a:r>
              <a:rPr lang="en-US" sz="3200" dirty="0" smtClean="0"/>
              <a:t>  of radix sort is extra space is required. Suppose for particular pass all the elements are in same index then it will be in need of space p*n.</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  </a:t>
            </a:r>
            <a:endParaRPr lang="en-US" dirty="0"/>
          </a:p>
        </p:txBody>
      </p:sp>
      <p:sp>
        <p:nvSpPr>
          <p:cNvPr id="11" name="Content Placeholder 10"/>
          <p:cNvSpPr>
            <a:spLocks noGrp="1"/>
          </p:cNvSpPr>
          <p:nvPr>
            <p:ph idx="1"/>
          </p:nvPr>
        </p:nvSpPr>
        <p:spPr>
          <a:xfrm>
            <a:off x="680321" y="1818861"/>
            <a:ext cx="10441566" cy="5039138"/>
          </a:xfrm>
        </p:spPr>
        <p:txBody>
          <a:bodyPr>
            <a:normAutofit/>
          </a:bodyPr>
          <a:lstStyle/>
          <a:p>
            <a:pPr>
              <a:buNone/>
            </a:pPr>
            <a:r>
              <a:rPr lang="en-US" sz="3600" dirty="0" smtClean="0"/>
              <a:t>In quick sort we divide the original list into two </a:t>
            </a:r>
            <a:r>
              <a:rPr lang="en-US" sz="3600" dirty="0" err="1" smtClean="0"/>
              <a:t>sublist</a:t>
            </a:r>
            <a:r>
              <a:rPr lang="en-US" sz="3600" dirty="0" smtClean="0"/>
              <a:t>. We choose the item from list called the key or </a:t>
            </a:r>
            <a:r>
              <a:rPr lang="en-US" sz="3600" dirty="0" smtClean="0"/>
              <a:t>pivot </a:t>
            </a:r>
            <a:r>
              <a:rPr lang="en-US" sz="3600" dirty="0" smtClean="0"/>
              <a:t>from which all left side of elements are smaller and all the right side of elements are greater than that elements. So we can create two lists, one list on the left side and other on right side of pivot, means </a:t>
            </a:r>
            <a:r>
              <a:rPr lang="en-US" sz="3600" dirty="0" smtClean="0"/>
              <a:t>pivot </a:t>
            </a:r>
            <a:r>
              <a:rPr lang="en-US" sz="3600" dirty="0" smtClean="0"/>
              <a:t>will be in its actual position. Hence there are two conditions for choosing pivot:- </a:t>
            </a:r>
            <a:endParaRPr lang="en-US" sz="3600" dirty="0"/>
          </a:p>
        </p:txBody>
      </p:sp>
    </p:spTree>
    <p:extLst>
      <p:ext uri="{BB962C8B-B14F-4D97-AF65-F5344CB8AC3E}">
        <p14:creationId xmlns:p14="http://schemas.microsoft.com/office/powerpoint/2010/main" xmlns="" val="13967080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680321" y="1938130"/>
            <a:ext cx="10918644" cy="4671392"/>
          </a:xfrm>
        </p:spPr>
        <p:txBody>
          <a:bodyPr/>
          <a:lstStyle/>
          <a:p>
            <a:pPr marL="457200" indent="-457200">
              <a:buAutoNum type="arabicPeriod"/>
            </a:pPr>
            <a:r>
              <a:rPr lang="en-US" sz="3200" dirty="0" smtClean="0"/>
              <a:t>All </a:t>
            </a:r>
            <a:r>
              <a:rPr lang="en-US" sz="3200" dirty="0" smtClean="0"/>
              <a:t>the elements </a:t>
            </a:r>
            <a:r>
              <a:rPr lang="en-US" sz="3200" dirty="0" smtClean="0"/>
              <a:t>on the left side of pivot should be smaller then pivot</a:t>
            </a:r>
          </a:p>
          <a:p>
            <a:pPr marL="457200" indent="-457200">
              <a:buAutoNum type="arabicPeriod"/>
            </a:pPr>
            <a:r>
              <a:rPr lang="en-US" sz="3200" dirty="0" smtClean="0"/>
              <a:t>All the elements on the right side of pivot should be greater than or equal to pivot.</a:t>
            </a:r>
          </a:p>
          <a:p>
            <a:pPr marL="457200" indent="-457200">
              <a:buNone/>
            </a:pPr>
            <a:r>
              <a:rPr lang="en-US" sz="3200" dirty="0" smtClean="0"/>
              <a:t>Similarly we choose the pivot for dividing the sub lists until there are 2 or more elements in sub list</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for sorting the elements through quick sort is as:</a:t>
            </a:r>
            <a:endParaRPr lang="en-US" dirty="0"/>
          </a:p>
        </p:txBody>
      </p:sp>
      <p:sp>
        <p:nvSpPr>
          <p:cNvPr id="3" name="Content Placeholder 2"/>
          <p:cNvSpPr>
            <a:spLocks noGrp="1"/>
          </p:cNvSpPr>
          <p:nvPr>
            <p:ph idx="1"/>
          </p:nvPr>
        </p:nvSpPr>
        <p:spPr>
          <a:xfrm>
            <a:off x="680321" y="1967948"/>
            <a:ext cx="10719862" cy="4572000"/>
          </a:xfrm>
        </p:spPr>
        <p:txBody>
          <a:bodyPr>
            <a:normAutofit/>
          </a:bodyPr>
          <a:lstStyle/>
          <a:p>
            <a:pPr marL="514350" indent="-514350">
              <a:buAutoNum type="arabicPeriod"/>
            </a:pPr>
            <a:r>
              <a:rPr lang="en-US" sz="3200" dirty="0" smtClean="0"/>
              <a:t>Take the first elements of list as pivot.</a:t>
            </a:r>
          </a:p>
          <a:p>
            <a:pPr marL="514350" indent="-514350">
              <a:buAutoNum type="arabicPeriod"/>
            </a:pPr>
            <a:r>
              <a:rPr lang="en-US" sz="3200" dirty="0" smtClean="0"/>
              <a:t>Place pivot at the proper place in list. So one elements of the list i.e. pivot will be at it’s proper place.</a:t>
            </a:r>
          </a:p>
          <a:p>
            <a:pPr marL="514350" indent="-514350">
              <a:buAutoNum type="arabicPeriod"/>
            </a:pPr>
            <a:r>
              <a:rPr lang="en-US" sz="3200" dirty="0" smtClean="0"/>
              <a:t>Create two sub lists left and right side of pivot</a:t>
            </a:r>
          </a:p>
          <a:p>
            <a:pPr marL="514350" indent="-514350">
              <a:buAutoNum type="arabicPeriod"/>
            </a:pPr>
            <a:r>
              <a:rPr lang="en-US" sz="3200" dirty="0" smtClean="0"/>
              <a:t>Repeat the same process until all elements of list are at proper position in list. </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us take a list of elements and process through quick sorting</a:t>
            </a:r>
            <a:endParaRPr lang="en-US" dirty="0"/>
          </a:p>
        </p:txBody>
      </p:sp>
      <p:sp>
        <p:nvSpPr>
          <p:cNvPr id="3" name="Content Placeholder 2"/>
          <p:cNvSpPr>
            <a:spLocks noGrp="1"/>
          </p:cNvSpPr>
          <p:nvPr>
            <p:ph idx="1"/>
          </p:nvPr>
        </p:nvSpPr>
        <p:spPr>
          <a:xfrm>
            <a:off x="327991" y="1858616"/>
            <a:ext cx="10436087" cy="4999383"/>
          </a:xfrm>
        </p:spPr>
        <p:txBody>
          <a:bodyPr/>
          <a:lstStyle/>
          <a:p>
            <a:pPr marL="914400" lvl="1" indent="-457200">
              <a:buAutoNum type="arabicPlain" startAt="48"/>
            </a:pPr>
            <a:r>
              <a:rPr lang="en-US" sz="2800" dirty="0" smtClean="0"/>
              <a:t>  29 	8	59	72	88	42	65	95 	19 </a:t>
            </a:r>
            <a:r>
              <a:rPr lang="en-US" sz="2800" dirty="0" smtClean="0"/>
              <a:t>	</a:t>
            </a:r>
            <a:r>
              <a:rPr lang="en-US" sz="2800" dirty="0" smtClean="0"/>
              <a:t>82	</a:t>
            </a:r>
          </a:p>
          <a:p>
            <a:pPr marL="914400" lvl="1" indent="-457200">
              <a:buNone/>
            </a:pPr>
            <a:r>
              <a:rPr lang="en-US" sz="2800" dirty="0" smtClean="0"/>
              <a:t>Here we are taking 48 as pivot and we have to start comparison from right to left </a:t>
            </a:r>
          </a:p>
          <a:p>
            <a:pPr marL="914400" lvl="1" indent="-457200">
              <a:buNone/>
            </a:pPr>
            <a:r>
              <a:rPr lang="en-US" sz="2800" dirty="0" smtClean="0"/>
              <a:t>Now the first element less than 48 is 19. so interchange it pivot i.e.48.</a:t>
            </a:r>
          </a:p>
          <a:p>
            <a:pPr marL="914400" lvl="1" indent="-457200">
              <a:buAutoNum type="arabicPlain" startAt="19"/>
            </a:pPr>
            <a:r>
              <a:rPr lang="en-US" sz="2800" dirty="0" smtClean="0"/>
              <a:t>  29	8	59 	72 	88  	42	65	95 	48	82</a:t>
            </a:r>
          </a:p>
          <a:p>
            <a:pPr marL="914400" lvl="1" indent="-457200">
              <a:buNone/>
            </a:pPr>
            <a:r>
              <a:rPr lang="en-US" sz="2800" dirty="0" smtClean="0"/>
              <a:t>Now comparison will start from 19 and will be from left to right. The first element greater than 48 is 59. so interchange it with pivot </a:t>
            </a:r>
          </a:p>
          <a:p>
            <a:pPr marL="914400" lvl="1" indent="-457200">
              <a:buAutoNum type="arabicPlain" startAt="19"/>
            </a:pPr>
            <a:r>
              <a:rPr lang="en-US" dirty="0" smtClean="0"/>
              <a:t>29	8	48	72	88	42	65	95	59	82</a:t>
            </a:r>
          </a:p>
          <a:p>
            <a:pPr marL="914400" lvl="1" indent="-457200">
              <a:buNone/>
            </a:pP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13" name="Content Placeholder 12"/>
          <p:cNvSpPr>
            <a:spLocks noGrp="1"/>
          </p:cNvSpPr>
          <p:nvPr>
            <p:ph idx="1"/>
          </p:nvPr>
        </p:nvSpPr>
        <p:spPr>
          <a:xfrm>
            <a:off x="417443" y="1928191"/>
            <a:ext cx="10704444" cy="4661452"/>
          </a:xfrm>
        </p:spPr>
        <p:txBody>
          <a:bodyPr>
            <a:normAutofit/>
          </a:bodyPr>
          <a:lstStyle/>
          <a:p>
            <a:pPr>
              <a:buNone/>
            </a:pPr>
            <a:r>
              <a:rPr lang="en-US" sz="3200" dirty="0" smtClean="0"/>
              <a:t>The insertion sort insert each elements in proper place. If there are N elements in the array and we place each element of array at proper place in previously sorted element list.</a:t>
            </a:r>
          </a:p>
          <a:p>
            <a:pPr>
              <a:buNone/>
            </a:pPr>
            <a:r>
              <a:rPr lang="en-US" sz="3200" dirty="0" smtClean="0"/>
              <a:t>  let us take there are N elements in the arr. The process of inserting each elements in proper place is as;</a:t>
            </a:r>
          </a:p>
          <a:p>
            <a:pPr>
              <a:buNone/>
            </a:pPr>
            <a:r>
              <a:rPr lang="en-US" sz="3200" dirty="0" smtClean="0"/>
              <a:t>Pass1: </a:t>
            </a:r>
            <a:r>
              <a:rPr lang="en-US" sz="3200" dirty="0" smtClean="0"/>
              <a:t>arr</a:t>
            </a:r>
            <a:r>
              <a:rPr lang="en-US" sz="3200" dirty="0" smtClean="0"/>
              <a:t>[0] is already sorted because only one element.</a:t>
            </a:r>
          </a:p>
          <a:p>
            <a:pPr>
              <a:buNone/>
            </a:pPr>
            <a:r>
              <a:rPr lang="en-US" sz="3200" dirty="0" smtClean="0"/>
              <a:t>Pass 2: </a:t>
            </a:r>
            <a:r>
              <a:rPr lang="en-US" sz="3200" dirty="0" smtClean="0"/>
              <a:t>arr</a:t>
            </a:r>
            <a:r>
              <a:rPr lang="en-US" sz="3200" dirty="0" smtClean="0"/>
              <a:t>[1] is inserted before or after </a:t>
            </a:r>
            <a:r>
              <a:rPr lang="en-US" sz="3200" dirty="0" smtClean="0"/>
              <a:t>arr</a:t>
            </a:r>
            <a:r>
              <a:rPr lang="en-US" sz="3200" dirty="0" smtClean="0"/>
              <a:t>[0].</a:t>
            </a:r>
          </a:p>
          <a:p>
            <a:pPr>
              <a:buNone/>
            </a:pPr>
            <a:r>
              <a:rPr lang="en-US" sz="3200" dirty="0" smtClean="0"/>
              <a:t>             so that </a:t>
            </a:r>
            <a:r>
              <a:rPr lang="en-US" sz="3200" dirty="0" smtClean="0"/>
              <a:t>arr</a:t>
            </a:r>
            <a:r>
              <a:rPr lang="en-US" sz="3200" dirty="0" smtClean="0"/>
              <a:t>[0] and </a:t>
            </a:r>
            <a:r>
              <a:rPr lang="en-US" sz="3200" dirty="0" smtClean="0"/>
              <a:t>arr</a:t>
            </a:r>
            <a:r>
              <a:rPr lang="en-US" sz="3200" dirty="0" smtClean="0"/>
              <a:t>[1] are sorted.   </a:t>
            </a:r>
            <a:endParaRPr lang="en-US" sz="3200" dirty="0"/>
          </a:p>
        </p:txBody>
      </p:sp>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965" y="675860"/>
            <a:ext cx="11300792" cy="5794513"/>
          </a:xfrm>
        </p:spPr>
        <p:txBody>
          <a:bodyPr>
            <a:normAutofit/>
          </a:bodyPr>
          <a:lstStyle/>
          <a:p>
            <a:pPr>
              <a:buNone/>
            </a:pPr>
            <a:r>
              <a:rPr lang="en-US" sz="3200" dirty="0" smtClean="0"/>
              <a:t>Now comparison will start from 59 and will be from right to left. The first elements less than 48 is 42. so interchange it will pivot</a:t>
            </a:r>
          </a:p>
          <a:p>
            <a:pPr marL="514350" indent="-514350">
              <a:buAutoNum type="arabicPlain" startAt="19"/>
            </a:pPr>
            <a:r>
              <a:rPr lang="en-US" sz="3200" dirty="0" smtClean="0"/>
              <a:t> 29	8	42	72	88	48	65	95	59	82</a:t>
            </a:r>
          </a:p>
          <a:p>
            <a:pPr marL="514350" indent="-514350">
              <a:buNone/>
            </a:pPr>
            <a:r>
              <a:rPr lang="en-US" sz="3200" dirty="0" smtClean="0"/>
              <a:t>Now the comparison will start from 42 will be left to right.</a:t>
            </a:r>
          </a:p>
          <a:p>
            <a:pPr marL="514350" indent="-514350">
              <a:buAutoNum type="arabicPlain" startAt="19"/>
            </a:pPr>
            <a:r>
              <a:rPr lang="en-US" sz="3200" dirty="0" smtClean="0"/>
              <a:t>   29	8	42	48	88	72	65	95	59	82</a:t>
            </a:r>
          </a:p>
          <a:p>
            <a:pPr marL="514350" indent="-514350">
              <a:buNone/>
            </a:pPr>
            <a:r>
              <a:rPr lang="en-US" sz="3200" dirty="0" smtClean="0"/>
              <a:t>Now the comparison will start from 72 and be from right to left. There is no element less than 48. so 48 is its proper position in the list. So it divide the list into two left and right side of pivot</a:t>
            </a:r>
          </a:p>
          <a:p>
            <a:pPr marL="514350" indent="-514350">
              <a:buNone/>
            </a:pPr>
            <a:r>
              <a:rPr lang="en-US" sz="3200" u="sng" dirty="0" smtClean="0"/>
              <a:t>19   29	8</a:t>
            </a:r>
            <a:r>
              <a:rPr lang="en-US" sz="3200" dirty="0" smtClean="0"/>
              <a:t>	42	</a:t>
            </a:r>
            <a:r>
              <a:rPr lang="en-US" sz="3200" u="sng" dirty="0" smtClean="0"/>
              <a:t>48	88	72	65	95	59	82</a:t>
            </a:r>
            <a:endParaRPr lang="en-US" sz="3200" u="sng"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1292087"/>
            <a:ext cx="10342175" cy="4644102"/>
          </a:xfrm>
        </p:spPr>
        <p:txBody>
          <a:bodyPr/>
          <a:lstStyle/>
          <a:p>
            <a:pPr>
              <a:buNone/>
            </a:pPr>
            <a:r>
              <a:rPr lang="en-US" dirty="0" smtClean="0"/>
              <a:t>Then again same process will repeat on both left sub list and right sub list at last all data will be in sorted order as</a:t>
            </a:r>
          </a:p>
          <a:p>
            <a:pPr marL="457200" indent="-457200">
              <a:buAutoNum type="arabicPlain" startAt="8"/>
            </a:pPr>
            <a:r>
              <a:rPr lang="en-US" dirty="0" smtClean="0"/>
              <a:t>19	29 	42	48	59 	65	72	82	88 	95</a:t>
            </a:r>
          </a:p>
          <a:p>
            <a:pPr marL="457200" indent="-457200">
              <a:buNone/>
            </a:pPr>
            <a:r>
              <a:rPr lang="en-US" dirty="0" smtClean="0"/>
              <a:t> </a:t>
            </a:r>
            <a:r>
              <a:rPr lang="en-US" dirty="0" smtClean="0"/>
              <a:t>  </a:t>
            </a:r>
          </a:p>
          <a:p>
            <a:pPr marL="457200" indent="-457200">
              <a:buNone/>
            </a:pPr>
            <a:endParaRPr lang="en-US" dirty="0" smtClean="0"/>
          </a:p>
          <a:p>
            <a:pPr marL="457200" indent="-457200">
              <a:buNone/>
            </a:pPr>
            <a:r>
              <a:rPr lang="en-US" dirty="0" smtClean="0"/>
              <a:t>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quick sort</a:t>
            </a:r>
            <a:endParaRPr lang="en-US" dirty="0"/>
          </a:p>
        </p:txBody>
      </p:sp>
      <p:sp>
        <p:nvSpPr>
          <p:cNvPr id="3" name="Content Placeholder 2"/>
          <p:cNvSpPr>
            <a:spLocks noGrp="1"/>
          </p:cNvSpPr>
          <p:nvPr>
            <p:ph idx="1"/>
          </p:nvPr>
        </p:nvSpPr>
        <p:spPr>
          <a:xfrm>
            <a:off x="318052" y="1679712"/>
            <a:ext cx="11251095" cy="5178287"/>
          </a:xfrm>
        </p:spPr>
        <p:txBody>
          <a:bodyPr>
            <a:normAutofit/>
          </a:bodyPr>
          <a:lstStyle/>
          <a:p>
            <a:pPr>
              <a:buNone/>
            </a:pPr>
            <a:r>
              <a:rPr lang="en-US" sz="3200" dirty="0" smtClean="0"/>
              <a:t>Time requirement of quick sort depends on the position of pivot in the list, how pivot is dividing list into sub lists. It may be equal division of list or may be it will not divide also.</a:t>
            </a:r>
          </a:p>
          <a:p>
            <a:pPr>
              <a:buNone/>
            </a:pPr>
            <a:r>
              <a:rPr lang="en-US" sz="3200" b="1" u="sng" dirty="0" smtClean="0"/>
              <a:t>Average case:-</a:t>
            </a:r>
            <a:r>
              <a:rPr lang="en-US" sz="3200" b="1" dirty="0" smtClean="0"/>
              <a:t> we assume that list is equally divided into two half for each time by chosen pivot so total number of elements at particular level will be log</a:t>
            </a:r>
            <a:r>
              <a:rPr lang="en-US" sz="3200" b="1" baseline="-25000" dirty="0" smtClean="0"/>
              <a:t>2</a:t>
            </a:r>
            <a:r>
              <a:rPr lang="en-US" sz="3200" b="1" dirty="0" smtClean="0"/>
              <a:t>n. </a:t>
            </a:r>
          </a:p>
          <a:p>
            <a:pPr>
              <a:buNone/>
            </a:pPr>
            <a:r>
              <a:rPr lang="en-US" sz="3200" b="1" dirty="0" smtClean="0"/>
              <a:t>The number of comparison at any level will be maximum n. so we can say run time of quick sort will be of </a:t>
            </a:r>
          </a:p>
          <a:p>
            <a:pPr>
              <a:buNone/>
            </a:pPr>
            <a:r>
              <a:rPr lang="en-US" sz="3200" b="1" dirty="0" smtClean="0"/>
              <a:t> </a:t>
            </a:r>
            <a:r>
              <a:rPr lang="en-US" sz="3200" b="1" dirty="0" smtClean="0"/>
              <a:t>   O(n log n)</a:t>
            </a:r>
            <a:endParaRPr lang="en-US" sz="3200"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a:t>
            </a:r>
            <a:endParaRPr lang="en-US" dirty="0"/>
          </a:p>
        </p:txBody>
      </p:sp>
      <p:sp>
        <p:nvSpPr>
          <p:cNvPr id="3" name="Content Placeholder 2"/>
          <p:cNvSpPr>
            <a:spLocks noGrp="1"/>
          </p:cNvSpPr>
          <p:nvPr>
            <p:ph idx="1"/>
          </p:nvPr>
        </p:nvSpPr>
        <p:spPr>
          <a:xfrm>
            <a:off x="680321" y="1649896"/>
            <a:ext cx="10878888" cy="4979504"/>
          </a:xfrm>
        </p:spPr>
        <p:txBody>
          <a:bodyPr>
            <a:normAutofit lnSpcReduction="10000"/>
          </a:bodyPr>
          <a:lstStyle/>
          <a:p>
            <a:pPr>
              <a:buNone/>
            </a:pPr>
            <a:r>
              <a:rPr lang="en-US" sz="3200" dirty="0" smtClean="0"/>
              <a:t>Suppose list of elements are already in sorted order. When we find the pivot then it will be first element. So here it produces only 1 sub list which is on right side of first </a:t>
            </a:r>
            <a:r>
              <a:rPr lang="en-US" sz="3200" dirty="0" err="1" smtClean="0"/>
              <a:t>elenemnts</a:t>
            </a:r>
            <a:r>
              <a:rPr lang="en-US" sz="3200" dirty="0" smtClean="0"/>
              <a:t> start from second elements and so on..</a:t>
            </a:r>
          </a:p>
          <a:p>
            <a:pPr>
              <a:buNone/>
            </a:pPr>
            <a:r>
              <a:rPr lang="en-US" sz="3200" dirty="0" smtClean="0"/>
              <a:t>So total number of comparison will be:- </a:t>
            </a:r>
          </a:p>
          <a:p>
            <a:pPr>
              <a:buNone/>
            </a:pPr>
            <a:r>
              <a:rPr lang="en-US" sz="3200" dirty="0" smtClean="0"/>
              <a:t>n+(n-1)+(n-2)+……..+3+2+1 </a:t>
            </a:r>
          </a:p>
          <a:p>
            <a:pPr>
              <a:buNone/>
            </a:pPr>
            <a:r>
              <a:rPr lang="en-US" sz="3200" dirty="0" smtClean="0"/>
              <a:t>It’s a form of arithmetic series, so we can use formula</a:t>
            </a:r>
          </a:p>
          <a:p>
            <a:pPr>
              <a:buNone/>
            </a:pPr>
            <a:r>
              <a:rPr lang="en-US" sz="3200" dirty="0" smtClean="0"/>
              <a:t> </a:t>
            </a:r>
            <a:r>
              <a:rPr lang="en-US" sz="3200" dirty="0" smtClean="0"/>
              <a:t>  sum=n/2[2a+(n-1)*d]</a:t>
            </a:r>
          </a:p>
          <a:p>
            <a:pPr>
              <a:buNone/>
            </a:pPr>
            <a:r>
              <a:rPr lang="en-US" sz="3200" dirty="0" smtClean="0"/>
              <a:t> </a:t>
            </a:r>
            <a:r>
              <a:rPr lang="en-US" sz="3200" dirty="0" smtClean="0"/>
              <a:t>       =n/2[2*1+(n-1)*1] </a:t>
            </a:r>
          </a:p>
          <a:p>
            <a:pPr>
              <a:buNone/>
            </a:pPr>
            <a:r>
              <a:rPr lang="en-US" sz="3200" dirty="0" smtClean="0"/>
              <a:t>Which is in the form of  o(n</a:t>
            </a:r>
            <a:r>
              <a:rPr lang="en-US" sz="3200" baseline="-25000" dirty="0" smtClean="0"/>
              <a:t>2</a:t>
            </a:r>
            <a:r>
              <a:rPr lang="en-US" sz="3200" dirty="0" smtClean="0"/>
              <a:t>)</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CISC 235 Topic 8</a:t>
            </a:r>
          </a:p>
        </p:txBody>
      </p:sp>
      <p:sp>
        <p:nvSpPr>
          <p:cNvPr id="18435" name="Slide Number Placeholder 5"/>
          <p:cNvSpPr>
            <a:spLocks noGrp="1"/>
          </p:cNvSpPr>
          <p:nvPr>
            <p:ph type="sldNum" sz="quarter" idx="12"/>
          </p:nvPr>
        </p:nvSpPr>
        <p:spPr>
          <a:noFill/>
        </p:spPr>
        <p:txBody>
          <a:bodyPr/>
          <a:lstStyle/>
          <a:p>
            <a:fld id="{C32B7CC7-3FEE-4FD1-AADB-AD14063B7E82}" type="slidenum">
              <a:rPr lang="en-US" smtClean="0">
                <a:latin typeface="Arial" pitchFamily="34" charset="0"/>
                <a:ea typeface="MS PGothic" pitchFamily="34" charset="-128"/>
              </a:rPr>
              <a:pPr/>
              <a:t>34</a:t>
            </a:fld>
            <a:endParaRPr lang="en-US" smtClean="0">
              <a:latin typeface="Arial" pitchFamily="34" charset="0"/>
              <a:ea typeface="MS PGothic" pitchFamily="34" charset="-128"/>
            </a:endParaRPr>
          </a:p>
        </p:txBody>
      </p:sp>
      <p:sp>
        <p:nvSpPr>
          <p:cNvPr id="18436" name="Rectangle 2"/>
          <p:cNvSpPr>
            <a:spLocks noGrp="1" noChangeArrowheads="1"/>
          </p:cNvSpPr>
          <p:nvPr>
            <p:ph type="title"/>
          </p:nvPr>
        </p:nvSpPr>
        <p:spPr/>
        <p:txBody>
          <a:bodyPr/>
          <a:lstStyle/>
          <a:p>
            <a:pPr eaLnBrk="1" hangingPunct="1"/>
            <a:r>
              <a:rPr lang="en-US" smtClean="0"/>
              <a:t>Basic External Sorting Algorithm</a:t>
            </a:r>
          </a:p>
        </p:txBody>
      </p:sp>
      <p:sp>
        <p:nvSpPr>
          <p:cNvPr id="18437" name="Rectangle 3"/>
          <p:cNvSpPr>
            <a:spLocks noGrp="1" noChangeArrowheads="1"/>
          </p:cNvSpPr>
          <p:nvPr>
            <p:ph type="body" idx="1"/>
          </p:nvPr>
        </p:nvSpPr>
        <p:spPr>
          <a:xfrm>
            <a:off x="624417" y="1700214"/>
            <a:ext cx="10972800" cy="5157787"/>
          </a:xfrm>
        </p:spPr>
        <p:txBody>
          <a:bodyPr>
            <a:normAutofit lnSpcReduction="10000"/>
          </a:bodyPr>
          <a:lstStyle/>
          <a:p>
            <a:pPr marL="609600" indent="-609600" eaLnBrk="1" hangingPunct="1">
              <a:lnSpc>
                <a:spcPct val="90000"/>
              </a:lnSpc>
            </a:pPr>
            <a:r>
              <a:rPr lang="en-US" sz="2400" smtClean="0"/>
              <a:t>Assume unsorted data is on disk at start</a:t>
            </a:r>
          </a:p>
          <a:p>
            <a:pPr marL="609600" indent="-609600" eaLnBrk="1" hangingPunct="1">
              <a:lnSpc>
                <a:spcPct val="90000"/>
              </a:lnSpc>
            </a:pPr>
            <a:r>
              <a:rPr lang="en-US" sz="2400" smtClean="0"/>
              <a:t>Let M = maximum number of records that can be stored &amp; sorted in internal memory at one time</a:t>
            </a:r>
          </a:p>
          <a:p>
            <a:pPr marL="609600" indent="-609600" eaLnBrk="1" hangingPunct="1">
              <a:lnSpc>
                <a:spcPct val="90000"/>
              </a:lnSpc>
              <a:buFontTx/>
              <a:buNone/>
            </a:pPr>
            <a:r>
              <a:rPr lang="en-US" sz="2400" smtClean="0">
                <a:solidFill>
                  <a:schemeClr val="hlink"/>
                </a:solidFill>
              </a:rPr>
              <a:t>Algorithm</a:t>
            </a:r>
          </a:p>
          <a:p>
            <a:pPr marL="609600" indent="-609600" eaLnBrk="1" hangingPunct="1">
              <a:lnSpc>
                <a:spcPct val="90000"/>
              </a:lnSpc>
              <a:buFontTx/>
              <a:buNone/>
            </a:pPr>
            <a:r>
              <a:rPr lang="en-US" sz="2000" b="1" smtClean="0">
                <a:solidFill>
                  <a:schemeClr val="tx1"/>
                </a:solidFill>
              </a:rPr>
              <a:t>Repeat:</a:t>
            </a:r>
          </a:p>
          <a:p>
            <a:pPr marL="609600" indent="-609600" eaLnBrk="1" hangingPunct="1">
              <a:lnSpc>
                <a:spcPct val="90000"/>
              </a:lnSpc>
              <a:buFontTx/>
              <a:buAutoNum type="arabicPeriod"/>
            </a:pPr>
            <a:r>
              <a:rPr lang="en-US" sz="2000" b="1" smtClean="0">
                <a:solidFill>
                  <a:schemeClr val="tx1"/>
                </a:solidFill>
              </a:rPr>
              <a:t>Read M records into main memory &amp; sort internally.</a:t>
            </a:r>
          </a:p>
          <a:p>
            <a:pPr marL="609600" indent="-609600" eaLnBrk="1" hangingPunct="1">
              <a:lnSpc>
                <a:spcPct val="90000"/>
              </a:lnSpc>
              <a:buFontTx/>
              <a:buAutoNum type="arabicPeriod"/>
            </a:pPr>
            <a:r>
              <a:rPr lang="en-US" sz="2000" b="1" smtClean="0">
                <a:solidFill>
                  <a:schemeClr val="tx1"/>
                </a:solidFill>
              </a:rPr>
              <a:t>Write this sorted sub-list onto disk. (This is one “run”).</a:t>
            </a:r>
          </a:p>
          <a:p>
            <a:pPr marL="609600" indent="-609600" eaLnBrk="1" hangingPunct="1">
              <a:lnSpc>
                <a:spcPct val="90000"/>
              </a:lnSpc>
              <a:buFontTx/>
              <a:buNone/>
            </a:pPr>
            <a:r>
              <a:rPr lang="en-US" sz="2000" b="1" smtClean="0">
                <a:solidFill>
                  <a:schemeClr val="tx1"/>
                </a:solidFill>
              </a:rPr>
              <a:t>Until all data is processed into runs</a:t>
            </a:r>
          </a:p>
          <a:p>
            <a:pPr marL="609600" indent="-609600" eaLnBrk="1" hangingPunct="1">
              <a:lnSpc>
                <a:spcPct val="90000"/>
              </a:lnSpc>
              <a:buFontTx/>
              <a:buNone/>
            </a:pPr>
            <a:r>
              <a:rPr lang="en-US" sz="2000" b="1" smtClean="0">
                <a:solidFill>
                  <a:schemeClr val="tx1"/>
                </a:solidFill>
              </a:rPr>
              <a:t>Repeat:</a:t>
            </a:r>
          </a:p>
          <a:p>
            <a:pPr marL="609600" indent="-609600" eaLnBrk="1" hangingPunct="1">
              <a:lnSpc>
                <a:spcPct val="90000"/>
              </a:lnSpc>
              <a:buFontTx/>
              <a:buAutoNum type="arabicPeriod"/>
            </a:pPr>
            <a:r>
              <a:rPr lang="en-US" sz="2000" b="1" smtClean="0">
                <a:solidFill>
                  <a:schemeClr val="tx1"/>
                </a:solidFill>
              </a:rPr>
              <a:t>Merge two runs into one sorted run twice as long </a:t>
            </a:r>
          </a:p>
          <a:p>
            <a:pPr marL="609600" indent="-609600" eaLnBrk="1" hangingPunct="1">
              <a:lnSpc>
                <a:spcPct val="90000"/>
              </a:lnSpc>
              <a:buFontTx/>
              <a:buAutoNum type="arabicPeriod"/>
            </a:pPr>
            <a:r>
              <a:rPr lang="en-US" sz="2000" b="1" smtClean="0">
                <a:solidFill>
                  <a:schemeClr val="tx1"/>
                </a:solidFill>
              </a:rPr>
              <a:t>Write this single run back onto disk</a:t>
            </a:r>
          </a:p>
          <a:p>
            <a:pPr marL="609600" indent="-609600" eaLnBrk="1" hangingPunct="1">
              <a:lnSpc>
                <a:spcPct val="90000"/>
              </a:lnSpc>
              <a:buFontTx/>
              <a:buNone/>
            </a:pPr>
            <a:r>
              <a:rPr lang="en-US" sz="2000" b="1" smtClean="0">
                <a:solidFill>
                  <a:schemeClr val="tx1"/>
                </a:solidFill>
              </a:rPr>
              <a:t>Until all runs processed into runs twice as long</a:t>
            </a:r>
          </a:p>
          <a:p>
            <a:pPr marL="609600" indent="-609600" eaLnBrk="1" hangingPunct="1">
              <a:lnSpc>
                <a:spcPct val="90000"/>
              </a:lnSpc>
              <a:buFontTx/>
              <a:buNone/>
            </a:pPr>
            <a:r>
              <a:rPr lang="en-US" sz="2000" b="1" smtClean="0">
                <a:solidFill>
                  <a:schemeClr val="tx1"/>
                </a:solidFill>
              </a:rPr>
              <a:t>Merge runs again as often as needed until only one large run:  the sorted list</a:t>
            </a:r>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endParaRPr lang="en-US" dirty="0" smtClean="0">
              <a:latin typeface="Arial" pitchFamily="34" charset="0"/>
              <a:ea typeface="MS PGothic" pitchFamily="34" charset="-128"/>
            </a:endParaRPr>
          </a:p>
        </p:txBody>
      </p:sp>
      <p:sp>
        <p:nvSpPr>
          <p:cNvPr id="19459" name="Slide Number Placeholder 5"/>
          <p:cNvSpPr>
            <a:spLocks noGrp="1"/>
          </p:cNvSpPr>
          <p:nvPr>
            <p:ph type="sldNum" sz="quarter" idx="12"/>
          </p:nvPr>
        </p:nvSpPr>
        <p:spPr>
          <a:noFill/>
        </p:spPr>
        <p:txBody>
          <a:bodyPr/>
          <a:lstStyle/>
          <a:p>
            <a:fld id="{3F981B8A-300F-438F-8C13-CF1556CD960C}" type="slidenum">
              <a:rPr lang="en-US" smtClean="0">
                <a:latin typeface="Arial" pitchFamily="34" charset="0"/>
                <a:ea typeface="MS PGothic" pitchFamily="34" charset="-128"/>
              </a:rPr>
              <a:pPr/>
              <a:t>35</a:t>
            </a:fld>
            <a:endParaRPr lang="en-US" smtClean="0">
              <a:latin typeface="Arial" pitchFamily="34" charset="0"/>
              <a:ea typeface="MS PGothic" pitchFamily="34" charset="-128"/>
            </a:endParaRPr>
          </a:p>
        </p:txBody>
      </p:sp>
      <p:sp>
        <p:nvSpPr>
          <p:cNvPr id="19460" name="Rectangle 2"/>
          <p:cNvSpPr>
            <a:spLocks noGrp="1" noChangeArrowheads="1"/>
          </p:cNvSpPr>
          <p:nvPr>
            <p:ph type="title"/>
          </p:nvPr>
        </p:nvSpPr>
        <p:spPr/>
        <p:txBody>
          <a:bodyPr/>
          <a:lstStyle/>
          <a:p>
            <a:pPr eaLnBrk="1" hangingPunct="1"/>
            <a:r>
              <a:rPr lang="en-US" smtClean="0"/>
              <a:t>Basic External Sorting </a:t>
            </a:r>
          </a:p>
        </p:txBody>
      </p:sp>
      <p:sp>
        <p:nvSpPr>
          <p:cNvPr id="19461" name="Text Box 4"/>
          <p:cNvSpPr txBox="1">
            <a:spLocks noChangeArrowheads="1"/>
          </p:cNvSpPr>
          <p:nvPr/>
        </p:nvSpPr>
        <p:spPr bwMode="auto">
          <a:xfrm>
            <a:off x="2351617"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19462" name="Text Box 5"/>
          <p:cNvSpPr txBox="1">
            <a:spLocks noChangeArrowheads="1"/>
          </p:cNvSpPr>
          <p:nvPr/>
        </p:nvSpPr>
        <p:spPr bwMode="auto">
          <a:xfrm>
            <a:off x="3215217"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19463" name="Text Box 6"/>
          <p:cNvSpPr txBox="1">
            <a:spLocks noChangeArrowheads="1"/>
          </p:cNvSpPr>
          <p:nvPr/>
        </p:nvSpPr>
        <p:spPr bwMode="auto">
          <a:xfrm>
            <a:off x="4078817"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19464" name="Text Box 7"/>
          <p:cNvSpPr txBox="1">
            <a:spLocks noChangeArrowheads="1"/>
          </p:cNvSpPr>
          <p:nvPr/>
        </p:nvSpPr>
        <p:spPr bwMode="auto">
          <a:xfrm>
            <a:off x="4944533"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sp>
        <p:nvSpPr>
          <p:cNvPr id="19465" name="Text Box 8"/>
          <p:cNvSpPr txBox="1">
            <a:spLocks noChangeArrowheads="1"/>
          </p:cNvSpPr>
          <p:nvPr/>
        </p:nvSpPr>
        <p:spPr bwMode="auto">
          <a:xfrm>
            <a:off x="5712884"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19466" name="Text Box 9"/>
          <p:cNvSpPr txBox="1">
            <a:spLocks noChangeArrowheads="1"/>
          </p:cNvSpPr>
          <p:nvPr/>
        </p:nvSpPr>
        <p:spPr bwMode="auto">
          <a:xfrm>
            <a:off x="6576484"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19467" name="Text Box 10"/>
          <p:cNvSpPr txBox="1">
            <a:spLocks noChangeArrowheads="1"/>
          </p:cNvSpPr>
          <p:nvPr/>
        </p:nvSpPr>
        <p:spPr bwMode="auto">
          <a:xfrm>
            <a:off x="7440084"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sp>
        <p:nvSpPr>
          <p:cNvPr id="19468" name="Text Box 11"/>
          <p:cNvSpPr txBox="1">
            <a:spLocks noChangeArrowheads="1"/>
          </p:cNvSpPr>
          <p:nvPr/>
        </p:nvSpPr>
        <p:spPr bwMode="auto">
          <a:xfrm>
            <a:off x="8303684"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19469" name="Text Box 12"/>
          <p:cNvSpPr txBox="1">
            <a:spLocks noChangeArrowheads="1"/>
          </p:cNvSpPr>
          <p:nvPr/>
        </p:nvSpPr>
        <p:spPr bwMode="auto">
          <a:xfrm>
            <a:off x="9169400"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19470" name="Text Box 13"/>
          <p:cNvSpPr txBox="1">
            <a:spLocks noChangeArrowheads="1"/>
          </p:cNvSpPr>
          <p:nvPr/>
        </p:nvSpPr>
        <p:spPr bwMode="auto">
          <a:xfrm>
            <a:off x="10033000"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sp>
        <p:nvSpPr>
          <p:cNvPr id="19471" name="Text Box 14"/>
          <p:cNvSpPr txBox="1">
            <a:spLocks noChangeArrowheads="1"/>
          </p:cNvSpPr>
          <p:nvPr/>
        </p:nvSpPr>
        <p:spPr bwMode="auto">
          <a:xfrm>
            <a:off x="10896600"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sp>
        <p:nvSpPr>
          <p:cNvPr id="19472" name="Text Box 15"/>
          <p:cNvSpPr txBox="1">
            <a:spLocks noChangeArrowheads="1"/>
          </p:cNvSpPr>
          <p:nvPr/>
        </p:nvSpPr>
        <p:spPr bwMode="auto">
          <a:xfrm>
            <a:off x="1488017"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19473" name="Text Box 16"/>
          <p:cNvSpPr txBox="1">
            <a:spLocks noChangeArrowheads="1"/>
          </p:cNvSpPr>
          <p:nvPr/>
        </p:nvSpPr>
        <p:spPr bwMode="auto">
          <a:xfrm>
            <a:off x="719667"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sp>
        <p:nvSpPr>
          <p:cNvPr id="19474" name="Text Box 17"/>
          <p:cNvSpPr txBox="1">
            <a:spLocks noChangeArrowheads="1"/>
          </p:cNvSpPr>
          <p:nvPr/>
        </p:nvSpPr>
        <p:spPr bwMode="auto">
          <a:xfrm>
            <a:off x="2832101" y="2492376"/>
            <a:ext cx="6913033" cy="519113"/>
          </a:xfrm>
          <a:prstGeom prst="rect">
            <a:avLst/>
          </a:prstGeom>
          <a:noFill/>
          <a:ln w="9525">
            <a:noFill/>
            <a:miter lim="800000"/>
            <a:headEnd/>
            <a:tailEnd/>
          </a:ln>
        </p:spPr>
        <p:txBody>
          <a:bodyPr>
            <a:spAutoFit/>
          </a:bodyPr>
          <a:lstStyle/>
          <a:p>
            <a:pPr algn="l">
              <a:spcBef>
                <a:spcPct val="50000"/>
              </a:spcBef>
            </a:pPr>
            <a:r>
              <a:rPr lang="en-US" sz="2800">
                <a:solidFill>
                  <a:schemeClr val="hlink"/>
                </a:solidFill>
              </a:rPr>
              <a:t>Unsorted Data on Disk</a:t>
            </a:r>
          </a:p>
        </p:txBody>
      </p:sp>
      <p:sp>
        <p:nvSpPr>
          <p:cNvPr id="19475" name="Text Box 18"/>
          <p:cNvSpPr txBox="1">
            <a:spLocks noChangeArrowheads="1"/>
          </p:cNvSpPr>
          <p:nvPr/>
        </p:nvSpPr>
        <p:spPr bwMode="auto">
          <a:xfrm>
            <a:off x="431800" y="3068638"/>
            <a:ext cx="11760200" cy="1200329"/>
          </a:xfrm>
          <a:prstGeom prst="rect">
            <a:avLst/>
          </a:prstGeom>
          <a:noFill/>
          <a:ln w="9525">
            <a:noFill/>
            <a:miter lim="800000"/>
            <a:headEnd/>
            <a:tailEnd/>
          </a:ln>
        </p:spPr>
        <p:txBody>
          <a:bodyPr>
            <a:spAutoFit/>
          </a:bodyPr>
          <a:lstStyle/>
          <a:p>
            <a:pPr algn="l">
              <a:spcBef>
                <a:spcPct val="50000"/>
              </a:spcBef>
            </a:pPr>
            <a:r>
              <a:rPr lang="en-US" sz="2400"/>
              <a:t>Assume M = 3 (M would actually be much larger, of course.)  First step is to read 3 data items at a time into main memory, sort them and write them back to disk as runs of length 3.</a:t>
            </a:r>
          </a:p>
        </p:txBody>
      </p:sp>
      <p:sp>
        <p:nvSpPr>
          <p:cNvPr id="19476" name="Text Box 19"/>
          <p:cNvSpPr txBox="1">
            <a:spLocks noChangeArrowheads="1"/>
          </p:cNvSpPr>
          <p:nvPr/>
        </p:nvSpPr>
        <p:spPr bwMode="auto">
          <a:xfrm>
            <a:off x="622300" y="45815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19477" name="Text Box 20"/>
          <p:cNvSpPr txBox="1">
            <a:spLocks noChangeArrowheads="1"/>
          </p:cNvSpPr>
          <p:nvPr/>
        </p:nvSpPr>
        <p:spPr bwMode="auto">
          <a:xfrm>
            <a:off x="2351617" y="45815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19478" name="Text Box 21"/>
          <p:cNvSpPr txBox="1">
            <a:spLocks noChangeArrowheads="1"/>
          </p:cNvSpPr>
          <p:nvPr/>
        </p:nvSpPr>
        <p:spPr bwMode="auto">
          <a:xfrm>
            <a:off x="1488017" y="45815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sp>
        <p:nvSpPr>
          <p:cNvPr id="19479" name="Text Box 22"/>
          <p:cNvSpPr txBox="1">
            <a:spLocks noChangeArrowheads="1"/>
          </p:cNvSpPr>
          <p:nvPr/>
        </p:nvSpPr>
        <p:spPr bwMode="auto">
          <a:xfrm>
            <a:off x="2256367" y="55165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19480" name="Text Box 23"/>
          <p:cNvSpPr txBox="1">
            <a:spLocks noChangeArrowheads="1"/>
          </p:cNvSpPr>
          <p:nvPr/>
        </p:nvSpPr>
        <p:spPr bwMode="auto">
          <a:xfrm>
            <a:off x="624417" y="55165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19481" name="Text Box 24"/>
          <p:cNvSpPr txBox="1">
            <a:spLocks noChangeArrowheads="1"/>
          </p:cNvSpPr>
          <p:nvPr/>
        </p:nvSpPr>
        <p:spPr bwMode="auto">
          <a:xfrm>
            <a:off x="1488017" y="55165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sp>
        <p:nvSpPr>
          <p:cNvPr id="19482" name="Text Box 25"/>
          <p:cNvSpPr txBox="1">
            <a:spLocks noChangeArrowheads="1"/>
          </p:cNvSpPr>
          <p:nvPr/>
        </p:nvSpPr>
        <p:spPr bwMode="auto">
          <a:xfrm>
            <a:off x="4174067" y="45815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19483" name="Text Box 26"/>
          <p:cNvSpPr txBox="1">
            <a:spLocks noChangeArrowheads="1"/>
          </p:cNvSpPr>
          <p:nvPr/>
        </p:nvSpPr>
        <p:spPr bwMode="auto">
          <a:xfrm>
            <a:off x="5903384" y="45815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19484" name="Text Box 27"/>
          <p:cNvSpPr txBox="1">
            <a:spLocks noChangeArrowheads="1"/>
          </p:cNvSpPr>
          <p:nvPr/>
        </p:nvSpPr>
        <p:spPr bwMode="auto">
          <a:xfrm>
            <a:off x="5039784" y="45815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sp>
        <p:nvSpPr>
          <p:cNvPr id="19485" name="Text Box 28"/>
          <p:cNvSpPr txBox="1">
            <a:spLocks noChangeArrowheads="1"/>
          </p:cNvSpPr>
          <p:nvPr/>
        </p:nvSpPr>
        <p:spPr bwMode="auto">
          <a:xfrm>
            <a:off x="5039784" y="55165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19486" name="Text Box 29"/>
          <p:cNvSpPr txBox="1">
            <a:spLocks noChangeArrowheads="1"/>
          </p:cNvSpPr>
          <p:nvPr/>
        </p:nvSpPr>
        <p:spPr bwMode="auto">
          <a:xfrm>
            <a:off x="4174067" y="55165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19487" name="Text Box 30"/>
          <p:cNvSpPr txBox="1">
            <a:spLocks noChangeArrowheads="1"/>
          </p:cNvSpPr>
          <p:nvPr/>
        </p:nvSpPr>
        <p:spPr bwMode="auto">
          <a:xfrm>
            <a:off x="5903384" y="55165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sp>
        <p:nvSpPr>
          <p:cNvPr id="19488" name="Text Box 31"/>
          <p:cNvSpPr txBox="1">
            <a:spLocks noChangeArrowheads="1"/>
          </p:cNvSpPr>
          <p:nvPr/>
        </p:nvSpPr>
        <p:spPr bwMode="auto">
          <a:xfrm>
            <a:off x="7535333" y="45815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CISC 235 Topic 8</a:t>
            </a:r>
          </a:p>
        </p:txBody>
      </p:sp>
      <p:sp>
        <p:nvSpPr>
          <p:cNvPr id="20483" name="Slide Number Placeholder 5"/>
          <p:cNvSpPr>
            <a:spLocks noGrp="1"/>
          </p:cNvSpPr>
          <p:nvPr>
            <p:ph type="sldNum" sz="quarter" idx="12"/>
          </p:nvPr>
        </p:nvSpPr>
        <p:spPr>
          <a:noFill/>
        </p:spPr>
        <p:txBody>
          <a:bodyPr/>
          <a:lstStyle/>
          <a:p>
            <a:fld id="{4FACD7A5-F406-42D9-863D-ACC1D2D42941}" type="slidenum">
              <a:rPr lang="en-US" smtClean="0">
                <a:latin typeface="Arial" pitchFamily="34" charset="0"/>
                <a:ea typeface="MS PGothic" pitchFamily="34" charset="-128"/>
              </a:rPr>
              <a:pPr/>
              <a:t>36</a:t>
            </a:fld>
            <a:endParaRPr lang="en-US" smtClean="0">
              <a:latin typeface="Arial" pitchFamily="34" charset="0"/>
              <a:ea typeface="MS PGothic" pitchFamily="34" charset="-128"/>
            </a:endParaRPr>
          </a:p>
        </p:txBody>
      </p:sp>
      <p:sp>
        <p:nvSpPr>
          <p:cNvPr id="20484" name="Rectangle 2"/>
          <p:cNvSpPr>
            <a:spLocks noGrp="1" noChangeArrowheads="1"/>
          </p:cNvSpPr>
          <p:nvPr>
            <p:ph type="title"/>
          </p:nvPr>
        </p:nvSpPr>
        <p:spPr/>
        <p:txBody>
          <a:bodyPr/>
          <a:lstStyle/>
          <a:p>
            <a:pPr eaLnBrk="1" hangingPunct="1"/>
            <a:r>
              <a:rPr lang="en-US" smtClean="0"/>
              <a:t>Basic External Sorting </a:t>
            </a:r>
          </a:p>
        </p:txBody>
      </p:sp>
      <p:sp>
        <p:nvSpPr>
          <p:cNvPr id="20485" name="Text Box 17"/>
          <p:cNvSpPr txBox="1">
            <a:spLocks noChangeArrowheads="1"/>
          </p:cNvSpPr>
          <p:nvPr/>
        </p:nvSpPr>
        <p:spPr bwMode="auto">
          <a:xfrm>
            <a:off x="431800" y="3644900"/>
            <a:ext cx="11760200" cy="457200"/>
          </a:xfrm>
          <a:prstGeom prst="rect">
            <a:avLst/>
          </a:prstGeom>
          <a:noFill/>
          <a:ln w="9525">
            <a:noFill/>
            <a:miter lim="800000"/>
            <a:headEnd/>
            <a:tailEnd/>
          </a:ln>
        </p:spPr>
        <p:txBody>
          <a:bodyPr>
            <a:spAutoFit/>
          </a:bodyPr>
          <a:lstStyle/>
          <a:p>
            <a:pPr algn="l">
              <a:spcBef>
                <a:spcPct val="50000"/>
              </a:spcBef>
            </a:pPr>
            <a:r>
              <a:rPr lang="en-US" sz="2400"/>
              <a:t>Next step is to merge the runs of length 3 into runs of length 6.</a:t>
            </a:r>
          </a:p>
        </p:txBody>
      </p:sp>
      <p:sp>
        <p:nvSpPr>
          <p:cNvPr id="20486" name="Text Box 18"/>
          <p:cNvSpPr txBox="1">
            <a:spLocks noChangeArrowheads="1"/>
          </p:cNvSpPr>
          <p:nvPr/>
        </p:nvSpPr>
        <p:spPr bwMode="auto">
          <a:xfrm>
            <a:off x="527051"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20487" name="Text Box 19"/>
          <p:cNvSpPr txBox="1">
            <a:spLocks noChangeArrowheads="1"/>
          </p:cNvSpPr>
          <p:nvPr/>
        </p:nvSpPr>
        <p:spPr bwMode="auto">
          <a:xfrm>
            <a:off x="398356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20488" name="Text Box 20"/>
          <p:cNvSpPr txBox="1">
            <a:spLocks noChangeArrowheads="1"/>
          </p:cNvSpPr>
          <p:nvPr/>
        </p:nvSpPr>
        <p:spPr bwMode="auto">
          <a:xfrm>
            <a:off x="311996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sp>
        <p:nvSpPr>
          <p:cNvPr id="20489" name="Text Box 21"/>
          <p:cNvSpPr txBox="1">
            <a:spLocks noChangeArrowheads="1"/>
          </p:cNvSpPr>
          <p:nvPr/>
        </p:nvSpPr>
        <p:spPr bwMode="auto">
          <a:xfrm>
            <a:off x="475191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20490" name="Text Box 22"/>
          <p:cNvSpPr txBox="1">
            <a:spLocks noChangeArrowheads="1"/>
          </p:cNvSpPr>
          <p:nvPr/>
        </p:nvSpPr>
        <p:spPr bwMode="auto">
          <a:xfrm>
            <a:off x="1390651"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20491" name="Text Box 23"/>
          <p:cNvSpPr txBox="1">
            <a:spLocks noChangeArrowheads="1"/>
          </p:cNvSpPr>
          <p:nvPr/>
        </p:nvSpPr>
        <p:spPr bwMode="auto">
          <a:xfrm>
            <a:off x="225636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sp>
        <p:nvSpPr>
          <p:cNvPr id="20492" name="Text Box 24"/>
          <p:cNvSpPr txBox="1">
            <a:spLocks noChangeArrowheads="1"/>
          </p:cNvSpPr>
          <p:nvPr/>
        </p:nvSpPr>
        <p:spPr bwMode="auto">
          <a:xfrm>
            <a:off x="527051" y="515778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20493" name="Text Box 25"/>
          <p:cNvSpPr txBox="1">
            <a:spLocks noChangeArrowheads="1"/>
          </p:cNvSpPr>
          <p:nvPr/>
        </p:nvSpPr>
        <p:spPr bwMode="auto">
          <a:xfrm>
            <a:off x="4751917" y="515778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20494" name="Text Box 26"/>
          <p:cNvSpPr txBox="1">
            <a:spLocks noChangeArrowheads="1"/>
          </p:cNvSpPr>
          <p:nvPr/>
        </p:nvSpPr>
        <p:spPr bwMode="auto">
          <a:xfrm>
            <a:off x="1390651" y="515778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sp>
        <p:nvSpPr>
          <p:cNvPr id="20495" name="Text Box 27"/>
          <p:cNvSpPr txBox="1">
            <a:spLocks noChangeArrowheads="1"/>
          </p:cNvSpPr>
          <p:nvPr/>
        </p:nvSpPr>
        <p:spPr bwMode="auto">
          <a:xfrm>
            <a:off x="3119967" y="515778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20496" name="Text Box 28"/>
          <p:cNvSpPr txBox="1">
            <a:spLocks noChangeArrowheads="1"/>
          </p:cNvSpPr>
          <p:nvPr/>
        </p:nvSpPr>
        <p:spPr bwMode="auto">
          <a:xfrm>
            <a:off x="2256367" y="515778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20497" name="Text Box 29"/>
          <p:cNvSpPr txBox="1">
            <a:spLocks noChangeArrowheads="1"/>
          </p:cNvSpPr>
          <p:nvPr/>
        </p:nvSpPr>
        <p:spPr bwMode="auto">
          <a:xfrm>
            <a:off x="3983567" y="515778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sp>
        <p:nvSpPr>
          <p:cNvPr id="20498" name="Text Box 30"/>
          <p:cNvSpPr txBox="1">
            <a:spLocks noChangeArrowheads="1"/>
          </p:cNvSpPr>
          <p:nvPr/>
        </p:nvSpPr>
        <p:spPr bwMode="auto">
          <a:xfrm>
            <a:off x="6959600" y="191611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grpSp>
        <p:nvGrpSpPr>
          <p:cNvPr id="2" name="Group 37"/>
          <p:cNvGrpSpPr>
            <a:grpSpLocks/>
          </p:cNvGrpSpPr>
          <p:nvPr/>
        </p:nvGrpSpPr>
        <p:grpSpPr bwMode="auto">
          <a:xfrm>
            <a:off x="719667" y="1916113"/>
            <a:ext cx="2592917" cy="519112"/>
            <a:chOff x="294" y="2886"/>
            <a:chExt cx="1225" cy="327"/>
          </a:xfrm>
        </p:grpSpPr>
        <p:sp>
          <p:nvSpPr>
            <p:cNvPr id="20513" name="Text Box 38"/>
            <p:cNvSpPr txBox="1">
              <a:spLocks noChangeArrowheads="1"/>
            </p:cNvSpPr>
            <p:nvPr/>
          </p:nvSpPr>
          <p:spPr bwMode="auto">
            <a:xfrm>
              <a:off x="294" y="2886"/>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20514" name="Text Box 39"/>
            <p:cNvSpPr txBox="1">
              <a:spLocks noChangeArrowheads="1"/>
            </p:cNvSpPr>
            <p:nvPr/>
          </p:nvSpPr>
          <p:spPr bwMode="auto">
            <a:xfrm>
              <a:off x="1111" y="2886"/>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20515" name="Text Box 40"/>
            <p:cNvSpPr txBox="1">
              <a:spLocks noChangeArrowheads="1"/>
            </p:cNvSpPr>
            <p:nvPr/>
          </p:nvSpPr>
          <p:spPr bwMode="auto">
            <a:xfrm>
              <a:off x="703" y="2886"/>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grpSp>
      <p:grpSp>
        <p:nvGrpSpPr>
          <p:cNvPr id="3" name="Group 41"/>
          <p:cNvGrpSpPr>
            <a:grpSpLocks/>
          </p:cNvGrpSpPr>
          <p:nvPr/>
        </p:nvGrpSpPr>
        <p:grpSpPr bwMode="auto">
          <a:xfrm>
            <a:off x="719667" y="2708276"/>
            <a:ext cx="2495551" cy="519113"/>
            <a:chOff x="295" y="3475"/>
            <a:chExt cx="1179" cy="327"/>
          </a:xfrm>
        </p:grpSpPr>
        <p:sp>
          <p:nvSpPr>
            <p:cNvPr id="20510" name="Text Box 42"/>
            <p:cNvSpPr txBox="1">
              <a:spLocks noChangeArrowheads="1"/>
            </p:cNvSpPr>
            <p:nvPr/>
          </p:nvSpPr>
          <p:spPr bwMode="auto">
            <a:xfrm>
              <a:off x="1066" y="3475"/>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20511" name="Text Box 43"/>
            <p:cNvSpPr txBox="1">
              <a:spLocks noChangeArrowheads="1"/>
            </p:cNvSpPr>
            <p:nvPr/>
          </p:nvSpPr>
          <p:spPr bwMode="auto">
            <a:xfrm>
              <a:off x="295" y="3475"/>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20512" name="Text Box 44"/>
            <p:cNvSpPr txBox="1">
              <a:spLocks noChangeArrowheads="1"/>
            </p:cNvSpPr>
            <p:nvPr/>
          </p:nvSpPr>
          <p:spPr bwMode="auto">
            <a:xfrm>
              <a:off x="703" y="3475"/>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grpSp>
      <p:grpSp>
        <p:nvGrpSpPr>
          <p:cNvPr id="4" name="Group 45"/>
          <p:cNvGrpSpPr>
            <a:grpSpLocks/>
          </p:cNvGrpSpPr>
          <p:nvPr/>
        </p:nvGrpSpPr>
        <p:grpSpPr bwMode="auto">
          <a:xfrm>
            <a:off x="3790951" y="1916113"/>
            <a:ext cx="2592916" cy="519112"/>
            <a:chOff x="1972" y="2886"/>
            <a:chExt cx="1225" cy="327"/>
          </a:xfrm>
        </p:grpSpPr>
        <p:sp>
          <p:nvSpPr>
            <p:cNvPr id="20507" name="Text Box 46"/>
            <p:cNvSpPr txBox="1">
              <a:spLocks noChangeArrowheads="1"/>
            </p:cNvSpPr>
            <p:nvPr/>
          </p:nvSpPr>
          <p:spPr bwMode="auto">
            <a:xfrm>
              <a:off x="1972" y="2886"/>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20508" name="Text Box 47"/>
            <p:cNvSpPr txBox="1">
              <a:spLocks noChangeArrowheads="1"/>
            </p:cNvSpPr>
            <p:nvPr/>
          </p:nvSpPr>
          <p:spPr bwMode="auto">
            <a:xfrm>
              <a:off x="2789" y="2886"/>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20509" name="Text Box 48"/>
            <p:cNvSpPr txBox="1">
              <a:spLocks noChangeArrowheads="1"/>
            </p:cNvSpPr>
            <p:nvPr/>
          </p:nvSpPr>
          <p:spPr bwMode="auto">
            <a:xfrm>
              <a:off x="2381" y="2886"/>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grpSp>
      <p:grpSp>
        <p:nvGrpSpPr>
          <p:cNvPr id="5" name="Group 49"/>
          <p:cNvGrpSpPr>
            <a:grpSpLocks/>
          </p:cNvGrpSpPr>
          <p:nvPr/>
        </p:nvGrpSpPr>
        <p:grpSpPr bwMode="auto">
          <a:xfrm>
            <a:off x="3790951" y="2708276"/>
            <a:ext cx="2592916" cy="519113"/>
            <a:chOff x="1790" y="3475"/>
            <a:chExt cx="1225" cy="327"/>
          </a:xfrm>
        </p:grpSpPr>
        <p:sp>
          <p:nvSpPr>
            <p:cNvPr id="20504" name="Text Box 50"/>
            <p:cNvSpPr txBox="1">
              <a:spLocks noChangeArrowheads="1"/>
            </p:cNvSpPr>
            <p:nvPr/>
          </p:nvSpPr>
          <p:spPr bwMode="auto">
            <a:xfrm>
              <a:off x="2199" y="3475"/>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20505" name="Text Box 51"/>
            <p:cNvSpPr txBox="1">
              <a:spLocks noChangeArrowheads="1"/>
            </p:cNvSpPr>
            <p:nvPr/>
          </p:nvSpPr>
          <p:spPr bwMode="auto">
            <a:xfrm>
              <a:off x="1790" y="3475"/>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20506" name="Text Box 52"/>
            <p:cNvSpPr txBox="1">
              <a:spLocks noChangeArrowheads="1"/>
            </p:cNvSpPr>
            <p:nvPr/>
          </p:nvSpPr>
          <p:spPr bwMode="auto">
            <a:xfrm>
              <a:off x="2607" y="3475"/>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grpSp>
      <p:sp>
        <p:nvSpPr>
          <p:cNvPr id="20503" name="Text Box 53"/>
          <p:cNvSpPr txBox="1">
            <a:spLocks noChangeArrowheads="1"/>
          </p:cNvSpPr>
          <p:nvPr/>
        </p:nvSpPr>
        <p:spPr bwMode="auto">
          <a:xfrm>
            <a:off x="527051" y="58769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endParaRPr lang="en-US" dirty="0" smtClean="0">
              <a:latin typeface="Arial" pitchFamily="34" charset="0"/>
              <a:ea typeface="MS PGothic" pitchFamily="34" charset="-128"/>
            </a:endParaRPr>
          </a:p>
        </p:txBody>
      </p:sp>
      <p:sp>
        <p:nvSpPr>
          <p:cNvPr id="21507" name="Slide Number Placeholder 5"/>
          <p:cNvSpPr>
            <a:spLocks noGrp="1"/>
          </p:cNvSpPr>
          <p:nvPr>
            <p:ph type="sldNum" sz="quarter" idx="12"/>
          </p:nvPr>
        </p:nvSpPr>
        <p:spPr>
          <a:noFill/>
        </p:spPr>
        <p:txBody>
          <a:bodyPr/>
          <a:lstStyle/>
          <a:p>
            <a:fld id="{29087EF1-E45B-4BA1-BFD3-CD0CA64B374B}" type="slidenum">
              <a:rPr lang="en-US" smtClean="0">
                <a:latin typeface="Arial" pitchFamily="34" charset="0"/>
                <a:ea typeface="MS PGothic" pitchFamily="34" charset="-128"/>
              </a:rPr>
              <a:pPr/>
              <a:t>37</a:t>
            </a:fld>
            <a:endParaRPr lang="en-US" smtClean="0">
              <a:latin typeface="Arial" pitchFamily="34" charset="0"/>
              <a:ea typeface="MS PGothic" pitchFamily="34" charset="-128"/>
            </a:endParaRPr>
          </a:p>
        </p:txBody>
      </p:sp>
      <p:sp>
        <p:nvSpPr>
          <p:cNvPr id="21508" name="Rectangle 2"/>
          <p:cNvSpPr>
            <a:spLocks noGrp="1" noChangeArrowheads="1"/>
          </p:cNvSpPr>
          <p:nvPr>
            <p:ph type="title"/>
          </p:nvPr>
        </p:nvSpPr>
        <p:spPr/>
        <p:txBody>
          <a:bodyPr/>
          <a:lstStyle/>
          <a:p>
            <a:pPr eaLnBrk="1" hangingPunct="1"/>
            <a:r>
              <a:rPr lang="en-US" smtClean="0"/>
              <a:t>Basic External Sorting </a:t>
            </a:r>
          </a:p>
        </p:txBody>
      </p:sp>
      <p:sp>
        <p:nvSpPr>
          <p:cNvPr id="21509" name="Text Box 3"/>
          <p:cNvSpPr txBox="1">
            <a:spLocks noChangeArrowheads="1"/>
          </p:cNvSpPr>
          <p:nvPr/>
        </p:nvSpPr>
        <p:spPr bwMode="auto">
          <a:xfrm>
            <a:off x="431800" y="3644900"/>
            <a:ext cx="11760200" cy="457200"/>
          </a:xfrm>
          <a:prstGeom prst="rect">
            <a:avLst/>
          </a:prstGeom>
          <a:noFill/>
          <a:ln w="9525">
            <a:noFill/>
            <a:miter lim="800000"/>
            <a:headEnd/>
            <a:tailEnd/>
          </a:ln>
        </p:spPr>
        <p:txBody>
          <a:bodyPr>
            <a:spAutoFit/>
          </a:bodyPr>
          <a:lstStyle/>
          <a:p>
            <a:pPr algn="l">
              <a:spcBef>
                <a:spcPct val="50000"/>
              </a:spcBef>
            </a:pPr>
            <a:r>
              <a:rPr lang="en-US" sz="2400"/>
              <a:t>Next step is to merge the runs of length 6 into runs of length 12.</a:t>
            </a:r>
          </a:p>
        </p:txBody>
      </p:sp>
      <p:sp>
        <p:nvSpPr>
          <p:cNvPr id="21510" name="Text Box 4"/>
          <p:cNvSpPr txBox="1">
            <a:spLocks noChangeArrowheads="1"/>
          </p:cNvSpPr>
          <p:nvPr/>
        </p:nvSpPr>
        <p:spPr bwMode="auto">
          <a:xfrm>
            <a:off x="62441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21511" name="Text Box 5"/>
          <p:cNvSpPr txBox="1">
            <a:spLocks noChangeArrowheads="1"/>
          </p:cNvSpPr>
          <p:nvPr/>
        </p:nvSpPr>
        <p:spPr bwMode="auto">
          <a:xfrm>
            <a:off x="8303684"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21512" name="Text Box 6"/>
          <p:cNvSpPr txBox="1">
            <a:spLocks noChangeArrowheads="1"/>
          </p:cNvSpPr>
          <p:nvPr/>
        </p:nvSpPr>
        <p:spPr bwMode="auto">
          <a:xfrm>
            <a:off x="7440084"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sp>
        <p:nvSpPr>
          <p:cNvPr id="21513" name="Text Box 7"/>
          <p:cNvSpPr txBox="1">
            <a:spLocks noChangeArrowheads="1"/>
          </p:cNvSpPr>
          <p:nvPr/>
        </p:nvSpPr>
        <p:spPr bwMode="auto">
          <a:xfrm>
            <a:off x="9169400"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21514" name="Text Box 8"/>
          <p:cNvSpPr txBox="1">
            <a:spLocks noChangeArrowheads="1"/>
          </p:cNvSpPr>
          <p:nvPr/>
        </p:nvSpPr>
        <p:spPr bwMode="auto">
          <a:xfrm>
            <a:off x="148801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21515" name="Text Box 9"/>
          <p:cNvSpPr txBox="1">
            <a:spLocks noChangeArrowheads="1"/>
          </p:cNvSpPr>
          <p:nvPr/>
        </p:nvSpPr>
        <p:spPr bwMode="auto">
          <a:xfrm>
            <a:off x="398356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sp>
        <p:nvSpPr>
          <p:cNvPr id="21516" name="Text Box 10"/>
          <p:cNvSpPr txBox="1">
            <a:spLocks noChangeArrowheads="1"/>
          </p:cNvSpPr>
          <p:nvPr/>
        </p:nvSpPr>
        <p:spPr bwMode="auto">
          <a:xfrm>
            <a:off x="235161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21517" name="Text Box 11"/>
          <p:cNvSpPr txBox="1">
            <a:spLocks noChangeArrowheads="1"/>
          </p:cNvSpPr>
          <p:nvPr/>
        </p:nvSpPr>
        <p:spPr bwMode="auto">
          <a:xfrm>
            <a:off x="10033000"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21518" name="Text Box 12"/>
          <p:cNvSpPr txBox="1">
            <a:spLocks noChangeArrowheads="1"/>
          </p:cNvSpPr>
          <p:nvPr/>
        </p:nvSpPr>
        <p:spPr bwMode="auto">
          <a:xfrm>
            <a:off x="311996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sp>
        <p:nvSpPr>
          <p:cNvPr id="21519" name="Text Box 13"/>
          <p:cNvSpPr txBox="1">
            <a:spLocks noChangeArrowheads="1"/>
          </p:cNvSpPr>
          <p:nvPr/>
        </p:nvSpPr>
        <p:spPr bwMode="auto">
          <a:xfrm>
            <a:off x="5712884"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21520" name="Text Box 14"/>
          <p:cNvSpPr txBox="1">
            <a:spLocks noChangeArrowheads="1"/>
          </p:cNvSpPr>
          <p:nvPr/>
        </p:nvSpPr>
        <p:spPr bwMode="auto">
          <a:xfrm>
            <a:off x="4847167"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21521" name="Text Box 15"/>
          <p:cNvSpPr txBox="1">
            <a:spLocks noChangeArrowheads="1"/>
          </p:cNvSpPr>
          <p:nvPr/>
        </p:nvSpPr>
        <p:spPr bwMode="auto">
          <a:xfrm>
            <a:off x="6576484" y="42926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sp>
        <p:nvSpPr>
          <p:cNvPr id="21522" name="Text Box 16"/>
          <p:cNvSpPr txBox="1">
            <a:spLocks noChangeArrowheads="1"/>
          </p:cNvSpPr>
          <p:nvPr/>
        </p:nvSpPr>
        <p:spPr bwMode="auto">
          <a:xfrm>
            <a:off x="6479117" y="177323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sp>
        <p:nvSpPr>
          <p:cNvPr id="21523" name="Text Box 33"/>
          <p:cNvSpPr txBox="1">
            <a:spLocks noChangeArrowheads="1"/>
          </p:cNvSpPr>
          <p:nvPr/>
        </p:nvSpPr>
        <p:spPr bwMode="auto">
          <a:xfrm>
            <a:off x="624417" y="5013326"/>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sp>
        <p:nvSpPr>
          <p:cNvPr id="21524" name="Text Box 34"/>
          <p:cNvSpPr txBox="1">
            <a:spLocks noChangeArrowheads="1"/>
          </p:cNvSpPr>
          <p:nvPr/>
        </p:nvSpPr>
        <p:spPr bwMode="auto">
          <a:xfrm>
            <a:off x="717551" y="177323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21525" name="Text Box 35"/>
          <p:cNvSpPr txBox="1">
            <a:spLocks noChangeArrowheads="1"/>
          </p:cNvSpPr>
          <p:nvPr/>
        </p:nvSpPr>
        <p:spPr bwMode="auto">
          <a:xfrm>
            <a:off x="3981451" y="177323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21526" name="Text Box 36"/>
          <p:cNvSpPr txBox="1">
            <a:spLocks noChangeArrowheads="1"/>
          </p:cNvSpPr>
          <p:nvPr/>
        </p:nvSpPr>
        <p:spPr bwMode="auto">
          <a:xfrm>
            <a:off x="3117851" y="177323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sp>
        <p:nvSpPr>
          <p:cNvPr id="21527" name="Text Box 37"/>
          <p:cNvSpPr txBox="1">
            <a:spLocks noChangeArrowheads="1"/>
          </p:cNvSpPr>
          <p:nvPr/>
        </p:nvSpPr>
        <p:spPr bwMode="auto">
          <a:xfrm>
            <a:off x="4847167" y="177323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21528" name="Text Box 38"/>
          <p:cNvSpPr txBox="1">
            <a:spLocks noChangeArrowheads="1"/>
          </p:cNvSpPr>
          <p:nvPr/>
        </p:nvSpPr>
        <p:spPr bwMode="auto">
          <a:xfrm>
            <a:off x="1485900" y="177323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21529" name="Text Box 39"/>
          <p:cNvSpPr txBox="1">
            <a:spLocks noChangeArrowheads="1"/>
          </p:cNvSpPr>
          <p:nvPr/>
        </p:nvSpPr>
        <p:spPr bwMode="auto">
          <a:xfrm>
            <a:off x="2349500" y="1773238"/>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sp>
        <p:nvSpPr>
          <p:cNvPr id="21530" name="Text Box 40"/>
          <p:cNvSpPr txBox="1">
            <a:spLocks noChangeArrowheads="1"/>
          </p:cNvSpPr>
          <p:nvPr/>
        </p:nvSpPr>
        <p:spPr bwMode="auto">
          <a:xfrm>
            <a:off x="719667" y="25654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21531" name="Text Box 41"/>
          <p:cNvSpPr txBox="1">
            <a:spLocks noChangeArrowheads="1"/>
          </p:cNvSpPr>
          <p:nvPr/>
        </p:nvSpPr>
        <p:spPr bwMode="auto">
          <a:xfrm>
            <a:off x="4847167" y="25654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21532" name="Text Box 42"/>
          <p:cNvSpPr txBox="1">
            <a:spLocks noChangeArrowheads="1"/>
          </p:cNvSpPr>
          <p:nvPr/>
        </p:nvSpPr>
        <p:spPr bwMode="auto">
          <a:xfrm>
            <a:off x="1583267" y="25654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sp>
        <p:nvSpPr>
          <p:cNvPr id="21533" name="Text Box 43"/>
          <p:cNvSpPr txBox="1">
            <a:spLocks noChangeArrowheads="1"/>
          </p:cNvSpPr>
          <p:nvPr/>
        </p:nvSpPr>
        <p:spPr bwMode="auto">
          <a:xfrm>
            <a:off x="3312584" y="25654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21534" name="Text Box 44"/>
          <p:cNvSpPr txBox="1">
            <a:spLocks noChangeArrowheads="1"/>
          </p:cNvSpPr>
          <p:nvPr/>
        </p:nvSpPr>
        <p:spPr bwMode="auto">
          <a:xfrm>
            <a:off x="2448984" y="25654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21535" name="Text Box 45"/>
          <p:cNvSpPr txBox="1">
            <a:spLocks noChangeArrowheads="1"/>
          </p:cNvSpPr>
          <p:nvPr/>
        </p:nvSpPr>
        <p:spPr bwMode="auto">
          <a:xfrm>
            <a:off x="3983567" y="2565401"/>
            <a:ext cx="863600" cy="519113"/>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endParaRPr lang="en-US" dirty="0" smtClean="0">
              <a:latin typeface="Arial" pitchFamily="34" charset="0"/>
              <a:ea typeface="MS PGothic" pitchFamily="34" charset="-128"/>
            </a:endParaRPr>
          </a:p>
        </p:txBody>
      </p:sp>
      <p:sp>
        <p:nvSpPr>
          <p:cNvPr id="22531" name="Slide Number Placeholder 5"/>
          <p:cNvSpPr>
            <a:spLocks noGrp="1"/>
          </p:cNvSpPr>
          <p:nvPr>
            <p:ph type="sldNum" sz="quarter" idx="12"/>
          </p:nvPr>
        </p:nvSpPr>
        <p:spPr>
          <a:noFill/>
        </p:spPr>
        <p:txBody>
          <a:bodyPr/>
          <a:lstStyle/>
          <a:p>
            <a:fld id="{CDB33BEE-9E1D-460E-ABDD-3ACE6CB7DD54}" type="slidenum">
              <a:rPr lang="en-US" smtClean="0">
                <a:latin typeface="Arial" pitchFamily="34" charset="0"/>
                <a:ea typeface="MS PGothic" pitchFamily="34" charset="-128"/>
              </a:rPr>
              <a:pPr/>
              <a:t>38</a:t>
            </a:fld>
            <a:endParaRPr lang="en-US" smtClean="0">
              <a:latin typeface="Arial" pitchFamily="34" charset="0"/>
              <a:ea typeface="MS PGothic" pitchFamily="34" charset="-128"/>
            </a:endParaRPr>
          </a:p>
        </p:txBody>
      </p:sp>
      <p:sp>
        <p:nvSpPr>
          <p:cNvPr id="22532" name="Rectangle 2"/>
          <p:cNvSpPr>
            <a:spLocks noGrp="1" noChangeArrowheads="1"/>
          </p:cNvSpPr>
          <p:nvPr>
            <p:ph type="title"/>
          </p:nvPr>
        </p:nvSpPr>
        <p:spPr/>
        <p:txBody>
          <a:bodyPr/>
          <a:lstStyle/>
          <a:p>
            <a:pPr eaLnBrk="1" hangingPunct="1"/>
            <a:r>
              <a:rPr lang="en-US" smtClean="0"/>
              <a:t>Basic External Sorting </a:t>
            </a:r>
          </a:p>
        </p:txBody>
      </p:sp>
      <p:sp>
        <p:nvSpPr>
          <p:cNvPr id="22533" name="Text Box 3"/>
          <p:cNvSpPr txBox="1">
            <a:spLocks noChangeArrowheads="1"/>
          </p:cNvSpPr>
          <p:nvPr/>
        </p:nvSpPr>
        <p:spPr bwMode="auto">
          <a:xfrm>
            <a:off x="431800" y="3644901"/>
            <a:ext cx="11760200" cy="830997"/>
          </a:xfrm>
          <a:prstGeom prst="rect">
            <a:avLst/>
          </a:prstGeom>
          <a:noFill/>
          <a:ln w="9525">
            <a:noFill/>
            <a:miter lim="800000"/>
            <a:headEnd/>
            <a:tailEnd/>
          </a:ln>
        </p:spPr>
        <p:txBody>
          <a:bodyPr>
            <a:spAutoFit/>
          </a:bodyPr>
          <a:lstStyle/>
          <a:p>
            <a:pPr algn="l">
              <a:spcBef>
                <a:spcPct val="50000"/>
              </a:spcBef>
            </a:pPr>
            <a:r>
              <a:rPr lang="en-US" sz="2400"/>
              <a:t>Next step is to merge the runs of length 12 into runs of length 24.  Here we have less than 24, so we’re finished.</a:t>
            </a:r>
          </a:p>
        </p:txBody>
      </p:sp>
      <p:sp>
        <p:nvSpPr>
          <p:cNvPr id="22534" name="Text Box 4"/>
          <p:cNvSpPr txBox="1">
            <a:spLocks noChangeArrowheads="1"/>
          </p:cNvSpPr>
          <p:nvPr/>
        </p:nvSpPr>
        <p:spPr bwMode="auto">
          <a:xfrm>
            <a:off x="527051"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22535" name="Text Box 5"/>
          <p:cNvSpPr txBox="1">
            <a:spLocks noChangeArrowheads="1"/>
          </p:cNvSpPr>
          <p:nvPr/>
        </p:nvSpPr>
        <p:spPr bwMode="auto">
          <a:xfrm>
            <a:off x="897466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22536" name="Text Box 6"/>
          <p:cNvSpPr txBox="1">
            <a:spLocks noChangeArrowheads="1"/>
          </p:cNvSpPr>
          <p:nvPr/>
        </p:nvSpPr>
        <p:spPr bwMode="auto">
          <a:xfrm>
            <a:off x="811106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sp>
        <p:nvSpPr>
          <p:cNvPr id="22537" name="Text Box 7"/>
          <p:cNvSpPr txBox="1">
            <a:spLocks noChangeArrowheads="1"/>
          </p:cNvSpPr>
          <p:nvPr/>
        </p:nvSpPr>
        <p:spPr bwMode="auto">
          <a:xfrm>
            <a:off x="9840384"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22538" name="Text Box 8"/>
          <p:cNvSpPr txBox="1">
            <a:spLocks noChangeArrowheads="1"/>
          </p:cNvSpPr>
          <p:nvPr/>
        </p:nvSpPr>
        <p:spPr bwMode="auto">
          <a:xfrm>
            <a:off x="1390651"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22539" name="Text Box 9"/>
          <p:cNvSpPr txBox="1">
            <a:spLocks noChangeArrowheads="1"/>
          </p:cNvSpPr>
          <p:nvPr/>
        </p:nvSpPr>
        <p:spPr bwMode="auto">
          <a:xfrm>
            <a:off x="475191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sp>
        <p:nvSpPr>
          <p:cNvPr id="22540" name="Text Box 10"/>
          <p:cNvSpPr txBox="1">
            <a:spLocks noChangeArrowheads="1"/>
          </p:cNvSpPr>
          <p:nvPr/>
        </p:nvSpPr>
        <p:spPr bwMode="auto">
          <a:xfrm>
            <a:off x="311996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22541" name="Text Box 11"/>
          <p:cNvSpPr txBox="1">
            <a:spLocks noChangeArrowheads="1"/>
          </p:cNvSpPr>
          <p:nvPr/>
        </p:nvSpPr>
        <p:spPr bwMode="auto">
          <a:xfrm>
            <a:off x="10703984"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22542" name="Text Box 12"/>
          <p:cNvSpPr txBox="1">
            <a:spLocks noChangeArrowheads="1"/>
          </p:cNvSpPr>
          <p:nvPr/>
        </p:nvSpPr>
        <p:spPr bwMode="auto">
          <a:xfrm>
            <a:off x="388831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sp>
        <p:nvSpPr>
          <p:cNvPr id="22543" name="Text Box 13"/>
          <p:cNvSpPr txBox="1">
            <a:spLocks noChangeArrowheads="1"/>
          </p:cNvSpPr>
          <p:nvPr/>
        </p:nvSpPr>
        <p:spPr bwMode="auto">
          <a:xfrm>
            <a:off x="638386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22544" name="Text Box 14"/>
          <p:cNvSpPr txBox="1">
            <a:spLocks noChangeArrowheads="1"/>
          </p:cNvSpPr>
          <p:nvPr/>
        </p:nvSpPr>
        <p:spPr bwMode="auto">
          <a:xfrm>
            <a:off x="552026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22545" name="Text Box 15"/>
          <p:cNvSpPr txBox="1">
            <a:spLocks noChangeArrowheads="1"/>
          </p:cNvSpPr>
          <p:nvPr/>
        </p:nvSpPr>
        <p:spPr bwMode="auto">
          <a:xfrm>
            <a:off x="724746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sp>
        <p:nvSpPr>
          <p:cNvPr id="22546" name="Text Box 17"/>
          <p:cNvSpPr txBox="1">
            <a:spLocks noChangeArrowheads="1"/>
          </p:cNvSpPr>
          <p:nvPr/>
        </p:nvSpPr>
        <p:spPr bwMode="auto">
          <a:xfrm>
            <a:off x="2256367" y="5084763"/>
            <a:ext cx="863600" cy="519112"/>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grpSp>
        <p:nvGrpSpPr>
          <p:cNvPr id="2" name="Group 40"/>
          <p:cNvGrpSpPr>
            <a:grpSpLocks/>
          </p:cNvGrpSpPr>
          <p:nvPr/>
        </p:nvGrpSpPr>
        <p:grpSpPr bwMode="auto">
          <a:xfrm>
            <a:off x="527051" y="1989139"/>
            <a:ext cx="10272183" cy="1239837"/>
            <a:chOff x="250" y="3339"/>
            <a:chExt cx="4853" cy="781"/>
          </a:xfrm>
        </p:grpSpPr>
        <p:sp>
          <p:nvSpPr>
            <p:cNvPr id="22548" name="Text Box 41"/>
            <p:cNvSpPr txBox="1">
              <a:spLocks noChangeArrowheads="1"/>
            </p:cNvSpPr>
            <p:nvPr/>
          </p:nvSpPr>
          <p:spPr bwMode="auto">
            <a:xfrm>
              <a:off x="250"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11</a:t>
              </a:r>
            </a:p>
          </p:txBody>
        </p:sp>
        <p:sp>
          <p:nvSpPr>
            <p:cNvPr id="22549" name="Text Box 42"/>
            <p:cNvSpPr txBox="1">
              <a:spLocks noChangeArrowheads="1"/>
            </p:cNvSpPr>
            <p:nvPr/>
          </p:nvSpPr>
          <p:spPr bwMode="auto">
            <a:xfrm>
              <a:off x="3878"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94</a:t>
              </a:r>
            </a:p>
          </p:txBody>
        </p:sp>
        <p:sp>
          <p:nvSpPr>
            <p:cNvPr id="22550" name="Text Box 43"/>
            <p:cNvSpPr txBox="1">
              <a:spLocks noChangeArrowheads="1"/>
            </p:cNvSpPr>
            <p:nvPr/>
          </p:nvSpPr>
          <p:spPr bwMode="auto">
            <a:xfrm>
              <a:off x="3470"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81</a:t>
              </a:r>
            </a:p>
          </p:txBody>
        </p:sp>
        <p:sp>
          <p:nvSpPr>
            <p:cNvPr id="22551" name="Text Box 44"/>
            <p:cNvSpPr txBox="1">
              <a:spLocks noChangeArrowheads="1"/>
            </p:cNvSpPr>
            <p:nvPr/>
          </p:nvSpPr>
          <p:spPr bwMode="auto">
            <a:xfrm>
              <a:off x="4287"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96</a:t>
              </a:r>
            </a:p>
          </p:txBody>
        </p:sp>
        <p:sp>
          <p:nvSpPr>
            <p:cNvPr id="22552" name="Text Box 45"/>
            <p:cNvSpPr txBox="1">
              <a:spLocks noChangeArrowheads="1"/>
            </p:cNvSpPr>
            <p:nvPr/>
          </p:nvSpPr>
          <p:spPr bwMode="auto">
            <a:xfrm>
              <a:off x="658"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12</a:t>
              </a:r>
            </a:p>
          </p:txBody>
        </p:sp>
        <p:sp>
          <p:nvSpPr>
            <p:cNvPr id="22553" name="Text Box 46"/>
            <p:cNvSpPr txBox="1">
              <a:spLocks noChangeArrowheads="1"/>
            </p:cNvSpPr>
            <p:nvPr/>
          </p:nvSpPr>
          <p:spPr bwMode="auto">
            <a:xfrm>
              <a:off x="1837"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35</a:t>
              </a:r>
            </a:p>
          </p:txBody>
        </p:sp>
        <p:sp>
          <p:nvSpPr>
            <p:cNvPr id="22554" name="Text Box 47"/>
            <p:cNvSpPr txBox="1">
              <a:spLocks noChangeArrowheads="1"/>
            </p:cNvSpPr>
            <p:nvPr/>
          </p:nvSpPr>
          <p:spPr bwMode="auto">
            <a:xfrm>
              <a:off x="1066"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17</a:t>
              </a:r>
            </a:p>
          </p:txBody>
        </p:sp>
        <p:sp>
          <p:nvSpPr>
            <p:cNvPr id="22555" name="Text Box 48"/>
            <p:cNvSpPr txBox="1">
              <a:spLocks noChangeArrowheads="1"/>
            </p:cNvSpPr>
            <p:nvPr/>
          </p:nvSpPr>
          <p:spPr bwMode="auto">
            <a:xfrm>
              <a:off x="4695"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99</a:t>
              </a:r>
            </a:p>
          </p:txBody>
        </p:sp>
        <p:sp>
          <p:nvSpPr>
            <p:cNvPr id="22556" name="Text Box 49"/>
            <p:cNvSpPr txBox="1">
              <a:spLocks noChangeArrowheads="1"/>
            </p:cNvSpPr>
            <p:nvPr/>
          </p:nvSpPr>
          <p:spPr bwMode="auto">
            <a:xfrm>
              <a:off x="1429"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28</a:t>
              </a:r>
            </a:p>
          </p:txBody>
        </p:sp>
        <p:sp>
          <p:nvSpPr>
            <p:cNvPr id="22557" name="Text Box 50"/>
            <p:cNvSpPr txBox="1">
              <a:spLocks noChangeArrowheads="1"/>
            </p:cNvSpPr>
            <p:nvPr/>
          </p:nvSpPr>
          <p:spPr bwMode="auto">
            <a:xfrm>
              <a:off x="2654"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58</a:t>
              </a:r>
            </a:p>
          </p:txBody>
        </p:sp>
        <p:sp>
          <p:nvSpPr>
            <p:cNvPr id="22558" name="Text Box 51"/>
            <p:cNvSpPr txBox="1">
              <a:spLocks noChangeArrowheads="1"/>
            </p:cNvSpPr>
            <p:nvPr/>
          </p:nvSpPr>
          <p:spPr bwMode="auto">
            <a:xfrm>
              <a:off x="2245"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41</a:t>
              </a:r>
            </a:p>
          </p:txBody>
        </p:sp>
        <p:sp>
          <p:nvSpPr>
            <p:cNvPr id="22559" name="Text Box 52"/>
            <p:cNvSpPr txBox="1">
              <a:spLocks noChangeArrowheads="1"/>
            </p:cNvSpPr>
            <p:nvPr/>
          </p:nvSpPr>
          <p:spPr bwMode="auto">
            <a:xfrm>
              <a:off x="3062" y="3339"/>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75</a:t>
              </a:r>
            </a:p>
          </p:txBody>
        </p:sp>
        <p:sp>
          <p:nvSpPr>
            <p:cNvPr id="22560" name="Text Box 53"/>
            <p:cNvSpPr txBox="1">
              <a:spLocks noChangeArrowheads="1"/>
            </p:cNvSpPr>
            <p:nvPr/>
          </p:nvSpPr>
          <p:spPr bwMode="auto">
            <a:xfrm>
              <a:off x="250" y="3793"/>
              <a:ext cx="408" cy="327"/>
            </a:xfrm>
            <a:prstGeom prst="rect">
              <a:avLst/>
            </a:prstGeom>
            <a:solidFill>
              <a:srgbClr val="FFFF99"/>
            </a:solidFill>
            <a:ln w="9525">
              <a:noFill/>
              <a:miter lim="800000"/>
              <a:headEnd/>
              <a:tailEnd/>
            </a:ln>
          </p:spPr>
          <p:txBody>
            <a:bodyPr>
              <a:spAutoFit/>
            </a:bodyPr>
            <a:lstStyle/>
            <a:p>
              <a:pPr algn="l">
                <a:spcBef>
                  <a:spcPct val="50000"/>
                </a:spcBef>
              </a:pPr>
              <a:r>
                <a:rPr lang="en-US" sz="2800">
                  <a:solidFill>
                    <a:schemeClr val="hlink"/>
                  </a:solidFill>
                </a:rPr>
                <a:t>15</a:t>
              </a:r>
            </a:p>
          </p:txBody>
        </p:sp>
      </p:gr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680321" y="1908312"/>
            <a:ext cx="9613861" cy="4740965"/>
          </a:xfrm>
        </p:spPr>
        <p:txBody>
          <a:bodyPr/>
          <a:lstStyle/>
          <a:p>
            <a:pPr>
              <a:buNone/>
            </a:pPr>
            <a:r>
              <a:rPr lang="en-US" sz="3200" dirty="0" smtClean="0"/>
              <a:t>Pass 3: arr[2] is inserted before arr[0], in between arr[0] and arr[1], or after arr[1].</a:t>
            </a:r>
          </a:p>
          <a:p>
            <a:pPr>
              <a:buNone/>
            </a:pPr>
            <a:r>
              <a:rPr lang="en-US" sz="3200" dirty="0" smtClean="0"/>
              <a:t>   so that arr[0],arr[1] and arr[2] are sorted </a:t>
            </a:r>
          </a:p>
          <a:p>
            <a:pPr>
              <a:buNone/>
            </a:pPr>
            <a:r>
              <a:rPr lang="en-US" sz="3200" dirty="0" smtClean="0"/>
              <a:t>………………………………………………………………</a:t>
            </a:r>
          </a:p>
          <a:p>
            <a:pPr>
              <a:buNone/>
            </a:pPr>
            <a:r>
              <a:rPr lang="en-US" sz="3200" dirty="0" smtClean="0"/>
              <a:t>………………………………………………………………..</a:t>
            </a:r>
          </a:p>
          <a:p>
            <a:pPr>
              <a:buNone/>
            </a:pPr>
            <a:r>
              <a:rPr lang="en-US" sz="3200" dirty="0" smtClean="0"/>
              <a:t>Pass N-1: arr[N-1] is inserted into its proper place in array arr[0] ,arr[1], arr[2] ………..arr[N-2]</a:t>
            </a:r>
          </a:p>
          <a:p>
            <a:pPr>
              <a:buNone/>
            </a:pPr>
            <a:r>
              <a:rPr lang="en-US" sz="3200" dirty="0" smtClean="0"/>
              <a:t>So arr[0],arr[1], arr[2] ……..arr[N-1] are sorted.</a:t>
            </a:r>
          </a:p>
          <a:p>
            <a:pPr>
              <a:buNone/>
            </a:pPr>
            <a:endParaRPr lang="en-US" dirty="0" smtClean="0"/>
          </a:p>
          <a:p>
            <a:endParaRPr lang="en-US" dirty="0"/>
          </a:p>
        </p:txBody>
      </p:sp>
    </p:spTree>
    <p:extLst>
      <p:ext uri="{BB962C8B-B14F-4D97-AF65-F5344CB8AC3E}">
        <p14:creationId xmlns:p14="http://schemas.microsoft.com/office/powerpoint/2010/main" xmlns="" val="15757215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157163"/>
            <a:ext cx="11708296" cy="6543675"/>
          </a:xfrm>
          <a:prstGeom prst="rect">
            <a:avLst/>
          </a:prstGeom>
          <a:noFill/>
          <a:ln w="9525">
            <a:noFill/>
            <a:miter lim="800000"/>
            <a:headEnd/>
            <a:tailEnd/>
          </a:ln>
          <a:effectLst/>
        </p:spPr>
      </p:pic>
    </p:spTree>
    <p:extLst>
      <p:ext uri="{BB962C8B-B14F-4D97-AF65-F5344CB8AC3E}">
        <p14:creationId xmlns:p14="http://schemas.microsoft.com/office/powerpoint/2010/main" xmlns="" val="1003012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insertion sort</a:t>
            </a:r>
            <a:endParaRPr lang="en-US" dirty="0"/>
          </a:p>
        </p:txBody>
      </p:sp>
      <p:sp>
        <p:nvSpPr>
          <p:cNvPr id="3" name="Content Placeholder 2"/>
          <p:cNvSpPr>
            <a:spLocks noGrp="1"/>
          </p:cNvSpPr>
          <p:nvPr>
            <p:ph idx="1"/>
          </p:nvPr>
        </p:nvSpPr>
        <p:spPr/>
        <p:txBody>
          <a:bodyPr>
            <a:normAutofit lnSpcReduction="10000"/>
          </a:bodyPr>
          <a:lstStyle/>
          <a:p>
            <a:pPr>
              <a:buNone/>
            </a:pPr>
            <a:r>
              <a:rPr lang="en-US" sz="3200" dirty="0" smtClean="0"/>
              <a:t>The first elements has no other elements before it. So it does not required any comparison .  Second element requires 1 comparison ,third requires 2 comparisons and so on . Therefore total number of comparisons will be:- </a:t>
            </a:r>
          </a:p>
          <a:p>
            <a:pPr>
              <a:buNone/>
            </a:pPr>
            <a:r>
              <a:rPr lang="en-US" sz="3200" dirty="0" smtClean="0"/>
              <a:t>1+2+3……………+(N-2)+(N-1)</a:t>
            </a:r>
          </a:p>
          <a:p>
            <a:pPr>
              <a:buNone/>
            </a:pPr>
            <a:r>
              <a:rPr lang="en-US" sz="3200" dirty="0" smtClean="0"/>
              <a:t>  it’s a form of arithmetic progression so we can apply formula :</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680321" y="1908313"/>
            <a:ext cx="10660227" cy="4681330"/>
          </a:xfrm>
        </p:spPr>
        <p:txBody>
          <a:bodyPr>
            <a:normAutofit/>
          </a:bodyPr>
          <a:lstStyle/>
          <a:p>
            <a:pPr>
              <a:buNone/>
            </a:pPr>
            <a:r>
              <a:rPr lang="en-US" sz="3200" dirty="0" smtClean="0"/>
              <a:t>Sum = N/2[2a+(n-1)d]</a:t>
            </a:r>
          </a:p>
          <a:p>
            <a:pPr>
              <a:buNone/>
            </a:pPr>
            <a:r>
              <a:rPr lang="en-US" sz="3200" dirty="0" smtClean="0"/>
              <a:t>  =(n-1)/2[2*1+(n-1-1)*1]</a:t>
            </a:r>
          </a:p>
          <a:p>
            <a:pPr>
              <a:buNone/>
            </a:pPr>
            <a:r>
              <a:rPr lang="en-US" sz="3200" dirty="0" smtClean="0"/>
              <a:t>  =(n-1)/2[2+n-2]</a:t>
            </a:r>
          </a:p>
          <a:p>
            <a:pPr>
              <a:buNone/>
            </a:pPr>
            <a:r>
              <a:rPr lang="en-US" sz="3200" dirty="0" smtClean="0"/>
              <a:t>  = n(n-1)/2 which is of o(n</a:t>
            </a:r>
            <a:r>
              <a:rPr lang="en-US" sz="3200" baseline="30000" dirty="0" smtClean="0"/>
              <a:t>2</a:t>
            </a:r>
            <a:r>
              <a:rPr lang="en-US" sz="3200" dirty="0" smtClean="0"/>
              <a:t>).</a:t>
            </a:r>
          </a:p>
          <a:p>
            <a:pPr>
              <a:buNone/>
            </a:pPr>
            <a:r>
              <a:rPr lang="en-US" sz="3200" dirty="0" smtClean="0"/>
              <a:t>   it’s worse case of </a:t>
            </a:r>
            <a:r>
              <a:rPr lang="en-US" sz="3200" dirty="0" smtClean="0"/>
              <a:t>behavior </a:t>
            </a:r>
            <a:r>
              <a:rPr lang="en-US" sz="3200" dirty="0" smtClean="0"/>
              <a:t>of insertion sort where all elements are in reverse order.</a:t>
            </a:r>
          </a:p>
          <a:p>
            <a:pPr>
              <a:buNone/>
            </a:pPr>
            <a:r>
              <a:rPr lang="en-US" sz="3200" dirty="0" smtClean="0"/>
              <a:t>Insertion sort behaves as of o(n) when elements are in sorted order and also has worth when list of elements are near about sorted.</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a:t>
            </a:r>
            <a:endParaRPr lang="en-US" dirty="0"/>
          </a:p>
        </p:txBody>
      </p:sp>
      <p:sp>
        <p:nvSpPr>
          <p:cNvPr id="11" name="Content Placeholder 10"/>
          <p:cNvSpPr>
            <a:spLocks noGrp="1"/>
          </p:cNvSpPr>
          <p:nvPr>
            <p:ph idx="1"/>
          </p:nvPr>
        </p:nvSpPr>
        <p:spPr>
          <a:xfrm>
            <a:off x="680321" y="1818861"/>
            <a:ext cx="10441566" cy="5039138"/>
          </a:xfrm>
        </p:spPr>
        <p:txBody>
          <a:bodyPr/>
          <a:lstStyle/>
          <a:p>
            <a:r>
              <a:rPr lang="en-US" dirty="0" smtClean="0"/>
              <a:t>If N elements are given in memory then for sorting, we will do following steps:-</a:t>
            </a:r>
          </a:p>
          <a:p>
            <a:pPr marL="0" indent="0">
              <a:buNone/>
            </a:pPr>
            <a:r>
              <a:rPr lang="en-US" dirty="0" smtClean="0"/>
              <a:t>        1. first compare first and second element of array  if 1</a:t>
            </a:r>
            <a:r>
              <a:rPr lang="en-US" baseline="30000" dirty="0" smtClean="0"/>
              <a:t>st</a:t>
            </a:r>
            <a:r>
              <a:rPr lang="en-US" dirty="0" smtClean="0"/>
              <a:t> &lt;2</a:t>
            </a:r>
            <a:r>
              <a:rPr lang="en-US" baseline="30000" dirty="0" smtClean="0"/>
              <a:t>nd</a:t>
            </a:r>
            <a:r>
              <a:rPr lang="en-US" dirty="0" smtClean="0"/>
              <a:t> then  </a:t>
            </a:r>
          </a:p>
          <a:p>
            <a:pPr marL="0" indent="0">
              <a:buNone/>
            </a:pPr>
            <a:r>
              <a:rPr lang="en-US" dirty="0" smtClean="0"/>
              <a:t>           compare the 2</a:t>
            </a:r>
            <a:r>
              <a:rPr lang="en-US" baseline="30000" dirty="0" smtClean="0"/>
              <a:t>nd</a:t>
            </a:r>
            <a:r>
              <a:rPr lang="en-US" dirty="0" smtClean="0"/>
              <a:t> with 3</a:t>
            </a:r>
            <a:r>
              <a:rPr lang="en-US" baseline="30000" dirty="0" smtClean="0"/>
              <a:t>rd</a:t>
            </a:r>
            <a:r>
              <a:rPr lang="en-US" dirty="0" smtClean="0"/>
              <a:t> </a:t>
            </a:r>
          </a:p>
          <a:p>
            <a:pPr marL="0" indent="0">
              <a:buNone/>
            </a:pPr>
            <a:r>
              <a:rPr lang="en-US" dirty="0" smtClean="0"/>
              <a:t> 	2. if 2</a:t>
            </a:r>
            <a:r>
              <a:rPr lang="en-US" baseline="30000" dirty="0" smtClean="0"/>
              <a:t>nd</a:t>
            </a:r>
            <a:r>
              <a:rPr lang="en-US" dirty="0" smtClean="0"/>
              <a:t> &gt; 3</a:t>
            </a:r>
            <a:r>
              <a:rPr lang="en-US" baseline="30000" dirty="0" smtClean="0"/>
              <a:t>rd</a:t>
            </a:r>
            <a:r>
              <a:rPr lang="en-US" dirty="0" smtClean="0"/>
              <a:t> then interchange the value of 2</a:t>
            </a:r>
            <a:r>
              <a:rPr lang="en-US" baseline="30000" dirty="0" smtClean="0"/>
              <a:t>nd</a:t>
            </a:r>
            <a:r>
              <a:rPr lang="en-US" dirty="0" smtClean="0"/>
              <a:t> and 3</a:t>
            </a:r>
            <a:r>
              <a:rPr lang="en-US" baseline="30000" dirty="0" smtClean="0"/>
              <a:t>rd</a:t>
            </a:r>
            <a:r>
              <a:rPr lang="en-US" dirty="0" smtClean="0"/>
              <a:t> </a:t>
            </a:r>
          </a:p>
          <a:p>
            <a:pPr marL="0" indent="0">
              <a:buNone/>
            </a:pPr>
            <a:r>
              <a:rPr lang="en-US" dirty="0" smtClean="0"/>
              <a:t>	3. now we compare the value of 3</a:t>
            </a:r>
            <a:r>
              <a:rPr lang="en-US" baseline="30000" dirty="0" smtClean="0"/>
              <a:t>rd</a:t>
            </a:r>
            <a:r>
              <a:rPr lang="en-US" dirty="0" smtClean="0"/>
              <a:t> with 4</a:t>
            </a:r>
            <a:r>
              <a:rPr lang="en-US" baseline="30000" dirty="0" smtClean="0"/>
              <a:t>th</a:t>
            </a:r>
            <a:r>
              <a:rPr lang="en-US" dirty="0" smtClean="0"/>
              <a:t> </a:t>
            </a:r>
          </a:p>
          <a:p>
            <a:pPr marL="0" indent="0">
              <a:buNone/>
            </a:pPr>
            <a:r>
              <a:rPr lang="en-US" dirty="0" smtClean="0"/>
              <a:t>	4. similarly compare until the </a:t>
            </a:r>
            <a:r>
              <a:rPr lang="en-US" dirty="0" smtClean="0"/>
              <a:t>N-1th  </a:t>
            </a:r>
            <a:r>
              <a:rPr lang="en-US" dirty="0" smtClean="0"/>
              <a:t>element is compared with N </a:t>
            </a:r>
            <a:r>
              <a:rPr lang="en-US" dirty="0" err="1" smtClean="0"/>
              <a:t>th</a:t>
            </a:r>
            <a:r>
              <a:rPr lang="en-US" dirty="0" smtClean="0"/>
              <a:t>   </a:t>
            </a:r>
          </a:p>
          <a:p>
            <a:pPr marL="0" indent="0">
              <a:buNone/>
            </a:pPr>
            <a:r>
              <a:rPr lang="en-US" dirty="0" smtClean="0"/>
              <a:t>       element</a:t>
            </a:r>
          </a:p>
          <a:p>
            <a:pPr marL="0" indent="0">
              <a:buNone/>
            </a:pPr>
            <a:r>
              <a:rPr lang="en-US" dirty="0" smtClean="0"/>
              <a:t>	5.  now the highest value element is reached at the Nth place. </a:t>
            </a:r>
          </a:p>
          <a:p>
            <a:pPr marL="0" indent="0">
              <a:buNone/>
            </a:pPr>
            <a:r>
              <a:rPr lang="en-US" dirty="0" smtClean="0"/>
              <a:t>	6. now elements will be compared until N-1 elements</a:t>
            </a:r>
          </a:p>
          <a:p>
            <a:pPr>
              <a:buNone/>
            </a:pPr>
            <a:endParaRPr lang="en-US" dirty="0"/>
          </a:p>
        </p:txBody>
      </p:sp>
    </p:spTree>
    <p:extLst>
      <p:ext uri="{BB962C8B-B14F-4D97-AF65-F5344CB8AC3E}">
        <p14:creationId xmlns:p14="http://schemas.microsoft.com/office/powerpoint/2010/main" xmlns="" val="13967080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17443" y="377687"/>
            <a:ext cx="11191461" cy="636104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2193</Words>
  <Application>Microsoft Office PowerPoint</Application>
  <PresentationFormat>Custom</PresentationFormat>
  <Paragraphs>300</Paragraphs>
  <Slides>38</Slides>
  <Notes>15</Notes>
  <HiddenSlides>0</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Berlin</vt:lpstr>
      <vt:lpstr>1_Berlin</vt:lpstr>
      <vt:lpstr>2_Berlin</vt:lpstr>
      <vt:lpstr>3_Berlin</vt:lpstr>
      <vt:lpstr>Unit 7: Sorting BY : S. R. Sharma </vt:lpstr>
      <vt:lpstr>Preliminaries of sorting</vt:lpstr>
      <vt:lpstr>Insertion sort</vt:lpstr>
      <vt:lpstr>Cont……</vt:lpstr>
      <vt:lpstr>Slide 5</vt:lpstr>
      <vt:lpstr>Analysis of insertion sort</vt:lpstr>
      <vt:lpstr>Cont..</vt:lpstr>
      <vt:lpstr>Bubble sort </vt:lpstr>
      <vt:lpstr>Slide 9</vt:lpstr>
      <vt:lpstr>Analysis of bubble sort.</vt:lpstr>
      <vt:lpstr>Cont..</vt:lpstr>
      <vt:lpstr>Selection sort </vt:lpstr>
      <vt:lpstr>Slide 13</vt:lpstr>
      <vt:lpstr>Analysis of selection sort</vt:lpstr>
      <vt:lpstr>Shell Sort</vt:lpstr>
      <vt:lpstr>Cont..</vt:lpstr>
      <vt:lpstr>Slide 17</vt:lpstr>
      <vt:lpstr>Analysis of shell sort.</vt:lpstr>
      <vt:lpstr>Merge sort.</vt:lpstr>
      <vt:lpstr>Slide 20</vt:lpstr>
      <vt:lpstr>Analysis of merge sort</vt:lpstr>
      <vt:lpstr>Radix sort or bucket sort.</vt:lpstr>
      <vt:lpstr>Slide 23</vt:lpstr>
      <vt:lpstr>Analysis of radix sort</vt:lpstr>
      <vt:lpstr>Cont..</vt:lpstr>
      <vt:lpstr>Quick sort  </vt:lpstr>
      <vt:lpstr>Cont..</vt:lpstr>
      <vt:lpstr>The process for sorting the elements through quick sort is as:</vt:lpstr>
      <vt:lpstr>Let us take a list of elements and process through quick sorting</vt:lpstr>
      <vt:lpstr>Slide 30</vt:lpstr>
      <vt:lpstr>Slide 31</vt:lpstr>
      <vt:lpstr>Analysis of quick sort</vt:lpstr>
      <vt:lpstr>Worst case:-</vt:lpstr>
      <vt:lpstr>Basic External Sorting Algorithm</vt:lpstr>
      <vt:lpstr>Basic External Sorting </vt:lpstr>
      <vt:lpstr>Basic External Sorting </vt:lpstr>
      <vt:lpstr>Basic External Sorting </vt:lpstr>
      <vt:lpstr>Basic External Sorting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Admin</dc:creator>
  <cp:lastModifiedBy>Admin</cp:lastModifiedBy>
  <cp:revision>38</cp:revision>
  <dcterms:created xsi:type="dcterms:W3CDTF">2014-04-17T23:07:25Z</dcterms:created>
  <dcterms:modified xsi:type="dcterms:W3CDTF">2018-03-14T14:44:03Z</dcterms:modified>
</cp:coreProperties>
</file>