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21"/>
  </p:notesMasterIdLst>
  <p:sldIdLst>
    <p:sldId id="257" r:id="rId5"/>
    <p:sldId id="258" r:id="rId6"/>
    <p:sldId id="259" r:id="rId7"/>
    <p:sldId id="260" r:id="rId8"/>
    <p:sldId id="261" r:id="rId9"/>
    <p:sldId id="277" r:id="rId10"/>
    <p:sldId id="278" r:id="rId11"/>
    <p:sldId id="263" r:id="rId12"/>
    <p:sldId id="279" r:id="rId13"/>
    <p:sldId id="280" r:id="rId14"/>
    <p:sldId id="281" r:id="rId15"/>
    <p:sldId id="267" r:id="rId16"/>
    <p:sldId id="282" r:id="rId17"/>
    <p:sldId id="283" r:id="rId18"/>
    <p:sldId id="271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Front Matter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Group Member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25" autoAdjust="0"/>
    <p:restoredTop sz="92865" autoAdjust="0"/>
  </p:normalViewPr>
  <p:slideViewPr>
    <p:cSldViewPr snapToGrid="0">
      <p:cViewPr varScale="1">
        <p:scale>
          <a:sx n="64" d="100"/>
          <a:sy n="64" d="100"/>
        </p:scale>
        <p:origin x="-620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xmlns="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186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97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9410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784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739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39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2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223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195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4314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18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570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4239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36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5995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730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3368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08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984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95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68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746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743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50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935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05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13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632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21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016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111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7342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869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08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462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59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9886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842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799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98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39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92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146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37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333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206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060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52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9702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8646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51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72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990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454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504661"/>
            <a:ext cx="8144134" cy="1659835"/>
          </a:xfrm>
        </p:spPr>
        <p:txBody>
          <a:bodyPr/>
          <a:lstStyle/>
          <a:p>
            <a:r>
              <a:rPr lang="en-US" dirty="0" smtClean="0"/>
              <a:t>Unit 7: Sorting</a:t>
            </a:r>
            <a:br>
              <a:rPr lang="en-US" dirty="0" smtClean="0"/>
            </a:br>
            <a:r>
              <a:rPr lang="en-US" dirty="0" smtClean="0"/>
              <a:t>BY : S. R. Sharma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592887" cy="17881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Preliminaries of sorting, bubble sort, insertion sort</a:t>
            </a:r>
          </a:p>
          <a:p>
            <a:pPr algn="l"/>
            <a:r>
              <a:rPr lang="en-US" sz="2800" dirty="0" smtClean="0"/>
              <a:t> lower bound for simple sorting algorithm</a:t>
            </a:r>
          </a:p>
          <a:p>
            <a:pPr algn="l"/>
            <a:r>
              <a:rPr lang="en-US" sz="2800" dirty="0" smtClean="0"/>
              <a:t>Shell sort, heap sort, merge sort, quick sort,</a:t>
            </a:r>
          </a:p>
          <a:p>
            <a:pPr algn="l"/>
            <a:r>
              <a:rPr lang="en-US" sz="2800" dirty="0" smtClean="0"/>
              <a:t>Bucket sort,</a:t>
            </a:r>
            <a:endParaRPr lang="en-US" sz="2800" dirty="0" smtClean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8929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bubble sort.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8" y="2047461"/>
            <a:ext cx="11191461" cy="46415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In bubble sort n-1 )comparison will be in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pass, n-2 in 2</a:t>
            </a:r>
            <a:r>
              <a:rPr lang="en-US" sz="3200" baseline="30000" dirty="0" smtClean="0"/>
              <a:t>nd</a:t>
            </a:r>
            <a:r>
              <a:rPr lang="en-US" sz="3200" dirty="0" smtClean="0"/>
              <a:t> pass,n-3 in 3</a:t>
            </a:r>
            <a:r>
              <a:rPr lang="en-US" sz="3200" baseline="30000" dirty="0" smtClean="0"/>
              <a:t>rd</a:t>
            </a:r>
            <a:r>
              <a:rPr lang="en-US" sz="3200" dirty="0" smtClean="0"/>
              <a:t> pass and so </a:t>
            </a:r>
            <a:r>
              <a:rPr lang="en-US" sz="3200" dirty="0" err="1" smtClean="0"/>
              <a:t>on.it</a:t>
            </a:r>
            <a:r>
              <a:rPr lang="en-US" sz="3200" dirty="0" smtClean="0"/>
              <a:t> is very simple to calculate the number of comparison. Total number of comparison </a:t>
            </a:r>
            <a:r>
              <a:rPr lang="en-US" sz="3200" dirty="0" err="1" smtClean="0"/>
              <a:t>wiil</a:t>
            </a:r>
            <a:r>
              <a:rPr lang="en-US" sz="3200" dirty="0" smtClean="0"/>
              <a:t> be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   (n-1)+(n-2)+(n-3)+…….+3+2+1. it’s a form of arithmetic </a:t>
            </a:r>
            <a:r>
              <a:rPr lang="en-US" sz="3200" dirty="0" err="1" smtClean="0"/>
              <a:t>progession</a:t>
            </a:r>
            <a:r>
              <a:rPr lang="en-US" sz="3200" dirty="0" smtClean="0"/>
              <a:t> </a:t>
            </a:r>
            <a:r>
              <a:rPr lang="en-US" sz="3200" dirty="0" smtClean="0"/>
              <a:t>, so we can apply formula</a:t>
            </a:r>
          </a:p>
          <a:p>
            <a:pPr>
              <a:buNone/>
            </a:pPr>
            <a:r>
              <a:rPr lang="en-US" sz="3200" dirty="0" smtClean="0"/>
              <a:t>Sum=n/2[2a+(n-1)d]  =&gt; (n-1)/2[2*1(n-1-1)*1]</a:t>
            </a:r>
          </a:p>
          <a:p>
            <a:pPr>
              <a:buNone/>
            </a:pPr>
            <a:r>
              <a:rPr lang="en-US" sz="3200" dirty="0" smtClean="0"/>
              <a:t>=(n-1)/2[2+n-2]</a:t>
            </a:r>
          </a:p>
          <a:p>
            <a:pPr>
              <a:buNone/>
            </a:pPr>
            <a:r>
              <a:rPr lang="en-US" sz="3200" dirty="0" smtClean="0"/>
              <a:t>=n(n-1)/2    which is of 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565" y="1979063"/>
            <a:ext cx="10411748" cy="46403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The main advantages of bubble sort is simplicity of algorithm, additional space requirement is only one temporary variable and it behaves as 0(n) for sorted array of element.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0321" y="1997764"/>
            <a:ext cx="9613861" cy="463163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process of sorting elements using selection sort is as </a:t>
            </a:r>
          </a:p>
          <a:p>
            <a:pPr>
              <a:buNone/>
            </a:pPr>
            <a:r>
              <a:rPr lang="en-US" dirty="0" smtClean="0"/>
              <a:t>Pass 1: a. </a:t>
            </a:r>
            <a:r>
              <a:rPr lang="en-US" dirty="0" err="1" smtClean="0"/>
              <a:t>searach</a:t>
            </a:r>
            <a:r>
              <a:rPr lang="en-US" dirty="0" smtClean="0"/>
              <a:t> the smallest elements from </a:t>
            </a:r>
            <a:r>
              <a:rPr lang="en-US" dirty="0" err="1" smtClean="0"/>
              <a:t>arr</a:t>
            </a:r>
            <a:r>
              <a:rPr lang="en-US" dirty="0" smtClean="0"/>
              <a:t>[0] ……</a:t>
            </a:r>
            <a:r>
              <a:rPr lang="en-US" dirty="0" err="1" smtClean="0"/>
              <a:t>arr</a:t>
            </a:r>
            <a:r>
              <a:rPr lang="en-US" dirty="0" smtClean="0"/>
              <a:t>[n-1].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b. interchange </a:t>
            </a:r>
            <a:r>
              <a:rPr lang="en-US" dirty="0" err="1" smtClean="0"/>
              <a:t>arr</a:t>
            </a:r>
            <a:r>
              <a:rPr lang="en-US" dirty="0" smtClean="0"/>
              <a:t>[0] with the smallest element.</a:t>
            </a:r>
          </a:p>
          <a:p>
            <a:pPr>
              <a:buNone/>
            </a:pPr>
            <a:r>
              <a:rPr lang="en-US" dirty="0" smtClean="0"/>
              <a:t>Result: </a:t>
            </a:r>
            <a:r>
              <a:rPr lang="en-US" dirty="0" err="1" smtClean="0"/>
              <a:t>arr</a:t>
            </a:r>
            <a:r>
              <a:rPr lang="en-US" dirty="0" smtClean="0"/>
              <a:t>[0] is sorted</a:t>
            </a:r>
          </a:p>
          <a:p>
            <a:pPr>
              <a:buNone/>
            </a:pPr>
            <a:r>
              <a:rPr lang="en-US" dirty="0" smtClean="0"/>
              <a:t>Pass 2:  a. </a:t>
            </a:r>
            <a:r>
              <a:rPr lang="en-US" dirty="0" err="1" smtClean="0"/>
              <a:t>searach</a:t>
            </a:r>
            <a:r>
              <a:rPr lang="en-US" dirty="0" smtClean="0"/>
              <a:t> the smallest elements from </a:t>
            </a:r>
            <a:r>
              <a:rPr lang="en-US" dirty="0" err="1" smtClean="0"/>
              <a:t>arr</a:t>
            </a:r>
            <a:r>
              <a:rPr lang="en-US" dirty="0" smtClean="0"/>
              <a:t>[1] ……</a:t>
            </a:r>
            <a:r>
              <a:rPr lang="en-US" dirty="0" err="1" smtClean="0"/>
              <a:t>arr</a:t>
            </a:r>
            <a:r>
              <a:rPr lang="en-US" dirty="0" smtClean="0"/>
              <a:t>[n-1]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b. interchange </a:t>
            </a:r>
            <a:r>
              <a:rPr lang="en-US" dirty="0" err="1" smtClean="0"/>
              <a:t>arr</a:t>
            </a:r>
            <a:r>
              <a:rPr lang="en-US" dirty="0" smtClean="0"/>
              <a:t>[1] with the smallest elements </a:t>
            </a:r>
          </a:p>
          <a:p>
            <a:pPr>
              <a:buNone/>
            </a:pPr>
            <a:r>
              <a:rPr lang="en-US" dirty="0" smtClean="0"/>
              <a:t>Result : </a:t>
            </a:r>
            <a:r>
              <a:rPr lang="en-US" dirty="0" err="1" smtClean="0"/>
              <a:t>arr</a:t>
            </a:r>
            <a:r>
              <a:rPr lang="en-US" dirty="0" smtClean="0"/>
              <a:t>[0], </a:t>
            </a:r>
            <a:r>
              <a:rPr lang="en-US" dirty="0" err="1" smtClean="0"/>
              <a:t>arr</a:t>
            </a:r>
            <a:r>
              <a:rPr lang="en-US" dirty="0" smtClean="0"/>
              <a:t>[1] is sorted.</a:t>
            </a:r>
          </a:p>
          <a:p>
            <a:pPr>
              <a:buNone/>
            </a:pPr>
            <a:r>
              <a:rPr lang="en-US" dirty="0" smtClean="0"/>
              <a:t>Pass N-1:   a. search smallest elements from </a:t>
            </a:r>
            <a:r>
              <a:rPr lang="en-US" dirty="0" err="1" smtClean="0"/>
              <a:t>arr</a:t>
            </a:r>
            <a:r>
              <a:rPr lang="en-US" dirty="0" smtClean="0"/>
              <a:t>[n-2] and </a:t>
            </a:r>
            <a:r>
              <a:rPr lang="en-US" dirty="0" err="1" smtClean="0"/>
              <a:t>arr</a:t>
            </a:r>
            <a:r>
              <a:rPr lang="en-US" dirty="0" smtClean="0"/>
              <a:t>[n-1]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b. interchange </a:t>
            </a:r>
            <a:r>
              <a:rPr lang="en-US" dirty="0" err="1" smtClean="0"/>
              <a:t>arr</a:t>
            </a:r>
            <a:r>
              <a:rPr lang="en-US" dirty="0" smtClean="0"/>
              <a:t>(n-2) with smallest</a:t>
            </a:r>
          </a:p>
          <a:p>
            <a:pPr>
              <a:buNone/>
            </a:pPr>
            <a:r>
              <a:rPr lang="en-US" dirty="0" smtClean="0"/>
              <a:t>Result : </a:t>
            </a:r>
            <a:r>
              <a:rPr lang="en-US" dirty="0" err="1" smtClean="0"/>
              <a:t>arr</a:t>
            </a:r>
            <a:r>
              <a:rPr lang="en-US" dirty="0" smtClean="0"/>
              <a:t>[0] ……………</a:t>
            </a:r>
            <a:r>
              <a:rPr lang="en-US" dirty="0" err="1" smtClean="0"/>
              <a:t>arr</a:t>
            </a:r>
            <a:r>
              <a:rPr lang="en-US" dirty="0" smtClean="0"/>
              <a:t>[n-1] is sorted.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882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809" y="149087"/>
            <a:ext cx="11360426" cy="670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447262"/>
            <a:ext cx="9613861" cy="775252"/>
          </a:xfrm>
        </p:spPr>
        <p:txBody>
          <a:bodyPr/>
          <a:lstStyle/>
          <a:p>
            <a:r>
              <a:rPr lang="en-US" dirty="0" smtClean="0"/>
              <a:t>Analysis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550504"/>
            <a:ext cx="10242783" cy="497950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In selection sort pass one will compare n-1 elements  pass 2 will compare n-2 elements and so on pass n-2 will compare only 1 elements so , total number of elements comparison is given by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sum=(n-1)+(n-2)+(n-3)+…………..3+2+1   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it is arithmetic series in decreasing </a:t>
            </a:r>
            <a:r>
              <a:rPr lang="en-US" sz="2800" dirty="0" err="1" smtClean="0"/>
              <a:t>oreder</a:t>
            </a:r>
            <a:r>
              <a:rPr lang="en-US" sz="2800" dirty="0" smtClean="0"/>
              <a:t> so apply formula </a:t>
            </a:r>
          </a:p>
          <a:p>
            <a:pPr>
              <a:buNone/>
            </a:pPr>
            <a:r>
              <a:rPr lang="en-US" sz="2800" dirty="0" smtClean="0"/>
              <a:t>Sum = n/2[2a+(n-1)d]</a:t>
            </a:r>
          </a:p>
          <a:p>
            <a:pPr>
              <a:buNone/>
            </a:pPr>
            <a:r>
              <a:rPr lang="en-US" sz="2800" dirty="0" smtClean="0"/>
              <a:t>= (n-1)/2[2(n-1)+{(n-1)-1}{(n-2)-(n-1)}]</a:t>
            </a:r>
          </a:p>
          <a:p>
            <a:pPr>
              <a:buNone/>
            </a:pPr>
            <a:r>
              <a:rPr lang="en-US" sz="2800" dirty="0" smtClean="0"/>
              <a:t>=(n-1)/2[2n-2+(n-1-1)(n-2-n+1)]</a:t>
            </a:r>
          </a:p>
          <a:p>
            <a:pPr>
              <a:buNone/>
            </a:pPr>
            <a:r>
              <a:rPr lang="en-US" sz="2800" dirty="0" smtClean="0"/>
              <a:t>=(n-1)/2[2n-2-n+2)</a:t>
            </a:r>
          </a:p>
          <a:p>
            <a:pPr>
              <a:buNone/>
            </a:pPr>
            <a:r>
              <a:rPr lang="en-US" sz="2800" dirty="0" smtClean="0"/>
              <a:t>=n(n-1)/2</a:t>
            </a:r>
          </a:p>
          <a:p>
            <a:pPr>
              <a:buNone/>
            </a:pPr>
            <a:r>
              <a:rPr lang="en-US" sz="2800" dirty="0" smtClean="0"/>
              <a:t>=0(n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 its has same behavior in both worst case and best case.</a:t>
            </a:r>
            <a:endParaRPr lang="en-US" sz="2800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7227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552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87826"/>
            <a:ext cx="10789436" cy="46515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 algorithm we describes will be interchangeable.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Each will be passed an array containing the elements and an integer containing the number of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will assume that existence of the “&lt;“ and ”&gt;” operators for the comparisons.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Sorting under these condition is known as comparisons-based sorting.</a:t>
            </a:r>
          </a:p>
          <a:p>
            <a:pPr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56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17443" y="1928191"/>
            <a:ext cx="10704444" cy="46614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The insertion sort insert each elements in proper place. If there are N elements in the array and we place each element of array at proper place in previously sorted element list.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let us take there are N elements in the arr. The process of inserting each elements in proper place is as;</a:t>
            </a:r>
          </a:p>
          <a:p>
            <a:pPr>
              <a:buNone/>
            </a:pPr>
            <a:r>
              <a:rPr lang="en-US" sz="3200" dirty="0" smtClean="0"/>
              <a:t>Pass1: </a:t>
            </a:r>
            <a:r>
              <a:rPr lang="en-US" sz="3200" dirty="0" err="1" smtClean="0"/>
              <a:t>arr</a:t>
            </a:r>
            <a:r>
              <a:rPr lang="en-US" sz="3200" dirty="0" smtClean="0"/>
              <a:t>[0] is already sorted because only one element.</a:t>
            </a:r>
          </a:p>
          <a:p>
            <a:pPr>
              <a:buNone/>
            </a:pPr>
            <a:r>
              <a:rPr lang="en-US" sz="3200" dirty="0" smtClean="0"/>
              <a:t>Pass 2: </a:t>
            </a:r>
            <a:r>
              <a:rPr lang="en-US" sz="3200" dirty="0" err="1" smtClean="0"/>
              <a:t>arr</a:t>
            </a:r>
            <a:r>
              <a:rPr lang="en-US" sz="3200" dirty="0" smtClean="0"/>
              <a:t>[1] is inserted before or after </a:t>
            </a:r>
            <a:r>
              <a:rPr lang="en-US" sz="3200" dirty="0" err="1" smtClean="0"/>
              <a:t>arr</a:t>
            </a:r>
            <a:r>
              <a:rPr lang="en-US" sz="3200" dirty="0" smtClean="0"/>
              <a:t>[0].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          so that </a:t>
            </a:r>
            <a:r>
              <a:rPr lang="en-US" sz="3200" dirty="0" err="1" smtClean="0"/>
              <a:t>arr</a:t>
            </a:r>
            <a:r>
              <a:rPr lang="en-US" sz="3200" dirty="0" smtClean="0"/>
              <a:t>[0] and </a:t>
            </a:r>
            <a:r>
              <a:rPr lang="en-US" sz="3200" dirty="0" err="1" smtClean="0"/>
              <a:t>arr</a:t>
            </a:r>
            <a:r>
              <a:rPr lang="en-US" sz="3200" dirty="0" smtClean="0"/>
              <a:t>[1] are sorted.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36922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08312"/>
            <a:ext cx="9613861" cy="4740965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Pass 3: </a:t>
            </a:r>
            <a:r>
              <a:rPr lang="en-US" sz="3200" dirty="0" err="1" smtClean="0"/>
              <a:t>arr</a:t>
            </a:r>
            <a:r>
              <a:rPr lang="en-US" sz="3200" dirty="0" smtClean="0"/>
              <a:t>[2] is inserted before </a:t>
            </a:r>
            <a:r>
              <a:rPr lang="en-US" sz="3200" dirty="0" err="1" smtClean="0"/>
              <a:t>arr</a:t>
            </a:r>
            <a:r>
              <a:rPr lang="en-US" sz="3200" dirty="0" smtClean="0"/>
              <a:t>[0], in between </a:t>
            </a:r>
            <a:r>
              <a:rPr lang="en-US" sz="3200" dirty="0" err="1" smtClean="0"/>
              <a:t>arr</a:t>
            </a:r>
            <a:r>
              <a:rPr lang="en-US" sz="3200" dirty="0" smtClean="0"/>
              <a:t>[0] and </a:t>
            </a:r>
            <a:r>
              <a:rPr lang="en-US" sz="3200" dirty="0" err="1" smtClean="0"/>
              <a:t>arr</a:t>
            </a:r>
            <a:r>
              <a:rPr lang="en-US" sz="3200" dirty="0" smtClean="0"/>
              <a:t>[1], or after </a:t>
            </a:r>
            <a:r>
              <a:rPr lang="en-US" sz="3200" dirty="0" err="1" smtClean="0"/>
              <a:t>arr</a:t>
            </a:r>
            <a:r>
              <a:rPr lang="en-US" sz="3200" dirty="0" smtClean="0"/>
              <a:t>[1].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so that </a:t>
            </a:r>
            <a:r>
              <a:rPr lang="en-US" sz="3200" dirty="0" err="1" smtClean="0"/>
              <a:t>arr</a:t>
            </a:r>
            <a:r>
              <a:rPr lang="en-US" sz="3200" dirty="0" smtClean="0"/>
              <a:t>[0],</a:t>
            </a:r>
            <a:r>
              <a:rPr lang="en-US" sz="3200" dirty="0" err="1" smtClean="0"/>
              <a:t>arr</a:t>
            </a:r>
            <a:r>
              <a:rPr lang="en-US" sz="3200" dirty="0" smtClean="0"/>
              <a:t>[1] and </a:t>
            </a:r>
            <a:r>
              <a:rPr lang="en-US" sz="3200" dirty="0" err="1" smtClean="0"/>
              <a:t>arr</a:t>
            </a:r>
            <a:r>
              <a:rPr lang="en-US" sz="3200" dirty="0" smtClean="0"/>
              <a:t>[2] are sorted </a:t>
            </a:r>
          </a:p>
          <a:p>
            <a:pPr>
              <a:buNone/>
            </a:pPr>
            <a:r>
              <a:rPr lang="en-US" sz="3200" dirty="0" smtClean="0"/>
              <a:t>………………………………………………………………</a:t>
            </a:r>
          </a:p>
          <a:p>
            <a:pPr>
              <a:buNone/>
            </a:pPr>
            <a:r>
              <a:rPr lang="en-US" sz="3200" dirty="0" smtClean="0"/>
              <a:t>………………………………………………………………..</a:t>
            </a:r>
          </a:p>
          <a:p>
            <a:pPr>
              <a:buNone/>
            </a:pPr>
            <a:r>
              <a:rPr lang="en-US" sz="3200" dirty="0" smtClean="0"/>
              <a:t>Pass N-1: </a:t>
            </a:r>
            <a:r>
              <a:rPr lang="en-US" sz="3200" dirty="0" err="1" smtClean="0"/>
              <a:t>arr</a:t>
            </a:r>
            <a:r>
              <a:rPr lang="en-US" sz="3200" dirty="0" smtClean="0"/>
              <a:t>[N-1] is inserted into its proper place in array </a:t>
            </a:r>
            <a:r>
              <a:rPr lang="en-US" sz="3200" dirty="0" err="1" smtClean="0"/>
              <a:t>arr</a:t>
            </a:r>
            <a:r>
              <a:rPr lang="en-US" sz="3200" dirty="0" smtClean="0"/>
              <a:t>[0] ,</a:t>
            </a:r>
            <a:r>
              <a:rPr lang="en-US" sz="3200" dirty="0" err="1" smtClean="0"/>
              <a:t>arr</a:t>
            </a:r>
            <a:r>
              <a:rPr lang="en-US" sz="3200" dirty="0" smtClean="0"/>
              <a:t>[1], </a:t>
            </a:r>
            <a:r>
              <a:rPr lang="en-US" sz="3200" dirty="0" err="1" smtClean="0"/>
              <a:t>arr</a:t>
            </a:r>
            <a:r>
              <a:rPr lang="en-US" sz="3200" dirty="0" smtClean="0"/>
              <a:t>[2] ………..</a:t>
            </a:r>
            <a:r>
              <a:rPr lang="en-US" sz="3200" dirty="0" err="1" smtClean="0"/>
              <a:t>arr</a:t>
            </a:r>
            <a:r>
              <a:rPr lang="en-US" sz="3200" dirty="0" smtClean="0"/>
              <a:t>[N-2]</a:t>
            </a:r>
          </a:p>
          <a:p>
            <a:pPr>
              <a:buNone/>
            </a:pPr>
            <a:r>
              <a:rPr lang="en-US" sz="3200" dirty="0" smtClean="0"/>
              <a:t>So </a:t>
            </a:r>
            <a:r>
              <a:rPr lang="en-US" sz="3200" dirty="0" err="1" smtClean="0"/>
              <a:t>arr</a:t>
            </a:r>
            <a:r>
              <a:rPr lang="en-US" sz="3200" dirty="0" smtClean="0"/>
              <a:t>[0],</a:t>
            </a:r>
            <a:r>
              <a:rPr lang="en-US" sz="3200" dirty="0" err="1" smtClean="0"/>
              <a:t>arr</a:t>
            </a:r>
            <a:r>
              <a:rPr lang="en-US" sz="3200" dirty="0" smtClean="0"/>
              <a:t>[1], </a:t>
            </a:r>
            <a:r>
              <a:rPr lang="en-US" sz="3200" dirty="0" err="1" smtClean="0"/>
              <a:t>arr</a:t>
            </a:r>
            <a:r>
              <a:rPr lang="en-US" sz="3200" dirty="0" smtClean="0"/>
              <a:t>[2] ……..</a:t>
            </a:r>
            <a:r>
              <a:rPr lang="en-US" sz="3200" dirty="0" err="1" smtClean="0"/>
              <a:t>arr</a:t>
            </a:r>
            <a:r>
              <a:rPr lang="en-US" sz="3200" dirty="0" smtClean="0"/>
              <a:t>[N-1] are sorted.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5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7163"/>
            <a:ext cx="11708296" cy="65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0301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/>
              <a:t>The first elements has no other elements before it. So it does not required any comparison .  Second element requires 1 comparison ,third requires 2 comparisons and so on . Therefore total number of comparisons will be:- </a:t>
            </a:r>
          </a:p>
          <a:p>
            <a:pPr>
              <a:buNone/>
            </a:pPr>
            <a:r>
              <a:rPr lang="en-US" sz="3200" dirty="0" smtClean="0"/>
              <a:t>1+2+3……………+(N-2)+(N-1)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it’s a form of arithmetic progression so we can apply formula :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08313"/>
            <a:ext cx="10660227" cy="4681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Sum = N/2[2a+(n-1)d]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=(n-1)/2[2*1+(n-1-1)*1]</a:t>
            </a:r>
          </a:p>
          <a:p>
            <a:pPr>
              <a:buNone/>
            </a:pPr>
            <a:r>
              <a:rPr lang="en-US" sz="3200" dirty="0" smtClean="0"/>
              <a:t>  =(n-1)/2[2+n-2]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= n(n-1)/2 which is of o(n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).</a:t>
            </a:r>
          </a:p>
          <a:p>
            <a:pPr>
              <a:buNone/>
            </a:pPr>
            <a:r>
              <a:rPr lang="en-US" sz="3200" dirty="0" smtClean="0"/>
              <a:t> </a:t>
            </a:r>
            <a:r>
              <a:rPr lang="en-US" sz="3200" dirty="0" smtClean="0"/>
              <a:t>  it’s worse case of </a:t>
            </a:r>
            <a:r>
              <a:rPr lang="en-US" sz="3200" dirty="0" err="1" smtClean="0"/>
              <a:t>behaviour</a:t>
            </a:r>
            <a:r>
              <a:rPr lang="en-US" sz="3200" dirty="0" smtClean="0"/>
              <a:t> of insertion sort where all elements are in reverse order.</a:t>
            </a:r>
          </a:p>
          <a:p>
            <a:pPr>
              <a:buNone/>
            </a:pPr>
            <a:r>
              <a:rPr lang="en-US" sz="3200" dirty="0" smtClean="0"/>
              <a:t>Insertion sort behaves as of o(n) when elements are in sorted order and also has worth when list of elements are near about sorted.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0321" y="1818861"/>
            <a:ext cx="10441566" cy="5039138"/>
          </a:xfrm>
        </p:spPr>
        <p:txBody>
          <a:bodyPr/>
          <a:lstStyle/>
          <a:p>
            <a:r>
              <a:rPr lang="en-US" dirty="0" smtClean="0"/>
              <a:t>If N elements are given in memory then for </a:t>
            </a:r>
            <a:r>
              <a:rPr lang="en-US" dirty="0" smtClean="0"/>
              <a:t>sorting, </a:t>
            </a:r>
            <a:r>
              <a:rPr lang="en-US" dirty="0" smtClean="0"/>
              <a:t>we </a:t>
            </a:r>
            <a:r>
              <a:rPr lang="en-US" dirty="0" smtClean="0"/>
              <a:t>will do </a:t>
            </a:r>
            <a:r>
              <a:rPr lang="en-US" dirty="0" smtClean="0"/>
              <a:t>following steps:-</a:t>
            </a:r>
          </a:p>
          <a:p>
            <a:pPr marL="0" indent="0">
              <a:buNone/>
            </a:pPr>
            <a:r>
              <a:rPr lang="en-US" dirty="0" smtClean="0"/>
              <a:t>        1. first compare first and second element of array  if 1</a:t>
            </a:r>
            <a:r>
              <a:rPr lang="en-US" baseline="30000" dirty="0" smtClean="0"/>
              <a:t>st</a:t>
            </a:r>
            <a:r>
              <a:rPr lang="en-US" dirty="0" smtClean="0"/>
              <a:t> &lt;2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smtClean="0"/>
              <a:t>then  </a:t>
            </a:r>
          </a:p>
          <a:p>
            <a:pPr marL="0" indent="0">
              <a:buNone/>
            </a:pPr>
            <a:r>
              <a:rPr lang="en-US" dirty="0" smtClean="0"/>
              <a:t>           compare </a:t>
            </a:r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with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	2. if 2</a:t>
            </a:r>
            <a:r>
              <a:rPr lang="en-US" baseline="30000" dirty="0" smtClean="0"/>
              <a:t>nd</a:t>
            </a:r>
            <a:r>
              <a:rPr lang="en-US" dirty="0" smtClean="0"/>
              <a:t> &gt; 3</a:t>
            </a:r>
            <a:r>
              <a:rPr lang="en-US" baseline="30000" dirty="0" smtClean="0"/>
              <a:t>rd</a:t>
            </a:r>
            <a:r>
              <a:rPr lang="en-US" dirty="0" smtClean="0"/>
              <a:t> then interchange the value of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3. now we compare the value of 3</a:t>
            </a:r>
            <a:r>
              <a:rPr lang="en-US" baseline="30000" dirty="0" smtClean="0"/>
              <a:t>rd</a:t>
            </a:r>
            <a:r>
              <a:rPr lang="en-US" dirty="0" smtClean="0"/>
              <a:t> with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4. similarly compare until the N-1 </a:t>
            </a:r>
            <a:r>
              <a:rPr lang="en-US" dirty="0" err="1" smtClean="0"/>
              <a:t>th</a:t>
            </a:r>
            <a:r>
              <a:rPr lang="en-US" dirty="0" smtClean="0"/>
              <a:t> element is compared with N </a:t>
            </a:r>
            <a:r>
              <a:rPr lang="en-US" dirty="0" err="1" smtClean="0"/>
              <a:t>th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   element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5.  now the </a:t>
            </a:r>
            <a:r>
              <a:rPr lang="en-US" dirty="0" smtClean="0"/>
              <a:t>highest </a:t>
            </a:r>
            <a:r>
              <a:rPr lang="en-US" dirty="0" smtClean="0"/>
              <a:t>value element is reached at the Nth place. </a:t>
            </a:r>
          </a:p>
          <a:p>
            <a:pPr marL="0" indent="0">
              <a:buNone/>
            </a:pPr>
            <a:r>
              <a:rPr lang="en-US" dirty="0" smtClean="0"/>
              <a:t>	6. now elements will be compared until N-1 elements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670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443" y="377687"/>
            <a:ext cx="11191461" cy="636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833</Words>
  <Application>Microsoft Office PowerPoint</Application>
  <PresentationFormat>Custom</PresentationFormat>
  <Paragraphs>89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Berlin</vt:lpstr>
      <vt:lpstr>1_Berlin</vt:lpstr>
      <vt:lpstr>2_Berlin</vt:lpstr>
      <vt:lpstr>3_Berlin</vt:lpstr>
      <vt:lpstr>Unit 7: Sorting BY : S. R. Sharma </vt:lpstr>
      <vt:lpstr>Preliminaries of sorting</vt:lpstr>
      <vt:lpstr>Insertion sort</vt:lpstr>
      <vt:lpstr>Cont……</vt:lpstr>
      <vt:lpstr>Slide 5</vt:lpstr>
      <vt:lpstr>Analysis of insertion sort</vt:lpstr>
      <vt:lpstr>Cont..</vt:lpstr>
      <vt:lpstr>Bubble sort </vt:lpstr>
      <vt:lpstr>Slide 9</vt:lpstr>
      <vt:lpstr>Analysis of bubble sort.</vt:lpstr>
      <vt:lpstr>Cont..</vt:lpstr>
      <vt:lpstr>Selection sort </vt:lpstr>
      <vt:lpstr>Slide 13</vt:lpstr>
      <vt:lpstr>Analysis of selection sort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</dc:creator>
  <cp:lastModifiedBy>Admin</cp:lastModifiedBy>
  <cp:revision>15</cp:revision>
  <dcterms:created xsi:type="dcterms:W3CDTF">2014-04-17T23:07:25Z</dcterms:created>
  <dcterms:modified xsi:type="dcterms:W3CDTF">2018-03-11T16:27:44Z</dcterms:modified>
</cp:coreProperties>
</file>