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64" r:id="rId3"/>
    <p:sldId id="279" r:id="rId4"/>
    <p:sldId id="266" r:id="rId5"/>
    <p:sldId id="270" r:id="rId6"/>
    <p:sldId id="268" r:id="rId7"/>
    <p:sldId id="271" r:id="rId8"/>
    <p:sldId id="269" r:id="rId9"/>
    <p:sldId id="272" r:id="rId10"/>
    <p:sldId id="273" r:id="rId11"/>
    <p:sldId id="274" r:id="rId12"/>
    <p:sldId id="275" r:id="rId13"/>
    <p:sldId id="276" r:id="rId14"/>
    <p:sldId id="277" r:id="rId15"/>
    <p:sldId id="278" r:id="rId16"/>
    <p:sldId id="267" r:id="rId17"/>
    <p:sldId id="280"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2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A83885-BF3B-417A-B8E7-DA8AA5C3A4B9}" type="datetimeFigureOut">
              <a:rPr lang="en-US" smtClean="0"/>
              <a:pPr/>
              <a:t>12/30/2017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F461FB-6DF6-481B-999F-F5B9B48C020F}" type="slidenum">
              <a:rPr lang="en-US" smtClean="0"/>
              <a:pPr/>
              <a:t>‹#›</a:t>
            </a:fld>
            <a:endParaRPr lang="en-US"/>
          </a:p>
        </p:txBody>
      </p:sp>
    </p:spTree>
    <p:extLst>
      <p:ext uri="{BB962C8B-B14F-4D97-AF65-F5344CB8AC3E}">
        <p14:creationId xmlns:p14="http://schemas.microsoft.com/office/powerpoint/2010/main" val="373105383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B3772-2E22-4C04-A6DA-01BA62F695B8}" type="datetimeFigureOut">
              <a:rPr lang="en-US" smtClean="0"/>
              <a:pPr/>
              <a:t>12/30/2017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Prepared by : Prof. N.P. Bhusal</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288368-0785-4025-A4B5-55D58016B874}" type="slidenum">
              <a:rPr lang="en-US" smtClean="0"/>
              <a:pPr/>
              <a:t>‹#›</a:t>
            </a:fld>
            <a:endParaRPr lang="en-US"/>
          </a:p>
        </p:txBody>
      </p:sp>
    </p:spTree>
    <p:extLst>
      <p:ext uri="{BB962C8B-B14F-4D97-AF65-F5344CB8AC3E}">
        <p14:creationId xmlns:p14="http://schemas.microsoft.com/office/powerpoint/2010/main" val="264889749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E19D40D6-51D1-4280-909C-A57219463860}" type="slidenum">
              <a:rPr lang="en-US" smtClean="0"/>
              <a:pPr/>
              <a:t>4</a:t>
            </a:fld>
            <a:endParaRPr lang="en-US" smtClean="0"/>
          </a:p>
        </p:txBody>
      </p:sp>
      <p:sp>
        <p:nvSpPr>
          <p:cNvPr id="54275" name="Rectangle 2"/>
          <p:cNvSpPr>
            <a:spLocks noGrp="1" noRot="1" noChangeAspect="1" noChangeArrowheads="1" noTextEdit="1"/>
          </p:cNvSpPr>
          <p:nvPr>
            <p:ph type="sldImg"/>
          </p:nvPr>
        </p:nvSpPr>
        <p:spPr>
          <a:xfrm>
            <a:off x="1150938" y="690563"/>
            <a:ext cx="4557712" cy="3417887"/>
          </a:xfrm>
          <a:ln w="12700" cap="flat">
            <a:solidFill>
              <a:schemeClr val="tx1"/>
            </a:solidFill>
          </a:ln>
        </p:spPr>
      </p:sp>
      <p:sp>
        <p:nvSpPr>
          <p:cNvPr id="54276" name="Rectangle 3"/>
          <p:cNvSpPr>
            <a:spLocks noGrp="1" noChangeArrowheads="1"/>
          </p:cNvSpPr>
          <p:nvPr>
            <p:ph type="body" idx="1"/>
          </p:nvPr>
        </p:nvSpPr>
        <p:spPr>
          <a:xfrm>
            <a:off x="914400" y="4341813"/>
            <a:ext cx="5029200" cy="4116387"/>
          </a:xfrm>
          <a:noFill/>
          <a:ln/>
        </p:spPr>
        <p:txBody>
          <a:bodyPr lIns="91854" tIns="45927" rIns="91854" bIns="45927"/>
          <a:lstStyle/>
          <a:p>
            <a:pPr eaLnBrk="1" hangingPunct="1"/>
            <a:r>
              <a:rPr lang="en-US" smtClean="0"/>
              <a:t>No additional notes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0B91421A-3135-4346-9284-A644F5011A2C}" type="slidenum">
              <a:rPr lang="en-US" smtClean="0"/>
              <a:pPr/>
              <a:t>16</a:t>
            </a:fld>
            <a:endParaRPr lang="en-US" smtClean="0"/>
          </a:p>
        </p:txBody>
      </p:sp>
      <p:sp>
        <p:nvSpPr>
          <p:cNvPr id="55299" name="Rectangle 2"/>
          <p:cNvSpPr>
            <a:spLocks noGrp="1" noRot="1" noChangeAspect="1" noChangeArrowheads="1" noTextEdit="1"/>
          </p:cNvSpPr>
          <p:nvPr>
            <p:ph type="sldImg"/>
          </p:nvPr>
        </p:nvSpPr>
        <p:spPr>
          <a:xfrm>
            <a:off x="1150938" y="690563"/>
            <a:ext cx="4557712" cy="3417887"/>
          </a:xfrm>
          <a:ln/>
        </p:spPr>
      </p:sp>
      <p:sp>
        <p:nvSpPr>
          <p:cNvPr id="55300" name="Rectangle 3"/>
          <p:cNvSpPr>
            <a:spLocks noGrp="1" noChangeArrowheads="1"/>
          </p:cNvSpPr>
          <p:nvPr>
            <p:ph type="body" idx="1"/>
          </p:nvPr>
        </p:nvSpPr>
        <p:spPr>
          <a:xfrm>
            <a:off x="914400" y="4341813"/>
            <a:ext cx="5029200" cy="4116387"/>
          </a:xfrm>
          <a:noFill/>
          <a:ln/>
        </p:spPr>
        <p:txBody>
          <a:bodyPr/>
          <a:lstStyle/>
          <a:p>
            <a:pPr eaLnBrk="1" hangingPunct="1"/>
            <a:r>
              <a:rPr lang="en-US" b="1" smtClean="0"/>
              <a:t>Teaching Notes</a:t>
            </a:r>
          </a:p>
          <a:p>
            <a:pPr lvl="1" eaLnBrk="1" hangingPunct="1"/>
            <a:r>
              <a:rPr lang="en-US" smtClean="0"/>
              <a:t>This is the first “chapter map” for the book.</a:t>
            </a:r>
          </a:p>
          <a:p>
            <a:pPr lvl="2" eaLnBrk="1" hangingPunct="1"/>
            <a:r>
              <a:rPr lang="en-US" smtClean="0"/>
              <a:t>Each chapter will include a chapter map that visually maps the chapter to our adaptation of John Zachman’s </a:t>
            </a:r>
            <a:r>
              <a:rPr lang="en-US" i="1" smtClean="0"/>
              <a:t>Framework for Information Systems Architecture</a:t>
            </a:r>
            <a:r>
              <a:rPr lang="en-US" smtClean="0"/>
              <a:t>.</a:t>
            </a:r>
          </a:p>
          <a:p>
            <a:pPr lvl="2" eaLnBrk="1" hangingPunct="1"/>
            <a:r>
              <a:rPr lang="en-US" smtClean="0"/>
              <a:t>The complete map will be built over the course of the first three chapters.</a:t>
            </a:r>
          </a:p>
          <a:p>
            <a:pPr lvl="2" eaLnBrk="1" hangingPunct="1"/>
            <a:r>
              <a:rPr lang="en-US" smtClean="0"/>
              <a:t>Chapter 1 emphasizes the stakeholders column.</a:t>
            </a:r>
          </a:p>
          <a:p>
            <a:pPr eaLnBrk="1" hangingPunct="1"/>
            <a:r>
              <a:rPr lang="en-US" b="1" smtClean="0"/>
              <a:t>Conversion Notes</a:t>
            </a:r>
          </a:p>
          <a:p>
            <a:pPr lvl="1" eaLnBrk="1" hangingPunct="1"/>
            <a:r>
              <a:rPr lang="en-US" smtClean="0"/>
              <a:t>The map is presented in a larger format than in earlier editions.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8DE284-DB4B-4C07-82D4-F58FF7A65F81}" type="datetime1">
              <a:rPr lang="en-US" smtClean="0"/>
              <a:t>12/30/2017</a:t>
            </a:fld>
            <a:endParaRPr lang="en-US"/>
          </a:p>
        </p:txBody>
      </p:sp>
      <p:sp>
        <p:nvSpPr>
          <p:cNvPr id="5" name="Footer Placeholder 4"/>
          <p:cNvSpPr>
            <a:spLocks noGrp="1"/>
          </p:cNvSpPr>
          <p:nvPr>
            <p:ph type="ftr" sz="quarter" idx="11"/>
          </p:nvPr>
        </p:nvSpPr>
        <p:spPr/>
        <p:txBody>
          <a:bodyPr/>
          <a:lstStyle/>
          <a:p>
            <a:r>
              <a:rPr lang="en-US" smtClean="0"/>
              <a:t>Prepared by : Prof. N.P. BUSAL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DD16B4-92CA-433A-BCFA-1B4E2B8275E8}" type="datetime1">
              <a:rPr lang="en-US" smtClean="0"/>
              <a:t>12/30/2017</a:t>
            </a:fld>
            <a:endParaRPr lang="en-US"/>
          </a:p>
        </p:txBody>
      </p:sp>
      <p:sp>
        <p:nvSpPr>
          <p:cNvPr id="5" name="Footer Placeholder 4"/>
          <p:cNvSpPr>
            <a:spLocks noGrp="1"/>
          </p:cNvSpPr>
          <p:nvPr>
            <p:ph type="ftr" sz="quarter" idx="11"/>
          </p:nvPr>
        </p:nvSpPr>
        <p:spPr/>
        <p:txBody>
          <a:bodyPr/>
          <a:lstStyle/>
          <a:p>
            <a:r>
              <a:rPr lang="en-US" smtClean="0"/>
              <a:t>Prepared by : Prof. N.P. BUSAL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533747-1A5E-4D04-A4F9-43B548EA9E9D}" type="datetime1">
              <a:rPr lang="en-US" smtClean="0"/>
              <a:t>12/30/2017</a:t>
            </a:fld>
            <a:endParaRPr lang="en-US"/>
          </a:p>
        </p:txBody>
      </p:sp>
      <p:sp>
        <p:nvSpPr>
          <p:cNvPr id="5" name="Footer Placeholder 4"/>
          <p:cNvSpPr>
            <a:spLocks noGrp="1"/>
          </p:cNvSpPr>
          <p:nvPr>
            <p:ph type="ftr" sz="quarter" idx="11"/>
          </p:nvPr>
        </p:nvSpPr>
        <p:spPr/>
        <p:txBody>
          <a:bodyPr/>
          <a:lstStyle/>
          <a:p>
            <a:r>
              <a:rPr lang="en-US" smtClean="0"/>
              <a:t>Prepared by : Prof. N.P. BUSAL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A48FEF-12B5-49F4-B3EA-FF41F8F825FF}" type="datetime1">
              <a:rPr lang="en-US" smtClean="0"/>
              <a:t>12/30/2017</a:t>
            </a:fld>
            <a:endParaRPr lang="en-US"/>
          </a:p>
        </p:txBody>
      </p:sp>
      <p:sp>
        <p:nvSpPr>
          <p:cNvPr id="5" name="Footer Placeholder 4"/>
          <p:cNvSpPr>
            <a:spLocks noGrp="1"/>
          </p:cNvSpPr>
          <p:nvPr>
            <p:ph type="ftr" sz="quarter" idx="11"/>
          </p:nvPr>
        </p:nvSpPr>
        <p:spPr/>
        <p:txBody>
          <a:bodyPr/>
          <a:lstStyle/>
          <a:p>
            <a:r>
              <a:rPr lang="en-US" smtClean="0"/>
              <a:t>Prepared by : Prof. N.P. BUSAL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60773E-6657-42B9-AB9D-93B6FEC096BD}" type="datetime1">
              <a:rPr lang="en-US" smtClean="0"/>
              <a:t>12/30/2017</a:t>
            </a:fld>
            <a:endParaRPr lang="en-US"/>
          </a:p>
        </p:txBody>
      </p:sp>
      <p:sp>
        <p:nvSpPr>
          <p:cNvPr id="5" name="Footer Placeholder 4"/>
          <p:cNvSpPr>
            <a:spLocks noGrp="1"/>
          </p:cNvSpPr>
          <p:nvPr>
            <p:ph type="ftr" sz="quarter" idx="11"/>
          </p:nvPr>
        </p:nvSpPr>
        <p:spPr/>
        <p:txBody>
          <a:bodyPr/>
          <a:lstStyle/>
          <a:p>
            <a:r>
              <a:rPr lang="en-US" smtClean="0"/>
              <a:t>Prepared by : Prof. N.P. BUSAL</a:t>
            </a:r>
            <a:endParaRPr lang="en-US"/>
          </a:p>
        </p:txBody>
      </p:sp>
      <p:sp>
        <p:nvSpPr>
          <p:cNvPr id="6" name="Slide Number Placeholder 5"/>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C35634-1DD5-43FC-9647-C14BBE1B786F}" type="datetime1">
              <a:rPr lang="en-US" smtClean="0"/>
              <a:t>12/30/2017</a:t>
            </a:fld>
            <a:endParaRPr lang="en-US"/>
          </a:p>
        </p:txBody>
      </p:sp>
      <p:sp>
        <p:nvSpPr>
          <p:cNvPr id="6" name="Footer Placeholder 5"/>
          <p:cNvSpPr>
            <a:spLocks noGrp="1"/>
          </p:cNvSpPr>
          <p:nvPr>
            <p:ph type="ftr" sz="quarter" idx="11"/>
          </p:nvPr>
        </p:nvSpPr>
        <p:spPr/>
        <p:txBody>
          <a:bodyPr/>
          <a:lstStyle/>
          <a:p>
            <a:r>
              <a:rPr lang="en-US" smtClean="0"/>
              <a:t>Prepared by : Prof. N.P. BUSAL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FCDF7-F67B-4C0B-92DA-0E50BC27E8BC}" type="datetime1">
              <a:rPr lang="en-US" smtClean="0"/>
              <a:t>12/30/2017</a:t>
            </a:fld>
            <a:endParaRPr lang="en-US"/>
          </a:p>
        </p:txBody>
      </p:sp>
      <p:sp>
        <p:nvSpPr>
          <p:cNvPr id="8" name="Footer Placeholder 7"/>
          <p:cNvSpPr>
            <a:spLocks noGrp="1"/>
          </p:cNvSpPr>
          <p:nvPr>
            <p:ph type="ftr" sz="quarter" idx="11"/>
          </p:nvPr>
        </p:nvSpPr>
        <p:spPr/>
        <p:txBody>
          <a:bodyPr/>
          <a:lstStyle/>
          <a:p>
            <a:r>
              <a:rPr lang="en-US" smtClean="0"/>
              <a:t>Prepared by : Prof. N.P. BUSAL</a:t>
            </a:r>
            <a:endParaRPr lang="en-US"/>
          </a:p>
        </p:txBody>
      </p:sp>
      <p:sp>
        <p:nvSpPr>
          <p:cNvPr id="9" name="Slide Number Placeholder 8"/>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599EC8-1B5F-4F31-8548-A602A89EE851}" type="datetime1">
              <a:rPr lang="en-US" smtClean="0"/>
              <a:t>12/30/2017</a:t>
            </a:fld>
            <a:endParaRPr lang="en-US"/>
          </a:p>
        </p:txBody>
      </p:sp>
      <p:sp>
        <p:nvSpPr>
          <p:cNvPr id="4" name="Footer Placeholder 3"/>
          <p:cNvSpPr>
            <a:spLocks noGrp="1"/>
          </p:cNvSpPr>
          <p:nvPr>
            <p:ph type="ftr" sz="quarter" idx="11"/>
          </p:nvPr>
        </p:nvSpPr>
        <p:spPr/>
        <p:txBody>
          <a:bodyPr/>
          <a:lstStyle/>
          <a:p>
            <a:r>
              <a:rPr lang="en-US" smtClean="0"/>
              <a:t>Prepared by : Prof. N.P. BUSAL</a:t>
            </a:r>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BD2794-6034-403D-852A-D2101AF3706B}" type="datetime1">
              <a:rPr lang="en-US" smtClean="0"/>
              <a:t>12/30/2017</a:t>
            </a:fld>
            <a:endParaRPr lang="en-US"/>
          </a:p>
        </p:txBody>
      </p:sp>
      <p:sp>
        <p:nvSpPr>
          <p:cNvPr id="3" name="Footer Placeholder 2"/>
          <p:cNvSpPr>
            <a:spLocks noGrp="1"/>
          </p:cNvSpPr>
          <p:nvPr>
            <p:ph type="ftr" sz="quarter" idx="11"/>
          </p:nvPr>
        </p:nvSpPr>
        <p:spPr/>
        <p:txBody>
          <a:bodyPr/>
          <a:lstStyle/>
          <a:p>
            <a:r>
              <a:rPr lang="en-US" smtClean="0"/>
              <a:t>Prepared by : Prof. N.P. BUSAL</a:t>
            </a:r>
            <a:endParaRPr lang="en-US"/>
          </a:p>
        </p:txBody>
      </p:sp>
      <p:sp>
        <p:nvSpPr>
          <p:cNvPr id="4" name="Slide Number Placeholder 3"/>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95848-2500-4724-8B52-7AA268AD8B3D}" type="datetime1">
              <a:rPr lang="en-US" smtClean="0"/>
              <a:t>12/30/2017</a:t>
            </a:fld>
            <a:endParaRPr lang="en-US"/>
          </a:p>
        </p:txBody>
      </p:sp>
      <p:sp>
        <p:nvSpPr>
          <p:cNvPr id="6" name="Footer Placeholder 5"/>
          <p:cNvSpPr>
            <a:spLocks noGrp="1"/>
          </p:cNvSpPr>
          <p:nvPr>
            <p:ph type="ftr" sz="quarter" idx="11"/>
          </p:nvPr>
        </p:nvSpPr>
        <p:spPr/>
        <p:txBody>
          <a:bodyPr/>
          <a:lstStyle/>
          <a:p>
            <a:r>
              <a:rPr lang="en-US" smtClean="0"/>
              <a:t>Prepared by : Prof. N.P. BUSAL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97AF52-7633-48CB-BAE9-D802580A89FD}" type="datetime1">
              <a:rPr lang="en-US" smtClean="0"/>
              <a:t>12/30/2017</a:t>
            </a:fld>
            <a:endParaRPr lang="en-US"/>
          </a:p>
        </p:txBody>
      </p:sp>
      <p:sp>
        <p:nvSpPr>
          <p:cNvPr id="6" name="Footer Placeholder 5"/>
          <p:cNvSpPr>
            <a:spLocks noGrp="1"/>
          </p:cNvSpPr>
          <p:nvPr>
            <p:ph type="ftr" sz="quarter" idx="11"/>
          </p:nvPr>
        </p:nvSpPr>
        <p:spPr/>
        <p:txBody>
          <a:bodyPr/>
          <a:lstStyle/>
          <a:p>
            <a:r>
              <a:rPr lang="en-US" smtClean="0"/>
              <a:t>Prepared by : Prof. N.P. BUSAL</a:t>
            </a:r>
            <a:endParaRPr lang="en-US"/>
          </a:p>
        </p:txBody>
      </p:sp>
      <p:sp>
        <p:nvSpPr>
          <p:cNvPr id="7" name="Slide Number Placeholder 6"/>
          <p:cNvSpPr>
            <a:spLocks noGrp="1"/>
          </p:cNvSpPr>
          <p:nvPr>
            <p:ph type="sldNum" sz="quarter" idx="12"/>
          </p:nvPr>
        </p:nvSpPr>
        <p:spPr/>
        <p:txBody>
          <a:bodyPr/>
          <a:lstStyle/>
          <a:p>
            <a:fld id="{6B76313A-0252-481E-A0A4-3EE68EBF4DB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EB732-0A11-4908-823B-2FC901E09728}" type="datetime1">
              <a:rPr lang="en-US" smtClean="0"/>
              <a:t>12/30/2017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 Prof. N.P. BUSAL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313A-0252-481E-A0A4-3EE68EBF4D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0"/>
            <a:ext cx="8458200" cy="1470025"/>
          </a:xfrm>
        </p:spPr>
        <p:txBody>
          <a:bodyPr>
            <a:noAutofit/>
            <a:scene3d>
              <a:camera prst="perspectiveRelaxedModerately"/>
              <a:lightRig rig="threePt" dir="t"/>
            </a:scene3d>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rPr>
              <a:t>SYSTEM ANALYSIS &amp; DESIGN</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gency FB" pitchFamily="34" charset="0"/>
            </a:endParaRPr>
          </a:p>
        </p:txBody>
      </p:sp>
      <p:sp>
        <p:nvSpPr>
          <p:cNvPr id="4" name="Slide Number Placeholder 3"/>
          <p:cNvSpPr>
            <a:spLocks noGrp="1"/>
          </p:cNvSpPr>
          <p:nvPr>
            <p:ph type="sldNum" sz="quarter" idx="12"/>
          </p:nvPr>
        </p:nvSpPr>
        <p:spPr/>
        <p:txBody>
          <a:bodyPr/>
          <a:lstStyle/>
          <a:p>
            <a:fld id="{6B76313A-0252-481E-A0A4-3EE68EBF4DB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1676400"/>
            <a:ext cx="8229600" cy="1325562"/>
          </a:xfrm>
        </p:spPr>
        <p:txBody>
          <a:bodyPr>
            <a:normAutofit/>
            <a:scene3d>
              <a:camera prst="perspectiveRelaxedModerately"/>
              <a:lightRig rig="threePt" dir="t"/>
            </a:scene3d>
          </a:bodyPr>
          <a:lstStyle/>
          <a:p>
            <a:r>
              <a:rPr lang="en-US" sz="6000" b="1" u="sng"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SYSTEM ELEMENTS </a:t>
            </a:r>
            <a:endParaRPr lang="en-US" sz="6000" b="1" u="sng"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Slide Number Placeholder 4"/>
          <p:cNvSpPr>
            <a:spLocks noGrp="1"/>
          </p:cNvSpPr>
          <p:nvPr>
            <p:ph type="sldNum" sz="quarter" idx="12"/>
          </p:nvPr>
        </p:nvSpPr>
        <p:spPr/>
        <p:txBody>
          <a:bodyPr/>
          <a:lstStyle/>
          <a:p>
            <a:fld id="{6B76313A-0252-481E-A0A4-3EE68EBF4DB4}"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609600"/>
          </a:xfrm>
        </p:spPr>
        <p:txBody>
          <a:bodyPr>
            <a:normAutofit fontScale="90000"/>
          </a:bodyPr>
          <a:lstStyle/>
          <a:p>
            <a:r>
              <a:rPr lang="en-US" b="1" dirty="0" smtClean="0">
                <a:solidFill>
                  <a:srgbClr val="FF0000"/>
                </a:solidFill>
              </a:rPr>
              <a:t>ELEMENTS OF A SYSTEM:</a:t>
            </a:r>
            <a:endParaRPr lang="en-US" dirty="0">
              <a:solidFill>
                <a:srgbClr val="FF0000"/>
              </a:solidFill>
            </a:endParaRPr>
          </a:p>
        </p:txBody>
      </p:sp>
      <p:sp>
        <p:nvSpPr>
          <p:cNvPr id="3" name="Content Placeholder 2"/>
          <p:cNvSpPr>
            <a:spLocks noGrp="1"/>
          </p:cNvSpPr>
          <p:nvPr>
            <p:ph idx="1"/>
          </p:nvPr>
        </p:nvSpPr>
        <p:spPr>
          <a:xfrm>
            <a:off x="121170" y="533400"/>
            <a:ext cx="8915400" cy="3124200"/>
          </a:xfrm>
        </p:spPr>
        <p:txBody>
          <a:bodyPr/>
          <a:lstStyle/>
          <a:p>
            <a:pPr algn="just"/>
            <a:r>
              <a:rPr lang="en-US" dirty="0" smtClean="0"/>
              <a:t>Basically there are three major components in every system, namely input, processing and output. </a:t>
            </a:r>
          </a:p>
          <a:p>
            <a:pPr algn="just"/>
            <a:r>
              <a:rPr lang="en-US" dirty="0" smtClean="0"/>
              <a:t>Every system has inputs and outputs and the systems analyst needs to identify the data input to the present system, and the data output.</a:t>
            </a:r>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11</a:t>
            </a:fld>
            <a:endParaRPr lang="en-US"/>
          </a:p>
        </p:txBody>
      </p:sp>
      <p:pic>
        <p:nvPicPr>
          <p:cNvPr id="6" name="Picture 5"/>
          <p:cNvPicPr/>
          <p:nvPr/>
        </p:nvPicPr>
        <p:blipFill>
          <a:blip r:embed="rId2"/>
          <a:srcRect/>
          <a:stretch>
            <a:fillRect/>
          </a:stretch>
        </p:blipFill>
        <p:spPr bwMode="auto">
          <a:xfrm>
            <a:off x="304800" y="3657600"/>
            <a:ext cx="85344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b="1" dirty="0" smtClean="0">
                <a:solidFill>
                  <a:srgbClr val="FF0000"/>
                </a:solidFill>
              </a:rPr>
              <a:t>ELEMENTS OF A SYSTEM:</a:t>
            </a:r>
            <a:endParaRPr lang="en-US" dirty="0"/>
          </a:p>
        </p:txBody>
      </p:sp>
      <p:sp>
        <p:nvSpPr>
          <p:cNvPr id="3" name="Content Placeholder 2"/>
          <p:cNvSpPr>
            <a:spLocks noGrp="1"/>
          </p:cNvSpPr>
          <p:nvPr>
            <p:ph idx="1"/>
          </p:nvPr>
        </p:nvSpPr>
        <p:spPr>
          <a:xfrm>
            <a:off x="228600" y="685800"/>
            <a:ext cx="8763000" cy="5440363"/>
          </a:xfrm>
        </p:spPr>
        <p:txBody>
          <a:bodyPr>
            <a:normAutofit lnSpcReduction="10000"/>
          </a:bodyPr>
          <a:lstStyle/>
          <a:p>
            <a:pPr>
              <a:lnSpc>
                <a:spcPct val="150000"/>
              </a:lnSpc>
            </a:pPr>
            <a:r>
              <a:rPr lang="en-US" sz="3600" b="1" dirty="0" smtClean="0"/>
              <a:t>Inputs and Outputs</a:t>
            </a:r>
          </a:p>
          <a:p>
            <a:pPr>
              <a:lnSpc>
                <a:spcPct val="150000"/>
              </a:lnSpc>
            </a:pPr>
            <a:r>
              <a:rPr lang="en-US" sz="3600" b="1" dirty="0" smtClean="0"/>
              <a:t>Process</a:t>
            </a:r>
          </a:p>
          <a:p>
            <a:pPr>
              <a:lnSpc>
                <a:spcPct val="150000"/>
              </a:lnSpc>
            </a:pPr>
            <a:r>
              <a:rPr lang="en-US" sz="3600" b="1" dirty="0" smtClean="0"/>
              <a:t>Control</a:t>
            </a:r>
          </a:p>
          <a:p>
            <a:pPr>
              <a:lnSpc>
                <a:spcPct val="150000"/>
              </a:lnSpc>
            </a:pPr>
            <a:r>
              <a:rPr lang="en-US" sz="3600" b="1" dirty="0" smtClean="0"/>
              <a:t>Feedback</a:t>
            </a:r>
          </a:p>
          <a:p>
            <a:pPr>
              <a:lnSpc>
                <a:spcPct val="150000"/>
              </a:lnSpc>
            </a:pPr>
            <a:r>
              <a:rPr lang="en-US" sz="3600" b="1" dirty="0" smtClean="0"/>
              <a:t>Environment</a:t>
            </a:r>
          </a:p>
          <a:p>
            <a:pPr>
              <a:lnSpc>
                <a:spcPct val="150000"/>
              </a:lnSpc>
            </a:pPr>
            <a:r>
              <a:rPr lang="en-US" sz="3600" b="1" dirty="0" smtClean="0"/>
              <a:t>Boundaries and interface</a:t>
            </a:r>
          </a:p>
          <a:p>
            <a:pPr>
              <a:lnSpc>
                <a:spcPct val="150000"/>
              </a:lnSpc>
            </a:pPr>
            <a:endParaRPr lang="en-US" sz="3600" b="1" dirty="0" smtClean="0"/>
          </a:p>
          <a:p>
            <a:pPr>
              <a:lnSpc>
                <a:spcPct val="150000"/>
              </a:lnSpc>
            </a:pPr>
            <a:endParaRPr lang="en-US" sz="3600" b="1"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563562"/>
          </a:xfrm>
        </p:spPr>
        <p:txBody>
          <a:bodyPr>
            <a:normAutofit fontScale="90000"/>
          </a:bodyPr>
          <a:lstStyle/>
          <a:p>
            <a:pPr algn="l"/>
            <a:r>
              <a:rPr lang="en-US" b="1" u="sng" dirty="0" smtClean="0"/>
              <a:t>Outputs and Inputs :</a:t>
            </a:r>
            <a:r>
              <a:rPr lang="en-US" u="sng" dirty="0" smtClean="0"/>
              <a:t/>
            </a:r>
            <a:br>
              <a:rPr lang="en-US" u="sng" dirty="0" smtClean="0"/>
            </a:br>
            <a:endParaRPr lang="en-US" u="sng" dirty="0"/>
          </a:p>
        </p:txBody>
      </p:sp>
      <p:sp>
        <p:nvSpPr>
          <p:cNvPr id="3" name="Content Placeholder 2"/>
          <p:cNvSpPr>
            <a:spLocks noGrp="1"/>
          </p:cNvSpPr>
          <p:nvPr>
            <p:ph idx="1"/>
          </p:nvPr>
        </p:nvSpPr>
        <p:spPr>
          <a:xfrm>
            <a:off x="228600" y="457201"/>
            <a:ext cx="8763000" cy="3200399"/>
          </a:xfrm>
        </p:spPr>
        <p:txBody>
          <a:bodyPr>
            <a:normAutofit fontScale="92500" lnSpcReduction="10000"/>
          </a:bodyPr>
          <a:lstStyle/>
          <a:p>
            <a:pPr algn="just"/>
            <a:r>
              <a:rPr lang="en-US" dirty="0" smtClean="0"/>
              <a:t>Inputs are the elements (material, human resources, information) that enter the system for processing.</a:t>
            </a:r>
          </a:p>
          <a:p>
            <a:pPr algn="just"/>
            <a:r>
              <a:rPr lang="en-US" dirty="0" smtClean="0"/>
              <a:t> Output is the outcome of processing. </a:t>
            </a:r>
          </a:p>
          <a:p>
            <a:pPr algn="just"/>
            <a:r>
              <a:rPr lang="en-US" dirty="0" smtClean="0"/>
              <a:t>A system feeds on input to produce output in much the same way that a business brings in human, financial, and material resources to produce goods and services. </a:t>
            </a:r>
          </a:p>
          <a:p>
            <a:pPr algn="just"/>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13</a:t>
            </a:fld>
            <a:endParaRPr lang="en-US"/>
          </a:p>
        </p:txBody>
      </p:sp>
      <p:sp>
        <p:nvSpPr>
          <p:cNvPr id="6" name="Rectangle 5"/>
          <p:cNvSpPr/>
          <p:nvPr/>
        </p:nvSpPr>
        <p:spPr>
          <a:xfrm>
            <a:off x="228600" y="3201127"/>
            <a:ext cx="6172200" cy="837473"/>
          </a:xfrm>
          <a:prstGeom prst="rect">
            <a:avLst/>
          </a:prstGeom>
        </p:spPr>
        <p:txBody>
          <a:bodyPr wrap="square">
            <a:spAutoFit/>
          </a:bodyPr>
          <a:lstStyle/>
          <a:p>
            <a:pPr>
              <a:lnSpc>
                <a:spcPct val="150000"/>
              </a:lnSpc>
            </a:pPr>
            <a:r>
              <a:rPr lang="en-US" sz="3600" b="1" u="sng" dirty="0" smtClean="0"/>
              <a:t>Processor(s):</a:t>
            </a:r>
          </a:p>
        </p:txBody>
      </p:sp>
      <p:sp>
        <p:nvSpPr>
          <p:cNvPr id="7" name="Rectangle 6"/>
          <p:cNvSpPr/>
          <p:nvPr/>
        </p:nvSpPr>
        <p:spPr>
          <a:xfrm>
            <a:off x="0" y="4038600"/>
            <a:ext cx="9144000" cy="2477601"/>
          </a:xfrm>
          <a:prstGeom prst="rect">
            <a:avLst/>
          </a:prstGeom>
        </p:spPr>
        <p:txBody>
          <a:bodyPr wrap="square">
            <a:spAutoFit/>
          </a:bodyPr>
          <a:lstStyle/>
          <a:p>
            <a:pPr algn="just">
              <a:buFont typeface="Arial" pitchFamily="34" charset="0"/>
              <a:buChar char="•"/>
            </a:pPr>
            <a:r>
              <a:rPr lang="en-US" sz="3100" dirty="0" smtClean="0"/>
              <a:t>The processor is the element of a system that involves   </a:t>
            </a:r>
          </a:p>
          <a:p>
            <a:pPr algn="just"/>
            <a:r>
              <a:rPr lang="en-US" sz="3100" dirty="0" smtClean="0"/>
              <a:t>  the actual transfor­mation of input into output. </a:t>
            </a:r>
          </a:p>
          <a:p>
            <a:pPr algn="just">
              <a:buFont typeface="Arial" pitchFamily="34" charset="0"/>
              <a:buChar char="•"/>
            </a:pPr>
            <a:r>
              <a:rPr lang="en-US" sz="3100" dirty="0" smtClean="0"/>
              <a:t>It is the operational component of a system. </a:t>
            </a:r>
          </a:p>
          <a:p>
            <a:pPr algn="just">
              <a:buFont typeface="Arial" pitchFamily="34" charset="0"/>
              <a:buChar char="•"/>
            </a:pPr>
            <a:r>
              <a:rPr lang="en-US" sz="3100" dirty="0" smtClean="0"/>
              <a:t>Processors may modify the input totally or partially, depending on the specifications of the output. </a:t>
            </a:r>
            <a:endParaRPr lang="en-US" sz="3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8686800" cy="3429000"/>
          </a:xfrm>
        </p:spPr>
        <p:txBody>
          <a:bodyPr/>
          <a:lstStyle/>
          <a:p>
            <a:pPr>
              <a:lnSpc>
                <a:spcPct val="150000"/>
              </a:lnSpc>
              <a:buNone/>
            </a:pPr>
            <a:r>
              <a:rPr lang="en-US" b="1" u="sng" dirty="0" smtClean="0"/>
              <a:t>Control :</a:t>
            </a:r>
            <a:endParaRPr lang="en-US" b="1" dirty="0" smtClean="0"/>
          </a:p>
          <a:p>
            <a:pPr algn="just"/>
            <a:r>
              <a:rPr lang="en-US" dirty="0" smtClean="0"/>
              <a:t>The control element guides the system. </a:t>
            </a:r>
          </a:p>
          <a:p>
            <a:pPr algn="just"/>
            <a:r>
              <a:rPr lang="en-US" dirty="0" smtClean="0"/>
              <a:t>It is the decision-making subsystem that controls the pattern of activities governing input, processing, and output.</a:t>
            </a:r>
            <a:endParaRPr lang="en-US" b="1" u="sng" dirty="0" smtClean="0"/>
          </a:p>
        </p:txBody>
      </p:sp>
      <p:sp>
        <p:nvSpPr>
          <p:cNvPr id="5" name="Slide Number Placeholder 4"/>
          <p:cNvSpPr>
            <a:spLocks noGrp="1"/>
          </p:cNvSpPr>
          <p:nvPr>
            <p:ph type="sldNum" sz="quarter" idx="12"/>
          </p:nvPr>
        </p:nvSpPr>
        <p:spPr/>
        <p:txBody>
          <a:bodyPr/>
          <a:lstStyle/>
          <a:p>
            <a:fld id="{6B76313A-0252-481E-A0A4-3EE68EBF4DB4}" type="slidenum">
              <a:rPr lang="en-US" smtClean="0"/>
              <a:pPr/>
              <a:t>14</a:t>
            </a:fld>
            <a:endParaRPr lang="en-US"/>
          </a:p>
        </p:txBody>
      </p:sp>
      <p:sp>
        <p:nvSpPr>
          <p:cNvPr id="6" name="Rectangle 5"/>
          <p:cNvSpPr/>
          <p:nvPr/>
        </p:nvSpPr>
        <p:spPr>
          <a:xfrm>
            <a:off x="0" y="2971800"/>
            <a:ext cx="2120773" cy="837473"/>
          </a:xfrm>
          <a:prstGeom prst="rect">
            <a:avLst/>
          </a:prstGeom>
        </p:spPr>
        <p:txBody>
          <a:bodyPr wrap="none">
            <a:spAutoFit/>
          </a:bodyPr>
          <a:lstStyle/>
          <a:p>
            <a:pPr>
              <a:lnSpc>
                <a:spcPct val="150000"/>
              </a:lnSpc>
            </a:pPr>
            <a:r>
              <a:rPr lang="en-US" sz="3600" b="1" u="sng" dirty="0" smtClean="0"/>
              <a:t>Feedback:</a:t>
            </a:r>
          </a:p>
        </p:txBody>
      </p:sp>
      <p:sp>
        <p:nvSpPr>
          <p:cNvPr id="7" name="Rectangle 6"/>
          <p:cNvSpPr/>
          <p:nvPr/>
        </p:nvSpPr>
        <p:spPr>
          <a:xfrm>
            <a:off x="0" y="3886200"/>
            <a:ext cx="9144000" cy="3046988"/>
          </a:xfrm>
          <a:prstGeom prst="rect">
            <a:avLst/>
          </a:prstGeom>
        </p:spPr>
        <p:txBody>
          <a:bodyPr wrap="square">
            <a:spAutoFit/>
          </a:bodyPr>
          <a:lstStyle/>
          <a:p>
            <a:pPr algn="just">
              <a:buFont typeface="Arial" pitchFamily="34" charset="0"/>
              <a:buChar char="•"/>
            </a:pPr>
            <a:r>
              <a:rPr lang="en-US" sz="3200" dirty="0" smtClean="0"/>
              <a:t>The Output is checked with the desired standards of the output set and the necessary steps are taken for achieving the output as per the standards, this process is called as Feedback. </a:t>
            </a:r>
          </a:p>
          <a:p>
            <a:pPr algn="just">
              <a:buFont typeface="Arial" pitchFamily="34" charset="0"/>
              <a:buChar char="•"/>
            </a:pPr>
            <a:r>
              <a:rPr lang="en-US" sz="3200" dirty="0" smtClean="0"/>
              <a:t>Feedback may be positive or negative, routine or informational. </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3581400"/>
          </a:xfrm>
        </p:spPr>
        <p:txBody>
          <a:bodyPr>
            <a:normAutofit fontScale="92500" lnSpcReduction="20000"/>
          </a:bodyPr>
          <a:lstStyle/>
          <a:p>
            <a:pPr>
              <a:buNone/>
            </a:pPr>
            <a:r>
              <a:rPr lang="en-US" b="1" u="sng" dirty="0" smtClean="0"/>
              <a:t>Environment:</a:t>
            </a:r>
            <a:endParaRPr lang="en-US" u="sng" dirty="0" smtClean="0"/>
          </a:p>
          <a:p>
            <a:pPr algn="just"/>
            <a:r>
              <a:rPr lang="en-US" dirty="0" smtClean="0"/>
              <a:t>The environment is the "supra system" within which an organization operates.</a:t>
            </a:r>
          </a:p>
          <a:p>
            <a:pPr algn="just"/>
            <a:r>
              <a:rPr lang="en-US" dirty="0" smtClean="0"/>
              <a:t>It often determines how a system must function.</a:t>
            </a:r>
          </a:p>
          <a:p>
            <a:pPr algn="just"/>
            <a:r>
              <a:rPr lang="en-US" dirty="0" smtClean="0"/>
              <a:t> The organization's environment, consisting of vendors, competitors, and others, may provide constraints and, consequently, influence the actual performance of the business</a:t>
            </a:r>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15</a:t>
            </a:fld>
            <a:endParaRPr lang="en-US"/>
          </a:p>
        </p:txBody>
      </p:sp>
      <p:sp>
        <p:nvSpPr>
          <p:cNvPr id="1025" name="Rectangle 1"/>
          <p:cNvSpPr>
            <a:spLocks noChangeArrowheads="1"/>
          </p:cNvSpPr>
          <p:nvPr/>
        </p:nvSpPr>
        <p:spPr bwMode="auto">
          <a:xfrm>
            <a:off x="0" y="3276600"/>
            <a:ext cx="385900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smtClean="0">
                <a:ln>
                  <a:noFill/>
                </a:ln>
                <a:solidFill>
                  <a:schemeClr val="tx1"/>
                </a:solidFill>
                <a:effectLst/>
                <a:latin typeface="Cambria" pitchFamily="18" charset="0"/>
                <a:ea typeface="Calibri" pitchFamily="34" charset="0"/>
                <a:cs typeface="Arial" pitchFamily="34" charset="0"/>
              </a:rPr>
              <a:t>Boundaries and Interface:</a:t>
            </a:r>
            <a:endParaRPr kumimoji="0" lang="en-US" sz="4800" b="0" i="0" u="sng"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0" y="3810000"/>
            <a:ext cx="9144000" cy="2677656"/>
          </a:xfrm>
          <a:prstGeom prst="rect">
            <a:avLst/>
          </a:prstGeom>
        </p:spPr>
        <p:txBody>
          <a:bodyPr wrap="square">
            <a:spAutoFit/>
          </a:bodyPr>
          <a:lstStyle/>
          <a:p>
            <a:pPr algn="just">
              <a:buFont typeface="Arial" pitchFamily="34" charset="0"/>
              <a:buChar char="•"/>
            </a:pPr>
            <a:r>
              <a:rPr lang="en-US" sz="2800" dirty="0" smtClean="0"/>
              <a:t>The boundaries are nothing but the limit of the system. </a:t>
            </a:r>
          </a:p>
          <a:p>
            <a:pPr algn="just">
              <a:buFont typeface="Arial" pitchFamily="34" charset="0"/>
              <a:buChar char="•"/>
            </a:pPr>
            <a:r>
              <a:rPr lang="en-US" sz="2800" dirty="0" smtClean="0"/>
              <a:t>Setting up boundaries helps for better concentration of the actives carried in the system. </a:t>
            </a:r>
          </a:p>
          <a:p>
            <a:pPr algn="just">
              <a:buFont typeface="Arial" pitchFamily="34" charset="0"/>
              <a:buChar char="•"/>
            </a:pPr>
            <a:r>
              <a:rPr lang="en-US" sz="2800" dirty="0" smtClean="0"/>
              <a:t>System should be defined by its boundaries the limits that identify its components, processes, and interrelationships when it interfaces with another system.</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5122" name="Slide Number Placeholder 2"/>
          <p:cNvSpPr>
            <a:spLocks noGrp="1"/>
          </p:cNvSpPr>
          <p:nvPr>
            <p:ph type="sldNum" sz="quarter" idx="10"/>
          </p:nvPr>
        </p:nvSpPr>
        <p:spPr>
          <a:noFill/>
        </p:spPr>
        <p:txBody>
          <a:bodyPr/>
          <a:lstStyle/>
          <a:p>
            <a:r>
              <a:rPr lang="en-US" smtClean="0"/>
              <a:t>1-</a:t>
            </a:r>
            <a:fld id="{53DD06B2-8939-4781-96B8-4BA577D4A321}" type="slidenum">
              <a:rPr lang="en-US" smtClean="0"/>
              <a:pPr/>
              <a:t>16</a:t>
            </a:fld>
            <a:endParaRPr lang="en-US" smtClean="0"/>
          </a:p>
        </p:txBody>
      </p:sp>
      <p:pic>
        <p:nvPicPr>
          <p:cNvPr id="5123" name="Picture 3" descr="whi74173_po01"/>
          <p:cNvPicPr>
            <a:picLocks noChangeAspect="1" noChangeArrowheads="1"/>
          </p:cNvPicPr>
          <p:nvPr/>
        </p:nvPicPr>
        <p:blipFill>
          <a:blip r:embed="rId4"/>
          <a:srcRect/>
          <a:stretch>
            <a:fillRect/>
          </a:stretch>
        </p:blipFill>
        <p:spPr bwMode="auto">
          <a:xfrm>
            <a:off x="1600200" y="29980"/>
            <a:ext cx="6934200" cy="678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 OF SYSTEM:</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r>
            <a:b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idx="1"/>
          </p:nvPr>
        </p:nvSpPr>
        <p:spPr>
          <a:xfrm>
            <a:off x="0" y="1066800"/>
            <a:ext cx="8839200" cy="4343400"/>
          </a:xfrm>
        </p:spPr>
        <p:txBody>
          <a:bodyPr>
            <a:normAutofit/>
          </a:bodyPr>
          <a:lstStyle/>
          <a:p>
            <a:pPr>
              <a:lnSpc>
                <a:spcPct val="150000"/>
              </a:lnSpc>
            </a:pPr>
            <a:r>
              <a:rPr lang="en-US" sz="4800" b="1" dirty="0" smtClean="0"/>
              <a:t>Open System</a:t>
            </a:r>
          </a:p>
          <a:p>
            <a:pPr>
              <a:lnSpc>
                <a:spcPct val="150000"/>
              </a:lnSpc>
            </a:pPr>
            <a:r>
              <a:rPr lang="en-US" sz="4800" b="1" dirty="0" smtClean="0"/>
              <a:t>Closed System</a:t>
            </a:r>
          </a:p>
          <a:p>
            <a:pPr>
              <a:lnSpc>
                <a:spcPct val="150000"/>
              </a:lnSpc>
            </a:pPr>
            <a:r>
              <a:rPr lang="en-US" sz="4800" b="1" dirty="0" smtClean="0"/>
              <a:t>Man-Made System</a:t>
            </a:r>
            <a:endParaRPr lang="en-US" sz="4800"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B76313A-0252-481E-A0A4-3EE68EBF4DB4}" type="slidenum">
              <a:rPr lang="en-US" smtClean="0"/>
              <a:pPr/>
              <a:t>18</a:t>
            </a:fld>
            <a:endParaRPr lang="en-US"/>
          </a:p>
        </p:txBody>
      </p:sp>
      <p:graphicFrame>
        <p:nvGraphicFramePr>
          <p:cNvPr id="6" name="Table 5"/>
          <p:cNvGraphicFramePr>
            <a:graphicFrameLocks noGrp="1"/>
          </p:cNvGraphicFramePr>
          <p:nvPr/>
        </p:nvGraphicFramePr>
        <p:xfrm>
          <a:off x="152400" y="76200"/>
          <a:ext cx="8839201" cy="6324601"/>
        </p:xfrm>
        <a:graphic>
          <a:graphicData uri="http://schemas.openxmlformats.org/drawingml/2006/table">
            <a:tbl>
              <a:tblPr>
                <a:tableStyleId>{5940675A-B579-460E-94D1-54222C63F5DA}</a:tableStyleId>
              </a:tblPr>
              <a:tblGrid>
                <a:gridCol w="511222"/>
                <a:gridCol w="3908378"/>
                <a:gridCol w="4419601"/>
              </a:tblGrid>
              <a:tr h="406904">
                <a:tc>
                  <a:txBody>
                    <a:bodyPr/>
                    <a:lstStyle/>
                    <a:p>
                      <a:pPr marL="0" marR="0" algn="l">
                        <a:lnSpc>
                          <a:spcPct val="115000"/>
                        </a:lnSpc>
                        <a:spcBef>
                          <a:spcPts val="0"/>
                        </a:spcBef>
                        <a:spcAft>
                          <a:spcPts val="0"/>
                        </a:spcAft>
                      </a:pPr>
                      <a:r>
                        <a:rPr lang="en-US" sz="1800" b="1" dirty="0">
                          <a:latin typeface="Cambria" pitchFamily="18" charset="0"/>
                        </a:rPr>
                        <a:t>SN</a:t>
                      </a:r>
                      <a:endParaRPr lang="en-US" sz="2400" b="1" dirty="0">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pPr>
                      <a:r>
                        <a:rPr lang="en-US" sz="1800" b="1">
                          <a:latin typeface="Cambria" pitchFamily="18" charset="0"/>
                        </a:rPr>
                        <a:t>OPEN SYSTEM</a:t>
                      </a:r>
                      <a:endParaRPr lang="en-US" sz="2400" b="1">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pPr>
                      <a:r>
                        <a:rPr lang="en-US" sz="1800" b="1" dirty="0">
                          <a:latin typeface="Cambria" pitchFamily="18" charset="0"/>
                        </a:rPr>
                        <a:t>CLOSED SYSTEM</a:t>
                      </a:r>
                      <a:endParaRPr lang="en-US" sz="2400" b="1" dirty="0">
                        <a:latin typeface="Cambria" pitchFamily="18" charset="0"/>
                        <a:ea typeface="Calibri"/>
                        <a:cs typeface="Times New Roman"/>
                      </a:endParaRPr>
                    </a:p>
                  </a:txBody>
                  <a:tcPr marL="68239" marR="68239" marT="0" marB="0"/>
                </a:tc>
              </a:tr>
              <a:tr h="1766350">
                <a:tc>
                  <a:txBody>
                    <a:bodyPr/>
                    <a:lstStyle/>
                    <a:p>
                      <a:pPr marL="0" marR="0" algn="l">
                        <a:lnSpc>
                          <a:spcPct val="115000"/>
                        </a:lnSpc>
                        <a:spcBef>
                          <a:spcPts val="0"/>
                        </a:spcBef>
                        <a:spcAft>
                          <a:spcPts val="0"/>
                        </a:spcAft>
                      </a:pPr>
                      <a:r>
                        <a:rPr lang="en-US" sz="1800">
                          <a:latin typeface="Cambria" pitchFamily="18" charset="0"/>
                        </a:rPr>
                        <a:t>1.</a:t>
                      </a:r>
                      <a:endParaRPr lang="en-US" sz="2400">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buFontTx/>
                        <a:buNone/>
                      </a:pPr>
                      <a:r>
                        <a:rPr lang="en-US" sz="2000" dirty="0">
                          <a:latin typeface="Cambria" pitchFamily="18" charset="0"/>
                        </a:rPr>
                        <a:t>Open systems are the systems which allow users to contribute, manipulate, edit, use, reuse, create and alter contents or the actual programming of the system.</a:t>
                      </a:r>
                      <a:endParaRPr lang="en-US" sz="2800" dirty="0">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buFontTx/>
                        <a:buNone/>
                      </a:pPr>
                      <a:r>
                        <a:rPr lang="en-US" sz="2000" dirty="0">
                          <a:latin typeface="Cambria" pitchFamily="18" charset="0"/>
                        </a:rPr>
                        <a:t>Closed systems are the systems which allow users to use contents and minimal modification to the actual system or program.</a:t>
                      </a:r>
                      <a:endParaRPr lang="en-US" sz="2800" dirty="0">
                        <a:latin typeface="Cambria" pitchFamily="18" charset="0"/>
                        <a:ea typeface="Calibri"/>
                        <a:cs typeface="Times New Roman"/>
                      </a:endParaRPr>
                    </a:p>
                  </a:txBody>
                  <a:tcPr marL="68239" marR="68239" marT="0" marB="0"/>
                </a:tc>
              </a:tr>
              <a:tr h="1186065">
                <a:tc>
                  <a:txBody>
                    <a:bodyPr/>
                    <a:lstStyle/>
                    <a:p>
                      <a:pPr marL="0" marR="0" algn="l">
                        <a:lnSpc>
                          <a:spcPct val="115000"/>
                        </a:lnSpc>
                        <a:spcBef>
                          <a:spcPts val="0"/>
                        </a:spcBef>
                        <a:spcAft>
                          <a:spcPts val="0"/>
                        </a:spcAft>
                      </a:pPr>
                      <a:r>
                        <a:rPr lang="en-US" sz="1800">
                          <a:latin typeface="Cambria" pitchFamily="18" charset="0"/>
                        </a:rPr>
                        <a:t>2.</a:t>
                      </a:r>
                      <a:endParaRPr lang="en-US" sz="240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The system which interacts with the environment is known as an Open system.</a:t>
                      </a:r>
                      <a:endParaRPr lang="en-US" sz="2800" dirty="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A system which doesn't interact with the outside environment is known as the closed system.</a:t>
                      </a:r>
                      <a:endParaRPr lang="en-US" sz="2800" dirty="0">
                        <a:latin typeface="Cambria" pitchFamily="18" charset="0"/>
                        <a:ea typeface="Calibri"/>
                        <a:cs typeface="Times New Roman"/>
                      </a:endParaRPr>
                    </a:p>
                  </a:txBody>
                  <a:tcPr marL="68239" marR="68239" marT="0" marB="0"/>
                </a:tc>
              </a:tr>
              <a:tr h="779161">
                <a:tc>
                  <a:txBody>
                    <a:bodyPr/>
                    <a:lstStyle/>
                    <a:p>
                      <a:pPr marL="0" marR="0" algn="l">
                        <a:lnSpc>
                          <a:spcPct val="115000"/>
                        </a:lnSpc>
                        <a:spcBef>
                          <a:spcPts val="0"/>
                        </a:spcBef>
                        <a:spcAft>
                          <a:spcPts val="0"/>
                        </a:spcAft>
                      </a:pPr>
                      <a:r>
                        <a:rPr lang="en-US" sz="1800">
                          <a:latin typeface="Cambria" pitchFamily="18" charset="0"/>
                        </a:rPr>
                        <a:t>3.</a:t>
                      </a:r>
                      <a:endParaRPr lang="en-US" sz="240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An open system allows things to come and go from it </a:t>
                      </a:r>
                      <a:endParaRPr lang="en-US" sz="2800" dirty="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A closed system allows nothing to enter or leave it.</a:t>
                      </a:r>
                      <a:endParaRPr lang="en-US" sz="2800" dirty="0">
                        <a:latin typeface="Cambria" pitchFamily="18" charset="0"/>
                        <a:ea typeface="Calibri"/>
                        <a:cs typeface="Times New Roman"/>
                      </a:endParaRPr>
                    </a:p>
                  </a:txBody>
                  <a:tcPr marL="68239" marR="68239" marT="0" marB="0"/>
                </a:tc>
              </a:tr>
              <a:tr h="779161">
                <a:tc>
                  <a:txBody>
                    <a:bodyPr/>
                    <a:lstStyle/>
                    <a:p>
                      <a:pPr marL="0" marR="0" algn="l">
                        <a:lnSpc>
                          <a:spcPct val="115000"/>
                        </a:lnSpc>
                        <a:spcBef>
                          <a:spcPts val="0"/>
                        </a:spcBef>
                        <a:spcAft>
                          <a:spcPts val="0"/>
                        </a:spcAft>
                      </a:pPr>
                      <a:r>
                        <a:rPr lang="en-US" sz="1800">
                          <a:latin typeface="Cambria" pitchFamily="18" charset="0"/>
                        </a:rPr>
                        <a:t>4.</a:t>
                      </a:r>
                      <a:endParaRPr lang="en-US" sz="240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In reality completely opened systems are common.</a:t>
                      </a:r>
                      <a:endParaRPr lang="en-US" sz="2800" dirty="0">
                        <a:latin typeface="Cambria" pitchFamily="18" charset="0"/>
                        <a:ea typeface="Calibri"/>
                        <a:cs typeface="Times New Roman"/>
                      </a:endParaRPr>
                    </a:p>
                  </a:txBody>
                  <a:tcPr marL="68239" marR="68239" marT="0" marB="0"/>
                </a:tc>
                <a:tc>
                  <a:txBody>
                    <a:bodyPr/>
                    <a:lstStyle/>
                    <a:p>
                      <a:pPr marL="0" marR="0" lvl="0" indent="0" algn="l" fontAlgn="base">
                        <a:lnSpc>
                          <a:spcPct val="115000"/>
                        </a:lnSpc>
                        <a:spcBef>
                          <a:spcPts val="0"/>
                        </a:spcBef>
                        <a:spcAft>
                          <a:spcPts val="0"/>
                        </a:spcAft>
                        <a:buSzPts val="1000"/>
                        <a:buFontTx/>
                        <a:buNone/>
                        <a:tabLst>
                          <a:tab pos="457200" algn="l"/>
                        </a:tabLst>
                      </a:pPr>
                      <a:r>
                        <a:rPr lang="en-US" sz="2000" dirty="0">
                          <a:latin typeface="Cambria" pitchFamily="18" charset="0"/>
                        </a:rPr>
                        <a:t>In reality completely closed systems are rare.</a:t>
                      </a:r>
                      <a:endParaRPr lang="en-US" sz="2800" dirty="0">
                        <a:latin typeface="Cambria" pitchFamily="18" charset="0"/>
                        <a:ea typeface="Calibri"/>
                        <a:cs typeface="Times New Roman"/>
                      </a:endParaRPr>
                    </a:p>
                  </a:txBody>
                  <a:tcPr marL="68239" marR="68239" marT="0" marB="0"/>
                </a:tc>
              </a:tr>
              <a:tr h="1406960">
                <a:tc>
                  <a:txBody>
                    <a:bodyPr/>
                    <a:lstStyle/>
                    <a:p>
                      <a:pPr marL="0" marR="0" algn="l">
                        <a:lnSpc>
                          <a:spcPct val="115000"/>
                        </a:lnSpc>
                        <a:spcBef>
                          <a:spcPts val="0"/>
                        </a:spcBef>
                        <a:spcAft>
                          <a:spcPts val="0"/>
                        </a:spcAft>
                      </a:pPr>
                      <a:r>
                        <a:rPr lang="en-US" sz="1800">
                          <a:latin typeface="Cambria" pitchFamily="18" charset="0"/>
                        </a:rPr>
                        <a:t>5.</a:t>
                      </a:r>
                      <a:endParaRPr lang="en-US" sz="2400">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pPr>
                      <a:r>
                        <a:rPr lang="en-US" sz="2000">
                          <a:latin typeface="Cambria" pitchFamily="18" charset="0"/>
                        </a:rPr>
                        <a:t>Examples of open systems include Word press, Unix etc.</a:t>
                      </a:r>
                      <a:endParaRPr lang="en-US" sz="2800">
                        <a:latin typeface="Cambria" pitchFamily="18" charset="0"/>
                        <a:ea typeface="Calibri"/>
                        <a:cs typeface="Times New Roman"/>
                      </a:endParaRPr>
                    </a:p>
                  </a:txBody>
                  <a:tcPr marL="68239" marR="68239" marT="0" marB="0"/>
                </a:tc>
                <a:tc>
                  <a:txBody>
                    <a:bodyPr/>
                    <a:lstStyle/>
                    <a:p>
                      <a:pPr marL="0" marR="0" algn="l">
                        <a:lnSpc>
                          <a:spcPct val="115000"/>
                        </a:lnSpc>
                        <a:spcBef>
                          <a:spcPts val="0"/>
                        </a:spcBef>
                        <a:spcAft>
                          <a:spcPts val="0"/>
                        </a:spcAft>
                      </a:pPr>
                      <a:r>
                        <a:rPr lang="en-US" sz="2000" dirty="0">
                          <a:latin typeface="Cambria" pitchFamily="18" charset="0"/>
                        </a:rPr>
                        <a:t>Examples of closed systems include library catalogue software, email software, Microsoft office, web browsers etc.</a:t>
                      </a:r>
                      <a:endParaRPr lang="en-US" sz="2800" dirty="0">
                        <a:latin typeface="Cambria" pitchFamily="18" charset="0"/>
                        <a:ea typeface="Calibri"/>
                        <a:cs typeface="Times New Roman"/>
                      </a:endParaRPr>
                    </a:p>
                  </a:txBody>
                  <a:tcPr marL="68239" marR="68239"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6B76313A-0252-481E-A0A4-3EE68EBF4DB4}" type="slidenum">
              <a:rPr lang="en-US" smtClean="0"/>
              <a:pPr/>
              <a:t>2</a:t>
            </a:fld>
            <a:endParaRPr lang="en-US"/>
          </a:p>
        </p:txBody>
      </p:sp>
      <p:pic>
        <p:nvPicPr>
          <p:cNvPr id="7" name="Picture 4" descr="bookcoverslide"/>
          <p:cNvPicPr>
            <a:picLocks noChangeAspect="1" noChangeArrowheads="1"/>
          </p:cNvPicPr>
          <p:nvPr/>
        </p:nvPicPr>
        <p:blipFill>
          <a:blip r:embed="rId2"/>
          <a:srcRect/>
          <a:stretch>
            <a:fillRect/>
          </a:stretch>
        </p:blipFill>
        <p:spPr bwMode="auto">
          <a:xfrm>
            <a:off x="0" y="0"/>
            <a:ext cx="9144000" cy="6400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7"/>
                                        </p:tgtEl>
                                      </p:cBhvr>
                                    </p:animEffect>
                                    <p:set>
                                      <p:cBhvr>
                                        <p:cTn id="7"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2133600"/>
            <a:ext cx="9144000" cy="1143000"/>
          </a:xfrm>
        </p:spPr>
        <p:txBody>
          <a:bodyPr>
            <a:normAutofit fontScale="90000"/>
          </a:bodyPr>
          <a:lstStyle/>
          <a:p>
            <a:r>
              <a:rPr lang="en-US" b="1" dirty="0" smtClean="0"/>
              <a:t>THE CONTEXT OF SYSTEM ANALYSIS &amp; DESIGN</a:t>
            </a:r>
            <a:endParaRPr lang="en-US" b="1"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smtClean="0"/>
              <a:t>1-</a:t>
            </a:r>
            <a:fld id="{BB781032-7844-4698-A82E-B1CB1535737C}" type="slidenum">
              <a:rPr lang="en-US" smtClean="0"/>
              <a:pPr/>
              <a:t>4</a:t>
            </a:fld>
            <a:endParaRPr lang="en-US" smtClean="0"/>
          </a:p>
        </p:txBody>
      </p:sp>
      <p:sp>
        <p:nvSpPr>
          <p:cNvPr id="4099" name="Rectangle 2"/>
          <p:cNvSpPr>
            <a:spLocks noGrp="1" noChangeArrowheads="1"/>
          </p:cNvSpPr>
          <p:nvPr>
            <p:ph type="title"/>
          </p:nvPr>
        </p:nvSpPr>
        <p:spPr>
          <a:xfrm>
            <a:off x="0" y="0"/>
            <a:ext cx="9144000" cy="533400"/>
          </a:xfrm>
        </p:spPr>
        <p:style>
          <a:lnRef idx="1">
            <a:schemeClr val="accent6"/>
          </a:lnRef>
          <a:fillRef idx="2">
            <a:schemeClr val="accent6"/>
          </a:fillRef>
          <a:effectRef idx="1">
            <a:schemeClr val="accent6"/>
          </a:effectRef>
          <a:fontRef idx="minor">
            <a:schemeClr val="dk1"/>
          </a:fontRef>
        </p:style>
        <p:txBody>
          <a:bodyPr>
            <a:normAutofit fontScale="90000"/>
            <a:scene3d>
              <a:camera prst="perspectiveRelaxedModerately"/>
              <a:lightRig rig="threePt" dir="t"/>
            </a:scene3d>
          </a:bodyPr>
          <a:lstStyle/>
          <a:p>
            <a:pPr eaLnBrk="1" hangingPunct="1"/>
            <a:r>
              <a:rPr lang="en-US" sz="4500" b="1" dirty="0" smtClean="0">
                <a:ln w="10541" cmpd="sng">
                  <a:solidFill>
                    <a:srgbClr val="FFFF00"/>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Objectives:</a:t>
            </a:r>
          </a:p>
        </p:txBody>
      </p:sp>
      <p:sp>
        <p:nvSpPr>
          <p:cNvPr id="4100" name="Rectangle 3"/>
          <p:cNvSpPr>
            <a:spLocks noGrp="1" noChangeArrowheads="1"/>
          </p:cNvSpPr>
          <p:nvPr>
            <p:ph type="body" idx="1"/>
          </p:nvPr>
        </p:nvSpPr>
        <p:spPr>
          <a:xfrm>
            <a:off x="152400" y="762000"/>
            <a:ext cx="8915400" cy="5791200"/>
          </a:xfrm>
        </p:spPr>
        <p:txBody>
          <a:bodyPr/>
          <a:lstStyle/>
          <a:p>
            <a:pPr algn="just" eaLnBrk="1" hangingPunct="1">
              <a:lnSpc>
                <a:spcPct val="80000"/>
              </a:lnSpc>
            </a:pPr>
            <a:r>
              <a:rPr lang="en-US" sz="2800" dirty="0" smtClean="0">
                <a:latin typeface="Cambria" pitchFamily="18" charset="0"/>
              </a:rPr>
              <a:t>Define </a:t>
            </a:r>
            <a:r>
              <a:rPr lang="en-US" sz="2800" b="1" i="1" dirty="0" smtClean="0">
                <a:latin typeface="Cambria" pitchFamily="18" charset="0"/>
              </a:rPr>
              <a:t>information system</a:t>
            </a:r>
            <a:r>
              <a:rPr lang="en-US" sz="2800" b="1" dirty="0" smtClean="0">
                <a:latin typeface="Cambria" pitchFamily="18" charset="0"/>
              </a:rPr>
              <a:t> </a:t>
            </a:r>
            <a:r>
              <a:rPr lang="en-US" sz="2800" dirty="0" smtClean="0">
                <a:latin typeface="Cambria" pitchFamily="18" charset="0"/>
              </a:rPr>
              <a:t>and name several types of information system applications.</a:t>
            </a:r>
          </a:p>
          <a:p>
            <a:pPr algn="just" eaLnBrk="1" hangingPunct="1">
              <a:lnSpc>
                <a:spcPct val="80000"/>
              </a:lnSpc>
            </a:pPr>
            <a:r>
              <a:rPr lang="en-US" sz="2800" dirty="0" smtClean="0">
                <a:latin typeface="Cambria" pitchFamily="18" charset="0"/>
              </a:rPr>
              <a:t>Identify different types of </a:t>
            </a:r>
            <a:r>
              <a:rPr lang="en-US" sz="2800" b="1" i="1" dirty="0" smtClean="0">
                <a:latin typeface="Cambria" pitchFamily="18" charset="0"/>
              </a:rPr>
              <a:t>stakeholders</a:t>
            </a:r>
            <a:r>
              <a:rPr lang="en-US" sz="2800" b="1" dirty="0" smtClean="0">
                <a:latin typeface="Cambria" pitchFamily="18" charset="0"/>
              </a:rPr>
              <a:t> </a:t>
            </a:r>
            <a:r>
              <a:rPr lang="en-US" sz="2800" dirty="0" smtClean="0">
                <a:latin typeface="Cambria" pitchFamily="18" charset="0"/>
              </a:rPr>
              <a:t>who use or develop information systems, and give examples of each.</a:t>
            </a:r>
          </a:p>
          <a:p>
            <a:pPr algn="just" eaLnBrk="1" hangingPunct="1">
              <a:lnSpc>
                <a:spcPct val="80000"/>
              </a:lnSpc>
            </a:pPr>
            <a:r>
              <a:rPr lang="en-US" sz="2800" dirty="0" smtClean="0">
                <a:latin typeface="Cambria" pitchFamily="18" charset="0"/>
              </a:rPr>
              <a:t>Define the role of </a:t>
            </a:r>
            <a:r>
              <a:rPr lang="en-US" sz="2800" b="1" i="1" dirty="0" smtClean="0">
                <a:latin typeface="Cambria" pitchFamily="18" charset="0"/>
              </a:rPr>
              <a:t>systems analysts</a:t>
            </a:r>
            <a:r>
              <a:rPr lang="en-US" sz="2800" b="1" dirty="0" smtClean="0">
                <a:latin typeface="Cambria" pitchFamily="18" charset="0"/>
              </a:rPr>
              <a:t> </a:t>
            </a:r>
            <a:r>
              <a:rPr lang="en-US" sz="2800" dirty="0" smtClean="0">
                <a:latin typeface="Cambria" pitchFamily="18" charset="0"/>
              </a:rPr>
              <a:t>in the development of information systems.</a:t>
            </a:r>
          </a:p>
          <a:p>
            <a:pPr algn="just" eaLnBrk="1" hangingPunct="1">
              <a:lnSpc>
                <a:spcPct val="80000"/>
              </a:lnSpc>
            </a:pPr>
            <a:r>
              <a:rPr lang="en-US" sz="2800" dirty="0" smtClean="0">
                <a:latin typeface="Cambria" pitchFamily="18" charset="0"/>
              </a:rPr>
              <a:t>Identify those </a:t>
            </a:r>
            <a:r>
              <a:rPr lang="en-US" sz="2800" b="1" i="1" dirty="0" smtClean="0">
                <a:latin typeface="Cambria" pitchFamily="18" charset="0"/>
              </a:rPr>
              <a:t>skills</a:t>
            </a:r>
            <a:r>
              <a:rPr lang="en-US" sz="2800" b="1" dirty="0" smtClean="0">
                <a:latin typeface="Cambria" pitchFamily="18" charset="0"/>
              </a:rPr>
              <a:t> </a:t>
            </a:r>
            <a:r>
              <a:rPr lang="en-US" sz="2800" dirty="0" smtClean="0">
                <a:latin typeface="Cambria" pitchFamily="18" charset="0"/>
              </a:rPr>
              <a:t>needed to successfully function as an information system analyst.</a:t>
            </a:r>
          </a:p>
          <a:p>
            <a:pPr algn="just" eaLnBrk="1" hangingPunct="1">
              <a:lnSpc>
                <a:spcPct val="80000"/>
              </a:lnSpc>
            </a:pPr>
            <a:r>
              <a:rPr lang="en-US" sz="2800" dirty="0" smtClean="0">
                <a:latin typeface="Cambria" pitchFamily="18" charset="0"/>
              </a:rPr>
              <a:t>Describe current </a:t>
            </a:r>
            <a:r>
              <a:rPr lang="en-US" sz="2800" b="1" i="1" dirty="0" smtClean="0">
                <a:latin typeface="Cambria" pitchFamily="18" charset="0"/>
              </a:rPr>
              <a:t>business drivers</a:t>
            </a:r>
            <a:r>
              <a:rPr lang="en-US" sz="2800" b="1" dirty="0" smtClean="0">
                <a:latin typeface="Cambria" pitchFamily="18" charset="0"/>
              </a:rPr>
              <a:t> </a:t>
            </a:r>
            <a:r>
              <a:rPr lang="en-US" sz="2800" dirty="0" smtClean="0">
                <a:latin typeface="Cambria" pitchFamily="18" charset="0"/>
              </a:rPr>
              <a:t>that influence information systems development.</a:t>
            </a:r>
          </a:p>
          <a:p>
            <a:pPr algn="just" eaLnBrk="1" hangingPunct="1">
              <a:lnSpc>
                <a:spcPct val="80000"/>
              </a:lnSpc>
            </a:pPr>
            <a:r>
              <a:rPr lang="en-US" sz="2800" dirty="0" smtClean="0">
                <a:latin typeface="Cambria" pitchFamily="18" charset="0"/>
              </a:rPr>
              <a:t>Describe current </a:t>
            </a:r>
            <a:r>
              <a:rPr lang="en-US" sz="2800" b="1" i="1" dirty="0" smtClean="0">
                <a:latin typeface="Cambria" pitchFamily="18" charset="0"/>
              </a:rPr>
              <a:t>technology drivers</a:t>
            </a:r>
            <a:r>
              <a:rPr lang="en-US" sz="2800" b="1" dirty="0" smtClean="0">
                <a:latin typeface="Cambria" pitchFamily="18" charset="0"/>
              </a:rPr>
              <a:t> </a:t>
            </a:r>
            <a:r>
              <a:rPr lang="en-US" sz="2800" dirty="0" smtClean="0">
                <a:latin typeface="Cambria" pitchFamily="18" charset="0"/>
              </a:rPr>
              <a:t>that influence information systems development.</a:t>
            </a:r>
          </a:p>
          <a:p>
            <a:pPr algn="just" eaLnBrk="1" hangingPunct="1">
              <a:lnSpc>
                <a:spcPct val="80000"/>
              </a:lnSpc>
            </a:pPr>
            <a:r>
              <a:rPr lang="en-US" sz="2800" dirty="0" smtClean="0">
                <a:latin typeface="Cambria" pitchFamily="18" charset="0"/>
              </a:rPr>
              <a:t>Briefly describe a simple </a:t>
            </a:r>
            <a:r>
              <a:rPr lang="en-US" sz="2800" b="1" i="1" dirty="0" smtClean="0">
                <a:latin typeface="Cambria" pitchFamily="18" charset="0"/>
              </a:rPr>
              <a:t>process</a:t>
            </a:r>
            <a:r>
              <a:rPr lang="en-US" sz="2800" dirty="0" smtClean="0">
                <a:latin typeface="Cambria" pitchFamily="18" charset="0"/>
              </a:rPr>
              <a:t> for developing information systems.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4800" y="3200400"/>
            <a:ext cx="8229600" cy="1143000"/>
          </a:xfrm>
        </p:spPr>
        <p:txBody>
          <a:bodyPr>
            <a:normAutofit/>
            <a:scene3d>
              <a:camera prst="perspectiveRelaxedModerately"/>
              <a:lightRig rig="threePt" dir="t"/>
            </a:scene3d>
          </a:bodyPr>
          <a:lstStyle/>
          <a:p>
            <a:r>
              <a:rPr lang="en-US" sz="6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a:t>
            </a:r>
            <a:endParaRPr lang="en-US" sz="6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5" name="Slide Number Placeholder 4"/>
          <p:cNvSpPr>
            <a:spLocks noGrp="1"/>
          </p:cNvSpPr>
          <p:nvPr>
            <p:ph type="sldNum" sz="quarter" idx="12"/>
          </p:nvPr>
        </p:nvSpPr>
        <p:spPr/>
        <p:txBody>
          <a:bodyPr/>
          <a:lstStyle/>
          <a:p>
            <a:fld id="{6B76313A-0252-481E-A0A4-3EE68EBF4DB4}"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6600" y="0"/>
            <a:ext cx="2286000" cy="487362"/>
          </a:xfrm>
        </p:spPr>
        <p:txBody>
          <a:bodyPr>
            <a:normAutofit fontScale="90000"/>
            <a:scene3d>
              <a:camera prst="perspectiveRelaxedModerately"/>
              <a:lightRig rig="threePt" dir="t"/>
            </a:scene3d>
          </a:bodyPr>
          <a:lstStyle/>
          <a:p>
            <a:pPr algn="l"/>
            <a:r>
              <a:rPr lang="en-US" dirty="0" smtClean="0"/>
              <a:t>SYSTEM</a:t>
            </a:r>
            <a:endParaRPr lang="en-US" dirty="0"/>
          </a:p>
        </p:txBody>
      </p:sp>
      <p:sp>
        <p:nvSpPr>
          <p:cNvPr id="3" name="Content Placeholder 2"/>
          <p:cNvSpPr>
            <a:spLocks noGrp="1"/>
          </p:cNvSpPr>
          <p:nvPr>
            <p:ph idx="1"/>
          </p:nvPr>
        </p:nvSpPr>
        <p:spPr>
          <a:xfrm>
            <a:off x="152400" y="457200"/>
            <a:ext cx="8763000" cy="6096000"/>
          </a:xfrm>
        </p:spPr>
        <p:txBody>
          <a:bodyPr>
            <a:normAutofit fontScale="92500" lnSpcReduction="10000"/>
          </a:bodyPr>
          <a:lstStyle/>
          <a:p>
            <a:pPr algn="just"/>
            <a:r>
              <a:rPr lang="en-US" dirty="0" smtClean="0"/>
              <a:t>The term system is derived from the Greek word "</a:t>
            </a:r>
            <a:r>
              <a:rPr lang="en-US" dirty="0" err="1" smtClean="0"/>
              <a:t>Systema</a:t>
            </a:r>
            <a:r>
              <a:rPr lang="en-US" dirty="0" smtClean="0"/>
              <a:t>”</a:t>
            </a:r>
          </a:p>
          <a:p>
            <a:pPr algn="just"/>
            <a:r>
              <a:rPr lang="en-US" dirty="0" smtClean="0"/>
              <a:t>Which means an organized relationship among functioning units or components.</a:t>
            </a:r>
          </a:p>
          <a:p>
            <a:pPr algn="just"/>
            <a:r>
              <a:rPr lang="en-US" dirty="0" smtClean="0"/>
              <a:t>A system is an orderly group of interrelated components linked together that function together to achieve a desired result. </a:t>
            </a:r>
          </a:p>
          <a:p>
            <a:pPr algn="just"/>
            <a:r>
              <a:rPr lang="en-US" dirty="0" smtClean="0"/>
              <a:t>Systems are created and designed to solve problems to achieve one or more objectives. </a:t>
            </a:r>
          </a:p>
          <a:p>
            <a:pPr algn="just"/>
            <a:r>
              <a:rPr lang="en-US" dirty="0" smtClean="0"/>
              <a:t>It is the combination of people, devices and methods interrelated in working towards a common goal. </a:t>
            </a:r>
          </a:p>
          <a:p>
            <a:pPr algn="just"/>
            <a:r>
              <a:rPr lang="en-US" dirty="0" smtClean="0"/>
              <a:t>The component may be simple or complex, basic or advanced. </a:t>
            </a:r>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1400" y="0"/>
            <a:ext cx="1524000" cy="411162"/>
          </a:xfrm>
        </p:spPr>
        <p:txBody>
          <a:bodyPr>
            <a:normAutofit fontScale="90000"/>
            <a:scene3d>
              <a:camera prst="perspectiveRelaxed"/>
              <a:lightRig rig="threePt" dir="t"/>
            </a:scene3d>
          </a:bodyPr>
          <a:lstStyle/>
          <a:p>
            <a:r>
              <a:rPr lang="en-US"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a:t>
            </a: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3" name="Content Placeholder 2"/>
          <p:cNvSpPr>
            <a:spLocks noGrp="1"/>
          </p:cNvSpPr>
          <p:nvPr>
            <p:ph idx="1"/>
          </p:nvPr>
        </p:nvSpPr>
        <p:spPr>
          <a:xfrm>
            <a:off x="152400" y="381000"/>
            <a:ext cx="8991600" cy="5943600"/>
          </a:xfrm>
        </p:spPr>
        <p:txBody>
          <a:bodyPr>
            <a:normAutofit fontScale="92500"/>
          </a:bodyPr>
          <a:lstStyle/>
          <a:p>
            <a:pPr algn="just"/>
            <a:r>
              <a:rPr lang="en-US" dirty="0" smtClean="0"/>
              <a:t>We come into daily contact with the transportation system, the telephone system, the accounting system, the production system, and, for over two decades, the computer system. </a:t>
            </a:r>
          </a:p>
          <a:p>
            <a:pPr algn="just"/>
            <a:r>
              <a:rPr lang="en-US" dirty="0" smtClean="0"/>
              <a:t>Similarly, The business system and of the organization as a system consisting of interrelated departments (subsystems) such as production, sales, personnel, and an information system. </a:t>
            </a:r>
          </a:p>
          <a:p>
            <a:pPr algn="just"/>
            <a:r>
              <a:rPr lang="en-US" dirty="0" smtClean="0"/>
              <a:t>There may be a single computer or even be a series of intelligence terminals linked to a mainframe.</a:t>
            </a:r>
          </a:p>
          <a:p>
            <a:pPr algn="just"/>
            <a:r>
              <a:rPr lang="en-US" dirty="0" smtClean="0"/>
              <a:t>Each component is a part of total system and has to share work of the system to achieve the intended goal.</a:t>
            </a:r>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3238"/>
            <a:ext cx="9144000" cy="563562"/>
          </a:xfrm>
        </p:spPr>
        <p:txBody>
          <a:bodyPr>
            <a:noAutofit/>
          </a:bodyPr>
          <a:lstStyle/>
          <a:p>
            <a:r>
              <a:rPr lang="en-US" sz="3600" b="1" dirty="0" smtClean="0"/>
              <a:t>The study of system concept has three basic implications: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0" y="1295400"/>
            <a:ext cx="9144000" cy="4830763"/>
          </a:xfrm>
        </p:spPr>
        <p:txBody>
          <a:bodyPr>
            <a:normAutofit lnSpcReduction="10000"/>
          </a:bodyPr>
          <a:lstStyle/>
          <a:p>
            <a:pPr algn="just"/>
            <a:r>
              <a:rPr lang="en-US" dirty="0" smtClean="0"/>
              <a:t>A system must be designed to achieve a predetermined objective.</a:t>
            </a:r>
          </a:p>
          <a:p>
            <a:pPr algn="just"/>
            <a:endParaRPr lang="en-US" dirty="0" smtClean="0"/>
          </a:p>
          <a:p>
            <a:pPr algn="just"/>
            <a:r>
              <a:rPr lang="en-US" dirty="0" smtClean="0"/>
              <a:t>Interrelationships and interdependence must exist among the components.</a:t>
            </a:r>
          </a:p>
          <a:p>
            <a:pPr algn="just"/>
            <a:endParaRPr lang="en-US" dirty="0" smtClean="0"/>
          </a:p>
          <a:p>
            <a:pPr algn="just"/>
            <a:r>
              <a:rPr lang="en-US" dirty="0" smtClean="0"/>
              <a:t>The objectives of the organization as a whole have a higher priority than the objectives of its subsystems. </a:t>
            </a:r>
          </a:p>
          <a:p>
            <a:pPr algn="just"/>
            <a:endParaRPr lang="en-US" dirty="0"/>
          </a:p>
        </p:txBody>
      </p:sp>
      <p:sp>
        <p:nvSpPr>
          <p:cNvPr id="5" name="Slide Number Placeholder 4"/>
          <p:cNvSpPr>
            <a:spLocks noGrp="1"/>
          </p:cNvSpPr>
          <p:nvPr>
            <p:ph type="sldNum" sz="quarter" idx="12"/>
          </p:nvPr>
        </p:nvSpPr>
        <p:spPr/>
        <p:txBody>
          <a:bodyPr/>
          <a:lstStyle/>
          <a:p>
            <a:fld id="{6B76313A-0252-481E-A0A4-3EE68EBF4DB4}"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cap="all" dirty="0" smtClean="0"/>
              <a:t>Characteristics of a System</a:t>
            </a:r>
            <a:r>
              <a:rPr lang="en-US" cap="all" dirty="0" smtClean="0"/>
              <a:t>: </a:t>
            </a:r>
            <a:r>
              <a:rPr lang="en-US" dirty="0" smtClean="0"/>
              <a:t/>
            </a:r>
            <a:br>
              <a:rPr lang="en-US" dirty="0" smtClean="0"/>
            </a:br>
            <a:endParaRPr lang="en-US" dirty="0"/>
          </a:p>
        </p:txBody>
      </p:sp>
      <p:sp>
        <p:nvSpPr>
          <p:cNvPr id="3" name="Content Placeholder 2"/>
          <p:cNvSpPr>
            <a:spLocks noGrp="1"/>
          </p:cNvSpPr>
          <p:nvPr>
            <p:ph idx="1"/>
          </p:nvPr>
        </p:nvSpPr>
        <p:spPr>
          <a:xfrm>
            <a:off x="228600" y="609600"/>
            <a:ext cx="8686800" cy="5638800"/>
          </a:xfrm>
        </p:spPr>
        <p:txBody>
          <a:bodyPr/>
          <a:lstStyle/>
          <a:p>
            <a:pPr>
              <a:lnSpc>
                <a:spcPct val="150000"/>
              </a:lnSpc>
            </a:pPr>
            <a:r>
              <a:rPr lang="en-US" b="1" dirty="0" smtClean="0">
                <a:latin typeface="Bookman Old Style" pitchFamily="18" charset="0"/>
              </a:rPr>
              <a:t>Organization</a:t>
            </a:r>
          </a:p>
          <a:p>
            <a:pPr>
              <a:lnSpc>
                <a:spcPct val="150000"/>
              </a:lnSpc>
            </a:pPr>
            <a:r>
              <a:rPr lang="en-US" b="1" dirty="0" smtClean="0">
                <a:latin typeface="Bookman Old Style" pitchFamily="18" charset="0"/>
              </a:rPr>
              <a:t>Interaction</a:t>
            </a:r>
          </a:p>
          <a:p>
            <a:pPr>
              <a:lnSpc>
                <a:spcPct val="150000"/>
              </a:lnSpc>
            </a:pPr>
            <a:r>
              <a:rPr lang="en-US" b="1" dirty="0" smtClean="0">
                <a:latin typeface="Bookman Old Style" pitchFamily="18" charset="0"/>
              </a:rPr>
              <a:t>Interdependence</a:t>
            </a:r>
          </a:p>
          <a:p>
            <a:pPr>
              <a:lnSpc>
                <a:spcPct val="150000"/>
              </a:lnSpc>
            </a:pPr>
            <a:r>
              <a:rPr lang="en-US" b="1" dirty="0" smtClean="0">
                <a:latin typeface="Bookman Old Style" pitchFamily="18" charset="0"/>
              </a:rPr>
              <a:t>Integration</a:t>
            </a:r>
          </a:p>
          <a:p>
            <a:pPr>
              <a:lnSpc>
                <a:spcPct val="150000"/>
              </a:lnSpc>
            </a:pPr>
            <a:r>
              <a:rPr lang="en-US" b="1" dirty="0" smtClean="0">
                <a:latin typeface="Bookman Old Style" pitchFamily="18" charset="0"/>
              </a:rPr>
              <a:t>Central Objective</a:t>
            </a:r>
            <a:endParaRPr lang="en-US" dirty="0">
              <a:latin typeface="Bookman Old Style" pitchFamily="18" charset="0"/>
            </a:endParaRPr>
          </a:p>
        </p:txBody>
      </p:sp>
      <p:sp>
        <p:nvSpPr>
          <p:cNvPr id="5" name="Slide Number Placeholder 4"/>
          <p:cNvSpPr>
            <a:spLocks noGrp="1"/>
          </p:cNvSpPr>
          <p:nvPr>
            <p:ph type="sldNum" sz="quarter" idx="12"/>
          </p:nvPr>
        </p:nvSpPr>
        <p:spPr/>
        <p:txBody>
          <a:bodyPr/>
          <a:lstStyle/>
          <a:p>
            <a:fld id="{6B76313A-0252-481E-A0A4-3EE68EBF4DB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900</Words>
  <Application>Microsoft Office PowerPoint</Application>
  <PresentationFormat>On-screen Show (4:3)</PresentationFormat>
  <Paragraphs>119</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SYSTEM ANALYSIS &amp; DESIGN</vt:lpstr>
      <vt:lpstr>PowerPoint Presentation</vt:lpstr>
      <vt:lpstr>THE CONTEXT OF SYSTEM ANALYSIS &amp; DESIGN</vt:lpstr>
      <vt:lpstr>Objectives:</vt:lpstr>
      <vt:lpstr>SYSTEM</vt:lpstr>
      <vt:lpstr>SYSTEM</vt:lpstr>
      <vt:lpstr>Cont..</vt:lpstr>
      <vt:lpstr>The study of system concept has three basic implications: </vt:lpstr>
      <vt:lpstr>Characteristics of a System:  </vt:lpstr>
      <vt:lpstr>SYSTEM ELEMENTS </vt:lpstr>
      <vt:lpstr>ELEMENTS OF A SYSTEM:</vt:lpstr>
      <vt:lpstr>ELEMENTS OF A SYSTEM:</vt:lpstr>
      <vt:lpstr>Outputs and Inputs : </vt:lpstr>
      <vt:lpstr>PowerPoint Presentation</vt:lpstr>
      <vt:lpstr>PowerPoint Presentation</vt:lpstr>
      <vt:lpstr>PowerPoint Presentation</vt:lpstr>
      <vt:lpstr>TYPE OF SYSTEM: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&amp; DESIGN</dc:title>
  <dc:creator>Lenovo</dc:creator>
  <cp:lastModifiedBy>suraj</cp:lastModifiedBy>
  <cp:revision>67</cp:revision>
  <dcterms:created xsi:type="dcterms:W3CDTF">2014-02-15T06:13:44Z</dcterms:created>
  <dcterms:modified xsi:type="dcterms:W3CDTF">2017-12-30T02:47:57Z</dcterms:modified>
</cp:coreProperties>
</file>