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66" r:id="rId3"/>
    <p:sldId id="268" r:id="rId4"/>
    <p:sldId id="269" r:id="rId5"/>
    <p:sldId id="271" r:id="rId6"/>
    <p:sldId id="281" r:id="rId7"/>
    <p:sldId id="272" r:id="rId8"/>
    <p:sldId id="273" r:id="rId9"/>
    <p:sldId id="274" r:id="rId10"/>
    <p:sldId id="275" r:id="rId11"/>
    <p:sldId id="276" r:id="rId12"/>
    <p:sldId id="270" r:id="rId13"/>
    <p:sldId id="277" r:id="rId14"/>
    <p:sldId id="279" r:id="rId15"/>
    <p:sldId id="278"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2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83885-BF3B-417A-B8E7-DA8AA5C3A4B9}" type="datetimeFigureOut">
              <a:rPr lang="en-US" smtClean="0"/>
              <a:pPr/>
              <a:t>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F461FB-6DF6-481B-999F-F5B9B48C020F}" type="slidenum">
              <a:rPr lang="en-US" smtClean="0"/>
              <a:pPr/>
              <a:t>‹#›</a:t>
            </a:fld>
            <a:endParaRPr lang="en-US"/>
          </a:p>
        </p:txBody>
      </p:sp>
    </p:spTree>
    <p:extLst>
      <p:ext uri="{BB962C8B-B14F-4D97-AF65-F5344CB8AC3E}">
        <p14:creationId xmlns:p14="http://schemas.microsoft.com/office/powerpoint/2010/main" val="26320328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B3772-2E22-4C04-A6DA-01BA62F695B8}" type="datetimeFigureOut">
              <a:rPr lang="en-US" smtClean="0"/>
              <a:pPr/>
              <a:t>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88368-0785-4025-A4B5-55D58016B874}" type="slidenum">
              <a:rPr lang="en-US" smtClean="0"/>
              <a:pPr/>
              <a:t>‹#›</a:t>
            </a:fld>
            <a:endParaRPr lang="en-US"/>
          </a:p>
        </p:txBody>
      </p:sp>
    </p:spTree>
    <p:extLst>
      <p:ext uri="{BB962C8B-B14F-4D97-AF65-F5344CB8AC3E}">
        <p14:creationId xmlns:p14="http://schemas.microsoft.com/office/powerpoint/2010/main" val="28596748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CFFADA8-4E89-4AF8-886B-4024CA71F6A9}" type="slidenum">
              <a:rPr lang="en-US" smtClean="0"/>
              <a:pPr/>
              <a:t>3</a:t>
            </a:fld>
            <a:endParaRPr lang="en-US" smtClean="0"/>
          </a:p>
        </p:txBody>
      </p:sp>
      <p:sp>
        <p:nvSpPr>
          <p:cNvPr id="84995" name="Rectangle 2"/>
          <p:cNvSpPr>
            <a:spLocks noGrp="1" noRot="1" noChangeAspect="1" noChangeArrowheads="1" noTextEdit="1"/>
          </p:cNvSpPr>
          <p:nvPr>
            <p:ph type="sldImg"/>
          </p:nvPr>
        </p:nvSpPr>
        <p:spPr>
          <a:xfrm>
            <a:off x="1150938" y="690563"/>
            <a:ext cx="4557712" cy="3417887"/>
          </a:xfrm>
          <a:ln/>
        </p:spPr>
      </p:sp>
      <p:sp>
        <p:nvSpPr>
          <p:cNvPr id="84996" name="Rectangle 3"/>
          <p:cNvSpPr>
            <a:spLocks noGrp="1" noChangeArrowheads="1"/>
          </p:cNvSpPr>
          <p:nvPr>
            <p:ph type="body" idx="1"/>
          </p:nvPr>
        </p:nvSpPr>
        <p:spPr>
          <a:xfrm>
            <a:off x="914400" y="4341813"/>
            <a:ext cx="5029200" cy="4116387"/>
          </a:xfrm>
          <a:noFill/>
          <a:ln/>
        </p:spPr>
        <p:txBody>
          <a:bodyPr/>
          <a:lstStyle/>
          <a:p>
            <a:pPr eaLnBrk="1" hangingPunct="1"/>
            <a:r>
              <a:rPr lang="en-US" b="1" smtClean="0"/>
              <a:t>Teaching Notes</a:t>
            </a:r>
            <a:endParaRPr lang="en-US" smtClean="0"/>
          </a:p>
          <a:p>
            <a:pPr lvl="1" eaLnBrk="1" hangingPunct="1"/>
            <a:r>
              <a:rPr lang="en-US" smtClean="0"/>
              <a:t>The text quotes Scott McNealy of Sun Computer saying, “The network has become the computer.” Invite students to agree or disagree with that statement. </a:t>
            </a:r>
          </a:p>
          <a:p>
            <a:pPr lvl="1" eaLnBrk="1" hangingPunct="1"/>
            <a:r>
              <a:rPr lang="en-US" smtClean="0"/>
              <a:t>Could that statement be taken further to say that the Internet has become the computer?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8D00B564-3BB2-487E-A2F5-17F5545FC586}" type="slidenum">
              <a:rPr lang="en-US" smtClean="0"/>
              <a:pPr/>
              <a:t>14</a:t>
            </a:fld>
            <a:endParaRPr lang="en-US" smtClean="0"/>
          </a:p>
        </p:txBody>
      </p:sp>
      <p:sp>
        <p:nvSpPr>
          <p:cNvPr id="97283" name="Rectangle 2"/>
          <p:cNvSpPr>
            <a:spLocks noGrp="1" noRot="1" noChangeAspect="1" noChangeArrowheads="1" noTextEdit="1"/>
          </p:cNvSpPr>
          <p:nvPr>
            <p:ph type="sldImg"/>
          </p:nvPr>
        </p:nvSpPr>
        <p:spPr>
          <a:xfrm>
            <a:off x="1150938" y="690563"/>
            <a:ext cx="4557712" cy="3417887"/>
          </a:xfrm>
          <a:ln/>
        </p:spPr>
      </p:sp>
      <p:sp>
        <p:nvSpPr>
          <p:cNvPr id="97284" name="Rectangle 3"/>
          <p:cNvSpPr>
            <a:spLocks noGrp="1" noChangeArrowheads="1"/>
          </p:cNvSpPr>
          <p:nvPr>
            <p:ph type="body" idx="1"/>
          </p:nvPr>
        </p:nvSpPr>
        <p:spPr>
          <a:xfrm>
            <a:off x="914400" y="4341813"/>
            <a:ext cx="5029200" cy="4116387"/>
          </a:xfrm>
          <a:noFill/>
          <a:ln/>
        </p:spPr>
        <p:txBody>
          <a:bodyPr/>
          <a:lstStyle/>
          <a:p>
            <a:pPr eaLnBrk="1" hangingPunct="1"/>
            <a:r>
              <a:rPr lang="en-US" b="1" dirty="0" smtClean="0"/>
              <a:t>Teaching Notes</a:t>
            </a:r>
            <a:endParaRPr lang="en-US" dirty="0" smtClean="0"/>
          </a:p>
          <a:p>
            <a:pPr lvl="1" eaLnBrk="1" hangingPunct="1"/>
            <a:r>
              <a:rPr lang="en-US" dirty="0" smtClean="0"/>
              <a:t>This is not an actual system development life cycle or methodology but simply general problem-solving steps.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01E5273-C1D0-4773-A7A8-205F13CE09D1}" type="slidenum">
              <a:rPr lang="en-US" smtClean="0"/>
              <a:pPr/>
              <a:t>15</a:t>
            </a:fld>
            <a:endParaRPr lang="en-US" smtClean="0"/>
          </a:p>
        </p:txBody>
      </p:sp>
      <p:sp>
        <p:nvSpPr>
          <p:cNvPr id="98307" name="Rectangle 2"/>
          <p:cNvSpPr>
            <a:spLocks noGrp="1" noRot="1" noChangeAspect="1" noChangeArrowheads="1" noTextEdit="1"/>
          </p:cNvSpPr>
          <p:nvPr>
            <p:ph type="sldImg"/>
          </p:nvPr>
        </p:nvSpPr>
        <p:spPr>
          <a:xfrm>
            <a:off x="1150938" y="690563"/>
            <a:ext cx="4557712" cy="3417887"/>
          </a:xfrm>
          <a:ln/>
        </p:spPr>
      </p:sp>
      <p:sp>
        <p:nvSpPr>
          <p:cNvPr id="98308" name="Rectangle 3"/>
          <p:cNvSpPr>
            <a:spLocks noGrp="1" noChangeArrowheads="1"/>
          </p:cNvSpPr>
          <p:nvPr>
            <p:ph type="body" idx="1"/>
          </p:nvPr>
        </p:nvSpPr>
        <p:spPr>
          <a:xfrm>
            <a:off x="914400" y="4341813"/>
            <a:ext cx="5029200" cy="4116387"/>
          </a:xfrm>
          <a:noFill/>
          <a:ln/>
        </p:spPr>
        <p:txBody>
          <a:bodyPr/>
          <a:lstStyle/>
          <a:p>
            <a:pPr eaLnBrk="1" hangingPunct="1"/>
            <a:r>
              <a:rPr lang="en-US" b="1" dirty="0" smtClean="0"/>
              <a:t>Teaching Notes</a:t>
            </a:r>
            <a:endParaRPr lang="en-US" dirty="0" smtClean="0"/>
          </a:p>
          <a:p>
            <a:pPr lvl="1" eaLnBrk="1" hangingPunct="1"/>
            <a:r>
              <a:rPr lang="en-US" dirty="0" smtClean="0"/>
              <a:t>This relates the problem-solving steps to the classic SDLC phases. Neither of these, though, are a methodology (as will be discussed in chapter 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45BBD1C-71B6-4F8D-9EC3-E0C111AF4FCA}" type="slidenum">
              <a:rPr lang="en-US" smtClean="0"/>
              <a:pPr/>
              <a:t>4</a:t>
            </a:fld>
            <a:endParaRPr lang="en-US" smtClean="0"/>
          </a:p>
        </p:txBody>
      </p:sp>
      <p:sp>
        <p:nvSpPr>
          <p:cNvPr id="86019" name="Rectangle 2"/>
          <p:cNvSpPr>
            <a:spLocks noGrp="1" noRot="1" noChangeAspect="1" noChangeArrowheads="1" noTextEdit="1"/>
          </p:cNvSpPr>
          <p:nvPr>
            <p:ph type="sldImg"/>
          </p:nvPr>
        </p:nvSpPr>
        <p:spPr>
          <a:xfrm>
            <a:off x="1150938" y="690563"/>
            <a:ext cx="4557712" cy="3417887"/>
          </a:xfrm>
          <a:ln/>
        </p:spPr>
      </p:sp>
      <p:sp>
        <p:nvSpPr>
          <p:cNvPr id="86020" name="Rectangle 3"/>
          <p:cNvSpPr>
            <a:spLocks noGrp="1" noChangeArrowheads="1"/>
          </p:cNvSpPr>
          <p:nvPr>
            <p:ph type="body" idx="1"/>
          </p:nvPr>
        </p:nvSpPr>
        <p:spPr>
          <a:xfrm>
            <a:off x="914400" y="4341813"/>
            <a:ext cx="5029200" cy="4116387"/>
          </a:xfrm>
          <a:noFill/>
          <a:ln/>
        </p:spPr>
        <p:txBody>
          <a:bodyPr/>
          <a:lstStyle/>
          <a:p>
            <a:pPr eaLnBrk="1" hangingPunct="1"/>
            <a:r>
              <a:rPr lang="en-US" b="1" smtClean="0"/>
              <a:t>Teaching Notes</a:t>
            </a:r>
          </a:p>
          <a:p>
            <a:pPr lvl="1" eaLnBrk="1" hangingPunct="1"/>
            <a:r>
              <a:rPr lang="en-US" smtClean="0"/>
              <a:t>Some students may be familiar with web surfing through mobile devices. Ask for their experiences.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1F1A321-5E0C-46E9-8443-2414409C4DBE}" type="slidenum">
              <a:rPr lang="en-US" smtClean="0"/>
              <a:pPr/>
              <a:t>5</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b="1" dirty="0" smtClean="0"/>
              <a:t>Conversion Notes</a:t>
            </a:r>
          </a:p>
          <a:p>
            <a:pPr eaLnBrk="1" hangingPunct="1"/>
            <a:r>
              <a:rPr lang="en-US" dirty="0" smtClean="0"/>
              <a:t>The 7th edition adds this definition for systems integration, recognizing its growing importance.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31FD758-2E48-4257-831B-A26F6E86AF3F}" type="slidenum">
              <a:rPr lang="en-US" smtClean="0"/>
              <a:pPr/>
              <a:t>7</a:t>
            </a:fld>
            <a:endParaRPr lang="en-US" smtClean="0"/>
          </a:p>
        </p:txBody>
      </p:sp>
      <p:sp>
        <p:nvSpPr>
          <p:cNvPr id="90115" name="Rectangle 2"/>
          <p:cNvSpPr>
            <a:spLocks noGrp="1" noRot="1" noChangeAspect="1" noChangeArrowheads="1" noTextEdit="1"/>
          </p:cNvSpPr>
          <p:nvPr>
            <p:ph type="sldImg"/>
          </p:nvPr>
        </p:nvSpPr>
        <p:spPr>
          <a:xfrm>
            <a:off x="1150938" y="690563"/>
            <a:ext cx="4557712" cy="3417887"/>
          </a:xfrm>
          <a:ln/>
        </p:spPr>
      </p:sp>
      <p:sp>
        <p:nvSpPr>
          <p:cNvPr id="90116" name="Rectangle 3"/>
          <p:cNvSpPr>
            <a:spLocks noGrp="1" noChangeArrowheads="1"/>
          </p:cNvSpPr>
          <p:nvPr>
            <p:ph type="body" idx="1"/>
          </p:nvPr>
        </p:nvSpPr>
        <p:spPr>
          <a:xfrm>
            <a:off x="914400" y="4341813"/>
            <a:ext cx="5029200" cy="4116387"/>
          </a:xfrm>
          <a:noFill/>
          <a:ln/>
        </p:spPr>
        <p:txBody>
          <a:bodyPr/>
          <a:lstStyle/>
          <a:p>
            <a:pPr eaLnBrk="1" hangingPunct="1"/>
            <a:r>
              <a:rPr lang="en-US" b="1" smtClean="0"/>
              <a:t>Teaching Notes</a:t>
            </a:r>
          </a:p>
          <a:p>
            <a:pPr lvl="1" eaLnBrk="1" hangingPunct="1"/>
            <a:r>
              <a:rPr lang="en-US" smtClean="0"/>
              <a:t>The trend is for these core enterprise applications to be purchased.</a:t>
            </a:r>
          </a:p>
          <a:p>
            <a:pPr lvl="1" eaLnBrk="1" hangingPunct="1"/>
            <a:r>
              <a:rPr lang="en-US" smtClean="0"/>
              <a:t>These purchased applications are never sufficient to meet all the information needs of the organization. Thus systems analysts and other developers are asked to develop value-added applications to meet additional needs.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88A349B-520E-4FC6-8BF7-0CC2675FC290}" type="slidenum">
              <a:rPr lang="en-US" smtClean="0"/>
              <a:pPr/>
              <a:t>8</a:t>
            </a:fld>
            <a:endParaRPr lang="en-US" smtClean="0"/>
          </a:p>
        </p:txBody>
      </p:sp>
      <p:sp>
        <p:nvSpPr>
          <p:cNvPr id="91139" name="Rectangle 2"/>
          <p:cNvSpPr>
            <a:spLocks noGrp="1" noRot="1" noChangeAspect="1" noChangeArrowheads="1" noTextEdit="1"/>
          </p:cNvSpPr>
          <p:nvPr>
            <p:ph type="sldImg"/>
          </p:nvPr>
        </p:nvSpPr>
        <p:spPr>
          <a:xfrm>
            <a:off x="1150938" y="690563"/>
            <a:ext cx="4557712" cy="3417887"/>
          </a:xfrm>
          <a:ln/>
        </p:spPr>
      </p:sp>
      <p:sp>
        <p:nvSpPr>
          <p:cNvPr id="91140" name="Rectangle 3"/>
          <p:cNvSpPr>
            <a:spLocks noGrp="1" noChangeArrowheads="1"/>
          </p:cNvSpPr>
          <p:nvPr>
            <p:ph type="body" idx="1"/>
          </p:nvPr>
        </p:nvSpPr>
        <p:spPr>
          <a:xfrm>
            <a:off x="914400" y="4341813"/>
            <a:ext cx="5029200" cy="4116387"/>
          </a:xfrm>
          <a:noFill/>
          <a:ln/>
        </p:spPr>
        <p:txBody>
          <a:bodyPr/>
          <a:lstStyle/>
          <a:p>
            <a:pPr eaLnBrk="1" hangingPunct="1"/>
            <a:r>
              <a:rPr lang="en-US" b="1" dirty="0" smtClean="0"/>
              <a:t>Teaching Notes</a:t>
            </a:r>
            <a:endParaRPr lang="en-US" dirty="0" smtClean="0"/>
          </a:p>
          <a:p>
            <a:pPr lvl="1" eaLnBrk="1" hangingPunct="1"/>
            <a:r>
              <a:rPr lang="en-US" dirty="0" smtClean="0"/>
              <a:t>ERP is dramatically changing the role of the modern systems analyst. Instead of spending effort on requirements planning and systems design, ERP redirects effort to activities such as customization, business process redesign and alignment, and system implementation.</a:t>
            </a:r>
          </a:p>
          <a:p>
            <a:pPr lvl="1" eaLnBrk="1" hangingPunct="1"/>
            <a:r>
              <a:rPr lang="en-US" dirty="0" smtClean="0"/>
              <a:t>Systems analysts who work on ERP projects are almost always called </a:t>
            </a:r>
            <a:r>
              <a:rPr lang="en-US" u="sng" dirty="0" smtClean="0"/>
              <a:t>systems integrators</a:t>
            </a:r>
            <a:r>
              <a:rPr lang="en-US" dirty="0"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93D98E5-AF2C-4B94-A193-C8E7C6916AE3}" type="slidenum">
              <a:rPr lang="en-US" smtClean="0"/>
              <a:pPr/>
              <a:t>9</a:t>
            </a:fld>
            <a:endParaRPr lang="en-US" smtClean="0"/>
          </a:p>
        </p:txBody>
      </p:sp>
      <p:sp>
        <p:nvSpPr>
          <p:cNvPr id="92163" name="Rectangle 2"/>
          <p:cNvSpPr>
            <a:spLocks noGrp="1" noRot="1" noChangeAspect="1" noChangeArrowheads="1" noTextEdit="1"/>
          </p:cNvSpPr>
          <p:nvPr>
            <p:ph type="sldImg"/>
          </p:nvPr>
        </p:nvSpPr>
        <p:spPr>
          <a:xfrm>
            <a:off x="1150938" y="690563"/>
            <a:ext cx="4557712" cy="3417887"/>
          </a:xfrm>
          <a:ln/>
        </p:spPr>
      </p:sp>
      <p:sp>
        <p:nvSpPr>
          <p:cNvPr id="92164" name="Rectangle 3"/>
          <p:cNvSpPr>
            <a:spLocks noGrp="1" noChangeArrowheads="1"/>
          </p:cNvSpPr>
          <p:nvPr>
            <p:ph type="body" idx="1"/>
          </p:nvPr>
        </p:nvSpPr>
        <p:spPr>
          <a:xfrm>
            <a:off x="914400" y="4341813"/>
            <a:ext cx="5029200" cy="4116387"/>
          </a:xfrm>
          <a:noFill/>
          <a:ln/>
        </p:spPr>
        <p:txBody>
          <a:bodyPr/>
          <a:lstStyle/>
          <a:p>
            <a:pPr eaLnBrk="1" hangingPunct="1"/>
            <a:r>
              <a:rPr lang="en-US" smtClean="0"/>
              <a:t>No additional notes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294E312F-AD35-4D00-A9B9-0EBFA4FBB43C}" type="slidenum">
              <a:rPr lang="en-US" smtClean="0"/>
              <a:pPr/>
              <a:t>10</a:t>
            </a:fld>
            <a:endParaRPr lang="en-US" smtClean="0"/>
          </a:p>
        </p:txBody>
      </p:sp>
      <p:sp>
        <p:nvSpPr>
          <p:cNvPr id="93187" name="Rectangle 2"/>
          <p:cNvSpPr>
            <a:spLocks noGrp="1" noRot="1" noChangeAspect="1" noChangeArrowheads="1" noTextEdit="1"/>
          </p:cNvSpPr>
          <p:nvPr>
            <p:ph type="sldImg"/>
          </p:nvPr>
        </p:nvSpPr>
        <p:spPr>
          <a:xfrm>
            <a:off x="1150938" y="690563"/>
            <a:ext cx="4557712" cy="3417887"/>
          </a:xfrm>
          <a:ln/>
        </p:spPr>
      </p:sp>
      <p:sp>
        <p:nvSpPr>
          <p:cNvPr id="93188" name="Rectangle 3"/>
          <p:cNvSpPr>
            <a:spLocks noGrp="1" noChangeArrowheads="1"/>
          </p:cNvSpPr>
          <p:nvPr>
            <p:ph type="body" idx="1"/>
          </p:nvPr>
        </p:nvSpPr>
        <p:spPr>
          <a:xfrm>
            <a:off x="914400" y="4341813"/>
            <a:ext cx="5029200" cy="4116387"/>
          </a:xfrm>
          <a:noFill/>
          <a:ln/>
        </p:spPr>
        <p:txBody>
          <a:bodyPr/>
          <a:lstStyle/>
          <a:p>
            <a:pPr eaLnBrk="1" hangingPunct="1"/>
            <a:r>
              <a:rPr lang="en-US" smtClean="0"/>
              <a:t>No additional notes.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820B1A3-66A1-4644-ABA1-D8455554F779}" type="slidenum">
              <a:rPr lang="en-US" smtClean="0"/>
              <a:pPr/>
              <a:t>11</a:t>
            </a:fld>
            <a:endParaRPr lang="en-US" smtClean="0"/>
          </a:p>
        </p:txBody>
      </p:sp>
      <p:sp>
        <p:nvSpPr>
          <p:cNvPr id="94211" name="Rectangle 2"/>
          <p:cNvSpPr>
            <a:spLocks noGrp="1" noRot="1" noChangeAspect="1" noChangeArrowheads="1" noTextEdit="1"/>
          </p:cNvSpPr>
          <p:nvPr>
            <p:ph type="sldImg"/>
          </p:nvPr>
        </p:nvSpPr>
        <p:spPr>
          <a:xfrm>
            <a:off x="1150938" y="690563"/>
            <a:ext cx="4557712" cy="3417887"/>
          </a:xfrm>
          <a:ln/>
        </p:spPr>
      </p:sp>
      <p:sp>
        <p:nvSpPr>
          <p:cNvPr id="94212" name="Rectangle 3"/>
          <p:cNvSpPr>
            <a:spLocks noGrp="1" noChangeArrowheads="1"/>
          </p:cNvSpPr>
          <p:nvPr>
            <p:ph type="body" idx="1"/>
          </p:nvPr>
        </p:nvSpPr>
        <p:spPr>
          <a:xfrm>
            <a:off x="914400" y="4341813"/>
            <a:ext cx="5029200" cy="4116387"/>
          </a:xfrm>
          <a:noFill/>
          <a:ln/>
        </p:spPr>
        <p:txBody>
          <a:bodyPr/>
          <a:lstStyle/>
          <a:p>
            <a:pPr eaLnBrk="1" hangingPunct="1"/>
            <a:r>
              <a:rPr lang="en-US" smtClean="0"/>
              <a:t>No additional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602BC6E-307C-4612-9E1F-CCFB8156E1F5}" type="slidenum">
              <a:rPr lang="en-US" smtClean="0"/>
              <a:pPr/>
              <a:t>12</a:t>
            </a:fld>
            <a:endParaRPr lang="en-US" smtClean="0"/>
          </a:p>
        </p:txBody>
      </p:sp>
      <p:sp>
        <p:nvSpPr>
          <p:cNvPr id="95235" name="Rectangle 2"/>
          <p:cNvSpPr>
            <a:spLocks noGrp="1" noRot="1" noChangeAspect="1" noChangeArrowheads="1" noTextEdit="1"/>
          </p:cNvSpPr>
          <p:nvPr>
            <p:ph type="sldImg"/>
          </p:nvPr>
        </p:nvSpPr>
        <p:spPr>
          <a:xfrm>
            <a:off x="1150938" y="690563"/>
            <a:ext cx="4557712" cy="3417887"/>
          </a:xfrm>
          <a:ln/>
        </p:spPr>
      </p:sp>
      <p:sp>
        <p:nvSpPr>
          <p:cNvPr id="95236" name="Rectangle 3"/>
          <p:cNvSpPr>
            <a:spLocks noGrp="1" noChangeArrowheads="1"/>
          </p:cNvSpPr>
          <p:nvPr>
            <p:ph type="body" idx="1"/>
          </p:nvPr>
        </p:nvSpPr>
        <p:spPr>
          <a:xfrm>
            <a:off x="914400" y="4341813"/>
            <a:ext cx="5029200" cy="4116387"/>
          </a:xfrm>
          <a:noFill/>
          <a:ln/>
        </p:spPr>
        <p:txBody>
          <a:bodyPr/>
          <a:lstStyle/>
          <a:p>
            <a:pPr eaLnBrk="1" hangingPunct="1"/>
            <a:r>
              <a:rPr lang="en-US" smtClean="0"/>
              <a:t>No additional notes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64711F-5554-4823-AFB0-FA84D87832D4}"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6D92A-2FFF-4A38-918C-AF21AC790F24}"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C5EB7-8119-475C-9941-2952CFC17864}"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53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6002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39088677-413A-44CC-BBB3-6D94E1C94C7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E8DCAE-0A58-45D1-BCB1-BB3000979EAF}"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B3ACD6-DF33-45A5-914F-3333E0ADACE3}" type="datetime1">
              <a:rPr lang="en-US" smtClean="0"/>
              <a:t>1/7/2018</a:t>
            </a:fld>
            <a:endParaRPr lang="en-US"/>
          </a:p>
        </p:txBody>
      </p:sp>
      <p:sp>
        <p:nvSpPr>
          <p:cNvPr id="5" name="Footer Placeholder 4"/>
          <p:cNvSpPr>
            <a:spLocks noGrp="1"/>
          </p:cNvSpPr>
          <p:nvPr>
            <p:ph type="ftr" sz="quarter" idx="11"/>
          </p:nvPr>
        </p:nvSpPr>
        <p:spPr/>
        <p:txBody>
          <a:bodyPr/>
          <a:lstStyle/>
          <a:p>
            <a:r>
              <a:rPr lang="en-US" smtClean="0"/>
              <a:t>Prepared by : Prof. N.P. BHUSAL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1A188-8E98-4595-9DA0-A19F92EA0166}"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64B293-8698-4835-9F0A-A98D39106216}" type="datetime1">
              <a:rPr lang="en-US" smtClean="0"/>
              <a:t>1/7/2018</a:t>
            </a:fld>
            <a:endParaRPr lang="en-US"/>
          </a:p>
        </p:txBody>
      </p:sp>
      <p:sp>
        <p:nvSpPr>
          <p:cNvPr id="8" name="Footer Placeholder 7"/>
          <p:cNvSpPr>
            <a:spLocks noGrp="1"/>
          </p:cNvSpPr>
          <p:nvPr>
            <p:ph type="ftr" sz="quarter" idx="11"/>
          </p:nvPr>
        </p:nvSpPr>
        <p:spPr/>
        <p:txBody>
          <a:bodyPr/>
          <a:lstStyle/>
          <a:p>
            <a:r>
              <a:rPr lang="en-US" smtClean="0"/>
              <a:t>Prepared by : Prof. N.P. BHUSAL</a:t>
            </a:r>
            <a:endParaRPr lang="en-US"/>
          </a:p>
        </p:txBody>
      </p:sp>
      <p:sp>
        <p:nvSpPr>
          <p:cNvPr id="9" name="Slide Number Placeholder 8"/>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C940F-5691-4530-A81D-C4C8A714DE59}" type="datetime1">
              <a:rPr lang="en-US" smtClean="0"/>
              <a:t>1/7/2018</a:t>
            </a:fld>
            <a:endParaRPr lang="en-US"/>
          </a:p>
        </p:txBody>
      </p:sp>
      <p:sp>
        <p:nvSpPr>
          <p:cNvPr id="4" name="Footer Placeholder 3"/>
          <p:cNvSpPr>
            <a:spLocks noGrp="1"/>
          </p:cNvSpPr>
          <p:nvPr>
            <p:ph type="ftr" sz="quarter" idx="11"/>
          </p:nvPr>
        </p:nvSpPr>
        <p:spPr/>
        <p:txBody>
          <a:bodyPr/>
          <a:lstStyle/>
          <a:p>
            <a:r>
              <a:rPr lang="en-US" smtClean="0"/>
              <a:t>Prepared by : Prof. N.P. BHUSAL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560E1-9E1F-4B96-8B26-F0C52765DD0E}" type="datetime1">
              <a:rPr lang="en-US" smtClean="0"/>
              <a:t>1/7/2018</a:t>
            </a:fld>
            <a:endParaRPr lang="en-US"/>
          </a:p>
        </p:txBody>
      </p:sp>
      <p:sp>
        <p:nvSpPr>
          <p:cNvPr id="3" name="Footer Placeholder 2"/>
          <p:cNvSpPr>
            <a:spLocks noGrp="1"/>
          </p:cNvSpPr>
          <p:nvPr>
            <p:ph type="ftr" sz="quarter" idx="11"/>
          </p:nvPr>
        </p:nvSpPr>
        <p:spPr/>
        <p:txBody>
          <a:bodyPr/>
          <a:lstStyle/>
          <a:p>
            <a:r>
              <a:rPr lang="en-US" smtClean="0"/>
              <a:t>Prepared by : Prof. N.P. BHUSAL</a:t>
            </a:r>
            <a:endParaRPr lang="en-US"/>
          </a:p>
        </p:txBody>
      </p:sp>
      <p:sp>
        <p:nvSpPr>
          <p:cNvPr id="4" name="Slide Number Placeholder 3"/>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268AC6-D61E-4812-93F2-943FEF030015}"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D691F-960F-4DA0-A400-CF525EB0A980}" type="datetime1">
              <a:rPr lang="en-US" smtClean="0"/>
              <a:t>1/7/2018</a:t>
            </a:fld>
            <a:endParaRPr lang="en-US"/>
          </a:p>
        </p:txBody>
      </p:sp>
      <p:sp>
        <p:nvSpPr>
          <p:cNvPr id="6" name="Footer Placeholder 5"/>
          <p:cNvSpPr>
            <a:spLocks noGrp="1"/>
          </p:cNvSpPr>
          <p:nvPr>
            <p:ph type="ftr" sz="quarter" idx="11"/>
          </p:nvPr>
        </p:nvSpPr>
        <p:spPr/>
        <p:txBody>
          <a:bodyPr/>
          <a:lstStyle/>
          <a:p>
            <a:r>
              <a:rPr lang="en-US" smtClean="0"/>
              <a:t>Prepared by : Prof. N.P. BHUSAL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61057-5E3D-45D7-AE97-8B1520CBF930}" type="datetime1">
              <a:rPr lang="en-US" smtClean="0"/>
              <a:t>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 Prof. N.P. BHUSAL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313A-0252-481E-A0A4-3EE68EBF4D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76313A-0252-481E-A0A4-3EE68EBF4DB4}" type="slidenum">
              <a:rPr lang="en-US" smtClean="0"/>
              <a:pPr/>
              <a:t>1</a:t>
            </a:fld>
            <a:endParaRPr lang="en-US"/>
          </a:p>
        </p:txBody>
      </p:sp>
      <p:sp>
        <p:nvSpPr>
          <p:cNvPr id="7" name="Title 1"/>
          <p:cNvSpPr>
            <a:spLocks noGrp="1"/>
          </p:cNvSpPr>
          <p:nvPr>
            <p:ph type="title"/>
          </p:nvPr>
        </p:nvSpPr>
        <p:spPr>
          <a:xfrm>
            <a:off x="152400" y="3048000"/>
            <a:ext cx="8915400" cy="1143000"/>
          </a:xfrm>
        </p:spPr>
        <p:txBody>
          <a:bodyPr>
            <a:noAutofit/>
            <a:scene3d>
              <a:camera prst="perspectiveRelaxedModerately"/>
              <a:lightRig rig="threePt" dir="t"/>
            </a:scene3d>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TECHNOLOGY DRIVERS FOR TODAY’S INFORMATION SYSTEMS</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a:noFill/>
        </p:spPr>
        <p:txBody>
          <a:bodyPr/>
          <a:lstStyle/>
          <a:p>
            <a:r>
              <a:rPr lang="en-US" smtClean="0"/>
              <a:t>1-</a:t>
            </a:r>
            <a:fld id="{6F13F01E-4655-442C-B8C4-23A4ED75F464}" type="slidenum">
              <a:rPr lang="en-US" smtClean="0"/>
              <a:pPr/>
              <a:t>10</a:t>
            </a:fld>
            <a:endParaRPr lang="en-US" smtClean="0"/>
          </a:p>
        </p:txBody>
      </p:sp>
      <p:sp>
        <p:nvSpPr>
          <p:cNvPr id="43011" name="Rectangle 2"/>
          <p:cNvSpPr>
            <a:spLocks noGrp="1" noChangeArrowheads="1"/>
          </p:cNvSpPr>
          <p:nvPr>
            <p:ph type="title"/>
          </p:nvPr>
        </p:nvSpPr>
        <p:spPr/>
        <p:txBody>
          <a:bodyPr/>
          <a:lstStyle/>
          <a:p>
            <a:pPr eaLnBrk="1" hangingPunct="1"/>
            <a:r>
              <a:rPr lang="en-US" smtClean="0"/>
              <a:t>Supply Chain</a:t>
            </a:r>
          </a:p>
        </p:txBody>
      </p:sp>
      <p:pic>
        <p:nvPicPr>
          <p:cNvPr id="43012" name="Picture 4" descr="whi74173_0110"/>
          <p:cNvPicPr>
            <a:picLocks noChangeAspect="1" noChangeArrowheads="1"/>
          </p:cNvPicPr>
          <p:nvPr/>
        </p:nvPicPr>
        <p:blipFill>
          <a:blip r:embed="rId3"/>
          <a:srcRect/>
          <a:stretch>
            <a:fillRect/>
          </a:stretch>
        </p:blipFill>
        <p:spPr bwMode="auto">
          <a:xfrm>
            <a:off x="1524000" y="1266825"/>
            <a:ext cx="6934200" cy="5286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1-</a:t>
            </a:r>
            <a:fld id="{6804D4AE-6ADD-4323-82A6-FC119714F8D6}" type="slidenum">
              <a:rPr lang="en-US" smtClean="0"/>
              <a:pPr/>
              <a:t>11</a:t>
            </a:fld>
            <a:endParaRPr lang="en-US" smtClean="0"/>
          </a:p>
        </p:txBody>
      </p:sp>
      <p:sp>
        <p:nvSpPr>
          <p:cNvPr id="44035" name="Rectangle 2"/>
          <p:cNvSpPr>
            <a:spLocks noGrp="1" noChangeArrowheads="1"/>
          </p:cNvSpPr>
          <p:nvPr>
            <p:ph type="title"/>
          </p:nvPr>
        </p:nvSpPr>
        <p:spPr>
          <a:xfrm>
            <a:off x="457200" y="0"/>
            <a:ext cx="8229600" cy="563562"/>
          </a:xfrm>
        </p:spPr>
        <p:txBody>
          <a:bodyPr>
            <a:normAutofit fontScale="90000"/>
          </a:bodyPr>
          <a:lstStyle/>
          <a:p>
            <a:pPr eaLnBrk="1" hangingPunct="1"/>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Enterprise Applications - CRM</a:t>
            </a:r>
          </a:p>
        </p:txBody>
      </p:sp>
      <p:sp>
        <p:nvSpPr>
          <p:cNvPr id="44036" name="Rectangle 3"/>
          <p:cNvSpPr>
            <a:spLocks noGrp="1" noChangeArrowheads="1"/>
          </p:cNvSpPr>
          <p:nvPr>
            <p:ph type="body" idx="1"/>
          </p:nvPr>
        </p:nvSpPr>
        <p:spPr>
          <a:xfrm>
            <a:off x="152400" y="609600"/>
            <a:ext cx="8915400" cy="6096000"/>
          </a:xfrm>
        </p:spPr>
        <p:txBody>
          <a:bodyPr>
            <a:normAutofit/>
          </a:bodyPr>
          <a:lstStyle/>
          <a:p>
            <a:pPr marL="0" indent="0" algn="just" eaLnBrk="1" hangingPunct="1">
              <a:spcBef>
                <a:spcPct val="0"/>
              </a:spcBef>
              <a:buFontTx/>
              <a:buNone/>
            </a:pPr>
            <a:r>
              <a:rPr lang="en-US" sz="2800" b="1" dirty="0" smtClean="0"/>
              <a:t>Customer Relationship Management </a:t>
            </a:r>
            <a:r>
              <a:rPr lang="en-US" sz="2800" dirty="0" smtClean="0"/>
              <a:t>(CRM) – a software application that provides customers with access to a business’s processes from initial inquiry through post sale service and support. </a:t>
            </a:r>
          </a:p>
          <a:p>
            <a:pPr marL="0" indent="0" algn="just" eaLnBrk="1" hangingPunct="1">
              <a:spcBef>
                <a:spcPct val="0"/>
              </a:spcBef>
              <a:buFontTx/>
              <a:buNone/>
            </a:pPr>
            <a:endParaRPr lang="en-US" sz="2800" dirty="0" smtClean="0"/>
          </a:p>
          <a:p>
            <a:pPr marL="0" indent="0" algn="just" eaLnBrk="1" hangingPunct="1">
              <a:spcBef>
                <a:spcPct val="0"/>
              </a:spcBef>
              <a:buFontTx/>
              <a:buNone/>
            </a:pPr>
            <a:r>
              <a:rPr lang="en-US" sz="2800" dirty="0" smtClean="0"/>
              <a:t>Representative CRM vendors:</a:t>
            </a:r>
          </a:p>
          <a:p>
            <a:pPr lvl="1" algn="just" eaLnBrk="1" hangingPunct="1"/>
            <a:r>
              <a:rPr lang="en-US" sz="2400" dirty="0" smtClean="0"/>
              <a:t>SAP</a:t>
            </a:r>
          </a:p>
          <a:p>
            <a:pPr lvl="1" algn="just" eaLnBrk="1" hangingPunct="1"/>
            <a:r>
              <a:rPr lang="en-US" sz="2400" dirty="0" err="1" smtClean="0"/>
              <a:t>BroadVision</a:t>
            </a:r>
            <a:endParaRPr lang="en-US" sz="2400" dirty="0" smtClean="0"/>
          </a:p>
          <a:p>
            <a:pPr lvl="1" algn="just" eaLnBrk="1" hangingPunct="1"/>
            <a:r>
              <a:rPr lang="en-US" sz="2400" dirty="0" smtClean="0"/>
              <a:t>Kana</a:t>
            </a:r>
          </a:p>
          <a:p>
            <a:pPr lvl="1" algn="just" eaLnBrk="1" hangingPunct="1"/>
            <a:r>
              <a:rPr lang="en-US" sz="2400" dirty="0" smtClean="0"/>
              <a:t>Amdocs</a:t>
            </a:r>
          </a:p>
          <a:p>
            <a:pPr lvl="1" algn="just" eaLnBrk="1" hangingPunct="1"/>
            <a:r>
              <a:rPr lang="en-US" sz="2400" dirty="0" smtClean="0"/>
              <a:t>Oracle/</a:t>
            </a:r>
            <a:r>
              <a:rPr lang="en-US" sz="2400" dirty="0" err="1" smtClean="0"/>
              <a:t>Peoplesoft</a:t>
            </a:r>
            <a:endParaRPr lang="en-US" sz="2400" dirty="0" smtClean="0"/>
          </a:p>
          <a:p>
            <a:pPr lvl="1" algn="just" eaLnBrk="1" hangingPunct="1"/>
            <a:r>
              <a:rPr lang="en-US" sz="2400" dirty="0" smtClean="0"/>
              <a:t>Siebel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1-</a:t>
            </a:r>
            <a:fld id="{369A2669-D5D0-4F03-9093-331EBB839AA6}" type="slidenum">
              <a:rPr lang="en-US" smtClean="0"/>
              <a:pPr/>
              <a:t>12</a:t>
            </a:fld>
            <a:endParaRPr lang="en-US" smtClean="0"/>
          </a:p>
        </p:txBody>
      </p:sp>
      <p:sp>
        <p:nvSpPr>
          <p:cNvPr id="45059"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Enterprise Applications - EAI</a:t>
            </a:r>
          </a:p>
        </p:txBody>
      </p:sp>
      <p:sp>
        <p:nvSpPr>
          <p:cNvPr id="45060" name="Rectangle 3"/>
          <p:cNvSpPr>
            <a:spLocks noGrp="1" noChangeArrowheads="1"/>
          </p:cNvSpPr>
          <p:nvPr>
            <p:ph type="body" idx="1"/>
          </p:nvPr>
        </p:nvSpPr>
        <p:spPr>
          <a:xfrm>
            <a:off x="304800" y="838200"/>
            <a:ext cx="8839200" cy="5715000"/>
          </a:xfrm>
        </p:spPr>
        <p:txBody>
          <a:bodyPr>
            <a:noAutofit/>
          </a:bodyPr>
          <a:lstStyle/>
          <a:p>
            <a:pPr marL="0" indent="0" algn="just" eaLnBrk="1" hangingPunct="1">
              <a:lnSpc>
                <a:spcPct val="110000"/>
              </a:lnSpc>
              <a:spcBef>
                <a:spcPct val="0"/>
              </a:spcBef>
              <a:buFontTx/>
              <a:buNone/>
            </a:pPr>
            <a:r>
              <a:rPr lang="en-US" sz="2800" b="1" dirty="0" smtClean="0"/>
              <a:t>Enterprise Application Integration </a:t>
            </a:r>
            <a:r>
              <a:rPr lang="en-US" sz="2800" dirty="0" smtClean="0"/>
              <a:t>(EAI) – the process and technologies used to link applications to support the flow of data and information between those applications.</a:t>
            </a:r>
          </a:p>
          <a:p>
            <a:pPr marL="0" indent="0" algn="just" eaLnBrk="1" hangingPunct="1">
              <a:lnSpc>
                <a:spcPct val="110000"/>
              </a:lnSpc>
              <a:spcBef>
                <a:spcPct val="0"/>
              </a:spcBef>
              <a:buFontTx/>
              <a:buNone/>
            </a:pPr>
            <a:endParaRPr lang="en-US" sz="2800" dirty="0" smtClean="0"/>
          </a:p>
          <a:p>
            <a:pPr marL="0" indent="0" algn="just" eaLnBrk="1" hangingPunct="1">
              <a:lnSpc>
                <a:spcPct val="110000"/>
              </a:lnSpc>
              <a:spcBef>
                <a:spcPct val="0"/>
              </a:spcBef>
              <a:buFontTx/>
              <a:buNone/>
            </a:pPr>
            <a:r>
              <a:rPr lang="en-US" sz="2800" b="1" dirty="0" smtClean="0"/>
              <a:t>Middleware</a:t>
            </a:r>
            <a:r>
              <a:rPr lang="en-US" sz="2800" dirty="0" smtClean="0"/>
              <a:t> – software (usually purchased) used to translate and route data between different applications. </a:t>
            </a:r>
          </a:p>
          <a:p>
            <a:pPr marL="0" indent="0" algn="just" eaLnBrk="1" hangingPunct="1">
              <a:lnSpc>
                <a:spcPct val="110000"/>
              </a:lnSpc>
              <a:spcBef>
                <a:spcPct val="0"/>
              </a:spcBef>
              <a:buFontTx/>
              <a:buNone/>
            </a:pPr>
            <a:endParaRPr lang="en-US" sz="2800" dirty="0" smtClean="0"/>
          </a:p>
          <a:p>
            <a:pPr marL="0" indent="0" algn="just" eaLnBrk="1" hangingPunct="1">
              <a:lnSpc>
                <a:spcPct val="110000"/>
              </a:lnSpc>
              <a:spcBef>
                <a:spcPct val="0"/>
              </a:spcBef>
              <a:buFontTx/>
              <a:buNone/>
            </a:pPr>
            <a:r>
              <a:rPr lang="en-US" sz="2800" dirty="0" smtClean="0"/>
              <a:t>Representative EAI vendors</a:t>
            </a:r>
            <a:r>
              <a:rPr lang="en-US" sz="2800" dirty="0" smtClean="0"/>
              <a:t>:</a:t>
            </a:r>
            <a:endParaRPr lang="en-US" sz="2400" dirty="0" smtClean="0"/>
          </a:p>
          <a:p>
            <a:pPr lvl="1" algn="just" eaLnBrk="1" hangingPunct="1">
              <a:lnSpc>
                <a:spcPct val="110000"/>
              </a:lnSpc>
            </a:pPr>
            <a:r>
              <a:rPr lang="en-US" sz="2400" dirty="0" smtClean="0"/>
              <a:t>IBM (</a:t>
            </a:r>
            <a:r>
              <a:rPr lang="en-US" sz="2400" dirty="0" err="1" smtClean="0"/>
              <a:t>MQSeries</a:t>
            </a:r>
            <a:r>
              <a:rPr lang="en-US" sz="2400" dirty="0" smtClean="0"/>
              <a:t>)</a:t>
            </a:r>
          </a:p>
          <a:p>
            <a:pPr lvl="1" algn="just" eaLnBrk="1" hangingPunct="1">
              <a:lnSpc>
                <a:spcPct val="110000"/>
              </a:lnSpc>
            </a:pPr>
            <a:r>
              <a:rPr lang="en-US" sz="2400" dirty="0" smtClean="0"/>
              <a:t>Mercator Software</a:t>
            </a:r>
          </a:p>
          <a:p>
            <a:pPr lvl="1" algn="just" eaLnBrk="1" hangingPunct="1">
              <a:lnSpc>
                <a:spcPct val="110000"/>
              </a:lnSpc>
            </a:pPr>
            <a:r>
              <a:rPr lang="en-US" sz="2400" dirty="0" smtClean="0"/>
              <a:t>TIBCO Software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76313A-0252-481E-A0A4-3EE68EBF4DB4}" type="slidenum">
              <a:rPr lang="en-US" smtClean="0"/>
              <a:pPr/>
              <a:t>13</a:t>
            </a:fld>
            <a:endParaRPr lang="en-US"/>
          </a:p>
        </p:txBody>
      </p:sp>
      <p:sp>
        <p:nvSpPr>
          <p:cNvPr id="6" name="Rectangle 2"/>
          <p:cNvSpPr>
            <a:spLocks noGrp="1" noChangeArrowheads="1"/>
          </p:cNvSpPr>
          <p:nvPr>
            <p:ph type="title"/>
          </p:nvPr>
        </p:nvSpPr>
        <p:spPr>
          <a:xfrm>
            <a:off x="381000" y="2971800"/>
            <a:ext cx="8229600" cy="1143000"/>
          </a:xfrm>
        </p:spPr>
        <p:txBody>
          <a:bodyPr>
            <a:noAutofit/>
          </a:bodyPr>
          <a:lstStyle/>
          <a:p>
            <a:pPr eaLnBrk="1" hangingPunct="1"/>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gency FB" pitchFamily="34" charset="0"/>
              </a:rPr>
              <a:t>System Development Process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p>
            <a:r>
              <a:rPr lang="en-US" smtClean="0"/>
              <a:t>1-</a:t>
            </a:r>
            <a:fld id="{6844CEAD-9BC7-4F4D-A5B6-D38A45377131}" type="slidenum">
              <a:rPr lang="en-US" smtClean="0"/>
              <a:pPr/>
              <a:t>14</a:t>
            </a:fld>
            <a:endParaRPr lang="en-US" smtClean="0"/>
          </a:p>
        </p:txBody>
      </p:sp>
      <p:sp>
        <p:nvSpPr>
          <p:cNvPr id="47107" name="Rectangle 2"/>
          <p:cNvSpPr>
            <a:spLocks noGrp="1" noChangeArrowheads="1"/>
          </p:cNvSpPr>
          <p:nvPr>
            <p:ph type="title"/>
          </p:nvPr>
        </p:nvSpPr>
        <p:spPr>
          <a:xfrm>
            <a:off x="457200" y="0"/>
            <a:ext cx="8229600" cy="609600"/>
          </a:xfrm>
        </p:spPr>
        <p:txBody>
          <a:bodyPr>
            <a:normAutofit fontScale="90000"/>
          </a:bodyPr>
          <a:lstStyle/>
          <a:p>
            <a:pPr eaLnBrk="1" hangingPunct="1"/>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System Development Process</a:t>
            </a:r>
          </a:p>
        </p:txBody>
      </p:sp>
      <p:sp>
        <p:nvSpPr>
          <p:cNvPr id="47108" name="Rectangle 3"/>
          <p:cNvSpPr>
            <a:spLocks noGrp="1" noChangeArrowheads="1"/>
          </p:cNvSpPr>
          <p:nvPr>
            <p:ph type="body" idx="1"/>
          </p:nvPr>
        </p:nvSpPr>
        <p:spPr>
          <a:xfrm>
            <a:off x="304800" y="609600"/>
            <a:ext cx="8839200" cy="6019800"/>
          </a:xfrm>
        </p:spPr>
        <p:txBody>
          <a:bodyPr>
            <a:noAutofit/>
          </a:bodyPr>
          <a:lstStyle/>
          <a:p>
            <a:pPr marL="457200" indent="-457200" algn="just" eaLnBrk="1" hangingPunct="1">
              <a:lnSpc>
                <a:spcPct val="115000"/>
              </a:lnSpc>
              <a:spcBef>
                <a:spcPct val="0"/>
              </a:spcBef>
              <a:buFontTx/>
              <a:buNone/>
            </a:pPr>
            <a:r>
              <a:rPr lang="en-US" sz="2400" b="1" dirty="0" smtClean="0"/>
              <a:t>System development process </a:t>
            </a:r>
            <a:r>
              <a:rPr lang="en-US" sz="2400" dirty="0" smtClean="0"/>
              <a:t>– a set of activities, methods, best practices, deliverables, and automated tools that stakeholders use to develop and maintain information systems and software.</a:t>
            </a:r>
          </a:p>
          <a:p>
            <a:pPr marL="457200" indent="-457200" eaLnBrk="1" hangingPunct="1">
              <a:lnSpc>
                <a:spcPct val="115000"/>
              </a:lnSpc>
              <a:spcBef>
                <a:spcPct val="0"/>
              </a:spcBef>
              <a:buFontTx/>
              <a:buNone/>
            </a:pPr>
            <a:r>
              <a:rPr lang="en-US" sz="2400" b="1" dirty="0" smtClean="0"/>
              <a:t>A general problem-solving approach </a:t>
            </a:r>
          </a:p>
          <a:p>
            <a:pPr marL="838200" lvl="1" indent="-381000" eaLnBrk="1" hangingPunct="1">
              <a:lnSpc>
                <a:spcPct val="115000"/>
              </a:lnSpc>
              <a:spcBef>
                <a:spcPct val="0"/>
              </a:spcBef>
              <a:buFontTx/>
              <a:buAutoNum type="arabicPeriod"/>
            </a:pPr>
            <a:r>
              <a:rPr lang="en-US" sz="2400" dirty="0" smtClean="0"/>
              <a:t>Identify the problem.</a:t>
            </a:r>
          </a:p>
          <a:p>
            <a:pPr marL="838200" lvl="1" indent="-381000" eaLnBrk="1" hangingPunct="1">
              <a:lnSpc>
                <a:spcPct val="115000"/>
              </a:lnSpc>
              <a:spcBef>
                <a:spcPct val="0"/>
              </a:spcBef>
              <a:buFontTx/>
              <a:buAutoNum type="arabicPeriod"/>
            </a:pPr>
            <a:r>
              <a:rPr lang="en-US" sz="2400" dirty="0" smtClean="0"/>
              <a:t>Analyze and understand the problem.</a:t>
            </a:r>
          </a:p>
          <a:p>
            <a:pPr marL="838200" lvl="1" indent="-381000" eaLnBrk="1" hangingPunct="1">
              <a:lnSpc>
                <a:spcPct val="115000"/>
              </a:lnSpc>
              <a:spcBef>
                <a:spcPct val="0"/>
              </a:spcBef>
              <a:buFontTx/>
              <a:buAutoNum type="arabicPeriod"/>
            </a:pPr>
            <a:r>
              <a:rPr lang="en-US" sz="2400" dirty="0" smtClean="0"/>
              <a:t>Identify solution requirements or expectations.</a:t>
            </a:r>
          </a:p>
          <a:p>
            <a:pPr marL="838200" lvl="1" indent="-381000" eaLnBrk="1" hangingPunct="1">
              <a:lnSpc>
                <a:spcPct val="115000"/>
              </a:lnSpc>
              <a:spcBef>
                <a:spcPct val="0"/>
              </a:spcBef>
              <a:buFontTx/>
              <a:buAutoNum type="arabicPeriod"/>
            </a:pPr>
            <a:r>
              <a:rPr lang="en-US" sz="2400" dirty="0" smtClean="0"/>
              <a:t>Identify alternative solutions and choose the “best” course of action.</a:t>
            </a:r>
          </a:p>
          <a:p>
            <a:pPr marL="838200" lvl="1" indent="-381000" eaLnBrk="1" hangingPunct="1">
              <a:lnSpc>
                <a:spcPct val="115000"/>
              </a:lnSpc>
              <a:spcBef>
                <a:spcPct val="0"/>
              </a:spcBef>
              <a:buFontTx/>
              <a:buAutoNum type="arabicPeriod"/>
            </a:pPr>
            <a:r>
              <a:rPr lang="en-US" sz="2400" dirty="0" smtClean="0"/>
              <a:t>Design the chosen solution.</a:t>
            </a:r>
          </a:p>
          <a:p>
            <a:pPr marL="838200" lvl="1" indent="-381000" eaLnBrk="1" hangingPunct="1">
              <a:lnSpc>
                <a:spcPct val="115000"/>
              </a:lnSpc>
              <a:spcBef>
                <a:spcPct val="0"/>
              </a:spcBef>
              <a:buFontTx/>
              <a:buAutoNum type="arabicPeriod"/>
            </a:pPr>
            <a:r>
              <a:rPr lang="en-US" sz="2400" dirty="0" smtClean="0"/>
              <a:t>Implement the chosen solution.</a:t>
            </a:r>
          </a:p>
          <a:p>
            <a:pPr marL="838200" lvl="1" indent="-381000" eaLnBrk="1" hangingPunct="1">
              <a:lnSpc>
                <a:spcPct val="115000"/>
              </a:lnSpc>
              <a:spcBef>
                <a:spcPct val="0"/>
              </a:spcBef>
              <a:buFontTx/>
              <a:buAutoNum type="arabicPeriod"/>
            </a:pPr>
            <a:r>
              <a:rPr lang="en-US" sz="2400" dirty="0" smtClean="0"/>
              <a:t>Evaluate the results. If the problem is not solved, return to step 1 or 2 as appropriate.</a:t>
            </a:r>
          </a:p>
          <a:p>
            <a:pPr marL="457200" indent="-457200" eaLnBrk="1" hangingPunct="1">
              <a:lnSpc>
                <a:spcPct val="115000"/>
              </a:lnSpc>
              <a:spcBef>
                <a:spcPct val="0"/>
              </a:spcBef>
            </a:pPr>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0"/>
          </p:nvPr>
        </p:nvSpPr>
        <p:spPr>
          <a:noFill/>
        </p:spPr>
        <p:txBody>
          <a:bodyPr/>
          <a:lstStyle/>
          <a:p>
            <a:r>
              <a:rPr lang="en-US" smtClean="0"/>
              <a:t>1-</a:t>
            </a:r>
            <a:fld id="{43E21593-F5E3-4107-BB13-68BBE1721FE3}" type="slidenum">
              <a:rPr lang="en-US" smtClean="0"/>
              <a:pPr/>
              <a:t>15</a:t>
            </a:fld>
            <a:endParaRPr lang="en-US" smtClean="0"/>
          </a:p>
        </p:txBody>
      </p:sp>
      <p:sp>
        <p:nvSpPr>
          <p:cNvPr id="48131" name="Rectangle 2"/>
          <p:cNvSpPr>
            <a:spLocks noGrp="1" noChangeArrowheads="1"/>
          </p:cNvSpPr>
          <p:nvPr>
            <p:ph type="title"/>
          </p:nvPr>
        </p:nvSpPr>
        <p:spPr>
          <a:xfrm>
            <a:off x="0" y="76200"/>
            <a:ext cx="9144000" cy="533400"/>
          </a:xfrm>
        </p:spPr>
        <p:txBody>
          <a:bodyPr>
            <a:noAutofit/>
          </a:bodyPr>
          <a:lstStyle/>
          <a:p>
            <a:pPr eaLnBrk="1" hangingPunct="1"/>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 Simple System  Development Process</a:t>
            </a:r>
          </a:p>
        </p:txBody>
      </p:sp>
      <p:graphicFrame>
        <p:nvGraphicFramePr>
          <p:cNvPr id="159793" name="Group 49"/>
          <p:cNvGraphicFramePr>
            <a:graphicFrameLocks noGrp="1"/>
          </p:cNvGraphicFramePr>
          <p:nvPr>
            <p:ph sz="half" idx="2"/>
          </p:nvPr>
        </p:nvGraphicFramePr>
        <p:xfrm>
          <a:off x="1" y="609600"/>
          <a:ext cx="8991600" cy="6096000"/>
        </p:xfrm>
        <a:graphic>
          <a:graphicData uri="http://schemas.openxmlformats.org/drawingml/2006/table">
            <a:tbl>
              <a:tblPr/>
              <a:tblGrid>
                <a:gridCol w="2819399"/>
                <a:gridCol w="6172201"/>
              </a:tblGrid>
              <a:tr h="933585">
                <a:tc>
                  <a:txBody>
                    <a:bodyPr/>
                    <a:lstStyle/>
                    <a:p>
                      <a:pPr marL="0" marR="0" lvl="0" indent="0" algn="ctr"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dirty="0" smtClean="0">
                          <a:ln>
                            <a:noFill/>
                          </a:ln>
                          <a:solidFill>
                            <a:schemeClr val="tx1"/>
                          </a:solidFill>
                          <a:effectLst/>
                          <a:latin typeface="Arial Narrow" pitchFamily="34" charset="0"/>
                        </a:rPr>
                        <a:t>Our Simplified System Development 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818A42"/>
                        </a:buClr>
                        <a:buSzTx/>
                        <a:buFontTx/>
                        <a:buNone/>
                        <a:tabLst/>
                      </a:pPr>
                      <a:r>
                        <a:rPr kumimoji="0" lang="en-US" sz="2000" b="1" i="0" u="none" strike="noStrike" cap="none" normalizeH="0" baseline="0" dirty="0" smtClean="0">
                          <a:ln>
                            <a:noFill/>
                          </a:ln>
                          <a:solidFill>
                            <a:schemeClr val="tx1"/>
                          </a:solidFill>
                          <a:effectLst/>
                          <a:latin typeface="Arial Narrow" pitchFamily="34" charset="0"/>
                        </a:rPr>
                        <a:t>General Problem-Solving Steps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90928">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400" b="0" i="0" u="none" strike="noStrike" cap="none" normalizeH="0" baseline="0" dirty="0" smtClean="0">
                          <a:ln>
                            <a:noFill/>
                          </a:ln>
                          <a:solidFill>
                            <a:schemeClr val="tx1"/>
                          </a:solidFill>
                          <a:effectLst/>
                          <a:latin typeface="Arial Narrow" pitchFamily="34" charset="0"/>
                        </a:rPr>
                        <a:t>System initiation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457200" marR="0" lvl="1" indent="-342900" algn="l" defTabSz="914400" rtl="0" eaLnBrk="1" fontAlgn="base" latinLnBrk="0" hangingPunct="1">
                        <a:lnSpc>
                          <a:spcPct val="115000"/>
                        </a:lnSpc>
                        <a:spcBef>
                          <a:spcPct val="0"/>
                        </a:spcBef>
                        <a:spcAft>
                          <a:spcPct val="0"/>
                        </a:spcAft>
                        <a:buClr>
                          <a:srgbClr val="660066"/>
                        </a:buClr>
                        <a:buSzTx/>
                        <a:buFontTx/>
                        <a:buAutoNum type="arabicPeriod"/>
                        <a:tabLst/>
                      </a:pPr>
                      <a:r>
                        <a:rPr kumimoji="0" lang="en-US" sz="2400" b="0" i="0" u="none" strike="noStrike" cap="none" normalizeH="0" baseline="0" smtClean="0">
                          <a:ln>
                            <a:noFill/>
                          </a:ln>
                          <a:solidFill>
                            <a:schemeClr val="tx1"/>
                          </a:solidFill>
                          <a:effectLst/>
                          <a:latin typeface="Arial Narrow" pitchFamily="34" charset="0"/>
                        </a:rPr>
                        <a:t>Identify the problem.</a:t>
                      </a:r>
                      <a:endParaRPr kumimoji="0" lang="en-US" sz="2000" b="0" i="0" u="none" strike="noStrike" cap="none" normalizeH="0" baseline="0" smtClean="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4513">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400" b="0" i="0" u="none" strike="noStrike" cap="none" normalizeH="0" baseline="0" dirty="0" smtClean="0">
                          <a:ln>
                            <a:noFill/>
                          </a:ln>
                          <a:solidFill>
                            <a:schemeClr val="tx1"/>
                          </a:solidFill>
                          <a:effectLst/>
                          <a:latin typeface="Arial Narrow" pitchFamily="34" charset="0"/>
                        </a:rPr>
                        <a:t>System analysis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2"/>
                        <a:tabLst/>
                      </a:pPr>
                      <a:r>
                        <a:rPr kumimoji="0" lang="en-US" sz="2400" b="0" i="0" u="none" strike="noStrike" cap="none" normalizeH="0" baseline="0" smtClean="0">
                          <a:ln>
                            <a:noFill/>
                          </a:ln>
                          <a:solidFill>
                            <a:schemeClr val="tx1"/>
                          </a:solidFill>
                          <a:effectLst/>
                          <a:latin typeface="Arial Narrow" pitchFamily="34" charset="0"/>
                        </a:rPr>
                        <a:t>Analyze and understand the problem.</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2"/>
                        <a:tabLst/>
                      </a:pPr>
                      <a:r>
                        <a:rPr kumimoji="0" lang="en-US" sz="2400" b="0" i="0" u="none" strike="noStrike" cap="none" normalizeH="0" baseline="0" smtClean="0">
                          <a:ln>
                            <a:noFill/>
                          </a:ln>
                          <a:solidFill>
                            <a:schemeClr val="tx1"/>
                          </a:solidFill>
                          <a:effectLst/>
                          <a:latin typeface="Arial Narrow" pitchFamily="34" charset="0"/>
                        </a:rPr>
                        <a:t>Identify solution requirements or expectations.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2461">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400" b="0" i="0" u="none" strike="noStrike" cap="none" normalizeH="0" baseline="0" dirty="0" smtClean="0">
                          <a:ln>
                            <a:noFill/>
                          </a:ln>
                          <a:solidFill>
                            <a:schemeClr val="tx1"/>
                          </a:solidFill>
                          <a:effectLst/>
                          <a:latin typeface="Arial Narrow" pitchFamily="34" charset="0"/>
                        </a:rPr>
                        <a:t>System 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4"/>
                        <a:tabLst/>
                      </a:pPr>
                      <a:r>
                        <a:rPr kumimoji="0" lang="en-US" sz="2400" b="0" i="0" u="none" strike="noStrike" cap="none" normalizeH="0" baseline="0" smtClean="0">
                          <a:ln>
                            <a:noFill/>
                          </a:ln>
                          <a:solidFill>
                            <a:schemeClr val="tx1"/>
                          </a:solidFill>
                          <a:effectLst/>
                          <a:latin typeface="Arial Narrow" pitchFamily="34" charset="0"/>
                        </a:rPr>
                        <a:t>Identify alternative solutions and choose the “best” course of action.</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4"/>
                        <a:tabLst/>
                      </a:pPr>
                      <a:r>
                        <a:rPr kumimoji="0" lang="en-US" sz="2400" b="0" i="0" u="none" strike="noStrike" cap="none" normalizeH="0" baseline="0" smtClean="0">
                          <a:ln>
                            <a:noFill/>
                          </a:ln>
                          <a:solidFill>
                            <a:schemeClr val="tx1"/>
                          </a:solidFill>
                          <a:effectLst/>
                          <a:latin typeface="Arial Narrow" pitchFamily="34" charset="0"/>
                        </a:rPr>
                        <a:t>Design the chosen solution.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24513">
                <a:tc>
                  <a:txBody>
                    <a:bodyPr/>
                    <a:lstStyle/>
                    <a:p>
                      <a:pPr marL="0" marR="0" lvl="0" indent="0" algn="l" defTabSz="914400" rtl="0" eaLnBrk="1" fontAlgn="base" latinLnBrk="0" hangingPunct="1">
                        <a:lnSpc>
                          <a:spcPct val="100000"/>
                        </a:lnSpc>
                        <a:spcBef>
                          <a:spcPct val="20000"/>
                        </a:spcBef>
                        <a:spcAft>
                          <a:spcPct val="0"/>
                        </a:spcAft>
                        <a:buClr>
                          <a:srgbClr val="818A42"/>
                        </a:buClr>
                        <a:buSzTx/>
                        <a:buFontTx/>
                        <a:buNone/>
                        <a:tabLst/>
                      </a:pPr>
                      <a:r>
                        <a:rPr kumimoji="0" lang="en-US" sz="2400" b="0" i="0" u="none" strike="noStrike" cap="none" normalizeH="0" baseline="0" dirty="0" smtClean="0">
                          <a:ln>
                            <a:noFill/>
                          </a:ln>
                          <a:solidFill>
                            <a:schemeClr val="tx1"/>
                          </a:solidFill>
                          <a:effectLst/>
                          <a:latin typeface="Arial Narrow" pitchFamily="34" charset="0"/>
                        </a:rPr>
                        <a:t>System 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6"/>
                        <a:tabLst/>
                      </a:pPr>
                      <a:r>
                        <a:rPr kumimoji="0" lang="en-US" sz="2400" b="0" i="0" u="none" strike="noStrike" cap="none" normalizeH="0" baseline="0" dirty="0" smtClean="0">
                          <a:ln>
                            <a:noFill/>
                          </a:ln>
                          <a:solidFill>
                            <a:schemeClr val="tx1"/>
                          </a:solidFill>
                          <a:effectLst/>
                          <a:latin typeface="Arial Narrow" pitchFamily="34" charset="0"/>
                        </a:rPr>
                        <a:t>Implement the chosen solution.</a:t>
                      </a:r>
                    </a:p>
                    <a:p>
                      <a:pPr marL="571500" marR="0" lvl="1" indent="-457200" algn="l" defTabSz="914400" rtl="0" eaLnBrk="1" fontAlgn="base" latinLnBrk="0" hangingPunct="1">
                        <a:lnSpc>
                          <a:spcPct val="115000"/>
                        </a:lnSpc>
                        <a:spcBef>
                          <a:spcPct val="0"/>
                        </a:spcBef>
                        <a:spcAft>
                          <a:spcPct val="0"/>
                        </a:spcAft>
                        <a:buClr>
                          <a:schemeClr val="tx1"/>
                        </a:buClr>
                        <a:buSzTx/>
                        <a:buFontTx/>
                        <a:buAutoNum type="arabicPeriod" startAt="6"/>
                        <a:tabLst/>
                      </a:pPr>
                      <a:r>
                        <a:rPr kumimoji="0" lang="en-US" sz="2400" b="0" i="0" u="none" strike="noStrike" cap="none" normalizeH="0" baseline="0" dirty="0" smtClean="0">
                          <a:ln>
                            <a:noFill/>
                          </a:ln>
                          <a:solidFill>
                            <a:schemeClr val="tx1"/>
                          </a:solidFill>
                          <a:effectLst/>
                          <a:latin typeface="Arial Narrow" pitchFamily="34" charset="0"/>
                        </a:rPr>
                        <a:t>Evaluate the results. If the problem is not solved, return to step 1 or 2 as appropriate.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10600" cy="4724400"/>
          </a:xfrm>
        </p:spPr>
        <p:txBody>
          <a:bodyPr/>
          <a:lstStyle/>
          <a:p>
            <a:r>
              <a:rPr lang="en-US" b="1" dirty="0" smtClean="0"/>
              <a:t>Teaching Notes</a:t>
            </a:r>
            <a:endParaRPr lang="en-US" dirty="0" smtClean="0"/>
          </a:p>
          <a:p>
            <a:pPr lvl="1"/>
            <a:r>
              <a:rPr lang="en-US" dirty="0" smtClean="0"/>
              <a:t>ERP is dramatically changing the role of the modern systems analyst. Instead of spending effort on requirements planning and systems design, ERP redirects effort to activities such as customization, business process redesign and alignment, and system implementation.</a:t>
            </a:r>
          </a:p>
          <a:p>
            <a:pPr lvl="1"/>
            <a:r>
              <a:rPr lang="en-US" dirty="0" smtClean="0"/>
              <a:t>Systems analysts who work on ERP projects are almost always called </a:t>
            </a:r>
            <a:r>
              <a:rPr lang="en-US" u="sng" dirty="0" smtClean="0"/>
              <a:t>systems integrators</a:t>
            </a:r>
            <a:r>
              <a:rPr lang="en-US" dirty="0" smtClean="0"/>
              <a:t>.</a:t>
            </a:r>
          </a:p>
          <a:p>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r>
              <a:rPr lang="en-US" b="1" u="sng"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Technology Drivers</a:t>
            </a:r>
            <a:endParaRPr lang="en-US" b="1" u="sng" cap="all"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
        <p:nvSpPr>
          <p:cNvPr id="3" name="Content Placeholder 2"/>
          <p:cNvSpPr>
            <a:spLocks noGrp="1"/>
          </p:cNvSpPr>
          <p:nvPr>
            <p:ph idx="1"/>
          </p:nvPr>
        </p:nvSpPr>
        <p:spPr>
          <a:xfrm>
            <a:off x="0" y="609600"/>
            <a:ext cx="9144000" cy="5867400"/>
          </a:xfrm>
        </p:spPr>
        <p:txBody>
          <a:bodyPr>
            <a:normAutofit/>
          </a:bodyPr>
          <a:lstStyle/>
          <a:p>
            <a:pPr>
              <a:lnSpc>
                <a:spcPct val="130000"/>
              </a:lnSpc>
            </a:pPr>
            <a:r>
              <a:rPr lang="en-US" sz="4800" dirty="0" smtClean="0"/>
              <a:t>Networks and the Internet</a:t>
            </a:r>
          </a:p>
          <a:p>
            <a:pPr>
              <a:lnSpc>
                <a:spcPct val="130000"/>
              </a:lnSpc>
            </a:pPr>
            <a:r>
              <a:rPr lang="en-US" sz="4800" dirty="0" smtClean="0"/>
              <a:t>Mobile and Wireless Technologies</a:t>
            </a:r>
          </a:p>
          <a:p>
            <a:pPr>
              <a:lnSpc>
                <a:spcPct val="130000"/>
              </a:lnSpc>
            </a:pPr>
            <a:r>
              <a:rPr lang="en-US" sz="4800" dirty="0" smtClean="0"/>
              <a:t>Enterprise Applications</a:t>
            </a:r>
          </a:p>
          <a:p>
            <a:endParaRPr lang="en-US" sz="4400"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1-</a:t>
            </a:r>
            <a:fld id="{DB18EED7-37ED-4F35-91CD-3BB867E27B43}" type="slidenum">
              <a:rPr lang="en-US" smtClean="0"/>
              <a:pPr/>
              <a:t>3</a:t>
            </a:fld>
            <a:endParaRPr lang="en-US" smtClean="0"/>
          </a:p>
        </p:txBody>
      </p:sp>
      <p:sp>
        <p:nvSpPr>
          <p:cNvPr id="34819" name="Rectangle 2"/>
          <p:cNvSpPr>
            <a:spLocks noGrp="1" noChangeArrowheads="1"/>
          </p:cNvSpPr>
          <p:nvPr>
            <p:ph type="title"/>
          </p:nvPr>
        </p:nvSpPr>
        <p:spPr>
          <a:xfrm>
            <a:off x="381000" y="0"/>
            <a:ext cx="8229600" cy="411162"/>
          </a:xfrm>
        </p:spPr>
        <p:txBody>
          <a:bodyPr>
            <a:normAutofit fontScale="90000"/>
          </a:bodyPr>
          <a:lstStyle/>
          <a:p>
            <a:pPr eaLnBrk="1" hangingPunct="1"/>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Networks and the Internet</a:t>
            </a:r>
          </a:p>
        </p:txBody>
      </p:sp>
      <p:sp>
        <p:nvSpPr>
          <p:cNvPr id="34820" name="Rectangle 3"/>
          <p:cNvSpPr>
            <a:spLocks noGrp="1" noChangeArrowheads="1"/>
          </p:cNvSpPr>
          <p:nvPr>
            <p:ph type="body" idx="1"/>
          </p:nvPr>
        </p:nvSpPr>
        <p:spPr>
          <a:xfrm>
            <a:off x="152400" y="304800"/>
            <a:ext cx="8915400" cy="5638800"/>
          </a:xfrm>
        </p:spPr>
        <p:txBody>
          <a:bodyPr>
            <a:noAutofit/>
          </a:bodyPr>
          <a:lstStyle/>
          <a:p>
            <a:pPr marL="0" indent="0" algn="just">
              <a:buFont typeface="Wingdings" pitchFamily="2" charset="2"/>
              <a:buChar char="Ø"/>
            </a:pPr>
            <a:r>
              <a:rPr lang="en-IN" sz="2000" b="1" dirty="0" smtClean="0">
                <a:latin typeface="Cambria" pitchFamily="18" charset="0"/>
              </a:rPr>
              <a:t>Computer Network is a global system of interconnected several computers and devices through guided and unguided media to share data and available resources.</a:t>
            </a:r>
          </a:p>
          <a:p>
            <a:pPr marL="0" indent="0" algn="just">
              <a:buFont typeface="Wingdings" pitchFamily="2" charset="2"/>
              <a:buChar char="Ø"/>
            </a:pPr>
            <a:r>
              <a:rPr lang="en-IN" sz="2000" b="1" dirty="0" smtClean="0">
                <a:latin typeface="Cambria" pitchFamily="18" charset="0"/>
              </a:rPr>
              <a:t>A computer in a network is able to share hardware, application software, peripherals devices, processing  powers etc.</a:t>
            </a:r>
          </a:p>
          <a:p>
            <a:pPr marL="0" indent="0" algn="just">
              <a:buFont typeface="Wingdings" pitchFamily="2" charset="2"/>
              <a:buChar char="Ø"/>
            </a:pPr>
            <a:r>
              <a:rPr lang="en-US" sz="2000" b="1" dirty="0" smtClean="0">
                <a:latin typeface="Cambria" pitchFamily="18" charset="0"/>
              </a:rPr>
              <a:t>Networks include mainframe time-sharing systems, network servers, and a variety of desktop, laptop, and handheld client computers.</a:t>
            </a:r>
          </a:p>
          <a:p>
            <a:pPr marL="0" indent="0" algn="just">
              <a:buFont typeface="Wingdings" pitchFamily="2" charset="2"/>
              <a:buChar char="Ø"/>
            </a:pPr>
            <a:r>
              <a:rPr lang="en-US" sz="2000" b="1" dirty="0" smtClean="0">
                <a:latin typeface="Cambria" pitchFamily="18" charset="0"/>
              </a:rPr>
              <a:t> Internet is a global system of interconnected computers through guided or unguided media that uses the standard protocol suite (TCP/IP) to serve billions of users world wide. </a:t>
            </a:r>
          </a:p>
          <a:p>
            <a:pPr marL="0" indent="0" algn="just">
              <a:buFont typeface="Wingdings" pitchFamily="2" charset="2"/>
              <a:buChar char="Ø"/>
            </a:pPr>
            <a:r>
              <a:rPr lang="en-US" sz="2000" b="1" dirty="0" smtClean="0">
                <a:latin typeface="Cambria" pitchFamily="18" charset="0"/>
              </a:rPr>
              <a:t>Internet  is also known as net. </a:t>
            </a:r>
          </a:p>
          <a:p>
            <a:pPr marL="0" indent="0" algn="just">
              <a:buFont typeface="Wingdings" pitchFamily="2" charset="2"/>
              <a:buChar char="Ø"/>
            </a:pPr>
            <a:r>
              <a:rPr lang="en-US" sz="2000" b="1" dirty="0" smtClean="0">
                <a:latin typeface="Cambria" pitchFamily="18" charset="0"/>
              </a:rPr>
              <a:t>The most pervasive networking technologies are based on the Internet.</a:t>
            </a:r>
          </a:p>
          <a:p>
            <a:pPr lvl="1" eaLnBrk="1" hangingPunct="1">
              <a:buFont typeface="Wingdings" pitchFamily="2" charset="2"/>
              <a:buChar char="q"/>
            </a:pPr>
            <a:r>
              <a:rPr lang="en-US" sz="2000" b="1" dirty="0" smtClean="0">
                <a:latin typeface="Cambria" pitchFamily="18" charset="0"/>
              </a:rPr>
              <a:t>XHTML and XML</a:t>
            </a:r>
          </a:p>
          <a:p>
            <a:pPr lvl="1" eaLnBrk="1" hangingPunct="1">
              <a:buFont typeface="Wingdings" pitchFamily="2" charset="2"/>
              <a:buChar char="q"/>
            </a:pPr>
            <a:r>
              <a:rPr lang="en-US" sz="2000" b="1" dirty="0" smtClean="0">
                <a:latin typeface="Cambria" pitchFamily="18" charset="0"/>
              </a:rPr>
              <a:t>Scripting languages</a:t>
            </a:r>
          </a:p>
          <a:p>
            <a:pPr lvl="1" eaLnBrk="1" hangingPunct="1">
              <a:buFont typeface="Wingdings" pitchFamily="2" charset="2"/>
              <a:buChar char="q"/>
            </a:pPr>
            <a:r>
              <a:rPr lang="en-US" sz="2000" b="1" dirty="0" smtClean="0">
                <a:latin typeface="Cambria" pitchFamily="18" charset="0"/>
              </a:rPr>
              <a:t>Web-specific programming languages</a:t>
            </a:r>
          </a:p>
          <a:p>
            <a:pPr lvl="1" eaLnBrk="1" hangingPunct="1">
              <a:buFont typeface="Wingdings" pitchFamily="2" charset="2"/>
              <a:buChar char="q"/>
            </a:pPr>
            <a:r>
              <a:rPr lang="en-US" sz="2000" b="1" dirty="0" smtClean="0">
                <a:latin typeface="Cambria" pitchFamily="18" charset="0"/>
              </a:rPr>
              <a:t>Intranets</a:t>
            </a:r>
          </a:p>
          <a:p>
            <a:pPr lvl="1" eaLnBrk="1" hangingPunct="1">
              <a:buFont typeface="Wingdings" pitchFamily="2" charset="2"/>
              <a:buChar char="q"/>
            </a:pPr>
            <a:r>
              <a:rPr lang="en-US" sz="2000" b="1" dirty="0" smtClean="0">
                <a:latin typeface="Cambria" pitchFamily="18" charset="0"/>
              </a:rPr>
              <a:t>Extranets</a:t>
            </a:r>
          </a:p>
          <a:p>
            <a:pPr lvl="1" eaLnBrk="1" hangingPunct="1">
              <a:buFont typeface="Wingdings" pitchFamily="2" charset="2"/>
              <a:buChar char="q"/>
            </a:pPr>
            <a:r>
              <a:rPr lang="en-US" sz="2000" b="1" dirty="0" smtClean="0">
                <a:latin typeface="Cambria" pitchFamily="18" charset="0"/>
              </a:rPr>
              <a:t>Portals</a:t>
            </a:r>
          </a:p>
          <a:p>
            <a:pPr lvl="1" eaLnBrk="1" hangingPunct="1">
              <a:buFont typeface="Wingdings" pitchFamily="2" charset="2"/>
              <a:buChar char="q"/>
            </a:pPr>
            <a:r>
              <a:rPr lang="en-US" sz="2000" b="1" dirty="0" smtClean="0">
                <a:latin typeface="Cambria" pitchFamily="18" charset="0"/>
              </a:rPr>
              <a:t>Web services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1-</a:t>
            </a:r>
            <a:fld id="{0F9268EA-12D8-49B9-A221-AFAD64FEE18D}" type="slidenum">
              <a:rPr lang="en-US" smtClean="0"/>
              <a:pPr/>
              <a:t>4</a:t>
            </a:fld>
            <a:endParaRPr lang="en-US" smtClean="0"/>
          </a:p>
        </p:txBody>
      </p:sp>
      <p:sp>
        <p:nvSpPr>
          <p:cNvPr id="35843" name="Rectangle 2"/>
          <p:cNvSpPr>
            <a:spLocks noGrp="1" noChangeArrowheads="1"/>
          </p:cNvSpPr>
          <p:nvPr>
            <p:ph type="title"/>
          </p:nvPr>
        </p:nvSpPr>
        <p:spPr>
          <a:xfrm>
            <a:off x="152400" y="0"/>
            <a:ext cx="8991600" cy="639762"/>
          </a:xfrm>
        </p:spPr>
        <p:txBody>
          <a:bodyPr>
            <a:normAutofit fontScale="90000"/>
          </a:bodyPr>
          <a:lstStyle/>
          <a:p>
            <a:pPr eaLnBrk="1" hangingPunct="1"/>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Mobile and Wireless Technologies</a:t>
            </a:r>
          </a:p>
        </p:txBody>
      </p:sp>
      <p:sp>
        <p:nvSpPr>
          <p:cNvPr id="35844" name="Rectangle 3"/>
          <p:cNvSpPr>
            <a:spLocks noGrp="1" noChangeArrowheads="1"/>
          </p:cNvSpPr>
          <p:nvPr>
            <p:ph type="body" idx="1"/>
          </p:nvPr>
        </p:nvSpPr>
        <p:spPr>
          <a:xfrm>
            <a:off x="381000" y="609600"/>
            <a:ext cx="8534400" cy="5791200"/>
          </a:xfrm>
        </p:spPr>
        <p:txBody>
          <a:bodyPr/>
          <a:lstStyle/>
          <a:p>
            <a:pPr marL="0" indent="0" eaLnBrk="1" hangingPunct="1">
              <a:buFontTx/>
              <a:buNone/>
            </a:pPr>
            <a:r>
              <a:rPr lang="en-US" sz="2800" dirty="0" smtClean="0"/>
              <a:t>Some mobile and wireless technologies</a:t>
            </a:r>
          </a:p>
          <a:p>
            <a:pPr lvl="1" eaLnBrk="1" hangingPunct="1"/>
            <a:r>
              <a:rPr lang="en-US" sz="2400" dirty="0" smtClean="0"/>
              <a:t>PDAs</a:t>
            </a:r>
          </a:p>
          <a:p>
            <a:pPr lvl="1" eaLnBrk="1" hangingPunct="1"/>
            <a:r>
              <a:rPr lang="en-US" sz="2400" dirty="0" smtClean="0"/>
              <a:t>Smart phones</a:t>
            </a:r>
          </a:p>
          <a:p>
            <a:pPr lvl="1" eaLnBrk="1" hangingPunct="1"/>
            <a:r>
              <a:rPr lang="en-US" sz="2400" dirty="0" smtClean="0"/>
              <a:t>Bluetooth</a:t>
            </a:r>
          </a:p>
          <a:p>
            <a:pPr lvl="1" eaLnBrk="1" hangingPunct="1"/>
            <a:r>
              <a:rPr lang="en-US" sz="2400" dirty="0" smtClean="0"/>
              <a:t>Wireless networking</a:t>
            </a:r>
          </a:p>
          <a:p>
            <a:pPr marL="0" indent="0" eaLnBrk="1" hangingPunct="1">
              <a:buFontTx/>
              <a:buNone/>
            </a:pPr>
            <a:endParaRPr lang="en-US" sz="2800" dirty="0" smtClean="0"/>
          </a:p>
          <a:p>
            <a:pPr marL="0" indent="0" eaLnBrk="1" hangingPunct="1">
              <a:buFontTx/>
              <a:buNone/>
            </a:pPr>
            <a:r>
              <a:rPr lang="en-US" sz="2800" dirty="0" smtClean="0"/>
              <a:t>Impact on information systems</a:t>
            </a:r>
          </a:p>
          <a:p>
            <a:pPr lvl="1" eaLnBrk="1" hangingPunct="1"/>
            <a:r>
              <a:rPr lang="en-US" sz="2400" dirty="0" smtClean="0"/>
              <a:t>Wireless connectivity must be </a:t>
            </a:r>
            <a:br>
              <a:rPr lang="en-US" sz="2400" dirty="0" smtClean="0"/>
            </a:br>
            <a:r>
              <a:rPr lang="en-US" sz="2400" dirty="0" smtClean="0"/>
              <a:t>assumed</a:t>
            </a:r>
          </a:p>
          <a:p>
            <a:pPr lvl="1" eaLnBrk="1" hangingPunct="1"/>
            <a:r>
              <a:rPr lang="en-US" sz="2400" dirty="0" smtClean="0"/>
              <a:t>Limitations of mobile devices </a:t>
            </a:r>
            <a:br>
              <a:rPr lang="en-US" sz="2400" dirty="0" smtClean="0"/>
            </a:br>
            <a:r>
              <a:rPr lang="en-US" sz="2400" dirty="0" smtClean="0"/>
              <a:t>and screen sizes must be accommodated</a:t>
            </a:r>
          </a:p>
        </p:txBody>
      </p:sp>
      <p:pic>
        <p:nvPicPr>
          <p:cNvPr id="35845" name="Picture 6" descr="whi74173_cut0101"/>
          <p:cNvPicPr>
            <a:picLocks noChangeAspect="1" noChangeArrowheads="1"/>
          </p:cNvPicPr>
          <p:nvPr/>
        </p:nvPicPr>
        <p:blipFill>
          <a:blip r:embed="rId3"/>
          <a:srcRect/>
          <a:stretch>
            <a:fillRect/>
          </a:stretch>
        </p:blipFill>
        <p:spPr bwMode="auto">
          <a:xfrm>
            <a:off x="6638925" y="1981200"/>
            <a:ext cx="2352675"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1-</a:t>
            </a:r>
            <a:fld id="{BB8A03C0-DC82-4D42-AA4D-626BEE49C5F7}" type="slidenum">
              <a:rPr lang="en-US" smtClean="0"/>
              <a:pPr/>
              <a:t>5</a:t>
            </a:fld>
            <a:endParaRPr lang="en-US" smtClean="0"/>
          </a:p>
        </p:txBody>
      </p:sp>
      <p:sp>
        <p:nvSpPr>
          <p:cNvPr id="38915" name="Rectangle 2"/>
          <p:cNvSpPr>
            <a:spLocks noGrp="1" noChangeArrowheads="1"/>
          </p:cNvSpPr>
          <p:nvPr>
            <p:ph type="title"/>
          </p:nvPr>
        </p:nvSpPr>
        <p:spPr>
          <a:xfrm>
            <a:off x="457200" y="0"/>
            <a:ext cx="8229600" cy="685800"/>
          </a:xfrm>
        </p:spPr>
        <p:txBody>
          <a:bodyPr>
            <a:normAutofit fontScale="90000"/>
          </a:bodyPr>
          <a:lstStyle/>
          <a:p>
            <a:pPr eaLnBrk="1" hangingPunct="1">
              <a:tabLst>
                <a:tab pos="2968625" algn="l"/>
              </a:tabLst>
            </a:pPr>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Enterprise Applications</a:t>
            </a:r>
          </a:p>
        </p:txBody>
      </p:sp>
      <p:sp>
        <p:nvSpPr>
          <p:cNvPr id="38916" name="Rectangle 3"/>
          <p:cNvSpPr>
            <a:spLocks noGrp="1" noChangeArrowheads="1"/>
          </p:cNvSpPr>
          <p:nvPr>
            <p:ph type="body" idx="1"/>
          </p:nvPr>
        </p:nvSpPr>
        <p:spPr>
          <a:xfrm>
            <a:off x="152400" y="609600"/>
            <a:ext cx="8839200" cy="6248400"/>
          </a:xfrm>
        </p:spPr>
        <p:txBody>
          <a:bodyPr>
            <a:noAutofit/>
          </a:bodyPr>
          <a:lstStyle/>
          <a:p>
            <a:pPr eaLnBrk="1" hangingPunct="1"/>
            <a:r>
              <a:rPr lang="en-US" sz="3600" dirty="0" smtClean="0"/>
              <a:t>Virtually all organizations require a core set of enterprise applications </a:t>
            </a:r>
          </a:p>
          <a:p>
            <a:pPr lvl="1" eaLnBrk="1" hangingPunct="1"/>
            <a:r>
              <a:rPr lang="en-US" sz="3200" dirty="0" smtClean="0"/>
              <a:t>Financial management, human resources, sales, etc.</a:t>
            </a:r>
          </a:p>
          <a:p>
            <a:pPr lvl="1" eaLnBrk="1" hangingPunct="1"/>
            <a:r>
              <a:rPr lang="en-US" sz="3200" dirty="0" smtClean="0"/>
              <a:t>Frequently purchased</a:t>
            </a:r>
          </a:p>
          <a:p>
            <a:pPr lvl="1" eaLnBrk="1" hangingPunct="1"/>
            <a:r>
              <a:rPr lang="en-US" sz="3200" dirty="0" smtClean="0"/>
              <a:t>Frequently need to have custom elements added</a:t>
            </a:r>
          </a:p>
          <a:p>
            <a:pPr eaLnBrk="1" hangingPunct="1"/>
            <a:r>
              <a:rPr lang="en-US" sz="3600" b="1" dirty="0" smtClean="0"/>
              <a:t>Systems Integration</a:t>
            </a:r>
            <a:r>
              <a:rPr lang="en-US" sz="3600" dirty="0" smtClean="0"/>
              <a:t> - the process of building a unified information system out of diverse components of purchases software, custom-built software, hardware, and networking.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b="1" dirty="0" smtClean="0"/>
              <a:t>Enterprise Resource Planning</a:t>
            </a:r>
            <a:r>
              <a:rPr lang="en-US" dirty="0" smtClean="0"/>
              <a:t> (ERP)</a:t>
            </a:r>
          </a:p>
          <a:p>
            <a:r>
              <a:rPr lang="en-US" b="1" dirty="0" smtClean="0"/>
              <a:t>Supply Chain Management </a:t>
            </a:r>
            <a:r>
              <a:rPr lang="en-US" dirty="0" smtClean="0"/>
              <a:t>(SCM)</a:t>
            </a:r>
          </a:p>
          <a:p>
            <a:r>
              <a:rPr lang="en-US" b="1" dirty="0" smtClean="0"/>
              <a:t>Customer Relationship Management </a:t>
            </a:r>
            <a:r>
              <a:rPr lang="en-US" dirty="0" smtClean="0"/>
              <a:t>(CRM)</a:t>
            </a:r>
            <a:endParaRPr lang="en-US" b="1" dirty="0" smtClean="0"/>
          </a:p>
          <a:p>
            <a:r>
              <a:rPr lang="en-US" b="1" dirty="0" smtClean="0"/>
              <a:t>Enterprise Application Integration </a:t>
            </a:r>
            <a:r>
              <a:rPr lang="en-US" dirty="0" smtClean="0"/>
              <a:t>(EAI)</a:t>
            </a:r>
          </a:p>
          <a:p>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6</a:t>
            </a:fld>
            <a:endParaRPr lang="en-US"/>
          </a:p>
        </p:txBody>
      </p:sp>
      <p:sp>
        <p:nvSpPr>
          <p:cNvPr id="6" name="Rectangle 2"/>
          <p:cNvSpPr>
            <a:spLocks noGrp="1" noChangeArrowheads="1"/>
          </p:cNvSpPr>
          <p:nvPr>
            <p:ph type="title"/>
          </p:nvPr>
        </p:nvSpPr>
        <p:spPr>
          <a:xfrm>
            <a:off x="457200" y="274638"/>
            <a:ext cx="8229600" cy="563562"/>
          </a:xfrm>
        </p:spPr>
        <p:txBody>
          <a:bodyPr>
            <a:normAutofit fontScale="90000"/>
          </a:bodyPr>
          <a:lstStyle/>
          <a:p>
            <a:pPr eaLnBrk="1" hangingPunct="1">
              <a:tabLst>
                <a:tab pos="2968625" algn="l"/>
              </a:tabLst>
            </a:pPr>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Enterprise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r>
              <a:rPr lang="en-US" smtClean="0"/>
              <a:t>1-</a:t>
            </a:r>
            <a:fld id="{DF022AA6-75AA-4124-A6D6-DFBA7C892825}" type="slidenum">
              <a:rPr lang="en-US" smtClean="0"/>
              <a:pPr/>
              <a:t>7</a:t>
            </a:fld>
            <a:endParaRPr lang="en-US" smtClean="0"/>
          </a:p>
        </p:txBody>
      </p:sp>
      <p:sp>
        <p:nvSpPr>
          <p:cNvPr id="39939" name="Rectangle 2"/>
          <p:cNvSpPr>
            <a:spLocks noGrp="1" noChangeArrowheads="1"/>
          </p:cNvSpPr>
          <p:nvPr>
            <p:ph type="title"/>
          </p:nvPr>
        </p:nvSpPr>
        <p:spPr>
          <a:xfrm>
            <a:off x="457200" y="0"/>
            <a:ext cx="8229600" cy="487362"/>
          </a:xfrm>
        </p:spPr>
        <p:txBody>
          <a:bodyPr>
            <a:normAutofit fontScale="90000"/>
          </a:bodyPr>
          <a:lstStyle/>
          <a:p>
            <a:pPr eaLnBrk="1" hangingPunct="1"/>
            <a:r>
              <a:rPr lang="en-US" dirty="0" smtClean="0"/>
              <a:t>Enterprise Applications</a:t>
            </a:r>
          </a:p>
        </p:txBody>
      </p:sp>
      <p:pic>
        <p:nvPicPr>
          <p:cNvPr id="39940" name="Picture 7" descr="Untitled-1"/>
          <p:cNvPicPr>
            <a:picLocks noChangeAspect="1" noChangeArrowheads="1"/>
          </p:cNvPicPr>
          <p:nvPr/>
        </p:nvPicPr>
        <p:blipFill>
          <a:blip r:embed="rId3"/>
          <a:srcRect/>
          <a:stretch>
            <a:fillRect/>
          </a:stretch>
        </p:blipFill>
        <p:spPr bwMode="auto">
          <a:xfrm>
            <a:off x="304800" y="533401"/>
            <a:ext cx="86868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1-</a:t>
            </a:r>
            <a:fld id="{5B329E4E-7234-43D1-83B6-042B64AE4FE7}" type="slidenum">
              <a:rPr lang="en-US" smtClean="0"/>
              <a:pPr/>
              <a:t>8</a:t>
            </a:fld>
            <a:endParaRPr lang="en-US" smtClean="0"/>
          </a:p>
        </p:txBody>
      </p:sp>
      <p:sp>
        <p:nvSpPr>
          <p:cNvPr id="40963"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Enterprise Applications - ERP</a:t>
            </a:r>
          </a:p>
        </p:txBody>
      </p:sp>
      <p:sp>
        <p:nvSpPr>
          <p:cNvPr id="40964" name="Rectangle 3"/>
          <p:cNvSpPr>
            <a:spLocks noGrp="1" noChangeArrowheads="1"/>
          </p:cNvSpPr>
          <p:nvPr>
            <p:ph type="body" idx="1"/>
          </p:nvPr>
        </p:nvSpPr>
        <p:spPr>
          <a:xfrm>
            <a:off x="381000" y="914400"/>
            <a:ext cx="8610600" cy="5791200"/>
          </a:xfrm>
        </p:spPr>
        <p:txBody>
          <a:bodyPr>
            <a:normAutofit fontScale="92500" lnSpcReduction="10000"/>
          </a:bodyPr>
          <a:lstStyle/>
          <a:p>
            <a:pPr marL="0" indent="0" algn="just">
              <a:lnSpc>
                <a:spcPct val="110000"/>
              </a:lnSpc>
              <a:spcBef>
                <a:spcPct val="0"/>
              </a:spcBef>
            </a:pPr>
            <a:r>
              <a:rPr lang="en-US" sz="2800" b="1" dirty="0" smtClean="0"/>
              <a:t>Enterprise Resource Planning</a:t>
            </a:r>
            <a:r>
              <a:rPr lang="en-US" sz="2800" dirty="0" smtClean="0"/>
              <a:t> (ERP) – a software application that fully integrates information systems that span most or all of the basic, core business functions. </a:t>
            </a:r>
          </a:p>
          <a:p>
            <a:pPr marL="0" indent="0" algn="just">
              <a:lnSpc>
                <a:spcPct val="110000"/>
              </a:lnSpc>
              <a:spcBef>
                <a:spcPct val="0"/>
              </a:spcBef>
            </a:pPr>
            <a:endParaRPr lang="en-US" sz="2800" dirty="0" smtClean="0"/>
          </a:p>
          <a:p>
            <a:pPr marL="0" indent="0" algn="just">
              <a:lnSpc>
                <a:spcPct val="110000"/>
              </a:lnSpc>
              <a:spcBef>
                <a:spcPct val="0"/>
              </a:spcBef>
            </a:pPr>
            <a:r>
              <a:rPr lang="en-US" sz="2800" dirty="0" smtClean="0"/>
              <a:t>An ERP solution is built around a common database shared by common business functions. </a:t>
            </a:r>
          </a:p>
          <a:p>
            <a:pPr marL="0" indent="0" algn="just">
              <a:lnSpc>
                <a:spcPct val="110000"/>
              </a:lnSpc>
              <a:spcBef>
                <a:spcPct val="0"/>
              </a:spcBef>
            </a:pPr>
            <a:r>
              <a:rPr lang="en-US" sz="2800" dirty="0" smtClean="0"/>
              <a:t>ERP redirects effort to activities such as customization, business process redesign and alignment, and system implementation.</a:t>
            </a:r>
          </a:p>
          <a:p>
            <a:pPr marL="0" indent="0" algn="just">
              <a:lnSpc>
                <a:spcPct val="110000"/>
              </a:lnSpc>
              <a:spcBef>
                <a:spcPct val="0"/>
              </a:spcBef>
            </a:pPr>
            <a:endParaRPr lang="en-US" sz="2800" dirty="0" smtClean="0"/>
          </a:p>
          <a:p>
            <a:pPr marL="0" indent="0" algn="just">
              <a:lnSpc>
                <a:spcPct val="110000"/>
              </a:lnSpc>
              <a:spcBef>
                <a:spcPct val="0"/>
              </a:spcBef>
            </a:pPr>
            <a:r>
              <a:rPr lang="en-US" sz="2800" dirty="0" smtClean="0"/>
              <a:t>Representative ERP vendors:</a:t>
            </a:r>
          </a:p>
          <a:p>
            <a:pPr lvl="1" algn="just" eaLnBrk="1" hangingPunct="1">
              <a:lnSpc>
                <a:spcPct val="110000"/>
              </a:lnSpc>
            </a:pPr>
            <a:r>
              <a:rPr lang="en-US" sz="2400" dirty="0" smtClean="0"/>
              <a:t>SSA  (Social Security Administration)</a:t>
            </a:r>
          </a:p>
          <a:p>
            <a:pPr lvl="1" algn="just" eaLnBrk="1" hangingPunct="1">
              <a:lnSpc>
                <a:spcPct val="110000"/>
              </a:lnSpc>
            </a:pPr>
            <a:r>
              <a:rPr lang="en-US" sz="2400" dirty="0" smtClean="0"/>
              <a:t>Oracle/</a:t>
            </a:r>
            <a:r>
              <a:rPr lang="en-US" sz="2400" dirty="0" err="1" smtClean="0"/>
              <a:t>Peoplesoft</a:t>
            </a:r>
            <a:endParaRPr lang="en-US" sz="2400" dirty="0" smtClean="0"/>
          </a:p>
          <a:p>
            <a:pPr lvl="1" algn="just">
              <a:lnSpc>
                <a:spcPct val="110000"/>
              </a:lnSpc>
            </a:pPr>
            <a:r>
              <a:rPr lang="en-US" sz="2400" dirty="0" smtClean="0"/>
              <a:t>SAP AG (Structural Adjustment Program)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1-</a:t>
            </a:r>
            <a:fld id="{28BFB95E-C66F-488A-B02C-7CF9DCE742BA}" type="slidenum">
              <a:rPr lang="en-US" smtClean="0"/>
              <a:pPr/>
              <a:t>9</a:t>
            </a:fld>
            <a:endParaRPr lang="en-US" smtClean="0"/>
          </a:p>
        </p:txBody>
      </p:sp>
      <p:sp>
        <p:nvSpPr>
          <p:cNvPr id="41987"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b="1" cap="all"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Enterprise Applications - SCM</a:t>
            </a:r>
          </a:p>
        </p:txBody>
      </p:sp>
      <p:sp>
        <p:nvSpPr>
          <p:cNvPr id="41988" name="Rectangle 3"/>
          <p:cNvSpPr>
            <a:spLocks noGrp="1" noChangeArrowheads="1"/>
          </p:cNvSpPr>
          <p:nvPr>
            <p:ph type="body" idx="1"/>
          </p:nvPr>
        </p:nvSpPr>
        <p:spPr>
          <a:xfrm>
            <a:off x="457200" y="838200"/>
            <a:ext cx="8534400" cy="5715000"/>
          </a:xfrm>
        </p:spPr>
        <p:txBody>
          <a:bodyPr>
            <a:noAutofit/>
          </a:bodyPr>
          <a:lstStyle/>
          <a:p>
            <a:pPr marL="0" indent="0" algn="just" eaLnBrk="1" hangingPunct="1">
              <a:lnSpc>
                <a:spcPct val="110000"/>
              </a:lnSpc>
              <a:spcBef>
                <a:spcPct val="0"/>
              </a:spcBef>
              <a:buFontTx/>
              <a:buNone/>
            </a:pPr>
            <a:r>
              <a:rPr lang="en-US" sz="2800" b="1" dirty="0" smtClean="0"/>
              <a:t>Supply Chain Management </a:t>
            </a:r>
            <a:r>
              <a:rPr lang="en-US" sz="2800" dirty="0" smtClean="0"/>
              <a:t>(SCM) – a software application that optimizes business processes for raw material procurement through finished product distribution by directly integrating the logistical information systems of organizations with those of their suppliers and distributors. </a:t>
            </a:r>
          </a:p>
          <a:p>
            <a:pPr marL="0" indent="0" algn="just" eaLnBrk="1" hangingPunct="1">
              <a:lnSpc>
                <a:spcPct val="110000"/>
              </a:lnSpc>
              <a:spcBef>
                <a:spcPct val="0"/>
              </a:spcBef>
              <a:buFontTx/>
              <a:buNone/>
            </a:pPr>
            <a:endParaRPr lang="en-US" sz="2800" dirty="0" smtClean="0"/>
          </a:p>
          <a:p>
            <a:pPr marL="0" indent="0" algn="just" eaLnBrk="1" hangingPunct="1">
              <a:lnSpc>
                <a:spcPct val="110000"/>
              </a:lnSpc>
              <a:spcBef>
                <a:spcPct val="0"/>
              </a:spcBef>
              <a:buFontTx/>
              <a:buNone/>
            </a:pPr>
            <a:r>
              <a:rPr lang="en-US" sz="2800" dirty="0" smtClean="0"/>
              <a:t>Representative SCM vendors</a:t>
            </a:r>
            <a:r>
              <a:rPr lang="en-US" sz="2800" dirty="0" smtClean="0"/>
              <a:t>:</a:t>
            </a:r>
            <a:endParaRPr lang="en-US" sz="2400" dirty="0" smtClean="0"/>
          </a:p>
          <a:p>
            <a:pPr lvl="1" algn="just">
              <a:lnSpc>
                <a:spcPct val="110000"/>
              </a:lnSpc>
            </a:pPr>
            <a:r>
              <a:rPr lang="en-US" sz="2400" dirty="0" smtClean="0"/>
              <a:t>SAP (Structural Adjustment Program)</a:t>
            </a:r>
          </a:p>
          <a:p>
            <a:pPr lvl="1" algn="just" eaLnBrk="1" hangingPunct="1">
              <a:lnSpc>
                <a:spcPct val="110000"/>
              </a:lnSpc>
            </a:pPr>
            <a:r>
              <a:rPr lang="en-US" sz="2400" dirty="0" smtClean="0"/>
              <a:t>SCT (Smart Choice Technology)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1023</Words>
  <Application>Microsoft Office PowerPoint</Application>
  <PresentationFormat>On-screen Show (4:3)</PresentationFormat>
  <Paragraphs>153</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TECHNOLOGY DRIVERS FOR TODAY’S INFORMATION SYSTEMS</vt:lpstr>
      <vt:lpstr>Technology Drivers</vt:lpstr>
      <vt:lpstr>Networks and the Internet</vt:lpstr>
      <vt:lpstr>Mobile and Wireless Technologies</vt:lpstr>
      <vt:lpstr>Enterprise Applications</vt:lpstr>
      <vt:lpstr>Enterprise Applications</vt:lpstr>
      <vt:lpstr>Enterprise Applications</vt:lpstr>
      <vt:lpstr>Enterprise Applications - ERP</vt:lpstr>
      <vt:lpstr>Enterprise Applications - SCM</vt:lpstr>
      <vt:lpstr>Supply Chain</vt:lpstr>
      <vt:lpstr>Enterprise Applications - CRM</vt:lpstr>
      <vt:lpstr>Enterprise Applications - EAI</vt:lpstr>
      <vt:lpstr>System Development Process</vt:lpstr>
      <vt:lpstr>System Development Process</vt:lpstr>
      <vt:lpstr>A Simple System  Development Process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Lenovo</dc:creator>
  <cp:lastModifiedBy>suraj</cp:lastModifiedBy>
  <cp:revision>186</cp:revision>
  <dcterms:created xsi:type="dcterms:W3CDTF">2014-02-15T06:13:44Z</dcterms:created>
  <dcterms:modified xsi:type="dcterms:W3CDTF">2018-01-07T02:47:35Z</dcterms:modified>
</cp:coreProperties>
</file>