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9" r:id="rId2"/>
    <p:sldId id="277" r:id="rId3"/>
    <p:sldId id="286" r:id="rId4"/>
    <p:sldId id="278" r:id="rId5"/>
    <p:sldId id="280" r:id="rId6"/>
    <p:sldId id="281" r:id="rId7"/>
    <p:sldId id="282" r:id="rId8"/>
    <p:sldId id="283" r:id="rId9"/>
    <p:sldId id="284" r:id="rId10"/>
    <p:sldId id="285" r:id="rId11"/>
    <p:sldId id="287"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0" d="100"/>
          <a:sy n="70" d="100"/>
        </p:scale>
        <p:origin x="246" y="7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83885-BF3B-417A-B8E7-DA8AA5C3A4B9}" type="datetimeFigureOut">
              <a:rPr lang="en-US" smtClean="0"/>
              <a:pPr/>
              <a:t>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F461FB-6DF6-481B-999F-F5B9B48C020F}" type="slidenum">
              <a:rPr lang="en-US" smtClean="0"/>
              <a:pPr/>
              <a:t>‹#›</a:t>
            </a:fld>
            <a:endParaRPr lang="en-US"/>
          </a:p>
        </p:txBody>
      </p:sp>
    </p:spTree>
    <p:extLst>
      <p:ext uri="{BB962C8B-B14F-4D97-AF65-F5344CB8AC3E}">
        <p14:creationId xmlns:p14="http://schemas.microsoft.com/office/powerpoint/2010/main" val="41684632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B3772-2E22-4C04-A6DA-01BA62F695B8}" type="datetimeFigureOut">
              <a:rPr lang="en-US" smtClean="0"/>
              <a:pPr/>
              <a:t>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88368-0785-4025-A4B5-55D58016B874}" type="slidenum">
              <a:rPr lang="en-US" smtClean="0"/>
              <a:pPr/>
              <a:t>‹#›</a:t>
            </a:fld>
            <a:endParaRPr lang="en-US"/>
          </a:p>
        </p:txBody>
      </p:sp>
    </p:spTree>
    <p:extLst>
      <p:ext uri="{BB962C8B-B14F-4D97-AF65-F5344CB8AC3E}">
        <p14:creationId xmlns:p14="http://schemas.microsoft.com/office/powerpoint/2010/main" val="9487065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231C6A-85BF-45B8-ACBE-77FA3D941D85}" type="datetime1">
              <a:rPr lang="en-US" smtClean="0"/>
              <a:pPr/>
              <a:t>1/8/2018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745B7-1E22-4C4C-8945-6AAF3051BCB4}" type="datetime1">
              <a:rPr lang="en-US" smtClean="0"/>
              <a:pPr/>
              <a:t>1/8/2018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3C818-0917-4DCF-BD1A-895A7CF2FB58}" type="datetime1">
              <a:rPr lang="en-US" smtClean="0"/>
              <a:pPr/>
              <a:t>1/8/2018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2BD2FD-980B-4E1B-A701-2CB870A2DB92}" type="datetime1">
              <a:rPr lang="en-US" smtClean="0"/>
              <a:pPr/>
              <a:t>1/8/2018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6C0837-96CD-4277-87D9-3D050622AC1A}" type="datetime1">
              <a:rPr lang="en-US" smtClean="0"/>
              <a:pPr/>
              <a:t>1/8/2018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AF360-5340-4C28-B551-1D2114BA8BC3}" type="datetime1">
              <a:rPr lang="en-US" smtClean="0"/>
              <a:pPr/>
              <a:t>1/8/2018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F56601-C41A-4FD0-90D6-2CE1D27EF268}" type="datetime1">
              <a:rPr lang="en-US" smtClean="0"/>
              <a:pPr/>
              <a:t>1/8/2018</a:t>
            </a:fld>
            <a:endParaRPr lang="en-US"/>
          </a:p>
        </p:txBody>
      </p:sp>
      <p:sp>
        <p:nvSpPr>
          <p:cNvPr id="8" name="Footer Placeholder 7"/>
          <p:cNvSpPr>
            <a:spLocks noGrp="1"/>
          </p:cNvSpPr>
          <p:nvPr>
            <p:ph type="ftr" sz="quarter" idx="11"/>
          </p:nvPr>
        </p:nvSpPr>
        <p:spPr/>
        <p:txBody>
          <a:bodyPr/>
          <a:lstStyle/>
          <a:p>
            <a:r>
              <a:rPr lang="en-US" smtClean="0"/>
              <a:t>Prepared by : Prof. N.P. BHUSAL</a:t>
            </a:r>
            <a:endParaRPr lang="en-US"/>
          </a:p>
        </p:txBody>
      </p:sp>
      <p:sp>
        <p:nvSpPr>
          <p:cNvPr id="9" name="Slide Number Placeholder 8"/>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9E487-35B2-4C09-8193-9F976FBDB10D}" type="datetime1">
              <a:rPr lang="en-US" smtClean="0"/>
              <a:pPr/>
              <a:t>1/8/2018</a:t>
            </a:fld>
            <a:endParaRPr lang="en-US"/>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8BE64-50BD-4381-AB0D-ED36889C4DCC}" type="datetime1">
              <a:rPr lang="en-US" smtClean="0"/>
              <a:pPr/>
              <a:t>1/8/2018</a:t>
            </a:fld>
            <a:endParaRPr lang="en-US"/>
          </a:p>
        </p:txBody>
      </p:sp>
      <p:sp>
        <p:nvSpPr>
          <p:cNvPr id="3" name="Footer Placeholder 2"/>
          <p:cNvSpPr>
            <a:spLocks noGrp="1"/>
          </p:cNvSpPr>
          <p:nvPr>
            <p:ph type="ftr" sz="quarter" idx="11"/>
          </p:nvPr>
        </p:nvSpPr>
        <p:spPr/>
        <p:txBody>
          <a:bodyPr/>
          <a:lstStyle/>
          <a:p>
            <a:r>
              <a:rPr lang="en-US" smtClean="0"/>
              <a:t>Prepared by : Prof. N.P. BHUSAL</a:t>
            </a:r>
            <a:endParaRPr lang="en-US"/>
          </a:p>
        </p:txBody>
      </p:sp>
      <p:sp>
        <p:nvSpPr>
          <p:cNvPr id="4" name="Slide Number Placeholder 3"/>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622A4-9C14-4552-9F8E-B72438A16441}" type="datetime1">
              <a:rPr lang="en-US" smtClean="0"/>
              <a:pPr/>
              <a:t>1/8/2018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D601D-BAAF-428D-988F-B2CE3E2F444C}" type="datetime1">
              <a:rPr lang="en-US" smtClean="0"/>
              <a:pPr/>
              <a:t>1/8/2018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F7035-84AA-4499-A660-52DD481162AA}" type="datetime1">
              <a:rPr lang="en-US" smtClean="0"/>
              <a:pPr/>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 Prof. N.P. BHUSAL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313A-0252-481E-A0A4-3EE68EBF4D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1</a:t>
            </a:fld>
            <a:endParaRPr lang="en-US"/>
          </a:p>
        </p:txBody>
      </p:sp>
      <p:sp>
        <p:nvSpPr>
          <p:cNvPr id="6" name="Title 1"/>
          <p:cNvSpPr txBox="1">
            <a:spLocks/>
          </p:cNvSpPr>
          <p:nvPr/>
        </p:nvSpPr>
        <p:spPr>
          <a:xfrm>
            <a:off x="0" y="2819400"/>
            <a:ext cx="9144000" cy="1905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A framework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for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Information systems Architecture:</a:t>
            </a:r>
            <a:endParaRPr kumimoji="0" lang="en-US" sz="4400" b="1" i="0" u="none" strike="noStrike" kern="1200" cap="all" spc="0" normalizeH="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b="1" dirty="0" smtClean="0">
                <a:solidFill>
                  <a:schemeClr val="tx1"/>
                </a:solidFill>
              </a:rPr>
              <a:t>Prepared by : Prof. N.P. BHUSAL</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6B76313A-0252-481E-A0A4-3EE68EBF4DB4}" type="slidenum">
              <a:rPr lang="en-US" smtClean="0"/>
              <a:pPr/>
              <a:t>10</a:t>
            </a:fld>
            <a:endParaRPr lang="en-US"/>
          </a:p>
        </p:txBody>
      </p:sp>
      <p:pic>
        <p:nvPicPr>
          <p:cNvPr id="1026" name="Picture 2"/>
          <p:cNvPicPr>
            <a:picLocks noChangeAspect="1" noChangeArrowheads="1"/>
          </p:cNvPicPr>
          <p:nvPr/>
        </p:nvPicPr>
        <p:blipFill>
          <a:blip r:embed="rId2"/>
          <a:srcRect/>
          <a:stretch>
            <a:fillRect/>
          </a:stretch>
        </p:blipFill>
        <p:spPr bwMode="auto">
          <a:xfrm>
            <a:off x="0" y="838200"/>
            <a:ext cx="9143999"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15400" cy="6096000"/>
          </a:xfrm>
        </p:spPr>
        <p:txBody>
          <a:bodyPr/>
          <a:lstStyle/>
          <a:p>
            <a:pPr algn="just"/>
            <a:r>
              <a:rPr lang="en-US" dirty="0" smtClean="0"/>
              <a:t>Network technology can be database technology, software technology, Interface technology.</a:t>
            </a:r>
          </a:p>
          <a:p>
            <a:pPr algn="just"/>
            <a:r>
              <a:rPr lang="en-US" dirty="0" smtClean="0"/>
              <a:t>This technology supports to perform operations easily and </a:t>
            </a:r>
            <a:r>
              <a:rPr lang="en-US" dirty="0" err="1" smtClean="0"/>
              <a:t>fastly</a:t>
            </a:r>
            <a:r>
              <a:rPr lang="en-US" dirty="0" smtClean="0"/>
              <a:t>. </a:t>
            </a:r>
          </a:p>
          <a:p>
            <a:pPr algn="just"/>
            <a:r>
              <a:rPr lang="en-US" dirty="0" smtClean="0"/>
              <a:t>Network technology tends to use the information system in very minimal cost.</a:t>
            </a:r>
          </a:p>
          <a:p>
            <a:pPr algn="just"/>
            <a:r>
              <a:rPr lang="en-US" dirty="0" smtClean="0"/>
              <a:t>Network technology supports to use information system  world wide without any extra labor and  cost.</a:t>
            </a:r>
          </a:p>
          <a:p>
            <a:pPr algn="just"/>
            <a:r>
              <a:rPr lang="en-US" dirty="0" smtClean="0"/>
              <a:t>Remote accessing system also can be used for the use and process of information system.</a:t>
            </a:r>
          </a:p>
          <a:p>
            <a:pPr algn="just"/>
            <a:endParaRPr lang="en-US"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QUESTION COLLECTION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
        <p:nvSpPr>
          <p:cNvPr id="3" name="Content Placeholder 2"/>
          <p:cNvSpPr>
            <a:spLocks noGrp="1"/>
          </p:cNvSpPr>
          <p:nvPr>
            <p:ph idx="1"/>
          </p:nvPr>
        </p:nvSpPr>
        <p:spPr>
          <a:xfrm>
            <a:off x="0" y="609600"/>
            <a:ext cx="8915400" cy="5791200"/>
          </a:xfrm>
        </p:spPr>
        <p:txBody>
          <a:bodyPr>
            <a:normAutofit/>
          </a:bodyPr>
          <a:lstStyle/>
          <a:p>
            <a:pPr algn="just"/>
            <a:r>
              <a:rPr lang="en-US" dirty="0" smtClean="0"/>
              <a:t>Why do we need to identify the information system architecture?</a:t>
            </a:r>
          </a:p>
          <a:p>
            <a:pPr algn="just"/>
            <a:r>
              <a:rPr lang="en-US" dirty="0" smtClean="0"/>
              <a:t>How are the business perspectives and technology perspectives of an information system related?</a:t>
            </a:r>
          </a:p>
          <a:p>
            <a:pPr algn="just">
              <a:lnSpc>
                <a:spcPct val="150000"/>
              </a:lnSpc>
            </a:pPr>
            <a:r>
              <a:rPr lang="en-US" dirty="0" smtClean="0"/>
              <a:t>What are the three business goal-oriented perspectives of an information system?</a:t>
            </a:r>
          </a:p>
          <a:p>
            <a:pPr algn="just"/>
            <a:r>
              <a:rPr lang="en-US" dirty="0" smtClean="0"/>
              <a:t>In any building block of an information system ,the views of four groups of stakeholders need to be taken into account during the development of the system. What are these four stakeholder group?</a:t>
            </a:r>
            <a:endParaRPr lang="en-US"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12</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framework for Information systems Architecture: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1143000"/>
            <a:ext cx="9144000" cy="5257800"/>
          </a:xfrm>
        </p:spPr>
        <p:txBody>
          <a:bodyPr>
            <a:normAutofit lnSpcReduction="10000"/>
          </a:bodyPr>
          <a:lstStyle/>
          <a:p>
            <a:pPr algn="just"/>
            <a:r>
              <a:rPr lang="en-US" dirty="0" smtClean="0"/>
              <a:t>An information system architecture serves as a higher level framework for understanding different views of the fundamental building blocks of an information system.</a:t>
            </a:r>
          </a:p>
          <a:p>
            <a:pPr algn="just"/>
            <a:r>
              <a:rPr lang="en-US" dirty="0" smtClean="0"/>
              <a:t>IS architecture provides a foundation for organizing the various components for any developing information system.</a:t>
            </a:r>
          </a:p>
          <a:p>
            <a:pPr algn="just"/>
            <a:r>
              <a:rPr lang="en-US" dirty="0" smtClean="0"/>
              <a:t>The three business goal-oriented perspectives or views of an information system are the goal to improve business knowledge, business process and business communications.</a:t>
            </a:r>
          </a:p>
          <a:p>
            <a:pPr algn="just"/>
            <a:endParaRPr lang="en-US"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3</a:t>
            </a:fld>
            <a:endParaRPr lang="en-US"/>
          </a:p>
        </p:txBody>
      </p:sp>
      <p:pic>
        <p:nvPicPr>
          <p:cNvPr id="1027" name="Picture 3"/>
          <p:cNvPicPr>
            <a:picLocks noChangeAspect="1" noChangeArrowheads="1"/>
          </p:cNvPicPr>
          <p:nvPr/>
        </p:nvPicPr>
        <p:blipFill>
          <a:blip r:embed="rId2"/>
          <a:srcRect/>
          <a:stretch>
            <a:fillRect/>
          </a:stretch>
        </p:blipFill>
        <p:spPr bwMode="auto">
          <a:xfrm>
            <a:off x="381000" y="228600"/>
            <a:ext cx="8534400"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44562"/>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Information system Perspectives /Building blocks</a:t>
            </a: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1828800"/>
            <a:ext cx="8763000" cy="5562600"/>
          </a:xfrm>
        </p:spPr>
        <p:txBody>
          <a:bodyPr>
            <a:normAutofit/>
          </a:bodyPr>
          <a:lstStyle/>
          <a:p>
            <a:pPr>
              <a:lnSpc>
                <a:spcPct val="150000"/>
              </a:lnSpc>
            </a:pPr>
            <a:r>
              <a:rPr lang="en-US" sz="4000" dirty="0" smtClean="0"/>
              <a:t>Knowledge Building Blocks</a:t>
            </a:r>
          </a:p>
          <a:p>
            <a:pPr>
              <a:lnSpc>
                <a:spcPct val="150000"/>
              </a:lnSpc>
            </a:pPr>
            <a:r>
              <a:rPr lang="en-US" sz="4000" dirty="0" smtClean="0"/>
              <a:t>Process Building Blocks</a:t>
            </a:r>
          </a:p>
          <a:p>
            <a:pPr>
              <a:lnSpc>
                <a:spcPct val="150000"/>
              </a:lnSpc>
            </a:pPr>
            <a:r>
              <a:rPr lang="en-US" sz="4000" dirty="0" smtClean="0"/>
              <a:t>Communications Building Blocks</a:t>
            </a:r>
            <a:endParaRPr lang="en-US" sz="4000"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Knowledge Building Blocks</a:t>
            </a:r>
            <a:b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b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
        <p:nvSpPr>
          <p:cNvPr id="3" name="Content Placeholder 2"/>
          <p:cNvSpPr>
            <a:spLocks noGrp="1"/>
          </p:cNvSpPr>
          <p:nvPr>
            <p:ph idx="1"/>
          </p:nvPr>
        </p:nvSpPr>
        <p:spPr>
          <a:xfrm>
            <a:off x="0" y="1066800"/>
            <a:ext cx="9144000" cy="5364163"/>
          </a:xfrm>
        </p:spPr>
        <p:txBody>
          <a:bodyPr>
            <a:normAutofit/>
          </a:bodyPr>
          <a:lstStyle/>
          <a:p>
            <a:pPr algn="just"/>
            <a:r>
              <a:rPr lang="en-US" sz="3600" dirty="0" smtClean="0"/>
              <a:t>Improving business knowledge is a fundamental goal of an information system.</a:t>
            </a:r>
          </a:p>
          <a:p>
            <a:pPr algn="just"/>
            <a:r>
              <a:rPr lang="en-US" sz="3600" dirty="0" smtClean="0"/>
              <a:t>Business knowledge is derived from data and information.</a:t>
            </a:r>
          </a:p>
          <a:p>
            <a:pPr algn="just"/>
            <a:r>
              <a:rPr lang="en-US" sz="3600" dirty="0" smtClean="0"/>
              <a:t>Data is refined to produce information that results as Knowledge.</a:t>
            </a:r>
          </a:p>
          <a:p>
            <a:pPr algn="just"/>
            <a:r>
              <a:rPr lang="en-US" sz="3600" dirty="0" smtClean="0"/>
              <a:t>Knowledge is that strength which enables a company to achieve its mission or vision.</a:t>
            </a:r>
            <a:endParaRPr lang="en-US" sz="3600" dirty="0"/>
          </a:p>
        </p:txBody>
      </p:sp>
      <p:sp>
        <p:nvSpPr>
          <p:cNvPr id="4" name="Footer Placeholder 3"/>
          <p:cNvSpPr>
            <a:spLocks noGrp="1"/>
          </p:cNvSpPr>
          <p:nvPr>
            <p:ph type="ftr" sz="quarter" idx="11"/>
          </p:nvPr>
        </p:nvSpPr>
        <p:spPr/>
        <p:txBody>
          <a:bodyPr/>
          <a:lstStyle/>
          <a:p>
            <a:r>
              <a:rPr lang="en-US" smtClean="0"/>
              <a:t>Prepared by : Prof. N.P. BHUSAL</a:t>
            </a:r>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Building Blocks</a:t>
            </a:r>
            <a:b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838200"/>
            <a:ext cx="9144000" cy="6019800"/>
          </a:xfrm>
        </p:spPr>
        <p:txBody>
          <a:bodyPr>
            <a:normAutofit/>
          </a:bodyPr>
          <a:lstStyle/>
          <a:p>
            <a:pPr algn="just"/>
            <a:r>
              <a:rPr lang="en-US" sz="3600" dirty="0" smtClean="0"/>
              <a:t>Improving the business and service processes is the another fundamental goal of an information system.</a:t>
            </a:r>
          </a:p>
          <a:p>
            <a:pPr algn="just"/>
            <a:r>
              <a:rPr lang="en-US" sz="3600" dirty="0" smtClean="0"/>
              <a:t>Process represents the work in a system.</a:t>
            </a:r>
          </a:p>
          <a:p>
            <a:pPr algn="just"/>
            <a:r>
              <a:rPr lang="en-US" sz="3600" dirty="0" smtClean="0"/>
              <a:t>Processes deliver the desired functionality of an information system.</a:t>
            </a:r>
          </a:p>
          <a:p>
            <a:pPr algn="just"/>
            <a:r>
              <a:rPr lang="en-US" sz="3600" dirty="0" smtClean="0"/>
              <a:t>People may perform the some processes and computers/machines perform others.  </a:t>
            </a:r>
            <a:endParaRPr lang="en-US" sz="3600"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487362"/>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Communications Building Blocks</a:t>
            </a:r>
            <a:b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609600"/>
            <a:ext cx="9144000" cy="5715000"/>
          </a:xfrm>
        </p:spPr>
        <p:txBody>
          <a:bodyPr>
            <a:noAutofit/>
          </a:bodyPr>
          <a:lstStyle/>
          <a:p>
            <a:pPr algn="just"/>
            <a:r>
              <a:rPr lang="en-US" sz="3400" dirty="0" smtClean="0"/>
              <a:t>It is the final building block of information system.</a:t>
            </a:r>
          </a:p>
          <a:p>
            <a:pPr algn="just"/>
            <a:r>
              <a:rPr lang="en-US" sz="3400" dirty="0" smtClean="0"/>
              <a:t>A common goal of most organizations is to improve the business communications and collaboration between employees and other constituents.</a:t>
            </a:r>
          </a:p>
          <a:p>
            <a:pPr algn="just"/>
            <a:r>
              <a:rPr lang="en-US" sz="3400" dirty="0" smtClean="0"/>
              <a:t>The communication should promote team work and coordination of activities.</a:t>
            </a:r>
          </a:p>
          <a:p>
            <a:pPr algn="just"/>
            <a:r>
              <a:rPr lang="en-US" sz="3400" dirty="0" smtClean="0"/>
              <a:t>The communication should interface effectively and efficiently with other  business information systems.</a:t>
            </a:r>
          </a:p>
          <a:p>
            <a:pPr algn="just"/>
            <a:endParaRPr lang="en-US" sz="3400" dirty="0"/>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1143000"/>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Network Technologies and IS Building Blocks:</a:t>
            </a: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135563"/>
          </a:xfrm>
        </p:spPr>
        <p:txBody>
          <a:bodyPr>
            <a:noAutofit/>
          </a:bodyPr>
          <a:lstStyle/>
          <a:p>
            <a:pPr algn="just"/>
            <a:r>
              <a:rPr lang="en-US" sz="3400" dirty="0" smtClean="0"/>
              <a:t>Network is the system of interconnected computers and devices to share data, information and resources  with each other.</a:t>
            </a:r>
          </a:p>
          <a:p>
            <a:pPr algn="just"/>
            <a:r>
              <a:rPr lang="en-US" sz="3400" dirty="0" smtClean="0"/>
              <a:t>Today’s information systems are built on networks.</a:t>
            </a:r>
          </a:p>
          <a:p>
            <a:pPr algn="just"/>
            <a:r>
              <a:rPr lang="en-US" sz="3400" dirty="0" smtClean="0"/>
              <a:t>Network technology allows properly designed information system to separate the Knowledge, Process and Communication building blocks.</a:t>
            </a:r>
          </a:p>
          <a:p>
            <a:pPr algn="just"/>
            <a:r>
              <a:rPr lang="en-US" sz="3400" dirty="0" smtClean="0"/>
              <a:t>It forces  these building blocks to communicate across the </a:t>
            </a:r>
            <a:r>
              <a:rPr lang="en-US" sz="3400" smtClean="0"/>
              <a:t>network.</a:t>
            </a:r>
            <a:endParaRPr lang="en-US" sz="3400" dirty="0" smtClean="0"/>
          </a:p>
          <a:p>
            <a:pPr algn="just">
              <a:buNone/>
            </a:pPr>
            <a:endParaRPr lang="en-US" sz="3400" dirty="0"/>
          </a:p>
        </p:txBody>
      </p:sp>
      <p:sp>
        <p:nvSpPr>
          <p:cNvPr id="4" name="Footer Placeholder 3"/>
          <p:cNvSpPr>
            <a:spLocks noGrp="1"/>
          </p:cNvSpPr>
          <p:nvPr>
            <p:ph type="ftr" sz="quarter" idx="11"/>
          </p:nvPr>
        </p:nvSpPr>
        <p:spPr/>
        <p:txBody>
          <a:bodyPr/>
          <a:lstStyle/>
          <a:p>
            <a:r>
              <a:rPr lang="en-US" b="1" dirty="0" smtClean="0">
                <a:solidFill>
                  <a:schemeClr val="tx1"/>
                </a:solidFill>
              </a:rPr>
              <a:t>Prepared by : Prof. N.P. BHUSAL</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6B76313A-0252-481E-A0A4-3EE68EBF4DB4}" type="slidenum">
              <a:rPr lang="en-US" smtClean="0"/>
              <a:pPr/>
              <a:t>9</a:t>
            </a:fld>
            <a:endParaRPr lang="en-US"/>
          </a:p>
        </p:txBody>
      </p:sp>
      <p:sp>
        <p:nvSpPr>
          <p:cNvPr id="6" name="Title 1"/>
          <p:cNvSpPr>
            <a:spLocks noGrp="1"/>
          </p:cNvSpPr>
          <p:nvPr>
            <p:ph type="title"/>
          </p:nvPr>
        </p:nvSpPr>
        <p:spPr>
          <a:xfrm>
            <a:off x="0" y="0"/>
            <a:ext cx="9144000" cy="563562"/>
          </a:xfrm>
        </p:spPr>
        <p:txBody>
          <a:bodyPr>
            <a:normAutofit fontScale="90000"/>
          </a:bodyPr>
          <a:lstStyle/>
          <a:p>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Network Technologies and IS Building Blocks:</a:t>
            </a:r>
            <a:endParaRPr lang="en-US" b="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572</Words>
  <Application>Microsoft Office PowerPoint</Application>
  <PresentationFormat>On-screen Show (4:3)</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 framework for Information systems Architecture:</vt:lpstr>
      <vt:lpstr>PowerPoint Presentation</vt:lpstr>
      <vt:lpstr> Information system Perspectives /Building blocks</vt:lpstr>
      <vt:lpstr>Knowledge Building Blocks </vt:lpstr>
      <vt:lpstr>Process Building Blocks </vt:lpstr>
      <vt:lpstr>Communications Building Blocks </vt:lpstr>
      <vt:lpstr>Network Technologies and IS Building Blocks:</vt:lpstr>
      <vt:lpstr>Network Technologies and IS Building Blocks:</vt:lpstr>
      <vt:lpstr>PowerPoint Presentation</vt:lpstr>
      <vt:lpstr>PowerPoint Presentation</vt:lpstr>
      <vt:lpstr>QUESTION COLLECTION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Lenovo</dc:creator>
  <cp:lastModifiedBy>suraj</cp:lastModifiedBy>
  <cp:revision>122</cp:revision>
  <dcterms:created xsi:type="dcterms:W3CDTF">2014-02-15T06:13:44Z</dcterms:created>
  <dcterms:modified xsi:type="dcterms:W3CDTF">2018-01-08T01:54:02Z</dcterms:modified>
</cp:coreProperties>
</file>