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context of system analysis and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64891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9. Maintenance</a:t>
            </a:r>
          </a:p>
          <a:p>
            <a:pPr lvl="0">
              <a:buFont typeface="Wingdings" panose="05000000000000000000" pitchFamily="2" charset="2"/>
              <a:buChar char="Ø"/>
            </a:pPr>
            <a:r>
              <a:rPr lang="en-US" dirty="0"/>
              <a:t>Maintenance is necessary to eliminate errors in the system during its working life and to tune the system to any variations in its working </a:t>
            </a:r>
            <a:r>
              <a:rPr lang="en-US" dirty="0" smtClean="0"/>
              <a:t>environments.</a:t>
            </a:r>
          </a:p>
          <a:p>
            <a:r>
              <a:rPr lang="en-US" dirty="0"/>
              <a:t>The review of the system is done for: </a:t>
            </a:r>
          </a:p>
          <a:p>
            <a:pPr lvl="3" fontAlgn="base"/>
            <a:r>
              <a:rPr lang="en-US" dirty="0"/>
              <a:t>knowing the full capabilities of the system </a:t>
            </a:r>
          </a:p>
          <a:p>
            <a:pPr lvl="3" fontAlgn="base"/>
            <a:r>
              <a:rPr lang="en-US" dirty="0"/>
              <a:t>knowing the required changes or the additional requirements - 	Studying the performance. </a:t>
            </a:r>
          </a:p>
          <a:p>
            <a:pPr lvl="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849471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for system Analysis and Design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Information System (IS) can be viewed as a tool that capture and manage data to produce useful information to support an organization </a:t>
            </a:r>
            <a:r>
              <a:rPr lang="en-US" dirty="0" smtClean="0"/>
              <a:t>and </a:t>
            </a:r>
            <a:r>
              <a:rPr lang="en-US" dirty="0"/>
              <a:t>its employees, customers, suppliers </a:t>
            </a:r>
            <a:r>
              <a:rPr lang="en-US" dirty="0" smtClean="0"/>
              <a:t>and </a:t>
            </a:r>
            <a:r>
              <a:rPr lang="en-US" dirty="0"/>
              <a:t>partners</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r>
              <a:rPr lang="en-US" dirty="0"/>
              <a:t>The ultimate objective of System Analysis and Design is to analyze the business requirements for information systems and to design the information </a:t>
            </a:r>
            <a:r>
              <a:rPr lang="en-US" dirty="0" smtClean="0"/>
              <a:t>system </a:t>
            </a:r>
            <a:r>
              <a:rPr lang="en-US" dirty="0"/>
              <a:t>that can fulfill those requirements. </a:t>
            </a:r>
            <a:endParaRPr lang="en-US" dirty="0" smtClean="0"/>
          </a:p>
          <a:p>
            <a:pPr marL="0" indent="0">
              <a:buNone/>
            </a:pPr>
            <a:r>
              <a:rPr lang="en-US" sz="2400" dirty="0" smtClean="0"/>
              <a:t>The different types of information system are</a:t>
            </a:r>
          </a:p>
          <a:p>
            <a:pPr>
              <a:buFont typeface="Wingdings" panose="05000000000000000000" pitchFamily="2" charset="2"/>
              <a:buChar char="q"/>
            </a:pPr>
            <a:r>
              <a:rPr lang="en-US" dirty="0" smtClean="0"/>
              <a:t>Transaction Processing system</a:t>
            </a:r>
          </a:p>
          <a:p>
            <a:pPr marL="0" indent="0">
              <a:buNone/>
            </a:pPr>
            <a:r>
              <a:rPr lang="en-US" dirty="0"/>
              <a:t> </a:t>
            </a:r>
            <a:r>
              <a:rPr lang="en-US" dirty="0" smtClean="0"/>
              <a:t>            </a:t>
            </a:r>
            <a:r>
              <a:rPr lang="en-US" dirty="0"/>
              <a:t>Transaction processing system process business transactions such as orders, payments, reservations, transaction cancellation </a:t>
            </a:r>
            <a:r>
              <a:rPr lang="en-US" dirty="0" err="1"/>
              <a:t>etc</a:t>
            </a:r>
            <a:endParaRPr lang="en-US" dirty="0"/>
          </a:p>
        </p:txBody>
      </p:sp>
    </p:spTree>
    <p:extLst>
      <p:ext uri="{BB962C8B-B14F-4D97-AF65-F5344CB8AC3E}">
        <p14:creationId xmlns:p14="http://schemas.microsoft.com/office/powerpoint/2010/main" val="2819329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for system Analysis and Design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b="1" dirty="0"/>
              <a:t>Management Information System (MIS): </a:t>
            </a:r>
            <a:r>
              <a:rPr lang="en-US" dirty="0"/>
              <a:t>Management Information System uses the transactional data from the TPS to produce information </a:t>
            </a:r>
            <a:r>
              <a:rPr lang="en-US" dirty="0" smtClean="0"/>
              <a:t>needed </a:t>
            </a:r>
            <a:r>
              <a:rPr lang="en-US" dirty="0"/>
              <a:t>by managers to run the business. </a:t>
            </a:r>
            <a:endParaRPr lang="en-US" dirty="0" smtClean="0"/>
          </a:p>
          <a:p>
            <a:pPr>
              <a:buFont typeface="Wingdings" panose="05000000000000000000" pitchFamily="2" charset="2"/>
              <a:buChar char="§"/>
            </a:pPr>
            <a:r>
              <a:rPr lang="en-US" b="1" dirty="0"/>
              <a:t>Decision Support System (DSS): </a:t>
            </a:r>
            <a:r>
              <a:rPr lang="en-US" dirty="0"/>
              <a:t>Decision Support System (DSS) helps the various decision makers to identify and choose the options and make appropriate </a:t>
            </a:r>
            <a:r>
              <a:rPr lang="en-US" dirty="0" smtClean="0"/>
              <a:t>decision. Example of DSS is data and knowledge mining systems</a:t>
            </a:r>
          </a:p>
          <a:p>
            <a:pPr lvl="0">
              <a:buFont typeface="Wingdings" panose="05000000000000000000" pitchFamily="2" charset="2"/>
              <a:buChar char="§"/>
            </a:pPr>
            <a:r>
              <a:rPr lang="en-US" b="1" dirty="0"/>
              <a:t>Executive Information System (EIS): </a:t>
            </a:r>
            <a:r>
              <a:rPr lang="en-US" dirty="0"/>
              <a:t>Executive information system are designed especially for the business executives and managers for planning the business and assess performance according to the plans. Example of EIS include statistical data analyzer, stock exchange management system. </a:t>
            </a:r>
          </a:p>
          <a:p>
            <a:pPr marL="0" indent="0">
              <a:buNone/>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43486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for system Analysis and Design</a:t>
            </a:r>
            <a:endParaRPr lang="en-US" dirty="0"/>
          </a:p>
        </p:txBody>
      </p:sp>
      <p:sp>
        <p:nvSpPr>
          <p:cNvPr id="3" name="Content Placeholder 2"/>
          <p:cNvSpPr>
            <a:spLocks noGrp="1"/>
          </p:cNvSpPr>
          <p:nvPr>
            <p:ph idx="1"/>
          </p:nvPr>
        </p:nvSpPr>
        <p:spPr/>
        <p:txBody>
          <a:bodyPr>
            <a:normAutofit lnSpcReduction="10000"/>
          </a:bodyPr>
          <a:lstStyle/>
          <a:p>
            <a:pPr lvl="0">
              <a:buFont typeface="Wingdings" panose="05000000000000000000" pitchFamily="2" charset="2"/>
              <a:buChar char="§"/>
            </a:pPr>
            <a:r>
              <a:rPr lang="en-US" b="1" dirty="0"/>
              <a:t>Expert Systems (ES): </a:t>
            </a:r>
            <a:r>
              <a:rPr lang="en-US" dirty="0"/>
              <a:t>Expert System capture and reproduce the knowledge of an expert problem solver or decision maker and simulates the thinking of that expert. Example of expert system include medical diagnosis system, airline simulation system etc. </a:t>
            </a:r>
          </a:p>
          <a:p>
            <a:pPr>
              <a:buFont typeface="Wingdings" panose="05000000000000000000" pitchFamily="2" charset="2"/>
              <a:buChar char="§"/>
            </a:pPr>
            <a:r>
              <a:rPr lang="en-US" b="1" dirty="0"/>
              <a:t>Communication and Collaboration System (CCS): </a:t>
            </a:r>
            <a:r>
              <a:rPr lang="en-US" dirty="0"/>
              <a:t>The communication and collaboration system enhance the communication and collaboration between people in both internal and external environment. Example of CCS include </a:t>
            </a:r>
            <a:r>
              <a:rPr lang="en-US" dirty="0" err="1"/>
              <a:t>TeamViewer</a:t>
            </a:r>
            <a:r>
              <a:rPr lang="en-US" dirty="0"/>
              <a:t>, net meeting etc. </a:t>
            </a:r>
            <a:endParaRPr lang="en-US" dirty="0" smtClean="0"/>
          </a:p>
          <a:p>
            <a:pPr lvl="0">
              <a:buFont typeface="Wingdings" panose="05000000000000000000" pitchFamily="2" charset="2"/>
              <a:buChar char="§"/>
            </a:pPr>
            <a:r>
              <a:rPr lang="en-US" b="1" dirty="0"/>
              <a:t>Office Automation System (OAS): </a:t>
            </a:r>
            <a:r>
              <a:rPr lang="en-US" dirty="0"/>
              <a:t>The office automation system help the employees of an organization to create and share documents that support day to day operations. Examples of OAS include office packages, offline file sharing system etc. </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445081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System Stakeholders</a:t>
            </a:r>
            <a:endParaRPr lang="en-US" dirty="0"/>
          </a:p>
        </p:txBody>
      </p:sp>
      <p:sp>
        <p:nvSpPr>
          <p:cNvPr id="3" name="Content Placeholder 2"/>
          <p:cNvSpPr>
            <a:spLocks noGrp="1"/>
          </p:cNvSpPr>
          <p:nvPr>
            <p:ph idx="1"/>
          </p:nvPr>
        </p:nvSpPr>
        <p:spPr/>
        <p:txBody>
          <a:bodyPr>
            <a:normAutofit/>
          </a:bodyPr>
          <a:lstStyle/>
          <a:p>
            <a:r>
              <a:rPr lang="en-US" dirty="0"/>
              <a:t>The players or the system stakeholders are the components or any individual, who contribute in developing an information system for an organization. </a:t>
            </a:r>
            <a:endParaRPr lang="en-US" dirty="0" smtClean="0"/>
          </a:p>
          <a:p>
            <a:pPr marL="0" indent="0">
              <a:buNone/>
            </a:pPr>
            <a:r>
              <a:rPr lang="en-US" b="1" dirty="0"/>
              <a:t>The players or system stakeholders of an organization’s information system can be broadly categorized as  </a:t>
            </a:r>
          </a:p>
          <a:p>
            <a:pPr marL="457200" indent="-457200">
              <a:buFont typeface="+mj-lt"/>
              <a:buAutoNum type="arabicPeriod"/>
            </a:pPr>
            <a:r>
              <a:rPr lang="en-US" dirty="0" smtClean="0"/>
              <a:t>System Owners</a:t>
            </a:r>
          </a:p>
          <a:p>
            <a:pPr marL="457200" indent="-457200">
              <a:buFont typeface="+mj-lt"/>
              <a:buAutoNum type="arabicPeriod"/>
            </a:pPr>
            <a:r>
              <a:rPr lang="en-US" dirty="0" smtClean="0"/>
              <a:t>System Users</a:t>
            </a:r>
          </a:p>
          <a:p>
            <a:pPr marL="1085850" lvl="2" indent="-285750"/>
            <a:r>
              <a:rPr lang="en-US" dirty="0" smtClean="0"/>
              <a:t> </a:t>
            </a:r>
            <a:r>
              <a:rPr lang="en-US" dirty="0"/>
              <a:t>Internal System Users: They are the employees of the organization </a:t>
            </a:r>
          </a:p>
          <a:p>
            <a:pPr lvl="5" fontAlgn="base"/>
            <a:r>
              <a:rPr lang="en-US" dirty="0"/>
              <a:t>Clerical and Service workers </a:t>
            </a:r>
          </a:p>
          <a:p>
            <a:pPr lvl="5" fontAlgn="base"/>
            <a:r>
              <a:rPr lang="en-US" dirty="0"/>
              <a:t>Technical and Professional staff </a:t>
            </a:r>
          </a:p>
          <a:p>
            <a:pPr lvl="5" fontAlgn="base"/>
            <a:r>
              <a:rPr lang="en-US" dirty="0"/>
              <a:t>Supervisors, middle managers, and executive managers </a:t>
            </a:r>
          </a:p>
        </p:txBody>
      </p:sp>
    </p:spTree>
    <p:extLst>
      <p:ext uri="{BB962C8B-B14F-4D97-AF65-F5344CB8AC3E}">
        <p14:creationId xmlns:p14="http://schemas.microsoft.com/office/powerpoint/2010/main" val="2443614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System Stakeholders</a:t>
            </a:r>
            <a:endParaRPr lang="en-US" dirty="0"/>
          </a:p>
        </p:txBody>
      </p:sp>
      <p:sp>
        <p:nvSpPr>
          <p:cNvPr id="3" name="Content Placeholder 2"/>
          <p:cNvSpPr>
            <a:spLocks noGrp="1"/>
          </p:cNvSpPr>
          <p:nvPr>
            <p:ph idx="1"/>
          </p:nvPr>
        </p:nvSpPr>
        <p:spPr/>
        <p:txBody>
          <a:bodyPr>
            <a:normAutofit fontScale="85000" lnSpcReduction="20000"/>
          </a:bodyPr>
          <a:lstStyle/>
          <a:p>
            <a:pPr lvl="2"/>
            <a:r>
              <a:rPr lang="en-US" dirty="0"/>
              <a:t>b. External System Users: They are people outside of an organization, but are related to the organization in a way or other </a:t>
            </a:r>
          </a:p>
          <a:p>
            <a:pPr lvl="5" fontAlgn="base"/>
            <a:r>
              <a:rPr lang="en-US" dirty="0"/>
              <a:t>Customers </a:t>
            </a:r>
          </a:p>
          <a:p>
            <a:pPr lvl="5" fontAlgn="base"/>
            <a:r>
              <a:rPr lang="en-US" dirty="0"/>
              <a:t>Suppliers </a:t>
            </a:r>
          </a:p>
          <a:p>
            <a:pPr lvl="5" fontAlgn="base"/>
            <a:r>
              <a:rPr lang="en-US" dirty="0"/>
              <a:t>Partners </a:t>
            </a:r>
          </a:p>
          <a:p>
            <a:pPr lvl="5" fontAlgn="base"/>
            <a:r>
              <a:rPr lang="en-US" dirty="0"/>
              <a:t>Sales Representatives </a:t>
            </a:r>
          </a:p>
          <a:p>
            <a:pPr marL="0" indent="0">
              <a:buNone/>
            </a:pPr>
            <a:endParaRPr lang="en-US" dirty="0" smtClean="0"/>
          </a:p>
          <a:p>
            <a:pPr marL="0" lvl="0" indent="0">
              <a:buNone/>
            </a:pPr>
            <a:r>
              <a:rPr lang="en-US" dirty="0" smtClean="0"/>
              <a:t>3.  System </a:t>
            </a:r>
            <a:r>
              <a:rPr lang="en-US" dirty="0"/>
              <a:t>Designers </a:t>
            </a:r>
          </a:p>
          <a:p>
            <a:pPr marL="400050" lvl="1" indent="0">
              <a:buNone/>
            </a:pPr>
            <a:r>
              <a:rPr lang="en-US" dirty="0"/>
              <a:t>System designers are the technology specialists and they are interested in making choices of the technology and their uses. The system designers of an information system can be categorized as </a:t>
            </a:r>
            <a:r>
              <a:rPr lang="en-US" dirty="0" err="1"/>
              <a:t>i</a:t>
            </a:r>
            <a:r>
              <a:rPr lang="en-US" dirty="0"/>
              <a:t>. Database administrator </a:t>
            </a:r>
          </a:p>
          <a:p>
            <a:pPr lvl="4" fontAlgn="base"/>
            <a:r>
              <a:rPr lang="en-US" dirty="0"/>
              <a:t>Network architects </a:t>
            </a:r>
          </a:p>
          <a:p>
            <a:pPr lvl="4" fontAlgn="base"/>
            <a:r>
              <a:rPr lang="en-US" dirty="0"/>
              <a:t>Web architects iv. Graphics designers </a:t>
            </a:r>
          </a:p>
          <a:p>
            <a:pPr lvl="4" fontAlgn="base"/>
            <a:r>
              <a:rPr lang="en-US" dirty="0"/>
              <a:t>Security experts </a:t>
            </a:r>
          </a:p>
          <a:p>
            <a:pPr lvl="4" fontAlgn="base"/>
            <a:r>
              <a:rPr lang="en-US" dirty="0"/>
              <a:t>Technology specialists </a:t>
            </a:r>
          </a:p>
          <a:p>
            <a:pPr marL="0" indent="0">
              <a:buNone/>
            </a:pPr>
            <a:endParaRPr lang="en-US" dirty="0"/>
          </a:p>
        </p:txBody>
      </p:sp>
    </p:spTree>
    <p:extLst>
      <p:ext uri="{BB962C8B-B14F-4D97-AF65-F5344CB8AC3E}">
        <p14:creationId xmlns:p14="http://schemas.microsoft.com/office/powerpoint/2010/main" val="3609573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System Stakeholders</a:t>
            </a:r>
            <a:endParaRPr lang="en-US" dirty="0"/>
          </a:p>
        </p:txBody>
      </p:sp>
      <p:sp>
        <p:nvSpPr>
          <p:cNvPr id="3" name="Content Placeholder 2"/>
          <p:cNvSpPr>
            <a:spLocks noGrp="1"/>
          </p:cNvSpPr>
          <p:nvPr>
            <p:ph idx="1"/>
          </p:nvPr>
        </p:nvSpPr>
        <p:spPr/>
        <p:txBody>
          <a:bodyPr>
            <a:normAutofit/>
          </a:bodyPr>
          <a:lstStyle/>
          <a:p>
            <a:pPr marL="0" lvl="0" indent="0" fontAlgn="base">
              <a:buNone/>
            </a:pPr>
            <a:r>
              <a:rPr lang="en-US" dirty="0" smtClean="0"/>
              <a:t>4. System </a:t>
            </a:r>
            <a:r>
              <a:rPr lang="en-US" dirty="0"/>
              <a:t>Builders </a:t>
            </a:r>
          </a:p>
          <a:p>
            <a:pPr marL="400050" lvl="1" indent="0">
              <a:buNone/>
            </a:pPr>
            <a:r>
              <a:rPr lang="en-US" dirty="0"/>
              <a:t>System Builders are another category of technology specialists for information system and their role is to construct the system according to the system designer’s specifications. The system builders can be categorized as </a:t>
            </a:r>
          </a:p>
          <a:p>
            <a:pPr lvl="4" fontAlgn="base"/>
            <a:r>
              <a:rPr lang="en-US" dirty="0"/>
              <a:t>Application Programmers </a:t>
            </a:r>
          </a:p>
          <a:p>
            <a:pPr lvl="4" fontAlgn="base"/>
            <a:r>
              <a:rPr lang="en-US" dirty="0"/>
              <a:t>Systems programmers </a:t>
            </a:r>
          </a:p>
          <a:p>
            <a:pPr lvl="4" fontAlgn="base"/>
            <a:r>
              <a:rPr lang="en-US" dirty="0"/>
              <a:t>Database programmers iv. Network administrators </a:t>
            </a:r>
          </a:p>
          <a:p>
            <a:pPr lvl="4" fontAlgn="base"/>
            <a:r>
              <a:rPr lang="en-US" dirty="0"/>
              <a:t>Security administrators </a:t>
            </a:r>
          </a:p>
          <a:p>
            <a:pPr lvl="4" fontAlgn="base"/>
            <a:r>
              <a:rPr lang="en-US" dirty="0"/>
              <a:t>Webmasters </a:t>
            </a:r>
          </a:p>
          <a:p>
            <a:pPr lvl="4" fontAlgn="base"/>
            <a:r>
              <a:rPr lang="en-US" dirty="0"/>
              <a:t>Software integrators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49839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players- System Stakeholders</a:t>
            </a:r>
            <a:endParaRPr lang="en-US" dirty="0"/>
          </a:p>
        </p:txBody>
      </p:sp>
      <p:sp>
        <p:nvSpPr>
          <p:cNvPr id="3" name="Content Placeholder 2"/>
          <p:cNvSpPr>
            <a:spLocks noGrp="1"/>
          </p:cNvSpPr>
          <p:nvPr>
            <p:ph idx="1"/>
          </p:nvPr>
        </p:nvSpPr>
        <p:spPr>
          <a:xfrm>
            <a:off x="875201" y="1321398"/>
            <a:ext cx="8946541" cy="5536602"/>
          </a:xfrm>
        </p:spPr>
        <p:txBody>
          <a:bodyPr>
            <a:normAutofit/>
          </a:bodyPr>
          <a:lstStyle/>
          <a:p>
            <a:pPr marL="0" lvl="0" indent="0">
              <a:buNone/>
            </a:pPr>
            <a:r>
              <a:rPr lang="en-US" dirty="0" smtClean="0"/>
              <a:t>5. System </a:t>
            </a:r>
            <a:r>
              <a:rPr lang="en-US" dirty="0"/>
              <a:t>Analyst </a:t>
            </a:r>
          </a:p>
          <a:p>
            <a:pPr marL="400050" lvl="1" indent="0">
              <a:buNone/>
            </a:pPr>
            <a:r>
              <a:rPr lang="en-US" dirty="0"/>
              <a:t>A system analyst serves as a facilitator who bridges the communication gap between the non-technical system owners, users and the technical system designers. </a:t>
            </a:r>
            <a:endParaRPr lang="en-US" dirty="0" smtClean="0"/>
          </a:p>
          <a:p>
            <a:pPr marL="0" indent="0">
              <a:buNone/>
            </a:pPr>
            <a:r>
              <a:rPr lang="en-US" dirty="0" smtClean="0"/>
              <a:t>6. External </a:t>
            </a:r>
            <a:r>
              <a:rPr lang="en-US" dirty="0"/>
              <a:t>Service Provider </a:t>
            </a:r>
            <a:endParaRPr lang="en-US" dirty="0" smtClean="0"/>
          </a:p>
          <a:p>
            <a:pPr marL="400050" lvl="1" indent="0">
              <a:buNone/>
            </a:pPr>
            <a:r>
              <a:rPr lang="en-US" dirty="0"/>
              <a:t>External Service Providers are the consultants from outside the organization who provide valuable suggestions and support for the information system to be built or in operation</a:t>
            </a:r>
            <a:r>
              <a:rPr lang="en-US" dirty="0" smtClean="0"/>
              <a:t>.</a:t>
            </a:r>
          </a:p>
          <a:p>
            <a:pPr marL="0" lvl="0" indent="0">
              <a:buNone/>
            </a:pPr>
            <a:r>
              <a:rPr lang="en-US" dirty="0" smtClean="0"/>
              <a:t>7. The </a:t>
            </a:r>
            <a:r>
              <a:rPr lang="en-US" dirty="0"/>
              <a:t>Project </a:t>
            </a:r>
            <a:r>
              <a:rPr lang="en-US" dirty="0" smtClean="0"/>
              <a:t>Manager </a:t>
            </a:r>
          </a:p>
          <a:p>
            <a:pPr marL="400050" lvl="1" indent="0">
              <a:buNone/>
            </a:pPr>
            <a:r>
              <a:rPr lang="en-US" dirty="0" smtClean="0"/>
              <a:t>A project manager is an experienced professional who plans, monitors and controls the project with respect to the schedule, budget, customer satisfaction, technical standards and quality. A project manager is the leader of the system building team and have some project management skills as well. </a:t>
            </a:r>
            <a:endParaRPr lang="en-US" dirty="0"/>
          </a:p>
        </p:txBody>
      </p:sp>
    </p:spTree>
    <p:extLst>
      <p:ext uri="{BB962C8B-B14F-4D97-AF65-F5344CB8AC3E}">
        <p14:creationId xmlns:p14="http://schemas.microsoft.com/office/powerpoint/2010/main" val="2285642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Drivers for Today’s Information System </a:t>
            </a:r>
            <a:r>
              <a:rPr lang="en-US" dirty="0"/>
              <a:t/>
            </a:r>
            <a:br>
              <a:rPr lang="en-US" dirty="0"/>
            </a:br>
            <a:endParaRPr lang="en-US" dirty="0"/>
          </a:p>
        </p:txBody>
      </p:sp>
      <p:sp>
        <p:nvSpPr>
          <p:cNvPr id="3" name="Content Placeholder 2"/>
          <p:cNvSpPr>
            <a:spLocks noGrp="1"/>
          </p:cNvSpPr>
          <p:nvPr>
            <p:ph idx="1"/>
          </p:nvPr>
        </p:nvSpPr>
        <p:spPr>
          <a:xfrm>
            <a:off x="274320" y="1853248"/>
            <a:ext cx="9775533" cy="4799012"/>
          </a:xfrm>
        </p:spPr>
        <p:txBody>
          <a:bodyPr>
            <a:normAutofit/>
          </a:bodyPr>
          <a:lstStyle/>
          <a:p>
            <a:pPr marL="0" indent="0">
              <a:buNone/>
            </a:pPr>
            <a:r>
              <a:rPr lang="en-US" b="1" dirty="0"/>
              <a:t>the major business drivers that impact the information system are </a:t>
            </a:r>
            <a:r>
              <a:rPr lang="en-US" b="1" dirty="0" smtClean="0"/>
              <a:t>:</a:t>
            </a:r>
          </a:p>
          <a:p>
            <a:pPr marL="457200" lvl="1" indent="-457200">
              <a:buAutoNum type="arabicPeriod"/>
            </a:pPr>
            <a:r>
              <a:rPr lang="en-US" sz="2000" dirty="0" smtClean="0"/>
              <a:t>Globalization </a:t>
            </a:r>
            <a:r>
              <a:rPr lang="en-US" sz="2000" dirty="0"/>
              <a:t>of the economy </a:t>
            </a:r>
          </a:p>
          <a:p>
            <a:pPr marL="457200" lvl="1" indent="-457200">
              <a:buAutoNum type="arabicPeriod"/>
            </a:pPr>
            <a:endParaRPr lang="en-US" sz="2000" dirty="0" smtClean="0"/>
          </a:p>
          <a:p>
            <a:pPr marL="457200" lvl="1" indent="-457200">
              <a:buFont typeface="Wingdings 3" charset="2"/>
              <a:buAutoNum type="arabicPeriod"/>
            </a:pPr>
            <a:r>
              <a:rPr lang="en-US" sz="2000" dirty="0"/>
              <a:t>Electronic Commerce and Business </a:t>
            </a:r>
          </a:p>
          <a:p>
            <a:pPr marL="400050" lvl="2" indent="0">
              <a:buNone/>
            </a:pPr>
            <a:r>
              <a:rPr lang="en-US" dirty="0"/>
              <a:t>Electronic commerce is the buying and selling of goods and services by using the internet. Because of the rapid development in the internet technology and ecommerce, businesses around the world are changing and expanding their business model to adapt with the changing business environment. </a:t>
            </a:r>
            <a:endParaRPr lang="en-US" dirty="0" smtClean="0"/>
          </a:p>
          <a:p>
            <a:pPr marL="0" lvl="1" indent="0">
              <a:buNone/>
            </a:pPr>
            <a:r>
              <a:rPr lang="en-US" dirty="0" smtClean="0"/>
              <a:t>3.   </a:t>
            </a:r>
            <a:r>
              <a:rPr lang="en-US" sz="2000" dirty="0" smtClean="0"/>
              <a:t>Security </a:t>
            </a:r>
            <a:r>
              <a:rPr lang="en-US" sz="2000" dirty="0"/>
              <a:t>and Privacy </a:t>
            </a:r>
          </a:p>
          <a:p>
            <a:pPr marL="400050" lvl="2" indent="0">
              <a:buNone/>
            </a:pPr>
            <a:r>
              <a:rPr lang="en-US" dirty="0"/>
              <a:t>With the development in internet technology, there is a greater risk of security issues for today’s business organizations. Businesses need to protect their digital assets and information from unauthorized access and they also need to maintain the privacy of their customers and other information. </a:t>
            </a:r>
            <a:endParaRPr lang="en-US" dirty="0" smtClean="0"/>
          </a:p>
          <a:p>
            <a:pPr marL="800100" lvl="2" indent="-40005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17732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Drivers for Today’s Information System </a:t>
            </a:r>
            <a:r>
              <a:rPr lang="en-US" dirty="0"/>
              <a:t/>
            </a:r>
            <a:br>
              <a:rPr lang="en-US" dirty="0"/>
            </a:br>
            <a:endParaRPr lang="en-US" dirty="0"/>
          </a:p>
        </p:txBody>
      </p:sp>
      <p:sp>
        <p:nvSpPr>
          <p:cNvPr id="3" name="Content Placeholder 2"/>
          <p:cNvSpPr>
            <a:spLocks noGrp="1"/>
          </p:cNvSpPr>
          <p:nvPr>
            <p:ph idx="1"/>
          </p:nvPr>
        </p:nvSpPr>
        <p:spPr>
          <a:xfrm>
            <a:off x="274320" y="1853248"/>
            <a:ext cx="9775533" cy="4799012"/>
          </a:xfrm>
        </p:spPr>
        <p:txBody>
          <a:bodyPr>
            <a:normAutofit/>
          </a:bodyPr>
          <a:lstStyle/>
          <a:p>
            <a:pPr marL="0" indent="0">
              <a:buNone/>
            </a:pPr>
            <a:r>
              <a:rPr lang="en-US" b="1" dirty="0"/>
              <a:t>the major business drivers that impact the information system are </a:t>
            </a:r>
            <a:r>
              <a:rPr lang="en-US" b="1" dirty="0" smtClean="0"/>
              <a:t>:</a:t>
            </a:r>
          </a:p>
          <a:p>
            <a:pPr marL="0" lvl="1" indent="0">
              <a:buNone/>
            </a:pPr>
            <a:r>
              <a:rPr lang="en-US" b="1" dirty="0"/>
              <a:t> </a:t>
            </a:r>
            <a:r>
              <a:rPr lang="en-US" b="1" dirty="0" smtClean="0"/>
              <a:t>  4. </a:t>
            </a:r>
            <a:r>
              <a:rPr lang="en-US" dirty="0"/>
              <a:t>Collaboration and Partnership </a:t>
            </a:r>
          </a:p>
          <a:p>
            <a:pPr marL="800100" lvl="2" indent="0">
              <a:buNone/>
            </a:pPr>
            <a:r>
              <a:rPr lang="en-US" dirty="0"/>
              <a:t>For example, Microsoft and Oracle collaborate to create a common database solution that runs Oracle database on a windows platform. </a:t>
            </a:r>
            <a:endParaRPr lang="en-US" dirty="0" smtClean="0"/>
          </a:p>
          <a:p>
            <a:pPr marL="0" indent="0">
              <a:buNone/>
            </a:pPr>
            <a:r>
              <a:rPr lang="en-US" dirty="0"/>
              <a:t> </a:t>
            </a:r>
            <a:r>
              <a:rPr lang="en-US" dirty="0" smtClean="0"/>
              <a:t>   5. </a:t>
            </a:r>
            <a:r>
              <a:rPr lang="en-US" dirty="0"/>
              <a:t>Knowledge Asset management </a:t>
            </a:r>
            <a:endParaRPr lang="en-US" dirty="0" smtClean="0"/>
          </a:p>
          <a:p>
            <a:pPr marL="800100" lvl="2" indent="0">
              <a:buNone/>
            </a:pPr>
            <a:r>
              <a:rPr lang="en-US" dirty="0"/>
              <a:t>Knowledge is the result of processed information. As the raw data are processed, it becomes information. When the valuable information is processed, it becomes knowledge which is vital for an organization to gain a competitive advantage over their competitors</a:t>
            </a:r>
            <a:r>
              <a:rPr lang="en-US" dirty="0" smtClean="0"/>
              <a:t>.</a:t>
            </a:r>
          </a:p>
          <a:p>
            <a:pPr marL="400050" lvl="1" indent="0">
              <a:buNone/>
            </a:pPr>
            <a:r>
              <a:rPr lang="en-US" dirty="0" smtClean="0"/>
              <a:t>6. </a:t>
            </a:r>
            <a:r>
              <a:rPr lang="en-US" sz="2000" dirty="0"/>
              <a:t>Continuous Improvement and Total Quality Management </a:t>
            </a:r>
            <a:endParaRPr lang="en-US" sz="2000" dirty="0" smtClean="0"/>
          </a:p>
          <a:p>
            <a:pPr marL="800100" lvl="2" indent="0">
              <a:buNone/>
            </a:pPr>
            <a:r>
              <a:rPr lang="en-US" dirty="0"/>
              <a:t>Information systems automate and support business processes. To continuously improve the business process, continuous process improvement (CPI) may be used to implement a series of small changes for improvement.</a:t>
            </a:r>
          </a:p>
          <a:p>
            <a:pPr marL="400050" lvl="1" indent="0">
              <a:buNone/>
            </a:pP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2282497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a:t>System Analysis and Design (SAD) is a formal approach in system development that deals with systematic analysis of all the requirements and carrying out the systematic design taking into considerations of all the available resources.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Fig. Basic System Components</a:t>
            </a:r>
          </a:p>
        </p:txBody>
      </p:sp>
      <p:pic>
        <p:nvPicPr>
          <p:cNvPr id="5" name="Picture 4"/>
          <p:cNvPicPr/>
          <p:nvPr/>
        </p:nvPicPr>
        <p:blipFill>
          <a:blip r:embed="rId2"/>
          <a:stretch>
            <a:fillRect/>
          </a:stretch>
        </p:blipFill>
        <p:spPr>
          <a:xfrm>
            <a:off x="1406842" y="3746163"/>
            <a:ext cx="3754755" cy="808990"/>
          </a:xfrm>
          <a:prstGeom prst="rect">
            <a:avLst/>
          </a:prstGeom>
        </p:spPr>
      </p:pic>
    </p:spTree>
    <p:extLst>
      <p:ext uri="{BB962C8B-B14F-4D97-AF65-F5344CB8AC3E}">
        <p14:creationId xmlns:p14="http://schemas.microsoft.com/office/powerpoint/2010/main" val="393570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Drivers for Today’s Information System </a:t>
            </a:r>
            <a:r>
              <a:rPr lang="en-US" dirty="0"/>
              <a:t/>
            </a:r>
            <a:br>
              <a:rPr lang="en-US" dirty="0"/>
            </a:br>
            <a:endParaRPr lang="en-US" dirty="0"/>
          </a:p>
        </p:txBody>
      </p:sp>
      <p:sp>
        <p:nvSpPr>
          <p:cNvPr id="3" name="Content Placeholder 2"/>
          <p:cNvSpPr>
            <a:spLocks noGrp="1"/>
          </p:cNvSpPr>
          <p:nvPr>
            <p:ph idx="1"/>
          </p:nvPr>
        </p:nvSpPr>
        <p:spPr>
          <a:xfrm>
            <a:off x="274320" y="1853248"/>
            <a:ext cx="9775533" cy="4799012"/>
          </a:xfrm>
        </p:spPr>
        <p:txBody>
          <a:bodyPr>
            <a:normAutofit/>
          </a:bodyPr>
          <a:lstStyle/>
          <a:p>
            <a:pPr marL="0" indent="0">
              <a:buNone/>
            </a:pPr>
            <a:r>
              <a:rPr lang="en-US" b="1" dirty="0"/>
              <a:t>the major business drivers that impact the information system are </a:t>
            </a:r>
            <a:r>
              <a:rPr lang="en-US" b="1" dirty="0" smtClean="0"/>
              <a:t>:</a:t>
            </a:r>
          </a:p>
          <a:p>
            <a:pPr marL="0" lvl="1" indent="0">
              <a:buNone/>
            </a:pPr>
            <a:r>
              <a:rPr lang="en-US" b="1" dirty="0"/>
              <a:t> </a:t>
            </a:r>
            <a:r>
              <a:rPr lang="en-US" b="1" dirty="0" smtClean="0"/>
              <a:t>  7. </a:t>
            </a:r>
            <a:r>
              <a:rPr lang="en-US" sz="2000" dirty="0"/>
              <a:t>Business Process Redesign </a:t>
            </a:r>
          </a:p>
          <a:p>
            <a:pPr marL="800100" lvl="2" indent="0">
              <a:buNone/>
            </a:pPr>
            <a:r>
              <a:rPr lang="en-US" dirty="0"/>
              <a:t>Business Process Redesign (BPR) is the study, analysis and redesign of fundamental business processes to reduce cost and to improve the value added to the business. </a:t>
            </a:r>
            <a:endParaRPr lang="en-US" b="1" dirty="0"/>
          </a:p>
          <a:p>
            <a:pPr marL="0" indent="0">
              <a:buNone/>
            </a:pPr>
            <a:endParaRPr lang="en-US" dirty="0"/>
          </a:p>
        </p:txBody>
      </p:sp>
    </p:spTree>
    <p:extLst>
      <p:ext uri="{BB962C8B-B14F-4D97-AF65-F5344CB8AC3E}">
        <p14:creationId xmlns:p14="http://schemas.microsoft.com/office/powerpoint/2010/main" val="2469444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Technology Drivers for Today’s Information Systems </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74320" y="1853248"/>
            <a:ext cx="9775533" cy="4799012"/>
          </a:xfrm>
        </p:spPr>
        <p:txBody>
          <a:bodyPr>
            <a:normAutofit/>
          </a:bodyPr>
          <a:lstStyle/>
          <a:p>
            <a:pPr marL="0" indent="0">
              <a:buNone/>
            </a:pPr>
            <a:r>
              <a:rPr lang="en-US" dirty="0"/>
              <a:t>The rapid development in information technology plays a vital role in the development and usage of the information systems. As the technology gets outdated, they can give significant problems in information systems. The technologies that are influencing the information systems are: </a:t>
            </a:r>
            <a:endParaRPr lang="en-US" dirty="0" smtClean="0"/>
          </a:p>
          <a:p>
            <a:pPr marL="0" indent="0">
              <a:buNone/>
            </a:pPr>
            <a:endParaRPr lang="en-US" dirty="0"/>
          </a:p>
          <a:p>
            <a:pPr marL="514350" lvl="1" indent="-514350">
              <a:buFont typeface="+mj-lt"/>
              <a:buAutoNum type="romanUcPeriod"/>
            </a:pPr>
            <a:r>
              <a:rPr lang="en-US" dirty="0"/>
              <a:t>Networks and the internet </a:t>
            </a:r>
            <a:endParaRPr lang="en-US" dirty="0" smtClean="0"/>
          </a:p>
          <a:p>
            <a:pPr marL="514350" lvl="1" indent="-514350">
              <a:buFont typeface="+mj-lt"/>
              <a:buAutoNum type="romanUcPeriod"/>
            </a:pPr>
            <a:r>
              <a:rPr lang="en-US" dirty="0"/>
              <a:t>Mobile and Wireless Technologies </a:t>
            </a:r>
            <a:endParaRPr lang="en-US" dirty="0" smtClean="0"/>
          </a:p>
          <a:p>
            <a:pPr marL="514350" lvl="1" indent="-514350">
              <a:buFont typeface="+mj-lt"/>
              <a:buAutoNum type="romanUcPeriod"/>
            </a:pPr>
            <a:r>
              <a:rPr lang="en-US" dirty="0"/>
              <a:t>Enterprise Applications </a:t>
            </a:r>
          </a:p>
          <a:p>
            <a:pPr marL="514350" lvl="1" indent="-514350">
              <a:buFont typeface="+mj-lt"/>
              <a:buAutoNum type="romanUcPeriod"/>
            </a:pPr>
            <a:endParaRPr lang="en-US" dirty="0"/>
          </a:p>
          <a:p>
            <a:pPr marL="514350" indent="-514350">
              <a:buFont typeface="+mj-lt"/>
              <a:buAutoNum type="romanUcPeriod"/>
            </a:pPr>
            <a:endParaRPr lang="en-US" dirty="0"/>
          </a:p>
        </p:txBody>
      </p:sp>
    </p:spTree>
    <p:extLst>
      <p:ext uri="{BB962C8B-B14F-4D97-AF65-F5344CB8AC3E}">
        <p14:creationId xmlns:p14="http://schemas.microsoft.com/office/powerpoint/2010/main" val="142490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System development process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system development process consists of a standard set of processes that is followed for developing a project or system. The system development process always follows a problem solving approach and consists the following steps: </a:t>
            </a:r>
          </a:p>
          <a:p>
            <a:pPr lvl="0" fontAlgn="base"/>
            <a:r>
              <a:rPr lang="en-US" dirty="0"/>
              <a:t>Identify the problem </a:t>
            </a:r>
          </a:p>
          <a:p>
            <a:pPr lvl="0" fontAlgn="base"/>
            <a:r>
              <a:rPr lang="en-US" dirty="0"/>
              <a:t>Analyze and understand the problem </a:t>
            </a:r>
          </a:p>
          <a:p>
            <a:pPr lvl="0" fontAlgn="base"/>
            <a:r>
              <a:rPr lang="en-US" dirty="0"/>
              <a:t>Identify Solution requirement and expectations </a:t>
            </a:r>
          </a:p>
          <a:p>
            <a:pPr lvl="0" fontAlgn="base"/>
            <a:r>
              <a:rPr lang="en-US" dirty="0"/>
              <a:t>Identify alternative solutions and choose the best course of action </a:t>
            </a:r>
          </a:p>
          <a:p>
            <a:pPr lvl="0" fontAlgn="base"/>
            <a:r>
              <a:rPr lang="en-US" dirty="0"/>
              <a:t>Design the chosen solution </a:t>
            </a:r>
          </a:p>
          <a:p>
            <a:pPr lvl="0" fontAlgn="base"/>
            <a:r>
              <a:rPr lang="en-US" dirty="0"/>
              <a:t>Implement the chosen solution </a:t>
            </a:r>
          </a:p>
          <a:p>
            <a:pPr lvl="0" fontAlgn="base"/>
            <a:r>
              <a:rPr lang="en-US" dirty="0"/>
              <a:t>Evaluate the results </a:t>
            </a:r>
          </a:p>
          <a:p>
            <a:pPr marL="0" indent="0">
              <a:buNone/>
            </a:pPr>
            <a:endParaRPr lang="en-US" dirty="0"/>
          </a:p>
        </p:txBody>
      </p:sp>
    </p:spTree>
    <p:extLst>
      <p:ext uri="{BB962C8B-B14F-4D97-AF65-F5344CB8AC3E}">
        <p14:creationId xmlns:p14="http://schemas.microsoft.com/office/powerpoint/2010/main" val="24724613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34340"/>
            <a:ext cx="8946541" cy="5814059"/>
          </a:xfrm>
        </p:spPr>
        <p:txBody>
          <a:bodyPr/>
          <a:lstStyle/>
          <a:p>
            <a:pPr marL="0" indent="0">
              <a:buNone/>
            </a:pPr>
            <a:r>
              <a:rPr lang="en-US" dirty="0"/>
              <a:t>The steps involved in system development process can be summarized as </a:t>
            </a:r>
          </a:p>
          <a:p>
            <a:pPr lvl="0" fontAlgn="base"/>
            <a:r>
              <a:rPr lang="en-US" dirty="0"/>
              <a:t>System Initiation </a:t>
            </a:r>
          </a:p>
          <a:p>
            <a:pPr lvl="0" fontAlgn="base"/>
            <a:r>
              <a:rPr lang="en-US" dirty="0"/>
              <a:t>System Analysis </a:t>
            </a:r>
          </a:p>
          <a:p>
            <a:pPr lvl="0" fontAlgn="base"/>
            <a:r>
              <a:rPr lang="en-US" dirty="0"/>
              <a:t>System Design </a:t>
            </a:r>
          </a:p>
          <a:p>
            <a:pPr lvl="0" fontAlgn="base"/>
            <a:r>
              <a:rPr lang="en-US" dirty="0"/>
              <a:t>System Implementation </a:t>
            </a:r>
          </a:p>
          <a:p>
            <a:pPr lvl="0" fontAlgn="base"/>
            <a:r>
              <a:rPr lang="en-US" dirty="0"/>
              <a:t>System Support and Continuous Improvement </a:t>
            </a:r>
          </a:p>
          <a:p>
            <a:endParaRPr lang="en-US" dirty="0"/>
          </a:p>
        </p:txBody>
      </p:sp>
    </p:spTree>
    <p:extLst>
      <p:ext uri="{BB962C8B-B14F-4D97-AF65-F5344CB8AC3E}">
        <p14:creationId xmlns:p14="http://schemas.microsoft.com/office/powerpoint/2010/main" val="3762412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pic>
        <p:nvPicPr>
          <p:cNvPr id="4" name="Content Placeholder 3"/>
          <p:cNvPicPr>
            <a:picLocks noGrp="1"/>
          </p:cNvPicPr>
          <p:nvPr>
            <p:ph idx="1"/>
          </p:nvPr>
        </p:nvPicPr>
        <p:blipFill>
          <a:blip r:embed="rId2"/>
          <a:stretch>
            <a:fillRect/>
          </a:stretch>
        </p:blipFill>
        <p:spPr>
          <a:xfrm>
            <a:off x="1551780" y="1853248"/>
            <a:ext cx="7593384" cy="2993231"/>
          </a:xfrm>
          <a:prstGeom prst="rect">
            <a:avLst/>
          </a:prstGeom>
        </p:spPr>
      </p:pic>
    </p:spTree>
    <p:extLst>
      <p:ext uri="{BB962C8B-B14F-4D97-AF65-F5344CB8AC3E}">
        <p14:creationId xmlns:p14="http://schemas.microsoft.com/office/powerpoint/2010/main" val="3486334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AutoNum type="arabicPeriod"/>
            </a:pPr>
            <a:r>
              <a:rPr lang="en-US" dirty="0" smtClean="0"/>
              <a:t>Preliminary Study</a:t>
            </a:r>
          </a:p>
          <a:p>
            <a:pPr lvl="2" fontAlgn="base"/>
            <a:r>
              <a:rPr lang="en-US" dirty="0"/>
              <a:t>	problem identification and project initiation </a:t>
            </a:r>
          </a:p>
          <a:p>
            <a:pPr lvl="2" fontAlgn="base"/>
            <a:r>
              <a:rPr lang="en-US" dirty="0"/>
              <a:t>background analysis </a:t>
            </a:r>
          </a:p>
          <a:p>
            <a:pPr lvl="2" fontAlgn="base"/>
            <a:r>
              <a:rPr lang="en-US" dirty="0"/>
              <a:t>inference or findings (system proposal) </a:t>
            </a:r>
          </a:p>
          <a:p>
            <a:pPr marL="0" indent="0">
              <a:buNone/>
            </a:pPr>
            <a:r>
              <a:rPr lang="en-US" dirty="0" smtClean="0"/>
              <a:t>2. Feasibility Study</a:t>
            </a:r>
          </a:p>
          <a:p>
            <a:r>
              <a:rPr lang="en-US" dirty="0"/>
              <a:t> </a:t>
            </a:r>
            <a:r>
              <a:rPr lang="en-US" dirty="0" smtClean="0"/>
              <a:t>              </a:t>
            </a:r>
            <a:r>
              <a:rPr lang="en-US" dirty="0"/>
              <a:t>is basically the test of the proposed system in the light of its </a:t>
            </a:r>
            <a:r>
              <a:rPr lang="en-US" dirty="0" smtClean="0"/>
              <a:t>    workability</a:t>
            </a:r>
            <a:r>
              <a:rPr lang="en-US" dirty="0"/>
              <a:t>, meeting user’s requirements, effective use of resources and the cost effectiveness. </a:t>
            </a:r>
            <a:r>
              <a:rPr lang="en-US" dirty="0" smtClean="0"/>
              <a:t>	</a:t>
            </a:r>
          </a:p>
          <a:p>
            <a:r>
              <a:rPr lang="en-US" dirty="0"/>
              <a:t>The main goal of feasibility study is not to solve the problem but to achieve the </a:t>
            </a:r>
            <a:r>
              <a:rPr lang="en-US" dirty="0" smtClean="0"/>
              <a:t>scope</a:t>
            </a:r>
          </a:p>
          <a:p>
            <a:r>
              <a:rPr lang="en-US" dirty="0" smtClean="0"/>
              <a:t>In </a:t>
            </a:r>
            <a:r>
              <a:rPr lang="en-US" dirty="0"/>
              <a:t>the process of feasibility study, the cost and benefits are estimated with greater accuracy to find the Return on Investment (ROI). </a:t>
            </a:r>
            <a:endParaRPr lang="en-US" dirty="0" smtClean="0"/>
          </a:p>
        </p:txBody>
      </p:sp>
    </p:spTree>
    <p:extLst>
      <p:ext uri="{BB962C8B-B14F-4D97-AF65-F5344CB8AC3E}">
        <p14:creationId xmlns:p14="http://schemas.microsoft.com/office/powerpoint/2010/main" val="938426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3. </a:t>
            </a:r>
            <a:r>
              <a:rPr lang="en-US" dirty="0"/>
              <a:t>Detailed System Study </a:t>
            </a:r>
          </a:p>
          <a:p>
            <a:pPr>
              <a:buFont typeface="Wingdings" panose="05000000000000000000" pitchFamily="2" charset="2"/>
              <a:buChar char="Ø"/>
            </a:pPr>
            <a:r>
              <a:rPr lang="en-US" dirty="0" smtClean="0"/>
              <a:t> </a:t>
            </a:r>
            <a:r>
              <a:rPr lang="en-US" dirty="0"/>
              <a:t>This involves detailed study of various operations performed by a system and their relationships within and outside the </a:t>
            </a:r>
            <a:r>
              <a:rPr lang="en-US" dirty="0" smtClean="0"/>
              <a:t>system</a:t>
            </a:r>
          </a:p>
          <a:p>
            <a:pPr>
              <a:buFont typeface="Wingdings" panose="05000000000000000000" pitchFamily="2" charset="2"/>
              <a:buChar char="Ø"/>
            </a:pPr>
            <a:r>
              <a:rPr lang="en-US" dirty="0"/>
              <a:t>Interviews, on-site observation and questionnaire are the tools used for detailed </a:t>
            </a:r>
            <a:r>
              <a:rPr lang="en-US" dirty="0" smtClean="0"/>
              <a:t>system study</a:t>
            </a:r>
          </a:p>
          <a:p>
            <a:r>
              <a:rPr lang="en-US" dirty="0"/>
              <a:t>The main points to be discussed in this stage are: </a:t>
            </a:r>
          </a:p>
          <a:p>
            <a:pPr lvl="2" fontAlgn="base"/>
            <a:r>
              <a:rPr lang="en-US" dirty="0"/>
              <a:t>Specification of the new system based on the user requirements. </a:t>
            </a:r>
          </a:p>
          <a:p>
            <a:pPr lvl="2" fontAlgn="base"/>
            <a:r>
              <a:rPr lang="en-US" dirty="0"/>
              <a:t>Functional hierarchy showing the functions to be performed by the new system and their relationship with each other. </a:t>
            </a:r>
          </a:p>
          <a:p>
            <a:pPr lvl="2" fontAlgn="base"/>
            <a:r>
              <a:rPr lang="en-US" dirty="0"/>
              <a:t>List of attributes of the entities </a:t>
            </a:r>
          </a:p>
          <a:p>
            <a:pPr marL="0" indent="0">
              <a:buNone/>
            </a:pPr>
            <a:endParaRPr lang="en-US" dirty="0" smtClean="0"/>
          </a:p>
        </p:txBody>
      </p:sp>
    </p:spTree>
    <p:extLst>
      <p:ext uri="{BB962C8B-B14F-4D97-AF65-F5344CB8AC3E}">
        <p14:creationId xmlns:p14="http://schemas.microsoft.com/office/powerpoint/2010/main" val="2554925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4. System Analysis</a:t>
            </a:r>
          </a:p>
          <a:p>
            <a:pPr lvl="0">
              <a:buFont typeface="Wingdings" panose="05000000000000000000" pitchFamily="2" charset="2"/>
              <a:buChar char="Ø"/>
            </a:pPr>
            <a:r>
              <a:rPr lang="en-US" dirty="0"/>
              <a:t>is a process of collecting factual data, understand the processes involved, identifying problems and recommending feasible suggestions for improving the system performance</a:t>
            </a:r>
            <a:r>
              <a:rPr lang="en-US" dirty="0" smtClean="0"/>
              <a:t>.</a:t>
            </a:r>
          </a:p>
          <a:p>
            <a:pPr lvl="0">
              <a:buFont typeface="Wingdings" panose="05000000000000000000" pitchFamily="2" charset="2"/>
              <a:buChar char="Ø"/>
            </a:pPr>
            <a:r>
              <a:rPr lang="en-US" dirty="0"/>
              <a:t>This involves studying the business processes, gathering operational data, understanding the information flow, finding out bottlenecks and evolving solutions for overcoming the weaknesses of the system so as to achieve the organizational goals. </a:t>
            </a:r>
            <a:endParaRPr lang="en-US" dirty="0" smtClean="0"/>
          </a:p>
          <a:p>
            <a:pPr lvl="0">
              <a:buFont typeface="Wingdings" panose="05000000000000000000" pitchFamily="2" charset="2"/>
              <a:buChar char="Ø"/>
            </a:pPr>
            <a:r>
              <a:rPr lang="en-US" dirty="0"/>
              <a:t>Systems analysis is an iterative process that continues until a preferred and acceptable solution is found. </a:t>
            </a:r>
            <a:endParaRPr lang="en-US" dirty="0" smtClean="0"/>
          </a:p>
        </p:txBody>
      </p:sp>
    </p:spTree>
    <p:extLst>
      <p:ext uri="{BB962C8B-B14F-4D97-AF65-F5344CB8AC3E}">
        <p14:creationId xmlns:p14="http://schemas.microsoft.com/office/powerpoint/2010/main" val="29868725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dirty="0" smtClean="0"/>
              <a:t>5. System Design</a:t>
            </a:r>
          </a:p>
          <a:p>
            <a:r>
              <a:rPr lang="en-US" dirty="0"/>
              <a:t>Normally, the design proceeds in two stages: </a:t>
            </a:r>
          </a:p>
          <a:p>
            <a:pPr lvl="4" fontAlgn="base"/>
            <a:r>
              <a:rPr lang="en-US" dirty="0"/>
              <a:t>Preliminary or General Design </a:t>
            </a:r>
          </a:p>
          <a:p>
            <a:pPr lvl="4" fontAlgn="base"/>
            <a:r>
              <a:rPr lang="en-US" dirty="0"/>
              <a:t>Structured or Detailed Design </a:t>
            </a:r>
          </a:p>
          <a:p>
            <a:pPr lvl="0">
              <a:buFont typeface="Wingdings" panose="05000000000000000000" pitchFamily="2" charset="2"/>
              <a:buChar char="Ø"/>
            </a:pPr>
            <a:r>
              <a:rPr lang="en-US" dirty="0" smtClean="0"/>
              <a:t> </a:t>
            </a:r>
            <a:r>
              <a:rPr lang="en-US" dirty="0"/>
              <a:t>In the preliminary or general design, the features of the new system are specified. The costs of implementing these features and the benefits to be derived are </a:t>
            </a:r>
            <a:r>
              <a:rPr lang="en-US" dirty="0" smtClean="0"/>
              <a:t>estimated</a:t>
            </a:r>
          </a:p>
          <a:p>
            <a:pPr lvl="0">
              <a:buFont typeface="Wingdings" panose="05000000000000000000" pitchFamily="2" charset="2"/>
              <a:buChar char="Ø"/>
            </a:pPr>
            <a:r>
              <a:rPr lang="en-US" dirty="0"/>
              <a:t>In the detailed design stage, computer oriented work begins and the design of the system becomes more </a:t>
            </a:r>
            <a:r>
              <a:rPr lang="en-US" dirty="0" smtClean="0"/>
              <a:t>structured</a:t>
            </a:r>
          </a:p>
          <a:p>
            <a:r>
              <a:rPr lang="en-US" dirty="0"/>
              <a:t>There tools and techniques used for describing the system design of the system are: a.  Flowchart </a:t>
            </a:r>
          </a:p>
          <a:p>
            <a:pPr lvl="3" fontAlgn="base"/>
            <a:r>
              <a:rPr lang="en-US" dirty="0"/>
              <a:t>Data flow diagram (DFD) </a:t>
            </a:r>
          </a:p>
          <a:p>
            <a:pPr lvl="3" fontAlgn="base"/>
            <a:r>
              <a:rPr lang="en-US" dirty="0" smtClean="0"/>
              <a:t>Flowchart</a:t>
            </a:r>
            <a:endParaRPr lang="en-US" dirty="0"/>
          </a:p>
          <a:p>
            <a:pPr lvl="3" fontAlgn="base"/>
            <a:r>
              <a:rPr lang="en-US" dirty="0"/>
              <a:t>Data dictionary </a:t>
            </a:r>
          </a:p>
          <a:p>
            <a:pPr lvl="3" fontAlgn="base"/>
            <a:r>
              <a:rPr lang="en-US" dirty="0"/>
              <a:t>Structured English </a:t>
            </a:r>
          </a:p>
          <a:p>
            <a:pPr lvl="3" fontAlgn="base"/>
            <a:r>
              <a:rPr lang="en-US" dirty="0"/>
              <a:t>Decision table </a:t>
            </a:r>
          </a:p>
          <a:p>
            <a:pPr lvl="3" fontAlgn="base"/>
            <a:r>
              <a:rPr lang="en-US" dirty="0"/>
              <a:t>Decision tree </a:t>
            </a:r>
          </a:p>
          <a:p>
            <a:pPr lvl="0">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6146511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6. Coding</a:t>
            </a:r>
          </a:p>
          <a:p>
            <a:pPr lvl="0">
              <a:buFont typeface="Wingdings" panose="05000000000000000000" pitchFamily="2" charset="2"/>
              <a:buChar char="Ø"/>
            </a:pPr>
            <a:r>
              <a:rPr lang="en-US" dirty="0" smtClean="0"/>
              <a:t>For coding there is a need of computer understandable language, i.e. PL</a:t>
            </a:r>
          </a:p>
          <a:p>
            <a:pPr lvl="0">
              <a:buFont typeface="Wingdings" panose="05000000000000000000" pitchFamily="2" charset="2"/>
              <a:buChar char="Ø"/>
            </a:pPr>
            <a:r>
              <a:rPr lang="en-US" dirty="0"/>
              <a:t>It is an important stage where the defined procedures are transformed into control specifications by the help of a computer </a:t>
            </a:r>
            <a:r>
              <a:rPr lang="en-US" dirty="0" smtClean="0"/>
              <a:t>language</a:t>
            </a:r>
          </a:p>
          <a:p>
            <a:pPr lvl="0">
              <a:buFont typeface="Wingdings" panose="05000000000000000000" pitchFamily="2" charset="2"/>
              <a:buChar char="Ø"/>
            </a:pPr>
            <a:r>
              <a:rPr lang="en-US" dirty="0"/>
              <a:t>Generally, the programs must be modular in nature. This helps in fast development, maintenance and future changes</a:t>
            </a:r>
            <a:endParaRPr lang="en-US" dirty="0" smtClean="0"/>
          </a:p>
        </p:txBody>
      </p:sp>
    </p:spTree>
    <p:extLst>
      <p:ext uri="{BB962C8B-B14F-4D97-AF65-F5344CB8AC3E}">
        <p14:creationId xmlns:p14="http://schemas.microsoft.com/office/powerpoint/2010/main" val="1595006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Life cycle</a:t>
            </a:r>
            <a:endParaRPr lang="en-US" dirty="0"/>
          </a:p>
        </p:txBody>
      </p:sp>
      <p:sp>
        <p:nvSpPr>
          <p:cNvPr id="3" name="Content Placeholder 2"/>
          <p:cNvSpPr>
            <a:spLocks noGrp="1"/>
          </p:cNvSpPr>
          <p:nvPr>
            <p:ph idx="1"/>
          </p:nvPr>
        </p:nvSpPr>
        <p:spPr/>
        <p:txBody>
          <a:bodyPr>
            <a:normAutofit/>
          </a:bodyPr>
          <a:lstStyle/>
          <a:p>
            <a:pPr marL="0" lvl="0" indent="0">
              <a:buNone/>
            </a:pPr>
            <a:r>
              <a:rPr lang="en-US" dirty="0" smtClean="0"/>
              <a:t>7. Testing</a:t>
            </a:r>
          </a:p>
          <a:p>
            <a:pPr lvl="0">
              <a:buFont typeface="Wingdings" panose="05000000000000000000" pitchFamily="2" charset="2"/>
              <a:buChar char="Ø"/>
            </a:pPr>
            <a:r>
              <a:rPr lang="en-US" dirty="0" smtClean="0"/>
              <a:t>Is required for removing the bugs on system</a:t>
            </a:r>
          </a:p>
          <a:p>
            <a:pPr lvl="0">
              <a:buFont typeface="Wingdings" panose="05000000000000000000" pitchFamily="2" charset="2"/>
              <a:buChar char="Ø"/>
            </a:pPr>
            <a:r>
              <a:rPr lang="en-US" dirty="0" smtClean="0"/>
              <a:t>Test plan should be developed</a:t>
            </a:r>
          </a:p>
          <a:p>
            <a:pPr lvl="0">
              <a:buFont typeface="Wingdings" panose="05000000000000000000" pitchFamily="2" charset="2"/>
              <a:buChar char="Ø"/>
            </a:pPr>
            <a:r>
              <a:rPr lang="en-US" dirty="0" smtClean="0"/>
              <a:t>The </a:t>
            </a:r>
            <a:r>
              <a:rPr lang="en-US" dirty="0"/>
              <a:t>output of the test run should match the expected results. </a:t>
            </a:r>
            <a:endParaRPr lang="en-US" dirty="0" smtClean="0"/>
          </a:p>
          <a:p>
            <a:pPr marL="0" lvl="0" indent="0">
              <a:buNone/>
            </a:pPr>
            <a:endParaRPr lang="en-US" dirty="0"/>
          </a:p>
          <a:p>
            <a:pPr marL="0" lvl="0" indent="0">
              <a:buNone/>
            </a:pPr>
            <a:r>
              <a:rPr lang="en-US" dirty="0" smtClean="0"/>
              <a:t>8. Implementation</a:t>
            </a:r>
          </a:p>
          <a:p>
            <a:r>
              <a:rPr lang="en-US" dirty="0"/>
              <a:t>The major steps involved in this phase are: </a:t>
            </a:r>
          </a:p>
          <a:p>
            <a:pPr lvl="3" fontAlgn="base"/>
            <a:r>
              <a:rPr lang="en-US" dirty="0"/>
              <a:t>Acquisition and Installation of Hardware and Software </a:t>
            </a:r>
          </a:p>
          <a:p>
            <a:pPr lvl="3" fontAlgn="base"/>
            <a:r>
              <a:rPr lang="en-US" dirty="0"/>
              <a:t>User Training </a:t>
            </a:r>
          </a:p>
          <a:p>
            <a:pPr lvl="3" fontAlgn="base"/>
            <a:r>
              <a:rPr lang="en-US" dirty="0"/>
              <a:t>Documentation </a:t>
            </a:r>
          </a:p>
          <a:p>
            <a:pPr marL="0" lvl="0" indent="0">
              <a:buNone/>
            </a:pPr>
            <a:endParaRPr lang="en-US" dirty="0" smtClean="0"/>
          </a:p>
        </p:txBody>
      </p:sp>
    </p:spTree>
    <p:extLst>
      <p:ext uri="{BB962C8B-B14F-4D97-AF65-F5344CB8AC3E}">
        <p14:creationId xmlns:p14="http://schemas.microsoft.com/office/powerpoint/2010/main" val="37816102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1662</Words>
  <Application>Microsoft Office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Ion</vt:lpstr>
      <vt:lpstr>The context of system analysis and Design</vt:lpstr>
      <vt:lpstr>Introduction</vt:lpstr>
      <vt:lpstr>Development Life Cycle</vt:lpstr>
      <vt:lpstr>Development Life cycle</vt:lpstr>
      <vt:lpstr>Development Life cycle</vt:lpstr>
      <vt:lpstr>Development Life cycle</vt:lpstr>
      <vt:lpstr>Development Life cycle</vt:lpstr>
      <vt:lpstr>Development Life cycle</vt:lpstr>
      <vt:lpstr>Development Life cycle</vt:lpstr>
      <vt:lpstr>Development Life cycle</vt:lpstr>
      <vt:lpstr>A framework for system Analysis and Design</vt:lpstr>
      <vt:lpstr>A framework for system Analysis and Design</vt:lpstr>
      <vt:lpstr>A framework for system Analysis and Design</vt:lpstr>
      <vt:lpstr>The players- System Stakeholders</vt:lpstr>
      <vt:lpstr>The players- System Stakeholders</vt:lpstr>
      <vt:lpstr>The players- System Stakeholders</vt:lpstr>
      <vt:lpstr>The players- System Stakeholders</vt:lpstr>
      <vt:lpstr>Business Drivers for Today’s Information System  </vt:lpstr>
      <vt:lpstr>Business Drivers for Today’s Information System  </vt:lpstr>
      <vt:lpstr>Business Drivers for Today’s Information System  </vt:lpstr>
      <vt:lpstr>Technology Drivers for Today’s Information Systems   </vt:lpstr>
      <vt:lpstr>A simple System development process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dc:creator>
  <cp:lastModifiedBy>Rishi</cp:lastModifiedBy>
  <cp:revision>54</cp:revision>
  <dcterms:created xsi:type="dcterms:W3CDTF">2017-01-24T06:10:09Z</dcterms:created>
  <dcterms:modified xsi:type="dcterms:W3CDTF">2017-01-24T22:39:46Z</dcterms:modified>
</cp:coreProperties>
</file>