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1/10/2018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1/10/2018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1/10/2018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1/10/2018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1/10/2018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1/10/2018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2: Information System Building Block </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0067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Based on these factors the building blocks of an information system can be categorized as </a:t>
            </a:r>
          </a:p>
        </p:txBody>
      </p:sp>
      <p:sp>
        <p:nvSpPr>
          <p:cNvPr id="3" name="Content Placeholder 2"/>
          <p:cNvSpPr>
            <a:spLocks noGrp="1"/>
          </p:cNvSpPr>
          <p:nvPr>
            <p:ph idx="1"/>
          </p:nvPr>
        </p:nvSpPr>
        <p:spPr/>
        <p:txBody>
          <a:bodyPr/>
          <a:lstStyle/>
          <a:p>
            <a:pPr marL="0" indent="0">
              <a:buNone/>
            </a:pPr>
            <a:r>
              <a:rPr lang="en-US" dirty="0" smtClean="0"/>
              <a:t>3.</a:t>
            </a:r>
            <a:r>
              <a:rPr lang="en-US" dirty="0"/>
              <a:t> Communication Building Blocks </a:t>
            </a:r>
            <a:endParaRPr lang="en-US" dirty="0" smtClean="0"/>
          </a:p>
          <a:p>
            <a:pPr marL="685800" lvl="1"/>
            <a:r>
              <a:rPr lang="en-US" dirty="0"/>
              <a:t>The common goal of an organization is to improve the business communication and the collaboration between employees and other core elements. </a:t>
            </a:r>
            <a:endParaRPr lang="en-US" dirty="0" smtClean="0"/>
          </a:p>
          <a:p>
            <a:pPr marL="685800" lvl="1"/>
            <a:r>
              <a:rPr lang="en-US" dirty="0"/>
              <a:t>Information systems should provide effective and efficient communication interface to system users to promote teamwork and coordination of activities. </a:t>
            </a:r>
            <a:endParaRPr lang="en-US" dirty="0" smtClean="0"/>
          </a:p>
          <a:p>
            <a:pPr marL="685800" lvl="1"/>
            <a:r>
              <a:rPr lang="en-US" dirty="0"/>
              <a:t>The information system must provide a medium to communicate with other information systems available in an organization. </a:t>
            </a:r>
          </a:p>
          <a:p>
            <a:pPr marL="685800" lvl="1"/>
            <a:r>
              <a:rPr lang="en-US" dirty="0"/>
              <a:t>A system user’s view of communication is more concerned with the inputs and outputs of the system. The input and the output represent how the information system interact with users, employees, customers and other businesses. </a:t>
            </a:r>
          </a:p>
          <a:p>
            <a:pPr marL="685800" lvl="1"/>
            <a:endParaRPr lang="en-US" dirty="0"/>
          </a:p>
        </p:txBody>
      </p:sp>
    </p:spTree>
    <p:extLst>
      <p:ext uri="{BB962C8B-B14F-4D97-AF65-F5344CB8AC3E}">
        <p14:creationId xmlns:p14="http://schemas.microsoft.com/office/powerpoint/2010/main" val="4070888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Technologies and the IS building blocks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Most information systems developed nowadays are built considering the use of computer networks. The same information system is run on multiple computers across an organization on the foundation of computer networks. </a:t>
            </a:r>
            <a:endParaRPr lang="en-US" dirty="0" smtClean="0"/>
          </a:p>
          <a:p>
            <a:pPr marL="0" indent="0">
              <a:buNone/>
            </a:pPr>
            <a:endParaRPr lang="en-US" dirty="0"/>
          </a:p>
        </p:txBody>
      </p:sp>
    </p:spTree>
    <p:extLst>
      <p:ext uri="{BB962C8B-B14F-4D97-AF65-F5344CB8AC3E}">
        <p14:creationId xmlns:p14="http://schemas.microsoft.com/office/powerpoint/2010/main" val="3552417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Technologies and the IS building blocks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Organizations </a:t>
            </a:r>
            <a:r>
              <a:rPr lang="en-US" dirty="0"/>
              <a:t>may use an intranet to support the communication between processes and various networking technologies may be implemented to create </a:t>
            </a:r>
          </a:p>
          <a:p>
            <a:pPr marL="0" indent="0">
              <a:buNone/>
            </a:pPr>
            <a:endParaRPr lang="en-US" dirty="0"/>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120" y="3201450"/>
            <a:ext cx="7657773" cy="2671316"/>
          </a:xfrm>
          <a:prstGeom prst="rect">
            <a:avLst/>
          </a:prstGeom>
        </p:spPr>
      </p:pic>
    </p:spTree>
    <p:extLst>
      <p:ext uri="{BB962C8B-B14F-4D97-AF65-F5344CB8AC3E}">
        <p14:creationId xmlns:p14="http://schemas.microsoft.com/office/powerpoint/2010/main" val="3547160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An information system is the main tool that serves the goal of an organization. </a:t>
            </a:r>
            <a:endParaRPr lang="en-US" dirty="0" smtClean="0"/>
          </a:p>
          <a:p>
            <a:pPr>
              <a:buFont typeface="Wingdings" panose="05000000000000000000" pitchFamily="2" charset="2"/>
              <a:buChar char="Ø"/>
            </a:pPr>
            <a:r>
              <a:rPr lang="en-US" dirty="0"/>
              <a:t>From a user’s point of view, an information system is considered as a processing system that manipulate data in forms and reports, from a manager’s point of view, an information system is considered as a tool to create strategic plans and competitive edge and from a developer’s point of view, it is considered as a system developed by programming languages, networking technologies and databases.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9309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Information System</a:t>
            </a:r>
            <a:endParaRPr lang="en-US" dirty="0"/>
          </a:p>
        </p:txBody>
      </p:sp>
      <p:sp>
        <p:nvSpPr>
          <p:cNvPr id="3" name="Content Placeholder 2"/>
          <p:cNvSpPr>
            <a:spLocks noGrp="1"/>
          </p:cNvSpPr>
          <p:nvPr>
            <p:ph idx="1"/>
          </p:nvPr>
        </p:nvSpPr>
        <p:spPr/>
        <p:txBody>
          <a:bodyPr/>
          <a:lstStyle/>
          <a:p>
            <a:r>
              <a:rPr lang="en-US" dirty="0"/>
              <a:t>Most organizations are served by a collection of information systems that support various functions. </a:t>
            </a:r>
            <a:endParaRPr lang="en-US" dirty="0" smtClean="0"/>
          </a:p>
          <a:p>
            <a:pPr marL="800100" lvl="2" indent="0">
              <a:buNone/>
            </a:pPr>
            <a:r>
              <a:rPr lang="en-US" dirty="0" smtClean="0"/>
              <a:t>Two types of information system</a:t>
            </a:r>
          </a:p>
          <a:p>
            <a:pPr marL="1085850" lvl="2" indent="-285750"/>
            <a:r>
              <a:rPr lang="en-US" dirty="0" smtClean="0"/>
              <a:t>Front Office Information</a:t>
            </a:r>
          </a:p>
          <a:p>
            <a:pPr marL="1714500" lvl="4" indent="0">
              <a:buNone/>
            </a:pPr>
            <a:r>
              <a:rPr lang="en-US" dirty="0"/>
              <a:t>that support business functions that facilitate services to the </a:t>
            </a:r>
            <a:r>
              <a:rPr lang="en-US" dirty="0" smtClean="0"/>
              <a:t>customers</a:t>
            </a:r>
          </a:p>
          <a:p>
            <a:pPr marL="1085850" lvl="2" indent="-285750"/>
            <a:r>
              <a:rPr lang="en-US" dirty="0" smtClean="0"/>
              <a:t>Back office information system</a:t>
            </a:r>
          </a:p>
          <a:p>
            <a:pPr marL="1714500" lvl="4" indent="0">
              <a:buNone/>
            </a:pPr>
            <a:r>
              <a:rPr lang="en-US" dirty="0"/>
              <a:t>that support internal business operations as well as interact with suppliers.  </a:t>
            </a:r>
          </a:p>
          <a:p>
            <a:r>
              <a:rPr lang="en-US" dirty="0"/>
              <a:t>Both the front office information system and the back office information systems feed data to management information systems and decision support systems that support management needs of the business.</a:t>
            </a:r>
          </a:p>
        </p:txBody>
      </p:sp>
    </p:spTree>
    <p:extLst>
      <p:ext uri="{BB962C8B-B14F-4D97-AF65-F5344CB8AC3E}">
        <p14:creationId xmlns:p14="http://schemas.microsoft.com/office/powerpoint/2010/main" val="339662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Information System</a:t>
            </a:r>
            <a:endParaRPr lang="en-US" dirty="0"/>
          </a:p>
        </p:txBody>
      </p:sp>
      <p:sp>
        <p:nvSpPr>
          <p:cNvPr id="3" name="Content Placeholder 2"/>
          <p:cNvSpPr>
            <a:spLocks noGrp="1"/>
          </p:cNvSpPr>
          <p:nvPr>
            <p:ph idx="1"/>
          </p:nvPr>
        </p:nvSpPr>
        <p:spPr/>
        <p:txBody>
          <a:bodyPr/>
          <a:lstStyle/>
          <a:p>
            <a:r>
              <a:rPr lang="en-US" dirty="0" smtClean="0"/>
              <a:t>Most </a:t>
            </a:r>
            <a:r>
              <a:rPr lang="en-US" dirty="0"/>
              <a:t>information systems communicate with customers and suppliers using the electronic commerce technology, customer relation management (CRM) and supply chain management (SCM) applications. </a:t>
            </a:r>
          </a:p>
        </p:txBody>
      </p:sp>
    </p:spTree>
    <p:extLst>
      <p:ext uri="{BB962C8B-B14F-4D97-AF65-F5344CB8AC3E}">
        <p14:creationId xmlns:p14="http://schemas.microsoft.com/office/powerpoint/2010/main" val="28442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framework for system development architecture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Any information system is built with the base of certain architecture like the database architecture, application architecture, network architecture and the </a:t>
            </a:r>
            <a:r>
              <a:rPr lang="en-US" dirty="0" smtClean="0"/>
              <a:t>software </a:t>
            </a:r>
            <a:r>
              <a:rPr lang="en-US" dirty="0"/>
              <a:t>architecture. </a:t>
            </a:r>
            <a:endParaRPr lang="en-US" dirty="0" smtClean="0"/>
          </a:p>
          <a:p>
            <a:r>
              <a:rPr lang="en-US" dirty="0"/>
              <a:t>The information system architecture provides a foundation for organizing the various components of any information system that we are trying to develop. </a:t>
            </a:r>
          </a:p>
          <a:p>
            <a:r>
              <a:rPr lang="en-US" dirty="0"/>
              <a:t>The system development architecture can be viewed from different perspectives</a:t>
            </a:r>
            <a:r>
              <a:rPr lang="en-US" dirty="0" smtClean="0"/>
              <a:t>.</a:t>
            </a:r>
          </a:p>
          <a:p>
            <a:pPr marL="1428750" lvl="3" indent="-171450"/>
            <a:r>
              <a:rPr lang="en-US" dirty="0" smtClean="0"/>
              <a:t>From the viewpoint of the owner</a:t>
            </a:r>
          </a:p>
          <a:p>
            <a:pPr marL="1428750" lvl="3" indent="-171450"/>
            <a:r>
              <a:rPr lang="en-US" dirty="0" smtClean="0"/>
              <a:t>From the viewpoint of System designer</a:t>
            </a:r>
            <a:endParaRPr lang="en-US" dirty="0"/>
          </a:p>
        </p:txBody>
      </p:sp>
    </p:spTree>
    <p:extLst>
      <p:ext uri="{BB962C8B-B14F-4D97-AF65-F5344CB8AC3E}">
        <p14:creationId xmlns:p14="http://schemas.microsoft.com/office/powerpoint/2010/main" val="1128734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framework for system development architecture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From the viewpoint of the owner, the goal oriented perspective of an information system include </a:t>
            </a:r>
          </a:p>
          <a:p>
            <a:pPr lvl="1" fontAlgn="base"/>
            <a:r>
              <a:rPr lang="en-US" dirty="0"/>
              <a:t>The goal to improve the business knowledge </a:t>
            </a:r>
          </a:p>
          <a:p>
            <a:pPr lvl="1" fontAlgn="base"/>
            <a:r>
              <a:rPr lang="en-US" dirty="0"/>
              <a:t>The goal to improve business processes and services </a:t>
            </a:r>
          </a:p>
          <a:p>
            <a:pPr lvl="1" fontAlgn="base"/>
            <a:r>
              <a:rPr lang="en-US" dirty="0"/>
              <a:t>The goal to improve business communication and collaboration </a:t>
            </a:r>
          </a:p>
          <a:p>
            <a:pPr marL="0" indent="0">
              <a:buNone/>
            </a:pPr>
            <a:endParaRPr lang="en-US" dirty="0"/>
          </a:p>
        </p:txBody>
      </p:sp>
    </p:spTree>
    <p:extLst>
      <p:ext uri="{BB962C8B-B14F-4D97-AF65-F5344CB8AC3E}">
        <p14:creationId xmlns:p14="http://schemas.microsoft.com/office/powerpoint/2010/main" val="3420932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framework for system development architecture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From the system designers’ perspective, the information system should focus on </a:t>
            </a:r>
          </a:p>
          <a:p>
            <a:pPr lvl="1" fontAlgn="base"/>
            <a:r>
              <a:rPr lang="en-US" dirty="0"/>
              <a:t>The database technologies that support the business data and knowledge </a:t>
            </a:r>
          </a:p>
          <a:p>
            <a:pPr lvl="1" fontAlgn="base"/>
            <a:r>
              <a:rPr lang="en-US" dirty="0"/>
              <a:t>The software technologies that automate business process and service </a:t>
            </a:r>
          </a:p>
          <a:p>
            <a:pPr lvl="1" fontAlgn="base"/>
            <a:r>
              <a:rPr lang="en-US" dirty="0"/>
              <a:t>The interface technologies that support business communication and collaboration </a:t>
            </a:r>
          </a:p>
          <a:p>
            <a:pPr marL="0" indent="0">
              <a:buNone/>
            </a:pPr>
            <a:endParaRPr lang="en-US" dirty="0"/>
          </a:p>
        </p:txBody>
      </p:sp>
    </p:spTree>
    <p:extLst>
      <p:ext uri="{BB962C8B-B14F-4D97-AF65-F5344CB8AC3E}">
        <p14:creationId xmlns:p14="http://schemas.microsoft.com/office/powerpoint/2010/main" val="1607018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Based on these factors the building blocks of an information system can be categorized as </a:t>
            </a:r>
          </a:p>
        </p:txBody>
      </p:sp>
      <p:sp>
        <p:nvSpPr>
          <p:cNvPr id="3" name="Content Placeholder 2"/>
          <p:cNvSpPr>
            <a:spLocks noGrp="1"/>
          </p:cNvSpPr>
          <p:nvPr>
            <p:ph idx="1"/>
          </p:nvPr>
        </p:nvSpPr>
        <p:spPr/>
        <p:txBody>
          <a:bodyPr/>
          <a:lstStyle/>
          <a:p>
            <a:pPr>
              <a:buAutoNum type="arabicPeriod"/>
            </a:pPr>
            <a:r>
              <a:rPr lang="en-US" dirty="0" smtClean="0"/>
              <a:t>Knowledge </a:t>
            </a:r>
            <a:r>
              <a:rPr lang="en-US" dirty="0"/>
              <a:t>Building Blocks </a:t>
            </a:r>
            <a:endParaRPr lang="en-US" dirty="0" smtClean="0"/>
          </a:p>
          <a:p>
            <a:pPr marL="685800" lvl="1"/>
            <a:r>
              <a:rPr lang="en-US" dirty="0"/>
              <a:t>The business knowledge is derived after refining and processing the data and </a:t>
            </a:r>
            <a:r>
              <a:rPr lang="en-US" dirty="0" smtClean="0"/>
              <a:t>information</a:t>
            </a:r>
          </a:p>
          <a:p>
            <a:pPr marL="685800" lvl="1"/>
            <a:r>
              <a:rPr lang="en-US" dirty="0"/>
              <a:t>The system owner may be interested in those information that adds new business knowledge to make intelligent business decisions that support the organization’s mission and the goals.  </a:t>
            </a:r>
          </a:p>
          <a:p>
            <a:pPr marL="685800" lvl="1"/>
            <a:r>
              <a:rPr lang="en-US" dirty="0"/>
              <a:t>The system designer is more concerned with the database technology and the interface technology to be used. </a:t>
            </a:r>
          </a:p>
        </p:txBody>
      </p:sp>
    </p:spTree>
    <p:extLst>
      <p:ext uri="{BB962C8B-B14F-4D97-AF65-F5344CB8AC3E}">
        <p14:creationId xmlns:p14="http://schemas.microsoft.com/office/powerpoint/2010/main" val="3807364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Based on these factors the building blocks of an information system can be categorized as </a:t>
            </a:r>
          </a:p>
        </p:txBody>
      </p:sp>
      <p:sp>
        <p:nvSpPr>
          <p:cNvPr id="3" name="Content Placeholder 2"/>
          <p:cNvSpPr>
            <a:spLocks noGrp="1"/>
          </p:cNvSpPr>
          <p:nvPr>
            <p:ph idx="1"/>
          </p:nvPr>
        </p:nvSpPr>
        <p:spPr/>
        <p:txBody>
          <a:bodyPr/>
          <a:lstStyle/>
          <a:p>
            <a:pPr marL="0" indent="0">
              <a:buNone/>
            </a:pPr>
            <a:r>
              <a:rPr lang="en-US" dirty="0" smtClean="0"/>
              <a:t>2. </a:t>
            </a:r>
            <a:r>
              <a:rPr lang="en-US" dirty="0"/>
              <a:t>Process Building Blocks </a:t>
            </a:r>
            <a:endParaRPr lang="en-US" dirty="0" smtClean="0"/>
          </a:p>
          <a:p>
            <a:pPr marL="685800" lvl="1"/>
            <a:r>
              <a:rPr lang="en-US" dirty="0"/>
              <a:t>The fundamental goal of an information system is to improve the business and services processes. </a:t>
            </a:r>
            <a:endParaRPr lang="en-US" dirty="0" smtClean="0"/>
          </a:p>
          <a:p>
            <a:pPr marL="685800" lvl="1"/>
            <a:r>
              <a:rPr lang="en-US" dirty="0"/>
              <a:t>The system owners are more interested in the reports of high level business functions like sales, services, manufacturing, shipping, receiving and accounting. </a:t>
            </a:r>
            <a:endParaRPr lang="en-US" dirty="0" smtClean="0"/>
          </a:p>
          <a:p>
            <a:pPr marL="685800" lvl="1"/>
            <a:r>
              <a:rPr lang="en-US" dirty="0"/>
              <a:t>Similarly the system users are more concerned with the work that must be performed to provide responses to the business events like sales, inventory, </a:t>
            </a:r>
            <a:r>
              <a:rPr lang="en-US"/>
              <a:t>purchases </a:t>
            </a:r>
            <a:r>
              <a:rPr lang="en-US" smtClean="0"/>
              <a:t>etc.</a:t>
            </a:r>
            <a:endParaRPr lang="en-US" dirty="0"/>
          </a:p>
        </p:txBody>
      </p:sp>
    </p:spTree>
    <p:extLst>
      <p:ext uri="{BB962C8B-B14F-4D97-AF65-F5344CB8AC3E}">
        <p14:creationId xmlns:p14="http://schemas.microsoft.com/office/powerpoint/2010/main" val="3084823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734</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Unit 2: Information System Building Block  </vt:lpstr>
      <vt:lpstr>Introduction</vt:lpstr>
      <vt:lpstr>The Product Information System</vt:lpstr>
      <vt:lpstr>The Product Information System</vt:lpstr>
      <vt:lpstr>A framework for system development architecture  </vt:lpstr>
      <vt:lpstr>A framework for system development architecture  </vt:lpstr>
      <vt:lpstr>A framework for system development architecture  </vt:lpstr>
      <vt:lpstr>Based on these factors the building blocks of an information system can be categorized as </vt:lpstr>
      <vt:lpstr>Based on these factors the building blocks of an information system can be categorized as </vt:lpstr>
      <vt:lpstr>Based on these factors the building blocks of an information system can be categorized as </vt:lpstr>
      <vt:lpstr>Network Technologies and the IS building blocks  </vt:lpstr>
      <vt:lpstr>Network Technologies and the IS building blocks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dc:creator>
  <cp:lastModifiedBy>Rishi</cp:lastModifiedBy>
  <cp:revision>38</cp:revision>
  <dcterms:created xsi:type="dcterms:W3CDTF">2017-01-24T22:43:06Z</dcterms:created>
  <dcterms:modified xsi:type="dcterms:W3CDTF">2018-01-10T02:38:37Z</dcterms:modified>
</cp:coreProperties>
</file>