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SYSTEM DEVELOPMENT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4487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do system development projects come from?</a:t>
            </a:r>
            <a:endParaRPr lang="en-US" dirty="0"/>
          </a:p>
        </p:txBody>
      </p:sp>
      <p:sp>
        <p:nvSpPr>
          <p:cNvPr id="3" name="Content Placeholder 2"/>
          <p:cNvSpPr>
            <a:spLocks noGrp="1"/>
          </p:cNvSpPr>
          <p:nvPr>
            <p:ph idx="1"/>
          </p:nvPr>
        </p:nvSpPr>
        <p:spPr>
          <a:xfrm>
            <a:off x="1103312" y="2052918"/>
            <a:ext cx="8946541" cy="4805082"/>
          </a:xfrm>
        </p:spPr>
        <p:txBody>
          <a:bodyPr>
            <a:normAutofit fontScale="92500"/>
          </a:bodyPr>
          <a:lstStyle/>
          <a:p>
            <a:pPr marL="0" indent="0">
              <a:buNone/>
            </a:pPr>
            <a:r>
              <a:rPr lang="en-US" sz="3200" dirty="0"/>
              <a:t>Projects can </a:t>
            </a:r>
            <a:r>
              <a:rPr lang="en-US" sz="3200" dirty="0" smtClean="0"/>
              <a:t>be </a:t>
            </a:r>
            <a:r>
              <a:rPr lang="en-US" sz="3200" dirty="0"/>
              <a:t>either planned or unplanned </a:t>
            </a:r>
            <a:endParaRPr lang="en-US" sz="3200" dirty="0" smtClean="0"/>
          </a:p>
          <a:p>
            <a:pPr marL="0" indent="0">
              <a:buNone/>
            </a:pPr>
            <a:r>
              <a:rPr lang="en-US" sz="3000" dirty="0" smtClean="0"/>
              <a:t>Planned </a:t>
            </a:r>
            <a:r>
              <a:rPr lang="en-US" sz="3000" dirty="0"/>
              <a:t>projects is the result of one of the following </a:t>
            </a:r>
          </a:p>
          <a:p>
            <a:pPr lvl="0" fontAlgn="base"/>
            <a:r>
              <a:rPr lang="en-US" sz="2800" dirty="0"/>
              <a:t>An </a:t>
            </a:r>
            <a:r>
              <a:rPr lang="en-US" sz="2800" b="1" dirty="0"/>
              <a:t>information system strategy plan</a:t>
            </a:r>
            <a:r>
              <a:rPr lang="en-US" sz="2800" dirty="0"/>
              <a:t> which identifies the system development projects  that will return some value to the business </a:t>
            </a:r>
          </a:p>
          <a:p>
            <a:pPr lvl="0" fontAlgn="base"/>
            <a:r>
              <a:rPr lang="en-US" sz="2800" dirty="0"/>
              <a:t>A </a:t>
            </a:r>
            <a:r>
              <a:rPr lang="en-US" sz="2800" b="1" dirty="0"/>
              <a:t>business process redesign</a:t>
            </a:r>
            <a:r>
              <a:rPr lang="en-US" sz="2800" dirty="0"/>
              <a:t> to eliminate redundancy and to improve efficiency and value. A new information system may be needed for the redesigned business processes. </a:t>
            </a:r>
          </a:p>
          <a:p>
            <a:pPr marL="0" indent="0">
              <a:buNone/>
            </a:pPr>
            <a:endParaRPr lang="en-US" sz="3000" dirty="0"/>
          </a:p>
        </p:txBody>
      </p:sp>
    </p:spTree>
    <p:extLst>
      <p:ext uri="{BB962C8B-B14F-4D97-AF65-F5344CB8AC3E}">
        <p14:creationId xmlns:p14="http://schemas.microsoft.com/office/powerpoint/2010/main" val="2948958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do system development projects come from?</a:t>
            </a:r>
            <a:endParaRPr lang="en-US" dirty="0"/>
          </a:p>
        </p:txBody>
      </p:sp>
      <p:sp>
        <p:nvSpPr>
          <p:cNvPr id="3" name="Content Placeholder 2"/>
          <p:cNvSpPr>
            <a:spLocks noGrp="1"/>
          </p:cNvSpPr>
          <p:nvPr>
            <p:ph idx="1"/>
          </p:nvPr>
        </p:nvSpPr>
        <p:spPr>
          <a:xfrm>
            <a:off x="1103312" y="2052918"/>
            <a:ext cx="8946541" cy="4805082"/>
          </a:xfrm>
        </p:spPr>
        <p:txBody>
          <a:bodyPr>
            <a:normAutofit/>
          </a:bodyPr>
          <a:lstStyle/>
          <a:p>
            <a:pPr marL="0" indent="0">
              <a:buNone/>
            </a:pPr>
            <a:r>
              <a:rPr lang="en-US" sz="3000" dirty="0" smtClean="0"/>
              <a:t>Unplanned projects </a:t>
            </a:r>
          </a:p>
          <a:p>
            <a:r>
              <a:rPr lang="en-US" sz="2600" dirty="0"/>
              <a:t>The unplanned projects are those that are started by a specific problem, opportunity or directive that occurs in the course of doing </a:t>
            </a:r>
            <a:r>
              <a:rPr lang="en-US" sz="2600" dirty="0" smtClean="0"/>
              <a:t>business</a:t>
            </a:r>
          </a:p>
          <a:p>
            <a:pPr marL="0" indent="0">
              <a:buNone/>
            </a:pPr>
            <a:endParaRPr lang="en-US" sz="2600" dirty="0"/>
          </a:p>
        </p:txBody>
      </p:sp>
    </p:spTree>
    <p:extLst>
      <p:ext uri="{BB962C8B-B14F-4D97-AF65-F5344CB8AC3E}">
        <p14:creationId xmlns:p14="http://schemas.microsoft.com/office/powerpoint/2010/main" val="114418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FAST PHASES</a:t>
            </a:r>
            <a:endParaRPr lang="en-US" dirty="0"/>
          </a:p>
        </p:txBody>
      </p:sp>
      <p:sp>
        <p:nvSpPr>
          <p:cNvPr id="3" name="Content Placeholder 2"/>
          <p:cNvSpPr>
            <a:spLocks noGrp="1"/>
          </p:cNvSpPr>
          <p:nvPr>
            <p:ph idx="1"/>
          </p:nvPr>
        </p:nvSpPr>
        <p:spPr/>
        <p:txBody>
          <a:bodyPr/>
          <a:lstStyle/>
          <a:p>
            <a:pPr>
              <a:buFontTx/>
              <a:buChar char="-"/>
            </a:pPr>
            <a:r>
              <a:rPr lang="en-US" dirty="0"/>
              <a:t>Framework for the Application of Systems Thinking (FAST) </a:t>
            </a:r>
          </a:p>
          <a:p>
            <a:pPr>
              <a:buFontTx/>
              <a:buChar char="-"/>
            </a:pPr>
            <a:r>
              <a:rPr lang="en-US" dirty="0"/>
              <a:t>Hypothetical (not commercial) methodology to demonstrate system development process</a:t>
            </a:r>
          </a:p>
          <a:p>
            <a:pPr>
              <a:buFontTx/>
              <a:buChar char="-"/>
            </a:pPr>
            <a:r>
              <a:rPr lang="en-US" dirty="0"/>
              <a:t>flexible method to provide a representation of system for different types of projects and strategies</a:t>
            </a:r>
          </a:p>
          <a:p>
            <a:pPr>
              <a:buFontTx/>
              <a:buChar char="-"/>
            </a:pPr>
            <a:r>
              <a:rPr lang="en-US" dirty="0"/>
              <a:t>A variation of SDLC</a:t>
            </a:r>
          </a:p>
          <a:p>
            <a:pPr>
              <a:buFontTx/>
              <a:buChar char="-"/>
            </a:pPr>
            <a:r>
              <a:rPr lang="en-US" dirty="0"/>
              <a:t>Has 8 phases</a:t>
            </a:r>
          </a:p>
          <a:p>
            <a:pPr marL="0" indent="0">
              <a:buNone/>
            </a:pPr>
            <a:endParaRPr lang="en-US" dirty="0"/>
          </a:p>
        </p:txBody>
      </p:sp>
    </p:spTree>
    <p:extLst>
      <p:ext uri="{BB962C8B-B14F-4D97-AF65-F5344CB8AC3E}">
        <p14:creationId xmlns:p14="http://schemas.microsoft.com/office/powerpoint/2010/main" val="406370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FAST PHASES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a:t>Scope Definition</a:t>
            </a:r>
          </a:p>
          <a:p>
            <a:pPr marL="514350" indent="-514350">
              <a:buAutoNum type="arabicPeriod"/>
            </a:pPr>
            <a:r>
              <a:rPr lang="en-US" dirty="0"/>
              <a:t>Problem Analysis</a:t>
            </a:r>
          </a:p>
          <a:p>
            <a:pPr marL="514350" indent="-514350">
              <a:buAutoNum type="arabicPeriod"/>
            </a:pPr>
            <a:r>
              <a:rPr lang="en-US" dirty="0"/>
              <a:t>Requirement Analysis</a:t>
            </a:r>
          </a:p>
          <a:p>
            <a:pPr marL="514350" indent="-514350">
              <a:buAutoNum type="arabicPeriod"/>
            </a:pPr>
            <a:r>
              <a:rPr lang="en-US" dirty="0"/>
              <a:t>Logical Design</a:t>
            </a:r>
          </a:p>
          <a:p>
            <a:pPr marL="514350" indent="-514350">
              <a:buAutoNum type="arabicPeriod"/>
            </a:pPr>
            <a:r>
              <a:rPr lang="en-US" dirty="0"/>
              <a:t>Decision Analysis</a:t>
            </a:r>
          </a:p>
          <a:p>
            <a:pPr marL="514350" indent="-514350">
              <a:buAutoNum type="arabicPeriod"/>
            </a:pPr>
            <a:r>
              <a:rPr lang="en-US" dirty="0"/>
              <a:t>Physical Design and Integration</a:t>
            </a:r>
          </a:p>
          <a:p>
            <a:pPr marL="514350" indent="-514350">
              <a:buAutoNum type="arabicPeriod"/>
            </a:pPr>
            <a:r>
              <a:rPr lang="en-US" dirty="0"/>
              <a:t>Construction and Testing</a:t>
            </a:r>
          </a:p>
          <a:p>
            <a:pPr marL="514350" indent="-514350">
              <a:buAutoNum type="arabicPeriod"/>
            </a:pPr>
            <a:r>
              <a:rPr lang="en-US" dirty="0"/>
              <a:t>Installation and Delivery</a:t>
            </a:r>
          </a:p>
          <a:p>
            <a:pPr marL="0" indent="0">
              <a:buNone/>
            </a:pPr>
            <a:endParaRPr lang="en-US" dirty="0"/>
          </a:p>
        </p:txBody>
      </p:sp>
    </p:spTree>
    <p:extLst>
      <p:ext uri="{BB962C8B-B14F-4D97-AF65-F5344CB8AC3E}">
        <p14:creationId xmlns:p14="http://schemas.microsoft.com/office/powerpoint/2010/main" val="327410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FAST PHASES</a:t>
            </a:r>
            <a:endParaRPr lang="en-US" dirty="0"/>
          </a:p>
        </p:txBody>
      </p:sp>
      <p:sp>
        <p:nvSpPr>
          <p:cNvPr id="3" name="Content Placeholder 2"/>
          <p:cNvSpPr>
            <a:spLocks noGrp="1"/>
          </p:cNvSpPr>
          <p:nvPr>
            <p:ph idx="1"/>
          </p:nvPr>
        </p:nvSpPr>
        <p:spPr/>
        <p:txBody>
          <a:bodyPr/>
          <a:lstStyle/>
          <a:p>
            <a:pPr marL="0" indent="0">
              <a:buNone/>
            </a:pPr>
            <a:r>
              <a:rPr lang="en-US" dirty="0" smtClean="0"/>
              <a:t>1. Scope </a:t>
            </a:r>
            <a:r>
              <a:rPr lang="en-US" dirty="0"/>
              <a:t>Definition</a:t>
            </a:r>
            <a:br>
              <a:rPr lang="en-US" dirty="0"/>
            </a:br>
            <a:r>
              <a:rPr lang="en-US" dirty="0"/>
              <a:t>	- analyses the problem definition</a:t>
            </a:r>
            <a:br>
              <a:rPr lang="en-US" dirty="0"/>
            </a:br>
            <a:r>
              <a:rPr lang="en-US" dirty="0"/>
              <a:t> </a:t>
            </a:r>
            <a:br>
              <a:rPr lang="en-US" dirty="0"/>
            </a:br>
            <a:r>
              <a:rPr lang="en-US" dirty="0"/>
              <a:t>	- checks whether the problem is worth looking or not</a:t>
            </a:r>
            <a:br>
              <a:rPr lang="en-US" dirty="0"/>
            </a:br>
            <a:r>
              <a:rPr lang="en-US" dirty="0"/>
              <a:t/>
            </a:r>
            <a:br>
              <a:rPr lang="en-US" dirty="0"/>
            </a:br>
            <a:r>
              <a:rPr lang="en-US" dirty="0"/>
              <a:t>	- establishes</a:t>
            </a:r>
            <a:br>
              <a:rPr lang="en-US" dirty="0"/>
            </a:br>
            <a:r>
              <a:rPr lang="en-US" dirty="0"/>
              <a:t>		size, boundaries, vision, constraints, limitations,</a:t>
            </a:r>
            <a:br>
              <a:rPr lang="en-US" dirty="0"/>
            </a:br>
            <a:r>
              <a:rPr lang="en-US" dirty="0"/>
              <a:t>		read no of members, cost, schedules of project</a:t>
            </a:r>
            <a:br>
              <a:rPr lang="en-US" dirty="0"/>
            </a:br>
            <a:r>
              <a:rPr lang="en-US" dirty="0"/>
              <a:t/>
            </a:r>
            <a:br>
              <a:rPr lang="en-US" dirty="0"/>
            </a:br>
            <a:r>
              <a:rPr lang="en-US" dirty="0"/>
              <a:t>	- participants</a:t>
            </a:r>
            <a:br>
              <a:rPr lang="en-US" dirty="0"/>
            </a:br>
            <a:r>
              <a:rPr lang="en-US" dirty="0"/>
              <a:t>		owners, project managers, system analyst</a:t>
            </a:r>
          </a:p>
          <a:p>
            <a:pPr marL="0" indent="0">
              <a:buNone/>
            </a:pPr>
            <a:endParaRPr lang="en-US" dirty="0"/>
          </a:p>
        </p:txBody>
      </p:sp>
    </p:spTree>
    <p:extLst>
      <p:ext uri="{BB962C8B-B14F-4D97-AF65-F5344CB8AC3E}">
        <p14:creationId xmlns:p14="http://schemas.microsoft.com/office/powerpoint/2010/main" val="98347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FAST PHASES</a:t>
            </a:r>
            <a:endParaRPr lang="en-US" dirty="0"/>
          </a:p>
        </p:txBody>
      </p:sp>
      <p:sp>
        <p:nvSpPr>
          <p:cNvPr id="3" name="Content Placeholder 2"/>
          <p:cNvSpPr>
            <a:spLocks noGrp="1"/>
          </p:cNvSpPr>
          <p:nvPr>
            <p:ph idx="1"/>
          </p:nvPr>
        </p:nvSpPr>
        <p:spPr/>
        <p:txBody>
          <a:bodyPr/>
          <a:lstStyle/>
          <a:p>
            <a:pPr marL="0" indent="0">
              <a:buNone/>
            </a:pPr>
            <a:r>
              <a:rPr lang="en-US" dirty="0"/>
              <a:t>2. Problem Analysis</a:t>
            </a:r>
            <a:br>
              <a:rPr lang="en-US" dirty="0"/>
            </a:br>
            <a:r>
              <a:rPr lang="en-US" dirty="0"/>
              <a:t>	- studies the existing system and analyses the result</a:t>
            </a:r>
            <a:br>
              <a:rPr lang="en-US" dirty="0"/>
            </a:br>
            <a:r>
              <a:rPr lang="en-US" dirty="0"/>
              <a:t> </a:t>
            </a:r>
            <a:br>
              <a:rPr lang="en-US" dirty="0"/>
            </a:br>
            <a:r>
              <a:rPr lang="en-US" dirty="0"/>
              <a:t>	- checks whether the solutions of new system exceeds </a:t>
            </a:r>
            <a:br>
              <a:rPr lang="en-US" dirty="0"/>
            </a:br>
            <a:r>
              <a:rPr lang="en-US" dirty="0"/>
              <a:t>	  the cost of development</a:t>
            </a:r>
            <a:br>
              <a:rPr lang="en-US" dirty="0"/>
            </a:br>
            <a:r>
              <a:rPr lang="en-US" dirty="0"/>
              <a:t/>
            </a:r>
            <a:br>
              <a:rPr lang="en-US" dirty="0"/>
            </a:br>
            <a:r>
              <a:rPr lang="en-US" dirty="0"/>
              <a:t>	- main reason </a:t>
            </a:r>
            <a:br>
              <a:rPr lang="en-US" dirty="0"/>
            </a:br>
            <a:r>
              <a:rPr lang="en-US" dirty="0"/>
              <a:t>		to set system improvement objective after </a:t>
            </a:r>
            <a:br>
              <a:rPr lang="en-US" dirty="0"/>
            </a:br>
            <a:r>
              <a:rPr lang="en-US" dirty="0"/>
              <a:t>		detailed understanding of existing system</a:t>
            </a:r>
            <a:br>
              <a:rPr lang="en-US" dirty="0"/>
            </a:br>
            <a:r>
              <a:rPr lang="en-US" dirty="0"/>
              <a:t/>
            </a:r>
            <a:br>
              <a:rPr lang="en-US" dirty="0"/>
            </a:br>
            <a:r>
              <a:rPr lang="en-US" dirty="0"/>
              <a:t>	- participants</a:t>
            </a:r>
            <a:br>
              <a:rPr lang="en-US" dirty="0"/>
            </a:br>
            <a:r>
              <a:rPr lang="en-US" dirty="0"/>
              <a:t>		owners, project managers, system analyst</a:t>
            </a:r>
          </a:p>
          <a:p>
            <a:pPr marL="0" indent="0">
              <a:buNone/>
            </a:pPr>
            <a:endParaRPr lang="en-US" dirty="0"/>
          </a:p>
        </p:txBody>
      </p:sp>
    </p:spTree>
    <p:extLst>
      <p:ext uri="{BB962C8B-B14F-4D97-AF65-F5344CB8AC3E}">
        <p14:creationId xmlns:p14="http://schemas.microsoft.com/office/powerpoint/2010/main" val="3102766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431800"/>
            <a:ext cx="11582400" cy="863600"/>
          </a:xfrm>
        </p:spPr>
        <p:txBody>
          <a:bodyPr>
            <a:normAutofit/>
          </a:bodyPr>
          <a:lstStyle/>
          <a:p>
            <a:r>
              <a:rPr lang="en-US" b="1" dirty="0" smtClean="0"/>
              <a:t>THE FAST PHASES</a:t>
            </a:r>
            <a:endParaRPr lang="en-US" b="1" dirty="0"/>
          </a:p>
        </p:txBody>
      </p:sp>
      <p:sp>
        <p:nvSpPr>
          <p:cNvPr id="14" name="Content Placeholder 13"/>
          <p:cNvSpPr>
            <a:spLocks noGrp="1"/>
          </p:cNvSpPr>
          <p:nvPr>
            <p:ph idx="1"/>
          </p:nvPr>
        </p:nvSpPr>
        <p:spPr>
          <a:xfrm>
            <a:off x="533401" y="1219200"/>
            <a:ext cx="11429999" cy="5638800"/>
          </a:xfrm>
        </p:spPr>
        <p:txBody>
          <a:bodyPr>
            <a:noAutofit/>
          </a:bodyPr>
          <a:lstStyle/>
          <a:p>
            <a:pPr marL="0" indent="0">
              <a:buNone/>
            </a:pPr>
            <a:r>
              <a:rPr lang="en-US" sz="3000" dirty="0"/>
              <a:t>3. Requirement Analysis</a:t>
            </a:r>
            <a:br>
              <a:rPr lang="en-US" sz="3000" dirty="0"/>
            </a:br>
            <a:r>
              <a:rPr lang="en-US" sz="3000" dirty="0"/>
              <a:t>	- defines and prioritizes business requirements</a:t>
            </a:r>
            <a:br>
              <a:rPr lang="en-US" sz="3000" dirty="0"/>
            </a:br>
            <a:r>
              <a:rPr lang="en-US" sz="3000" dirty="0"/>
              <a:t> </a:t>
            </a:r>
            <a:br>
              <a:rPr lang="en-US" sz="3000" dirty="0"/>
            </a:br>
            <a:r>
              <a:rPr lang="en-US" sz="3000" dirty="0"/>
              <a:t>	- finds out </a:t>
            </a:r>
            <a:r>
              <a:rPr lang="en-US" sz="3000" b="1" dirty="0"/>
              <a:t>WHAT USERS ACTUALLY NEED</a:t>
            </a:r>
            <a:r>
              <a:rPr lang="en-US" sz="3000" dirty="0"/>
              <a:t/>
            </a:r>
            <a:br>
              <a:rPr lang="en-US" sz="3000" dirty="0"/>
            </a:br>
            <a:r>
              <a:rPr lang="en-US" sz="3000" dirty="0"/>
              <a:t/>
            </a:r>
            <a:br>
              <a:rPr lang="en-US" sz="3000" dirty="0"/>
            </a:br>
            <a:r>
              <a:rPr lang="en-US" sz="3000" dirty="0"/>
              <a:t>	- technology is not discussed here</a:t>
            </a:r>
            <a:br>
              <a:rPr lang="en-US" sz="3000" dirty="0"/>
            </a:br>
            <a:r>
              <a:rPr lang="en-US" sz="3000" dirty="0"/>
              <a:t/>
            </a:r>
            <a:br>
              <a:rPr lang="en-US" sz="3000" dirty="0"/>
            </a:br>
            <a:r>
              <a:rPr lang="en-US" sz="3000" dirty="0"/>
              <a:t>	- system analyst works closely with system users to </a:t>
            </a:r>
            <a:br>
              <a:rPr lang="en-US" sz="3000" dirty="0"/>
            </a:br>
            <a:r>
              <a:rPr lang="en-US" sz="3000" dirty="0"/>
              <a:t>	  identify needs and priorities, </a:t>
            </a:r>
            <a:r>
              <a:rPr lang="en-US" sz="3000" b="1" dirty="0"/>
              <a:t>THROUGH</a:t>
            </a:r>
            <a:r>
              <a:rPr lang="en-US" sz="3000" dirty="0"/>
              <a:t/>
            </a:r>
            <a:br>
              <a:rPr lang="en-US" sz="3000" dirty="0"/>
            </a:br>
            <a:r>
              <a:rPr lang="en-US" sz="3000" b="1" dirty="0"/>
              <a:t>		INTERVIEWS, QUESTIONNARES, MEETINGS</a:t>
            </a:r>
            <a:r>
              <a:rPr lang="en-US" sz="3000" dirty="0"/>
              <a:t/>
            </a:r>
            <a:br>
              <a:rPr lang="en-US" sz="3000" dirty="0"/>
            </a:br>
            <a:r>
              <a:rPr lang="en-US" sz="3000" dirty="0"/>
              <a:t/>
            </a:r>
            <a:br>
              <a:rPr lang="en-US" sz="3000" dirty="0"/>
            </a:br>
            <a:r>
              <a:rPr lang="en-US" sz="3000" dirty="0"/>
              <a:t>	- participants</a:t>
            </a:r>
            <a:br>
              <a:rPr lang="en-US" sz="3000" dirty="0"/>
            </a:br>
            <a:r>
              <a:rPr lang="en-US" sz="3000" dirty="0"/>
              <a:t>		owners, system analyst, system users</a:t>
            </a:r>
          </a:p>
        </p:txBody>
      </p:sp>
    </p:spTree>
    <p:extLst>
      <p:ext uri="{BB962C8B-B14F-4D97-AF65-F5344CB8AC3E}">
        <p14:creationId xmlns:p14="http://schemas.microsoft.com/office/powerpoint/2010/main" val="1392913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431800"/>
            <a:ext cx="11582400" cy="863600"/>
          </a:xfrm>
        </p:spPr>
        <p:txBody>
          <a:bodyPr>
            <a:normAutofit/>
          </a:bodyPr>
          <a:lstStyle/>
          <a:p>
            <a:r>
              <a:rPr lang="en-US" b="1" dirty="0" smtClean="0"/>
              <a:t>THE FAST PHASES</a:t>
            </a:r>
            <a:endParaRPr lang="en-US" b="1" dirty="0"/>
          </a:p>
        </p:txBody>
      </p:sp>
      <p:sp>
        <p:nvSpPr>
          <p:cNvPr id="14" name="Content Placeholder 13"/>
          <p:cNvSpPr>
            <a:spLocks noGrp="1"/>
          </p:cNvSpPr>
          <p:nvPr>
            <p:ph idx="1"/>
          </p:nvPr>
        </p:nvSpPr>
        <p:spPr>
          <a:xfrm>
            <a:off x="533401" y="1219200"/>
            <a:ext cx="11429999" cy="5638800"/>
          </a:xfrm>
        </p:spPr>
        <p:txBody>
          <a:bodyPr>
            <a:noAutofit/>
          </a:bodyPr>
          <a:lstStyle/>
          <a:p>
            <a:pPr marL="0" indent="0">
              <a:buNone/>
            </a:pPr>
            <a:r>
              <a:rPr lang="en-US" sz="3000" dirty="0"/>
              <a:t>4. Logical Design</a:t>
            </a:r>
            <a:br>
              <a:rPr lang="en-US" sz="3000" dirty="0"/>
            </a:br>
            <a:r>
              <a:rPr lang="en-US" sz="3000" dirty="0"/>
              <a:t>	- business requirements are logically designed as</a:t>
            </a:r>
            <a:br>
              <a:rPr lang="en-US" sz="3000" dirty="0"/>
            </a:br>
            <a:r>
              <a:rPr lang="en-US" sz="3000" dirty="0"/>
              <a:t>	  system models (prototypes) to check their</a:t>
            </a:r>
            <a:br>
              <a:rPr lang="en-US" sz="3000" dirty="0"/>
            </a:br>
            <a:r>
              <a:rPr lang="en-US" sz="3000" b="1" dirty="0"/>
              <a:t>		COMPLETENESS and CONSISTENCY</a:t>
            </a:r>
            <a:r>
              <a:rPr lang="en-US" sz="3000" dirty="0"/>
              <a:t/>
            </a:r>
            <a:br>
              <a:rPr lang="en-US" sz="3000" dirty="0"/>
            </a:br>
            <a:r>
              <a:rPr lang="en-US" sz="3000" dirty="0"/>
              <a:t> </a:t>
            </a:r>
            <a:br>
              <a:rPr lang="en-US" sz="3000" dirty="0"/>
            </a:br>
            <a:r>
              <a:rPr lang="en-US" sz="3000" dirty="0"/>
              <a:t>	- </a:t>
            </a:r>
            <a:r>
              <a:rPr lang="en-US" sz="3000" b="1" dirty="0"/>
              <a:t>DFD</a:t>
            </a:r>
            <a:r>
              <a:rPr lang="en-US" sz="3000" dirty="0"/>
              <a:t> is a good example of logical design</a:t>
            </a:r>
            <a:br>
              <a:rPr lang="en-US" sz="3000" dirty="0"/>
            </a:br>
            <a:r>
              <a:rPr lang="en-US" sz="3000" dirty="0"/>
              <a:t/>
            </a:r>
            <a:br>
              <a:rPr lang="en-US" sz="3000" dirty="0"/>
            </a:br>
            <a:r>
              <a:rPr lang="en-US" sz="3000" dirty="0"/>
              <a:t>	- participants</a:t>
            </a:r>
            <a:br>
              <a:rPr lang="en-US" sz="3000" dirty="0"/>
            </a:br>
            <a:r>
              <a:rPr lang="en-US" sz="3000" dirty="0"/>
              <a:t>		project managers, system analyst, system users</a:t>
            </a:r>
          </a:p>
        </p:txBody>
      </p:sp>
    </p:spTree>
    <p:extLst>
      <p:ext uri="{BB962C8B-B14F-4D97-AF65-F5344CB8AC3E}">
        <p14:creationId xmlns:p14="http://schemas.microsoft.com/office/powerpoint/2010/main" val="3056191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431800"/>
            <a:ext cx="11582400" cy="863600"/>
          </a:xfrm>
        </p:spPr>
        <p:txBody>
          <a:bodyPr>
            <a:normAutofit/>
          </a:bodyPr>
          <a:lstStyle/>
          <a:p>
            <a:r>
              <a:rPr lang="en-US" b="1" dirty="0" smtClean="0"/>
              <a:t>THE FAST PHASES</a:t>
            </a:r>
            <a:endParaRPr lang="en-US" b="1" dirty="0"/>
          </a:p>
        </p:txBody>
      </p:sp>
      <p:sp>
        <p:nvSpPr>
          <p:cNvPr id="14" name="Content Placeholder 13"/>
          <p:cNvSpPr>
            <a:spLocks noGrp="1"/>
          </p:cNvSpPr>
          <p:nvPr>
            <p:ph idx="1"/>
          </p:nvPr>
        </p:nvSpPr>
        <p:spPr>
          <a:xfrm>
            <a:off x="533401" y="1219200"/>
            <a:ext cx="11429999" cy="5638800"/>
          </a:xfrm>
        </p:spPr>
        <p:txBody>
          <a:bodyPr>
            <a:noAutofit/>
          </a:bodyPr>
          <a:lstStyle/>
          <a:p>
            <a:pPr marL="0" indent="0">
              <a:buNone/>
            </a:pPr>
            <a:r>
              <a:rPr lang="en-US" sz="3000" dirty="0"/>
              <a:t>5. Decision Analysis</a:t>
            </a:r>
            <a:br>
              <a:rPr lang="en-US" sz="3000" dirty="0"/>
            </a:br>
            <a:r>
              <a:rPr lang="en-US" sz="3000" dirty="0"/>
              <a:t>	- decide whether the system is </a:t>
            </a:r>
            <a:r>
              <a:rPr lang="en-US" sz="3000" b="1" dirty="0"/>
              <a:t>FEASIBLE</a:t>
            </a:r>
            <a:r>
              <a:rPr lang="en-US" sz="3000" dirty="0"/>
              <a:t> or not</a:t>
            </a:r>
            <a:br>
              <a:rPr lang="en-US" sz="3000" dirty="0"/>
            </a:br>
            <a:r>
              <a:rPr lang="en-US" sz="3000" dirty="0"/>
              <a:t>			OR</a:t>
            </a:r>
            <a:br>
              <a:rPr lang="en-US" sz="3000" dirty="0"/>
            </a:br>
            <a:r>
              <a:rPr lang="en-US" sz="3000" b="1" dirty="0"/>
              <a:t>	DO A FEASIBILITY STUDY</a:t>
            </a:r>
            <a:r>
              <a:rPr lang="en-US" sz="3000" dirty="0"/>
              <a:t/>
            </a:r>
            <a:br>
              <a:rPr lang="en-US" sz="3000" dirty="0"/>
            </a:br>
            <a:r>
              <a:rPr lang="en-US" sz="3000" dirty="0"/>
              <a:t> </a:t>
            </a:r>
            <a:br>
              <a:rPr lang="en-US" sz="3000" dirty="0"/>
            </a:br>
            <a:r>
              <a:rPr lang="en-US" sz="3000" dirty="0"/>
              <a:t>	- first identify technical solutions, analyze its feasibility, </a:t>
            </a:r>
            <a:br>
              <a:rPr lang="en-US" sz="3000" dirty="0"/>
            </a:br>
            <a:r>
              <a:rPr lang="en-US" sz="3000" dirty="0"/>
              <a:t>	  and recommend a system to be designed</a:t>
            </a:r>
            <a:br>
              <a:rPr lang="en-US" sz="3000" dirty="0"/>
            </a:br>
            <a:r>
              <a:rPr lang="en-US" sz="3000" dirty="0"/>
              <a:t/>
            </a:r>
            <a:br>
              <a:rPr lang="en-US" sz="3000" dirty="0"/>
            </a:br>
            <a:r>
              <a:rPr lang="en-US" sz="3000" dirty="0"/>
              <a:t>	- participants</a:t>
            </a:r>
            <a:br>
              <a:rPr lang="en-US" sz="3000" dirty="0"/>
            </a:br>
            <a:r>
              <a:rPr lang="en-US" sz="3000" dirty="0"/>
              <a:t>		owners, project managers, system analyst</a:t>
            </a:r>
          </a:p>
        </p:txBody>
      </p:sp>
    </p:spTree>
    <p:extLst>
      <p:ext uri="{BB962C8B-B14F-4D97-AF65-F5344CB8AC3E}">
        <p14:creationId xmlns:p14="http://schemas.microsoft.com/office/powerpoint/2010/main" val="128447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431800"/>
            <a:ext cx="11582400" cy="863600"/>
          </a:xfrm>
        </p:spPr>
        <p:txBody>
          <a:bodyPr>
            <a:normAutofit/>
          </a:bodyPr>
          <a:lstStyle/>
          <a:p>
            <a:r>
              <a:rPr lang="en-US" b="1" dirty="0" smtClean="0"/>
              <a:t>THE FAST PHASES</a:t>
            </a:r>
            <a:endParaRPr lang="en-US" b="1" dirty="0"/>
          </a:p>
        </p:txBody>
      </p:sp>
      <p:sp>
        <p:nvSpPr>
          <p:cNvPr id="14" name="Content Placeholder 13"/>
          <p:cNvSpPr>
            <a:spLocks noGrp="1"/>
          </p:cNvSpPr>
          <p:nvPr>
            <p:ph idx="1"/>
          </p:nvPr>
        </p:nvSpPr>
        <p:spPr>
          <a:xfrm>
            <a:off x="533401" y="1219200"/>
            <a:ext cx="11429999" cy="5638800"/>
          </a:xfrm>
        </p:spPr>
        <p:txBody>
          <a:bodyPr>
            <a:noAutofit/>
          </a:bodyPr>
          <a:lstStyle/>
          <a:p>
            <a:pPr marL="0" indent="0">
              <a:buNone/>
            </a:pPr>
            <a:r>
              <a:rPr lang="en-US" sz="3000" dirty="0"/>
              <a:t>5. Decision Analysis (CONTD)</a:t>
            </a:r>
            <a:br>
              <a:rPr lang="en-US" sz="3000" dirty="0"/>
            </a:br>
            <a:r>
              <a:rPr lang="en-US" sz="3000" dirty="0"/>
              <a:t>	- feasibility analysis evaluated in terms of </a:t>
            </a:r>
          </a:p>
          <a:p>
            <a:pPr marL="0" indent="0">
              <a:buNone/>
            </a:pPr>
            <a:r>
              <a:rPr lang="en-US" sz="3000" dirty="0"/>
              <a:t>		a. Technical feasibility </a:t>
            </a:r>
            <a:br>
              <a:rPr lang="en-US" sz="3000" dirty="0"/>
            </a:br>
            <a:r>
              <a:rPr lang="en-US" sz="3000" dirty="0"/>
              <a:t/>
            </a:r>
            <a:br>
              <a:rPr lang="en-US" sz="3000" dirty="0"/>
            </a:br>
            <a:r>
              <a:rPr lang="en-US" sz="3000" dirty="0"/>
              <a:t>		b. Operational feasibility</a:t>
            </a:r>
            <a:br>
              <a:rPr lang="en-US" sz="3000" dirty="0"/>
            </a:br>
            <a:r>
              <a:rPr lang="en-US" sz="3000" dirty="0"/>
              <a:t> </a:t>
            </a:r>
            <a:br>
              <a:rPr lang="en-US" sz="3000" dirty="0"/>
            </a:br>
            <a:r>
              <a:rPr lang="en-US" sz="3000" dirty="0"/>
              <a:t>		c. Economic feasibility </a:t>
            </a:r>
            <a:br>
              <a:rPr lang="en-US" sz="3000" dirty="0"/>
            </a:br>
            <a:r>
              <a:rPr lang="en-US" sz="3000" dirty="0"/>
              <a:t/>
            </a:r>
            <a:br>
              <a:rPr lang="en-US" sz="3000" dirty="0"/>
            </a:br>
            <a:r>
              <a:rPr lang="en-US" sz="3000" dirty="0"/>
              <a:t>		d. Schedule feasibility </a:t>
            </a:r>
            <a:br>
              <a:rPr lang="en-US" sz="3000" dirty="0"/>
            </a:br>
            <a:r>
              <a:rPr lang="en-US" sz="3000" dirty="0"/>
              <a:t/>
            </a:r>
            <a:br>
              <a:rPr lang="en-US" sz="3000" dirty="0"/>
            </a:br>
            <a:r>
              <a:rPr lang="en-US" sz="3000" dirty="0"/>
              <a:t>		e. Risk feasibility</a:t>
            </a:r>
          </a:p>
        </p:txBody>
      </p:sp>
    </p:spTree>
    <p:extLst>
      <p:ext uri="{BB962C8B-B14F-4D97-AF65-F5344CB8AC3E}">
        <p14:creationId xmlns:p14="http://schemas.microsoft.com/office/powerpoint/2010/main" val="64367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of system development</a:t>
            </a:r>
            <a:endParaRPr lang="en-US" dirty="0"/>
          </a:p>
        </p:txBody>
      </p:sp>
      <p:sp>
        <p:nvSpPr>
          <p:cNvPr id="3" name="Content Placeholder 2"/>
          <p:cNvSpPr>
            <a:spLocks noGrp="1"/>
          </p:cNvSpPr>
          <p:nvPr>
            <p:ph idx="1"/>
          </p:nvPr>
        </p:nvSpPr>
        <p:spPr/>
        <p:txBody>
          <a:bodyPr/>
          <a:lstStyle/>
          <a:p>
            <a:pPr marL="0" indent="0">
              <a:buNone/>
            </a:pPr>
            <a:r>
              <a:rPr lang="en-US" dirty="0"/>
              <a:t>1. Get the system users involved in system development </a:t>
            </a:r>
            <a:br>
              <a:rPr lang="en-US" dirty="0"/>
            </a:br>
            <a:r>
              <a:rPr lang="en-US" dirty="0"/>
              <a:t>2. Use a problem solving approach  </a:t>
            </a:r>
            <a:br>
              <a:rPr lang="en-US" dirty="0"/>
            </a:br>
            <a:r>
              <a:rPr lang="en-US" dirty="0"/>
              <a:t>3. Establish phases and activities </a:t>
            </a:r>
            <a:br>
              <a:rPr lang="en-US" dirty="0"/>
            </a:br>
            <a:r>
              <a:rPr lang="en-US" dirty="0"/>
              <a:t>4. Create Documents throughout the development </a:t>
            </a:r>
            <a:br>
              <a:rPr lang="en-US" dirty="0"/>
            </a:br>
            <a:r>
              <a:rPr lang="en-US" dirty="0"/>
              <a:t>5. Establish Standards </a:t>
            </a:r>
            <a:br>
              <a:rPr lang="en-US" dirty="0"/>
            </a:br>
            <a:r>
              <a:rPr lang="en-US" dirty="0"/>
              <a:t>6. Manage the process and projects </a:t>
            </a:r>
            <a:br>
              <a:rPr lang="en-US" dirty="0"/>
            </a:br>
            <a:r>
              <a:rPr lang="en-US" dirty="0"/>
              <a:t>7. Justify information system as capital investments </a:t>
            </a:r>
            <a:br>
              <a:rPr lang="en-US" dirty="0"/>
            </a:br>
            <a:r>
              <a:rPr lang="en-US" dirty="0"/>
              <a:t>8. Don’t be afraid to cancel or revise scope </a:t>
            </a:r>
            <a:br>
              <a:rPr lang="en-US" dirty="0"/>
            </a:br>
            <a:r>
              <a:rPr lang="en-US" dirty="0"/>
              <a:t>9. Divide and conquer </a:t>
            </a:r>
            <a:br>
              <a:rPr lang="en-US" dirty="0"/>
            </a:br>
            <a:r>
              <a:rPr lang="en-US" dirty="0"/>
              <a:t>10. Design systems for growth and change </a:t>
            </a:r>
          </a:p>
          <a:p>
            <a:endParaRPr lang="en-US" dirty="0"/>
          </a:p>
        </p:txBody>
      </p:sp>
    </p:spTree>
    <p:extLst>
      <p:ext uri="{BB962C8B-B14F-4D97-AF65-F5344CB8AC3E}">
        <p14:creationId xmlns:p14="http://schemas.microsoft.com/office/powerpoint/2010/main" val="4100639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431800"/>
            <a:ext cx="11582400" cy="863600"/>
          </a:xfrm>
        </p:spPr>
        <p:txBody>
          <a:bodyPr>
            <a:normAutofit/>
          </a:bodyPr>
          <a:lstStyle/>
          <a:p>
            <a:r>
              <a:rPr lang="en-US" b="1" dirty="0" smtClean="0"/>
              <a:t>THE FAST PHASES</a:t>
            </a:r>
            <a:endParaRPr lang="en-US" b="1" dirty="0"/>
          </a:p>
        </p:txBody>
      </p:sp>
      <p:sp>
        <p:nvSpPr>
          <p:cNvPr id="14" name="Content Placeholder 13"/>
          <p:cNvSpPr>
            <a:spLocks noGrp="1"/>
          </p:cNvSpPr>
          <p:nvPr>
            <p:ph idx="1"/>
          </p:nvPr>
        </p:nvSpPr>
        <p:spPr>
          <a:xfrm>
            <a:off x="533401" y="1219200"/>
            <a:ext cx="11429999" cy="5638800"/>
          </a:xfrm>
        </p:spPr>
        <p:txBody>
          <a:bodyPr>
            <a:noAutofit/>
          </a:bodyPr>
          <a:lstStyle/>
          <a:p>
            <a:pPr marL="0" indent="0">
              <a:buNone/>
            </a:pPr>
            <a:r>
              <a:rPr lang="en-US" sz="3000" dirty="0"/>
              <a:t>6. Physical Design and Integration</a:t>
            </a:r>
            <a:br>
              <a:rPr lang="en-US" sz="3000" dirty="0"/>
            </a:br>
            <a:r>
              <a:rPr lang="en-US" sz="3000" dirty="0"/>
              <a:t>	- transform the requirements into physical design </a:t>
            </a:r>
            <a:br>
              <a:rPr lang="en-US" sz="3000" dirty="0"/>
            </a:br>
            <a:r>
              <a:rPr lang="en-US" sz="3000" dirty="0"/>
              <a:t>	  specifications for the final construction</a:t>
            </a:r>
            <a:br>
              <a:rPr lang="en-US" sz="3000" dirty="0"/>
            </a:br>
            <a:r>
              <a:rPr lang="en-US" sz="3000" dirty="0"/>
              <a:t>	</a:t>
            </a:r>
            <a:br>
              <a:rPr lang="en-US" sz="3000" dirty="0"/>
            </a:br>
            <a:r>
              <a:rPr lang="en-US" sz="3000" dirty="0"/>
              <a:t>	- physical design should address issues like </a:t>
            </a:r>
            <a:br>
              <a:rPr lang="en-US" sz="3000" dirty="0"/>
            </a:br>
            <a:r>
              <a:rPr lang="en-US" sz="3000" dirty="0"/>
              <a:t>		technical design standards</a:t>
            </a:r>
            <a:br>
              <a:rPr lang="en-US" sz="3000" dirty="0"/>
            </a:br>
            <a:r>
              <a:rPr lang="en-US" sz="3000" dirty="0"/>
              <a:t>		usability</a:t>
            </a:r>
            <a:br>
              <a:rPr lang="en-US" sz="3000" dirty="0"/>
            </a:br>
            <a:r>
              <a:rPr lang="en-US" sz="3000" dirty="0"/>
              <a:t>		reliability</a:t>
            </a:r>
            <a:br>
              <a:rPr lang="en-US" sz="3000" dirty="0"/>
            </a:br>
            <a:r>
              <a:rPr lang="en-US" sz="3000" dirty="0"/>
              <a:t>		performance</a:t>
            </a:r>
            <a:br>
              <a:rPr lang="en-US" sz="3000" dirty="0"/>
            </a:br>
            <a:r>
              <a:rPr lang="en-US" sz="3000" dirty="0"/>
              <a:t>		quality</a:t>
            </a:r>
          </a:p>
          <a:p>
            <a:pPr marL="0" indent="0">
              <a:buNone/>
            </a:pPr>
            <a:r>
              <a:rPr lang="en-US" sz="3000" dirty="0"/>
              <a:t>	- participants</a:t>
            </a:r>
            <a:br>
              <a:rPr lang="en-US" sz="3000" dirty="0"/>
            </a:br>
            <a:r>
              <a:rPr lang="en-US" sz="3000" dirty="0"/>
              <a:t>		system designers and system analyst</a:t>
            </a:r>
            <a:br>
              <a:rPr lang="en-US" sz="3000" dirty="0"/>
            </a:br>
            <a:endParaRPr lang="en-US" sz="3000" dirty="0"/>
          </a:p>
        </p:txBody>
      </p:sp>
    </p:spTree>
    <p:extLst>
      <p:ext uri="{BB962C8B-B14F-4D97-AF65-F5344CB8AC3E}">
        <p14:creationId xmlns:p14="http://schemas.microsoft.com/office/powerpoint/2010/main" val="2876758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431800"/>
            <a:ext cx="11582400" cy="863600"/>
          </a:xfrm>
        </p:spPr>
        <p:txBody>
          <a:bodyPr>
            <a:normAutofit/>
          </a:bodyPr>
          <a:lstStyle/>
          <a:p>
            <a:r>
              <a:rPr lang="en-US" b="1" dirty="0" smtClean="0"/>
              <a:t>THE FAST PHASES</a:t>
            </a:r>
            <a:endParaRPr lang="en-US" b="1" dirty="0"/>
          </a:p>
        </p:txBody>
      </p:sp>
      <p:sp>
        <p:nvSpPr>
          <p:cNvPr id="14" name="Content Placeholder 13"/>
          <p:cNvSpPr>
            <a:spLocks noGrp="1"/>
          </p:cNvSpPr>
          <p:nvPr>
            <p:ph idx="1"/>
          </p:nvPr>
        </p:nvSpPr>
        <p:spPr>
          <a:xfrm>
            <a:off x="533401" y="1219200"/>
            <a:ext cx="11429999" cy="5638800"/>
          </a:xfrm>
        </p:spPr>
        <p:txBody>
          <a:bodyPr>
            <a:noAutofit/>
          </a:bodyPr>
          <a:lstStyle/>
          <a:p>
            <a:pPr marL="0" indent="0">
              <a:buNone/>
            </a:pPr>
            <a:r>
              <a:rPr lang="en-US" sz="3000" dirty="0"/>
              <a:t>7. Construction and Testing</a:t>
            </a:r>
            <a:br>
              <a:rPr lang="en-US" sz="3000" dirty="0"/>
            </a:br>
            <a:r>
              <a:rPr lang="en-US" sz="3000" dirty="0"/>
              <a:t>	- finally the system is constructed and tested</a:t>
            </a:r>
            <a:br>
              <a:rPr lang="en-US" sz="3000" dirty="0"/>
            </a:br>
            <a:r>
              <a:rPr lang="en-US" sz="3000" dirty="0"/>
              <a:t>	</a:t>
            </a:r>
            <a:br>
              <a:rPr lang="en-US" sz="3000" dirty="0"/>
            </a:br>
            <a:r>
              <a:rPr lang="en-US" sz="3000" dirty="0"/>
              <a:t>	- database, software packages, interfaces should be</a:t>
            </a:r>
            <a:br>
              <a:rPr lang="en-US" sz="3000" dirty="0"/>
            </a:br>
            <a:r>
              <a:rPr lang="en-US" sz="3000" dirty="0"/>
              <a:t>	  installed</a:t>
            </a:r>
          </a:p>
          <a:p>
            <a:pPr marL="0" indent="0">
              <a:buNone/>
            </a:pPr>
            <a:r>
              <a:rPr lang="en-US" sz="3000" dirty="0"/>
              <a:t>	- participants</a:t>
            </a:r>
            <a:br>
              <a:rPr lang="en-US" sz="3000" dirty="0"/>
            </a:br>
            <a:r>
              <a:rPr lang="en-US" sz="3000" dirty="0"/>
              <a:t>		system designers, builders, users, managers, 			and system analyst</a:t>
            </a:r>
            <a:br>
              <a:rPr lang="en-US" sz="3000" dirty="0"/>
            </a:br>
            <a:endParaRPr lang="en-US" sz="3000" dirty="0"/>
          </a:p>
        </p:txBody>
      </p:sp>
    </p:spTree>
    <p:extLst>
      <p:ext uri="{BB962C8B-B14F-4D97-AF65-F5344CB8AC3E}">
        <p14:creationId xmlns:p14="http://schemas.microsoft.com/office/powerpoint/2010/main" val="122576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431800"/>
            <a:ext cx="11582400" cy="863600"/>
          </a:xfrm>
        </p:spPr>
        <p:txBody>
          <a:bodyPr>
            <a:normAutofit/>
          </a:bodyPr>
          <a:lstStyle/>
          <a:p>
            <a:r>
              <a:rPr lang="en-US" b="1" dirty="0" smtClean="0"/>
              <a:t>THE FAST PHASES</a:t>
            </a:r>
            <a:endParaRPr lang="en-US" b="1" dirty="0"/>
          </a:p>
        </p:txBody>
      </p:sp>
      <p:sp>
        <p:nvSpPr>
          <p:cNvPr id="14" name="Content Placeholder 13"/>
          <p:cNvSpPr>
            <a:spLocks noGrp="1"/>
          </p:cNvSpPr>
          <p:nvPr>
            <p:ph idx="1"/>
          </p:nvPr>
        </p:nvSpPr>
        <p:spPr>
          <a:xfrm>
            <a:off x="533401" y="1219200"/>
            <a:ext cx="11429999" cy="5638800"/>
          </a:xfrm>
        </p:spPr>
        <p:txBody>
          <a:bodyPr>
            <a:noAutofit/>
          </a:bodyPr>
          <a:lstStyle/>
          <a:p>
            <a:pPr marL="0" indent="0">
              <a:buNone/>
            </a:pPr>
            <a:r>
              <a:rPr lang="en-US" sz="3000" dirty="0"/>
              <a:t>8. Installation and Delivery</a:t>
            </a:r>
            <a:br>
              <a:rPr lang="en-US" sz="3000" dirty="0"/>
            </a:br>
            <a:r>
              <a:rPr lang="en-US" sz="3000" dirty="0"/>
              <a:t>	- functional system is installed, users are trained</a:t>
            </a:r>
            <a:br>
              <a:rPr lang="en-US" sz="3000" dirty="0"/>
            </a:br>
            <a:r>
              <a:rPr lang="en-US" sz="3000" dirty="0"/>
              <a:t>	</a:t>
            </a:r>
            <a:br>
              <a:rPr lang="en-US" sz="3000" dirty="0"/>
            </a:br>
            <a:r>
              <a:rPr lang="en-US" sz="3000" dirty="0"/>
              <a:t>	- manuals are prepared</a:t>
            </a:r>
          </a:p>
          <a:p>
            <a:pPr marL="0" indent="0">
              <a:buNone/>
            </a:pPr>
            <a:r>
              <a:rPr lang="en-US" sz="3000" dirty="0"/>
              <a:t>	- existing files/databases are converted to adapt</a:t>
            </a:r>
            <a:br>
              <a:rPr lang="en-US" sz="3000" dirty="0"/>
            </a:br>
            <a:r>
              <a:rPr lang="en-US" sz="3000" dirty="0"/>
              <a:t>	  with the new system</a:t>
            </a:r>
            <a:br>
              <a:rPr lang="en-US" sz="3000" dirty="0"/>
            </a:br>
            <a:r>
              <a:rPr lang="en-US" sz="3000" dirty="0"/>
              <a:t/>
            </a:r>
            <a:br>
              <a:rPr lang="en-US" sz="3000" dirty="0"/>
            </a:br>
            <a:r>
              <a:rPr lang="en-US" sz="3000" dirty="0"/>
              <a:t>	- participants</a:t>
            </a:r>
            <a:br>
              <a:rPr lang="en-US" sz="3000" dirty="0"/>
            </a:br>
            <a:r>
              <a:rPr lang="en-US" sz="3000" dirty="0"/>
              <a:t>		system builders, analyst, users, trainers</a:t>
            </a:r>
            <a:br>
              <a:rPr lang="en-US" sz="3000" dirty="0"/>
            </a:br>
            <a:endParaRPr lang="en-US" sz="3000" dirty="0"/>
          </a:p>
        </p:txBody>
      </p:sp>
    </p:spTree>
    <p:extLst>
      <p:ext uri="{BB962C8B-B14F-4D97-AF65-F5344CB8AC3E}">
        <p14:creationId xmlns:p14="http://schemas.microsoft.com/office/powerpoint/2010/main" val="198591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431800"/>
            <a:ext cx="11582400" cy="863600"/>
          </a:xfrm>
        </p:spPr>
        <p:txBody>
          <a:bodyPr>
            <a:normAutofit/>
          </a:bodyPr>
          <a:lstStyle/>
          <a:p>
            <a:r>
              <a:rPr lang="en-US" b="1" dirty="0" smtClean="0"/>
              <a:t>CROSS LIFE CYCLE ACTIVITIES</a:t>
            </a:r>
            <a:endParaRPr lang="en-US" b="1" dirty="0"/>
          </a:p>
        </p:txBody>
      </p:sp>
      <p:sp>
        <p:nvSpPr>
          <p:cNvPr id="14" name="Content Placeholder 13"/>
          <p:cNvSpPr>
            <a:spLocks noGrp="1"/>
          </p:cNvSpPr>
          <p:nvPr>
            <p:ph idx="1"/>
          </p:nvPr>
        </p:nvSpPr>
        <p:spPr>
          <a:xfrm>
            <a:off x="533401" y="1219200"/>
            <a:ext cx="11429999" cy="5638800"/>
          </a:xfrm>
        </p:spPr>
        <p:txBody>
          <a:bodyPr>
            <a:noAutofit/>
          </a:bodyPr>
          <a:lstStyle/>
          <a:p>
            <a:pPr>
              <a:buFontTx/>
              <a:buChar char="-"/>
            </a:pPr>
            <a:r>
              <a:rPr lang="en-US" sz="3000" dirty="0"/>
              <a:t>Any activity that overlaps multiple phases of the system development process</a:t>
            </a:r>
          </a:p>
          <a:p>
            <a:pPr>
              <a:buFontTx/>
              <a:buChar char="-"/>
            </a:pPr>
            <a:r>
              <a:rPr lang="en-US" sz="3000" dirty="0"/>
              <a:t>Examples:</a:t>
            </a:r>
          </a:p>
          <a:p>
            <a:pPr marL="426645" lvl="1" indent="0">
              <a:buNone/>
            </a:pPr>
            <a:r>
              <a:rPr lang="en-US" sz="2600" dirty="0"/>
              <a:t>Fact finding</a:t>
            </a:r>
            <a:br>
              <a:rPr lang="en-US" sz="2600" dirty="0"/>
            </a:br>
            <a:r>
              <a:rPr lang="en-US" sz="2600" dirty="0"/>
              <a:t>documentation</a:t>
            </a:r>
            <a:br>
              <a:rPr lang="en-US" sz="2600" dirty="0"/>
            </a:br>
            <a:r>
              <a:rPr lang="en-US" sz="2600" dirty="0"/>
              <a:t>Presentation</a:t>
            </a:r>
            <a:br>
              <a:rPr lang="en-US" sz="2600" dirty="0"/>
            </a:br>
            <a:r>
              <a:rPr lang="en-US" sz="2600" dirty="0"/>
              <a:t>Estimation</a:t>
            </a:r>
            <a:br>
              <a:rPr lang="en-US" sz="2600" dirty="0"/>
            </a:br>
            <a:r>
              <a:rPr lang="en-US" sz="2600" dirty="0"/>
              <a:t>Feasibility Analysis</a:t>
            </a:r>
            <a:br>
              <a:rPr lang="en-US" sz="2600" dirty="0"/>
            </a:br>
            <a:r>
              <a:rPr lang="en-US" sz="2600" dirty="0"/>
              <a:t>Project and Process management</a:t>
            </a:r>
            <a:br>
              <a:rPr lang="en-US" sz="2600" dirty="0"/>
            </a:br>
            <a:r>
              <a:rPr lang="en-US" sz="2600" dirty="0"/>
              <a:t>Change Management</a:t>
            </a:r>
            <a:br>
              <a:rPr lang="en-US" sz="2600" dirty="0"/>
            </a:br>
            <a:r>
              <a:rPr lang="en-US" sz="2600" dirty="0"/>
              <a:t>Quality Management</a:t>
            </a:r>
          </a:p>
        </p:txBody>
      </p:sp>
    </p:spTree>
    <p:extLst>
      <p:ext uri="{BB962C8B-B14F-4D97-AF65-F5344CB8AC3E}">
        <p14:creationId xmlns:p14="http://schemas.microsoft.com/office/powerpoint/2010/main" val="1079646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431800"/>
            <a:ext cx="11582400" cy="863600"/>
          </a:xfrm>
        </p:spPr>
        <p:txBody>
          <a:bodyPr>
            <a:normAutofit/>
          </a:bodyPr>
          <a:lstStyle/>
          <a:p>
            <a:r>
              <a:rPr lang="en-US" b="1" dirty="0" smtClean="0"/>
              <a:t>CROSS LIFE CYCLE ACTIVITIES</a:t>
            </a:r>
            <a:endParaRPr lang="en-US" b="1" dirty="0"/>
          </a:p>
        </p:txBody>
      </p:sp>
      <p:sp>
        <p:nvSpPr>
          <p:cNvPr id="14" name="Content Placeholder 13"/>
          <p:cNvSpPr>
            <a:spLocks noGrp="1"/>
          </p:cNvSpPr>
          <p:nvPr>
            <p:ph idx="1"/>
          </p:nvPr>
        </p:nvSpPr>
        <p:spPr>
          <a:xfrm>
            <a:off x="533401" y="1219200"/>
            <a:ext cx="11429999" cy="5638800"/>
          </a:xfrm>
        </p:spPr>
        <p:txBody>
          <a:bodyPr>
            <a:noAutofit/>
          </a:bodyPr>
          <a:lstStyle/>
          <a:p>
            <a:pPr>
              <a:buFontTx/>
              <a:buChar char="-"/>
            </a:pPr>
            <a:r>
              <a:rPr lang="en-US" sz="3000" dirty="0"/>
              <a:t>these activities are vital to the success of any project</a:t>
            </a:r>
            <a:br>
              <a:rPr lang="en-US" sz="3000" dirty="0"/>
            </a:br>
            <a:r>
              <a:rPr lang="en-US" sz="3000" dirty="0"/>
              <a:t/>
            </a:r>
            <a:br>
              <a:rPr lang="en-US" sz="3000" dirty="0"/>
            </a:br>
            <a:r>
              <a:rPr lang="en-US" sz="3000" dirty="0"/>
              <a:t>- Some major cross life cycle activities are</a:t>
            </a:r>
          </a:p>
          <a:p>
            <a:pPr marL="0" indent="0">
              <a:buNone/>
            </a:pPr>
            <a:r>
              <a:rPr lang="en-US" sz="3000" dirty="0"/>
              <a:t>	1. FACT-FINDING</a:t>
            </a:r>
            <a:br>
              <a:rPr lang="en-US" sz="3000" dirty="0"/>
            </a:br>
            <a:r>
              <a:rPr lang="en-US" sz="3000" dirty="0"/>
              <a:t>	2. DOCUMENTATION AND PRESENTATION</a:t>
            </a:r>
            <a:br>
              <a:rPr lang="en-US" sz="3000" dirty="0"/>
            </a:br>
            <a:r>
              <a:rPr lang="en-US" sz="3000" dirty="0"/>
              <a:t>	3. FEASIBILITY ANALYSIS</a:t>
            </a:r>
            <a:br>
              <a:rPr lang="en-US" sz="3000" dirty="0"/>
            </a:br>
            <a:r>
              <a:rPr lang="en-US" sz="3000" dirty="0"/>
              <a:t>	4. PROCESS AND PROJECT MANAGEMENT</a:t>
            </a:r>
            <a:endParaRPr lang="en-US" sz="2600" dirty="0"/>
          </a:p>
        </p:txBody>
      </p:sp>
    </p:spTree>
    <p:extLst>
      <p:ext uri="{BB962C8B-B14F-4D97-AF65-F5344CB8AC3E}">
        <p14:creationId xmlns:p14="http://schemas.microsoft.com/office/powerpoint/2010/main" val="365682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514350" indent="-514350">
              <a:buAutoNum type="arabicPeriod"/>
            </a:pPr>
            <a:r>
              <a:rPr lang="en-US" sz="2600" dirty="0"/>
              <a:t>Fact Finding</a:t>
            </a:r>
          </a:p>
          <a:p>
            <a:pPr marL="0" indent="0">
              <a:buNone/>
            </a:pPr>
            <a:r>
              <a:rPr lang="en-US" sz="2600" dirty="0"/>
              <a:t>	- formal process of using </a:t>
            </a:r>
            <a:br>
              <a:rPr lang="en-US" sz="2600" dirty="0"/>
            </a:br>
            <a:r>
              <a:rPr lang="en-US" sz="2600" dirty="0"/>
              <a:t>		R: Research</a:t>
            </a:r>
            <a:br>
              <a:rPr lang="en-US" sz="2600" dirty="0"/>
            </a:br>
            <a:r>
              <a:rPr lang="en-US" sz="2600" dirty="0"/>
              <a:t>		I: Interview</a:t>
            </a:r>
            <a:br>
              <a:rPr lang="en-US" sz="2600" dirty="0"/>
            </a:br>
            <a:r>
              <a:rPr lang="en-US" sz="2600" dirty="0"/>
              <a:t>		M: Meetings		</a:t>
            </a:r>
            <a:br>
              <a:rPr lang="en-US" sz="2600" dirty="0"/>
            </a:br>
            <a:r>
              <a:rPr lang="en-US" sz="2600" dirty="0"/>
              <a:t>		Q: Questionnaires</a:t>
            </a:r>
            <a:br>
              <a:rPr lang="en-US" sz="2600" dirty="0"/>
            </a:br>
            <a:r>
              <a:rPr lang="en-US" sz="2600" dirty="0"/>
              <a:t>		S: Sampling		 to: collect information about</a:t>
            </a:r>
            <a:br>
              <a:rPr lang="en-US" sz="2600" dirty="0"/>
            </a:br>
            <a:r>
              <a:rPr lang="en-US" sz="2600" dirty="0"/>
              <a:t>						- system problems</a:t>
            </a:r>
            <a:br>
              <a:rPr lang="en-US" sz="2600" dirty="0"/>
            </a:br>
            <a:r>
              <a:rPr lang="en-US" sz="2600" dirty="0"/>
              <a:t>						- requirements</a:t>
            </a:r>
            <a:br>
              <a:rPr lang="en-US" sz="2600" dirty="0"/>
            </a:br>
            <a:r>
              <a:rPr lang="en-US" sz="2600" dirty="0"/>
              <a:t>						- preferences/priorities</a:t>
            </a:r>
          </a:p>
          <a:p>
            <a:pPr marL="0" indent="0">
              <a:buNone/>
            </a:pPr>
            <a:r>
              <a:rPr lang="en-US" sz="2600" dirty="0"/>
              <a:t>	- also called information gathering or data collection</a:t>
            </a:r>
            <a:br>
              <a:rPr lang="en-US" sz="2600" dirty="0"/>
            </a:br>
            <a:r>
              <a:rPr lang="en-US" sz="2600" dirty="0"/>
              <a:t>					</a:t>
            </a:r>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CROSS LIFE CYCLE ACTIVITIES</a:t>
            </a:r>
            <a:endParaRPr lang="en-US" b="1" dirty="0"/>
          </a:p>
        </p:txBody>
      </p:sp>
    </p:spTree>
    <p:extLst>
      <p:ext uri="{BB962C8B-B14F-4D97-AF65-F5344CB8AC3E}">
        <p14:creationId xmlns:p14="http://schemas.microsoft.com/office/powerpoint/2010/main" val="3330561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0" indent="0">
              <a:buNone/>
            </a:pPr>
            <a:r>
              <a:rPr lang="en-US" sz="2600" dirty="0"/>
              <a:t>2. Documentation and Presentation</a:t>
            </a:r>
          </a:p>
          <a:p>
            <a:pPr>
              <a:buFontTx/>
              <a:buChar char="-"/>
            </a:pPr>
            <a:r>
              <a:rPr lang="en-US" sz="2600" dirty="0"/>
              <a:t>documentation is activity of recording facts and specifications of a system for current and future reference</a:t>
            </a:r>
          </a:p>
          <a:p>
            <a:pPr>
              <a:buFontTx/>
              <a:buChar char="-"/>
            </a:pPr>
            <a:r>
              <a:rPr lang="en-US" sz="2600" dirty="0"/>
              <a:t>Presentation is ongoing activity of communicating the findings, recommendations and documentations for review by users and managers</a:t>
            </a:r>
          </a:p>
          <a:p>
            <a:pPr>
              <a:buFontTx/>
              <a:buChar char="-"/>
            </a:pPr>
            <a:r>
              <a:rPr lang="en-US" sz="2600" dirty="0"/>
              <a:t>Documentation are usually written while presentation can be written or verbal </a:t>
            </a:r>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CROSS LIFE CYCLE ACTIVITIES</a:t>
            </a:r>
            <a:endParaRPr lang="en-US" b="1" dirty="0"/>
          </a:p>
        </p:txBody>
      </p:sp>
    </p:spTree>
    <p:extLst>
      <p:ext uri="{BB962C8B-B14F-4D97-AF65-F5344CB8AC3E}">
        <p14:creationId xmlns:p14="http://schemas.microsoft.com/office/powerpoint/2010/main" val="471907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514350" indent="-514350">
              <a:buAutoNum type="arabicPeriod"/>
            </a:pPr>
            <a:endParaRPr lang="en-US" sz="2600" dirty="0"/>
          </a:p>
          <a:p>
            <a:pPr marL="0" indent="0">
              <a:buNone/>
            </a:pPr>
            <a:endParaRPr lang="en-US" sz="2600" dirty="0"/>
          </a:p>
          <a:p>
            <a:pPr marL="514350" indent="-514350">
              <a:buAutoNum type="arabicPeriod"/>
            </a:pPr>
            <a:r>
              <a:rPr lang="en-US" sz="2600" dirty="0"/>
              <a:t>Model Driven Development Strategy</a:t>
            </a:r>
          </a:p>
          <a:p>
            <a:pPr marL="514350" indent="-514350">
              <a:buAutoNum type="arabicPeriod"/>
            </a:pPr>
            <a:r>
              <a:rPr lang="en-US" sz="2600" dirty="0"/>
              <a:t>Rapid Application Development Strategy</a:t>
            </a:r>
          </a:p>
          <a:p>
            <a:pPr marL="514350" indent="-514350">
              <a:buAutoNum type="arabicPeriod"/>
            </a:pPr>
            <a:r>
              <a:rPr lang="en-US" sz="2600" dirty="0"/>
              <a:t>Commercial Application Package Implementation Strategy</a:t>
            </a:r>
          </a:p>
          <a:p>
            <a:pPr marL="514350" indent="-514350">
              <a:buAutoNum type="arabicPeriod"/>
            </a:pPr>
            <a:r>
              <a:rPr lang="en-US" sz="2600" dirty="0"/>
              <a:t>Hybrid Strategy</a:t>
            </a:r>
          </a:p>
        </p:txBody>
      </p:sp>
      <p:sp>
        <p:nvSpPr>
          <p:cNvPr id="13" name="Title 12"/>
          <p:cNvSpPr>
            <a:spLocks noGrp="1"/>
          </p:cNvSpPr>
          <p:nvPr>
            <p:ph type="title"/>
          </p:nvPr>
        </p:nvSpPr>
        <p:spPr>
          <a:xfrm>
            <a:off x="304800" y="43180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390357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514350" indent="-514350">
              <a:buAutoNum type="arabicPeriod"/>
            </a:pPr>
            <a:r>
              <a:rPr lang="en-US" sz="2600" b="1" dirty="0"/>
              <a:t>Model Driven Development Strategy</a:t>
            </a:r>
            <a:r>
              <a:rPr lang="en-US" sz="2600" dirty="0"/>
              <a:t/>
            </a:r>
            <a:br>
              <a:rPr lang="en-US" sz="2600" dirty="0"/>
            </a:br>
            <a:r>
              <a:rPr lang="en-US" sz="2600" dirty="0"/>
              <a:t/>
            </a:r>
            <a:br>
              <a:rPr lang="en-US" sz="2600" dirty="0"/>
            </a:br>
            <a:r>
              <a:rPr lang="en-US" sz="2600" dirty="0"/>
              <a:t>- oldest and most common approach to analyze and design IS</a:t>
            </a:r>
            <a:br>
              <a:rPr lang="en-US" sz="2600" dirty="0"/>
            </a:br>
            <a:r>
              <a:rPr lang="en-US" sz="2600" dirty="0"/>
              <a:t/>
            </a:r>
            <a:br>
              <a:rPr lang="en-US" sz="2600" dirty="0"/>
            </a:br>
            <a:r>
              <a:rPr lang="en-US" sz="2600" dirty="0"/>
              <a:t>- model 	represents a reality</a:t>
            </a:r>
            <a:br>
              <a:rPr lang="en-US" sz="2600" dirty="0"/>
            </a:br>
            <a:r>
              <a:rPr lang="en-US" sz="2600" dirty="0"/>
              <a:t>   		provides communication among users/analyst/builder</a:t>
            </a:r>
            <a:br>
              <a:rPr lang="en-US" sz="2600" dirty="0"/>
            </a:br>
            <a:r>
              <a:rPr lang="en-US" sz="2600" dirty="0"/>
              <a:t/>
            </a:r>
            <a:br>
              <a:rPr lang="en-US" sz="2600" dirty="0"/>
            </a:br>
            <a:r>
              <a:rPr lang="en-US" sz="2600" dirty="0"/>
              <a:t>- system models are designed to </a:t>
            </a:r>
            <a:br>
              <a:rPr lang="en-US" sz="2600" dirty="0"/>
            </a:br>
            <a:r>
              <a:rPr lang="en-US" sz="2600" dirty="0"/>
              <a:t>	- illustrate the process/flow</a:t>
            </a:r>
            <a:br>
              <a:rPr lang="en-US" sz="2600" dirty="0"/>
            </a:br>
            <a:r>
              <a:rPr lang="en-US" sz="2600" dirty="0"/>
              <a:t>	- communicate the knowledge, process and interface</a:t>
            </a:r>
          </a:p>
          <a:p>
            <a:pPr marL="0" indent="0">
              <a:buNone/>
            </a:pPr>
            <a:r>
              <a:rPr lang="en-US" sz="2600" dirty="0"/>
              <a:t>			of an IS</a:t>
            </a:r>
            <a:br>
              <a:rPr lang="en-US" sz="2600" dirty="0"/>
            </a:br>
            <a:r>
              <a:rPr lang="en-US" sz="2600" dirty="0"/>
              <a:t>				 </a:t>
            </a:r>
            <a:br>
              <a:rPr lang="en-US" sz="2600" dirty="0"/>
            </a:br>
            <a:r>
              <a:rPr lang="en-US" sz="2600" dirty="0"/>
              <a:t>	</a:t>
            </a:r>
          </a:p>
        </p:txBody>
      </p:sp>
      <p:sp>
        <p:nvSpPr>
          <p:cNvPr id="13" name="Title 12"/>
          <p:cNvSpPr>
            <a:spLocks noGrp="1"/>
          </p:cNvSpPr>
          <p:nvPr>
            <p:ph type="title"/>
          </p:nvPr>
        </p:nvSpPr>
        <p:spPr>
          <a:xfrm>
            <a:off x="201770" y="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1618177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81000" y="1752600"/>
            <a:ext cx="11429999" cy="5105400"/>
          </a:xfrm>
        </p:spPr>
        <p:txBody>
          <a:bodyPr>
            <a:noAutofit/>
          </a:bodyPr>
          <a:lstStyle/>
          <a:p>
            <a:pPr marL="514350" indent="-514350">
              <a:buAutoNum type="arabicPeriod"/>
            </a:pPr>
            <a:r>
              <a:rPr lang="en-US" sz="2600" b="1" dirty="0"/>
              <a:t>Model Driven Development Strategy</a:t>
            </a:r>
            <a:r>
              <a:rPr lang="en-US" sz="2600" dirty="0"/>
              <a:t/>
            </a:r>
            <a:br>
              <a:rPr lang="en-US" sz="2600" dirty="0"/>
            </a:br>
            <a:r>
              <a:rPr lang="en-US" sz="2600" dirty="0"/>
              <a:t/>
            </a:r>
            <a:br>
              <a:rPr lang="en-US" sz="2600" dirty="0"/>
            </a:br>
            <a:r>
              <a:rPr lang="en-US" sz="2600" dirty="0"/>
              <a:t>Advantages</a:t>
            </a:r>
          </a:p>
          <a:p>
            <a:pPr marL="0" indent="0">
              <a:buNone/>
            </a:pPr>
            <a:r>
              <a:rPr lang="en-US" sz="2800" dirty="0"/>
              <a:t>Requirement specifications are more straightforward and better documented</a:t>
            </a:r>
            <a:br>
              <a:rPr lang="en-US" sz="2800" dirty="0"/>
            </a:br>
            <a:r>
              <a:rPr lang="en-US" sz="2800" dirty="0"/>
              <a:t/>
            </a:r>
            <a:br>
              <a:rPr lang="en-US" sz="2800" dirty="0"/>
            </a:br>
            <a:r>
              <a:rPr lang="en-US" sz="2800" dirty="0"/>
              <a:t>Business requirements and system designs are easier to validate with pictures than words</a:t>
            </a:r>
            <a:br>
              <a:rPr lang="en-US" sz="2800" dirty="0"/>
            </a:br>
            <a:r>
              <a:rPr lang="en-US" sz="2800" dirty="0"/>
              <a:t/>
            </a:r>
            <a:br>
              <a:rPr lang="en-US" sz="2800" dirty="0"/>
            </a:br>
            <a:r>
              <a:rPr lang="en-US" sz="2600" dirty="0"/>
              <a:t/>
            </a:r>
            <a:br>
              <a:rPr lang="en-US" sz="2600" dirty="0"/>
            </a:br>
            <a:r>
              <a:rPr lang="en-US" sz="2600" dirty="0"/>
              <a:t>				 </a:t>
            </a:r>
            <a:br>
              <a:rPr lang="en-US" sz="2600" dirty="0"/>
            </a:br>
            <a:r>
              <a:rPr lang="en-US" sz="2600" dirty="0"/>
              <a:t>	</a:t>
            </a:r>
          </a:p>
        </p:txBody>
      </p:sp>
      <p:sp>
        <p:nvSpPr>
          <p:cNvPr id="13" name="Title 12"/>
          <p:cNvSpPr>
            <a:spLocks noGrp="1"/>
          </p:cNvSpPr>
          <p:nvPr>
            <p:ph type="title"/>
          </p:nvPr>
        </p:nvSpPr>
        <p:spPr>
          <a:xfrm>
            <a:off x="304800" y="43180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4174707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 Maturity Model</a:t>
            </a:r>
            <a:endParaRPr lang="en-US" dirty="0"/>
          </a:p>
        </p:txBody>
      </p:sp>
      <p:sp>
        <p:nvSpPr>
          <p:cNvPr id="3" name="Content Placeholder 2"/>
          <p:cNvSpPr>
            <a:spLocks noGrp="1"/>
          </p:cNvSpPr>
          <p:nvPr>
            <p:ph idx="1"/>
          </p:nvPr>
        </p:nvSpPr>
        <p:spPr/>
        <p:txBody>
          <a:bodyPr/>
          <a:lstStyle/>
          <a:p>
            <a:r>
              <a:rPr lang="en-US" dirty="0"/>
              <a:t>The capability maturity model (CMM) is a standardized framework for analyzing the maturity level of an organization’s information </a:t>
            </a:r>
            <a:r>
              <a:rPr lang="en-US" dirty="0" smtClean="0"/>
              <a:t>systems </a:t>
            </a:r>
            <a:r>
              <a:rPr lang="en-US" dirty="0"/>
              <a:t>development and management processes and products. </a:t>
            </a:r>
            <a:endParaRPr lang="en-US" dirty="0" smtClean="0"/>
          </a:p>
          <a:p>
            <a:r>
              <a:rPr lang="en-US" dirty="0" smtClean="0"/>
              <a:t>The </a:t>
            </a:r>
            <a:r>
              <a:rPr lang="en-US" dirty="0"/>
              <a:t>CMM framework for systems and software is intended to help organizations to improve the maturity of their systems.</a:t>
            </a:r>
          </a:p>
        </p:txBody>
      </p:sp>
    </p:spTree>
    <p:extLst>
      <p:ext uri="{BB962C8B-B14F-4D97-AF65-F5344CB8AC3E}">
        <p14:creationId xmlns:p14="http://schemas.microsoft.com/office/powerpoint/2010/main" val="1455446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81000" y="1811628"/>
            <a:ext cx="11429999" cy="5105400"/>
          </a:xfrm>
        </p:spPr>
        <p:txBody>
          <a:bodyPr>
            <a:noAutofit/>
          </a:bodyPr>
          <a:lstStyle/>
          <a:p>
            <a:pPr marL="514350" indent="-514350">
              <a:buAutoNum type="arabicPeriod"/>
            </a:pPr>
            <a:r>
              <a:rPr lang="en-US" sz="2600" b="1" dirty="0"/>
              <a:t>Model Driven Development Strategy</a:t>
            </a:r>
            <a:r>
              <a:rPr lang="en-US" sz="2600" dirty="0"/>
              <a:t/>
            </a:r>
            <a:br>
              <a:rPr lang="en-US" sz="2600" dirty="0"/>
            </a:br>
            <a:r>
              <a:rPr lang="en-US" sz="2600" dirty="0"/>
              <a:t/>
            </a:r>
            <a:br>
              <a:rPr lang="en-US" sz="2600" dirty="0"/>
            </a:br>
            <a:r>
              <a:rPr lang="en-US" sz="2600" dirty="0"/>
              <a:t>Advantages</a:t>
            </a:r>
          </a:p>
          <a:p>
            <a:pPr marL="0" indent="0">
              <a:buNone/>
            </a:pPr>
            <a:r>
              <a:rPr lang="en-US" sz="2800" dirty="0"/>
              <a:t>It is easier to identify and analyze alternative technical solutions</a:t>
            </a:r>
          </a:p>
          <a:p>
            <a:pPr marL="0" indent="0">
              <a:buNone/>
            </a:pPr>
            <a:r>
              <a:rPr lang="en-US" sz="2800" dirty="0"/>
              <a:t/>
            </a:r>
            <a:br>
              <a:rPr lang="en-US" sz="2800" dirty="0"/>
            </a:br>
            <a:r>
              <a:rPr lang="en-US" sz="2800" dirty="0"/>
              <a:t>Design specifications are more stable adaptable and flexible.</a:t>
            </a:r>
          </a:p>
          <a:p>
            <a:pPr marL="0" indent="0">
              <a:buNone/>
            </a:pPr>
            <a:r>
              <a:rPr lang="en-US" sz="2800" dirty="0"/>
              <a:t/>
            </a:r>
            <a:br>
              <a:rPr lang="en-US" sz="2800" dirty="0"/>
            </a:br>
            <a:r>
              <a:rPr lang="en-US" sz="2800" dirty="0"/>
              <a:t>System can be designed correctly with the help of the model.</a:t>
            </a:r>
          </a:p>
          <a:p>
            <a:pPr marL="0" indent="0">
              <a:buNone/>
            </a:pPr>
            <a:r>
              <a:rPr lang="en-US" sz="2800" dirty="0"/>
              <a:t/>
            </a:r>
            <a:br>
              <a:rPr lang="en-US" sz="2800" dirty="0"/>
            </a:br>
            <a:r>
              <a:rPr lang="en-US" sz="2800" dirty="0"/>
              <a:t/>
            </a:r>
            <a:br>
              <a:rPr lang="en-US" sz="2800" dirty="0"/>
            </a:br>
            <a:r>
              <a:rPr lang="en-US" sz="2600" dirty="0"/>
              <a:t/>
            </a:r>
            <a:br>
              <a:rPr lang="en-US" sz="2600" dirty="0"/>
            </a:br>
            <a:r>
              <a:rPr lang="en-US" sz="2600" dirty="0"/>
              <a:t>				 </a:t>
            </a:r>
            <a:br>
              <a:rPr lang="en-US" sz="2600" dirty="0"/>
            </a:br>
            <a:r>
              <a:rPr lang="en-US" sz="2600" dirty="0"/>
              <a:t>	</a:t>
            </a:r>
          </a:p>
        </p:txBody>
      </p:sp>
      <p:sp>
        <p:nvSpPr>
          <p:cNvPr id="13" name="Title 12"/>
          <p:cNvSpPr>
            <a:spLocks noGrp="1"/>
          </p:cNvSpPr>
          <p:nvPr>
            <p:ph type="title"/>
          </p:nvPr>
        </p:nvSpPr>
        <p:spPr>
          <a:xfrm>
            <a:off x="304800" y="43180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314917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211429" y="1752600"/>
            <a:ext cx="11429999" cy="5105400"/>
          </a:xfrm>
        </p:spPr>
        <p:txBody>
          <a:bodyPr>
            <a:noAutofit/>
          </a:bodyPr>
          <a:lstStyle/>
          <a:p>
            <a:pPr marL="514350" indent="-514350">
              <a:buAutoNum type="arabicPeriod"/>
            </a:pPr>
            <a:r>
              <a:rPr lang="en-US" sz="2600" b="1" dirty="0"/>
              <a:t>Model Driven Development Strategy</a:t>
            </a:r>
            <a:r>
              <a:rPr lang="en-US" sz="2600" dirty="0"/>
              <a:t/>
            </a:r>
            <a:br>
              <a:rPr lang="en-US" sz="2600" dirty="0"/>
            </a:br>
            <a:r>
              <a:rPr lang="en-US" sz="2600" dirty="0"/>
              <a:t/>
            </a:r>
            <a:br>
              <a:rPr lang="en-US" sz="2600" dirty="0"/>
            </a:br>
            <a:r>
              <a:rPr lang="en-US" sz="2600" dirty="0"/>
              <a:t>Disadvantages</a:t>
            </a:r>
          </a:p>
          <a:p>
            <a:pPr marL="0" indent="0">
              <a:buNone/>
            </a:pPr>
            <a:r>
              <a:rPr lang="en-US" sz="2800" dirty="0"/>
              <a:t>It is time consuming. It takes a lot of time to collect the facts, draw the models and to validate them.</a:t>
            </a:r>
          </a:p>
          <a:p>
            <a:pPr marL="0" indent="0">
              <a:buNone/>
            </a:pPr>
            <a:r>
              <a:rPr lang="en-US" sz="2800" dirty="0"/>
              <a:t>The models can be good only if the users have better understanding of the system</a:t>
            </a:r>
          </a:p>
          <a:p>
            <a:pPr marL="0" indent="0">
              <a:buNone/>
            </a:pPr>
            <a:r>
              <a:rPr lang="en-US" sz="2800" dirty="0"/>
              <a:t>The models reduces the user’s role in the participation of the system development</a:t>
            </a:r>
          </a:p>
          <a:p>
            <a:pPr marL="0" indent="0">
              <a:buNone/>
            </a:pPr>
            <a:r>
              <a:rPr lang="en-US" sz="2800" dirty="0"/>
              <a:t>Sometimes the model driven approach is not flexible.</a:t>
            </a:r>
          </a:p>
          <a:p>
            <a:pPr marL="0" indent="0">
              <a:buNone/>
            </a:pPr>
            <a:r>
              <a:rPr lang="en-US" sz="2800" dirty="0"/>
              <a:t/>
            </a:r>
            <a:br>
              <a:rPr lang="en-US" sz="2800" dirty="0"/>
            </a:br>
            <a:r>
              <a:rPr lang="en-US" sz="2800" dirty="0"/>
              <a:t/>
            </a:r>
            <a:br>
              <a:rPr lang="en-US" sz="2800" dirty="0"/>
            </a:br>
            <a:r>
              <a:rPr lang="en-US" sz="2600" dirty="0"/>
              <a:t/>
            </a:r>
            <a:br>
              <a:rPr lang="en-US" sz="2600" dirty="0"/>
            </a:br>
            <a:r>
              <a:rPr lang="en-US" sz="2600" dirty="0"/>
              <a:t>				 </a:t>
            </a:r>
            <a:br>
              <a:rPr lang="en-US" sz="2600" dirty="0"/>
            </a:br>
            <a:r>
              <a:rPr lang="en-US" sz="2600" dirty="0"/>
              <a:t>	</a:t>
            </a:r>
          </a:p>
        </p:txBody>
      </p:sp>
      <p:sp>
        <p:nvSpPr>
          <p:cNvPr id="13" name="Title 12"/>
          <p:cNvSpPr>
            <a:spLocks noGrp="1"/>
          </p:cNvSpPr>
          <p:nvPr>
            <p:ph type="title"/>
          </p:nvPr>
        </p:nvSpPr>
        <p:spPr>
          <a:xfrm>
            <a:off x="304800" y="43180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863720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0" indent="0">
              <a:buNone/>
            </a:pPr>
            <a:r>
              <a:rPr lang="en-US" sz="2600" b="1" dirty="0"/>
              <a:t>2. Rapid Application Development Strategy</a:t>
            </a:r>
            <a:r>
              <a:rPr lang="en-US" sz="2600" dirty="0"/>
              <a:t/>
            </a:r>
            <a:br>
              <a:rPr lang="en-US" sz="2600" dirty="0"/>
            </a:br>
            <a:r>
              <a:rPr lang="en-US" sz="2600" dirty="0"/>
              <a:t/>
            </a:r>
            <a:br>
              <a:rPr lang="en-US" sz="2600" dirty="0"/>
            </a:br>
            <a:r>
              <a:rPr lang="en-US" sz="2600" dirty="0"/>
              <a:t>Basic Ideas Behind RAD</a:t>
            </a:r>
          </a:p>
          <a:p>
            <a:pPr marL="0" indent="0">
              <a:buNone/>
            </a:pPr>
            <a:r>
              <a:rPr lang="en-US" sz="2800" dirty="0"/>
              <a:t>	- </a:t>
            </a:r>
            <a:r>
              <a:rPr lang="en-US" sz="2800" b="1" dirty="0"/>
              <a:t>involve system users</a:t>
            </a:r>
            <a:r>
              <a:rPr lang="en-US" sz="2800" dirty="0"/>
              <a:t> in the analysis, design and 	construction of the system</a:t>
            </a:r>
          </a:p>
          <a:p>
            <a:pPr marL="0" indent="0">
              <a:buNone/>
            </a:pPr>
            <a:r>
              <a:rPr lang="en-US" sz="2800" dirty="0"/>
              <a:t>	- </a:t>
            </a:r>
            <a:r>
              <a:rPr lang="en-US" sz="2800" b="1" dirty="0"/>
              <a:t>organize workshops</a:t>
            </a:r>
            <a:r>
              <a:rPr lang="en-US" sz="2800" dirty="0"/>
              <a:t> involving system owners, users, 	analysts, designers, and builders</a:t>
            </a:r>
          </a:p>
          <a:p>
            <a:pPr marL="0" indent="0">
              <a:buNone/>
            </a:pPr>
            <a:r>
              <a:rPr lang="en-US" sz="2800" dirty="0"/>
              <a:t>	- </a:t>
            </a:r>
            <a:r>
              <a:rPr lang="en-US" sz="2800" b="1" dirty="0"/>
              <a:t>speed up the requirement analysis and design </a:t>
            </a:r>
            <a:r>
              <a:rPr lang="en-US" sz="2800" dirty="0"/>
              <a:t>phase 	through an iterative construction approach</a:t>
            </a:r>
            <a:br>
              <a:rPr lang="en-US" sz="2800" dirty="0"/>
            </a:br>
            <a:r>
              <a:rPr lang="en-US" sz="2800" dirty="0"/>
              <a:t>	</a:t>
            </a:r>
            <a:br>
              <a:rPr lang="en-US" sz="2800" dirty="0"/>
            </a:br>
            <a:r>
              <a:rPr lang="en-US" sz="2800" dirty="0"/>
              <a:t>	- </a:t>
            </a:r>
            <a:r>
              <a:rPr lang="en-US" sz="2800" b="1" dirty="0"/>
              <a:t>reduce the time taken</a:t>
            </a:r>
            <a:r>
              <a:rPr lang="en-US" sz="2800" dirty="0"/>
              <a:t> to build the complete system</a:t>
            </a:r>
          </a:p>
          <a:p>
            <a:pPr marL="0" indent="0">
              <a:buNone/>
            </a:pPr>
            <a:r>
              <a:rPr lang="en-US" sz="2800" dirty="0"/>
              <a:t/>
            </a:r>
            <a:br>
              <a:rPr lang="en-US" sz="2800" dirty="0"/>
            </a:br>
            <a:r>
              <a:rPr lang="en-US" sz="2600" dirty="0"/>
              <a:t/>
            </a:r>
            <a:br>
              <a:rPr lang="en-US" sz="2600" dirty="0"/>
            </a:br>
            <a:r>
              <a:rPr lang="en-US" sz="2600" dirty="0"/>
              <a:t>				 </a:t>
            </a:r>
            <a:br>
              <a:rPr lang="en-US" sz="2600" dirty="0"/>
            </a:br>
            <a:r>
              <a:rPr lang="en-US" sz="2600" dirty="0"/>
              <a:t>	</a:t>
            </a:r>
          </a:p>
        </p:txBody>
      </p:sp>
      <p:sp>
        <p:nvSpPr>
          <p:cNvPr id="13" name="Title 12"/>
          <p:cNvSpPr>
            <a:spLocks noGrp="1"/>
          </p:cNvSpPr>
          <p:nvPr>
            <p:ph type="title"/>
          </p:nvPr>
        </p:nvSpPr>
        <p:spPr>
          <a:xfrm>
            <a:off x="201562" y="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419457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04800" y="1824507"/>
            <a:ext cx="11429999" cy="5105400"/>
          </a:xfrm>
        </p:spPr>
        <p:txBody>
          <a:bodyPr>
            <a:noAutofit/>
          </a:bodyPr>
          <a:lstStyle/>
          <a:p>
            <a:pPr marL="0" indent="0">
              <a:buNone/>
            </a:pPr>
            <a:r>
              <a:rPr lang="en-US" sz="2600" b="1" dirty="0"/>
              <a:t>2. Rapid Application Development Strategy</a:t>
            </a:r>
            <a:r>
              <a:rPr lang="en-US" sz="2600" dirty="0"/>
              <a:t/>
            </a:r>
            <a:br>
              <a:rPr lang="en-US" sz="2600" dirty="0"/>
            </a:br>
            <a:r>
              <a:rPr lang="en-US" sz="2600" dirty="0"/>
              <a:t/>
            </a:r>
            <a:br>
              <a:rPr lang="en-US" sz="2600" dirty="0"/>
            </a:br>
            <a:r>
              <a:rPr lang="en-US" sz="2600" dirty="0"/>
              <a:t>How it works?</a:t>
            </a:r>
          </a:p>
          <a:p>
            <a:pPr marL="0" indent="0">
              <a:buNone/>
            </a:pPr>
            <a:r>
              <a:rPr lang="en-US" sz="2600" dirty="0"/>
              <a:t/>
            </a:r>
            <a:br>
              <a:rPr lang="en-US" sz="2600" dirty="0"/>
            </a:br>
            <a:r>
              <a:rPr lang="en-US" sz="2600" dirty="0"/>
              <a:t>	- reduction in time by combining and accelerating phases</a:t>
            </a:r>
            <a:br>
              <a:rPr lang="en-US" sz="2600" dirty="0"/>
            </a:br>
            <a:r>
              <a:rPr lang="en-US" sz="2600" dirty="0"/>
              <a:t>		  - requirement and decision analysis phases</a:t>
            </a:r>
            <a:br>
              <a:rPr lang="en-US" sz="2600" dirty="0"/>
            </a:br>
            <a:r>
              <a:rPr lang="en-US" sz="2600" dirty="0"/>
              <a:t>		  - logical and physical design phases</a:t>
            </a:r>
            <a:br>
              <a:rPr lang="en-US" sz="2600" dirty="0"/>
            </a:br>
            <a:r>
              <a:rPr lang="en-US" sz="2600" dirty="0"/>
              <a:t>	- create prototype in each phase</a:t>
            </a:r>
            <a:r>
              <a:rPr lang="en-US" sz="2800" dirty="0"/>
              <a:t/>
            </a:r>
            <a:br>
              <a:rPr lang="en-US" sz="2800" dirty="0"/>
            </a:br>
            <a:r>
              <a:rPr lang="en-US" sz="2800" dirty="0"/>
              <a:t>	- take feedback</a:t>
            </a:r>
            <a:br>
              <a:rPr lang="en-US" sz="2800" dirty="0"/>
            </a:br>
            <a:r>
              <a:rPr lang="en-US" sz="2800" dirty="0"/>
              <a:t>	- deliver complete system</a:t>
            </a:r>
            <a:r>
              <a:rPr lang="en-US" sz="2600" dirty="0"/>
              <a:t/>
            </a:r>
            <a:br>
              <a:rPr lang="en-US" sz="2600" dirty="0"/>
            </a:br>
            <a:r>
              <a:rPr lang="en-US" sz="2600" dirty="0"/>
              <a:t>				 </a:t>
            </a:r>
            <a:br>
              <a:rPr lang="en-US" sz="2600" dirty="0"/>
            </a:br>
            <a:r>
              <a:rPr lang="en-US" sz="2600" dirty="0"/>
              <a:t>	</a:t>
            </a:r>
          </a:p>
        </p:txBody>
      </p:sp>
      <p:sp>
        <p:nvSpPr>
          <p:cNvPr id="13" name="Title 12"/>
          <p:cNvSpPr>
            <a:spLocks noGrp="1"/>
          </p:cNvSpPr>
          <p:nvPr>
            <p:ph type="title"/>
          </p:nvPr>
        </p:nvSpPr>
        <p:spPr>
          <a:xfrm>
            <a:off x="304800" y="43180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2552243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81000" y="1752600"/>
            <a:ext cx="11429999" cy="5105400"/>
          </a:xfrm>
        </p:spPr>
        <p:txBody>
          <a:bodyPr>
            <a:noAutofit/>
          </a:bodyPr>
          <a:lstStyle/>
          <a:p>
            <a:pPr marL="0" indent="0">
              <a:buNone/>
            </a:pPr>
            <a:r>
              <a:rPr lang="en-US" sz="2600" b="1" dirty="0"/>
              <a:t>2. Rapid Application Development Strategy</a:t>
            </a:r>
            <a:r>
              <a:rPr lang="en-US" sz="2600" dirty="0"/>
              <a:t/>
            </a:r>
            <a:br>
              <a:rPr lang="en-US" sz="2600" dirty="0"/>
            </a:br>
            <a:r>
              <a:rPr lang="en-US" sz="2600" dirty="0"/>
              <a:t/>
            </a:r>
            <a:br>
              <a:rPr lang="en-US" sz="2600" dirty="0"/>
            </a:br>
            <a:r>
              <a:rPr lang="en-US" sz="2600" dirty="0"/>
              <a:t>Advantages</a:t>
            </a:r>
            <a:br>
              <a:rPr lang="en-US" sz="2600" dirty="0"/>
            </a:br>
            <a:r>
              <a:rPr lang="en-US" sz="2600" dirty="0"/>
              <a:t>	- </a:t>
            </a:r>
            <a:r>
              <a:rPr lang="en-US" sz="2800" dirty="0"/>
              <a:t>Useful in projects where the user requirements are 	uncertain</a:t>
            </a:r>
          </a:p>
          <a:p>
            <a:pPr marL="0" indent="0">
              <a:buNone/>
            </a:pPr>
            <a:r>
              <a:rPr lang="en-US" sz="2800" dirty="0"/>
              <a:t>	- Encourages user and management participation</a:t>
            </a:r>
            <a:br>
              <a:rPr lang="en-US" sz="2800" dirty="0"/>
            </a:br>
            <a:r>
              <a:rPr lang="en-US" sz="2800" dirty="0"/>
              <a:t/>
            </a:r>
            <a:br>
              <a:rPr lang="en-US" sz="2800" dirty="0"/>
            </a:br>
            <a:r>
              <a:rPr lang="en-US" sz="2800" dirty="0"/>
              <a:t>	- Projects have higher visibility and support because of 	the active involvement of users</a:t>
            </a:r>
          </a:p>
          <a:p>
            <a:pPr marL="0" indent="0">
              <a:buNone/>
            </a:pPr>
            <a:r>
              <a:rPr lang="en-US" sz="2800" dirty="0"/>
              <a:t>	- Errors are detected early in the prototypes</a:t>
            </a:r>
          </a:p>
          <a:p>
            <a:pPr marL="0" indent="0">
              <a:buNone/>
            </a:pPr>
            <a:r>
              <a:rPr lang="en-US" sz="2800" dirty="0"/>
              <a:t>	- easier to test the prototypes than the whole system.</a:t>
            </a:r>
          </a:p>
          <a:p>
            <a:pPr marL="0" indent="0">
              <a:buNone/>
            </a:pPr>
            <a:r>
              <a:rPr lang="en-US" sz="2600" dirty="0"/>
              <a:t/>
            </a:r>
            <a:br>
              <a:rPr lang="en-US" sz="2600" dirty="0"/>
            </a:br>
            <a:r>
              <a:rPr lang="en-US" sz="2600" dirty="0"/>
              <a:t>				 </a:t>
            </a:r>
            <a:br>
              <a:rPr lang="en-US" sz="2600" dirty="0"/>
            </a:br>
            <a:r>
              <a:rPr lang="en-US" sz="2600" dirty="0"/>
              <a:t>	</a:t>
            </a:r>
          </a:p>
        </p:txBody>
      </p:sp>
      <p:sp>
        <p:nvSpPr>
          <p:cNvPr id="13" name="Title 12"/>
          <p:cNvSpPr>
            <a:spLocks noGrp="1"/>
          </p:cNvSpPr>
          <p:nvPr>
            <p:ph type="title"/>
          </p:nvPr>
        </p:nvSpPr>
        <p:spPr>
          <a:xfrm>
            <a:off x="304800" y="43180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3722602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04800" y="1811628"/>
            <a:ext cx="11429999" cy="5105400"/>
          </a:xfrm>
        </p:spPr>
        <p:txBody>
          <a:bodyPr>
            <a:noAutofit/>
          </a:bodyPr>
          <a:lstStyle/>
          <a:p>
            <a:pPr marL="0" indent="0">
              <a:buNone/>
            </a:pPr>
            <a:r>
              <a:rPr lang="en-US" sz="2600" b="1" dirty="0"/>
              <a:t>2. Rapid Application Development Strategy</a:t>
            </a:r>
            <a:br>
              <a:rPr lang="en-US" sz="2600" b="1" dirty="0"/>
            </a:br>
            <a:r>
              <a:rPr lang="en-US" sz="2600" b="1" dirty="0"/>
              <a:t/>
            </a:r>
            <a:br>
              <a:rPr lang="en-US" sz="2600" b="1" dirty="0"/>
            </a:br>
            <a:r>
              <a:rPr lang="en-US" sz="2600" dirty="0"/>
              <a:t>Disadvantages</a:t>
            </a:r>
            <a:br>
              <a:rPr lang="en-US" sz="2600" dirty="0"/>
            </a:br>
            <a:r>
              <a:rPr lang="en-US" sz="2600" dirty="0"/>
              <a:t/>
            </a:r>
            <a:br>
              <a:rPr lang="en-US" sz="2600" dirty="0"/>
            </a:br>
            <a:r>
              <a:rPr lang="en-US" sz="2600" dirty="0"/>
              <a:t>	- </a:t>
            </a:r>
            <a:r>
              <a:rPr lang="en-US" sz="2800" dirty="0"/>
              <a:t>expensive to operate, support and maintain the system</a:t>
            </a:r>
          </a:p>
          <a:p>
            <a:pPr marL="0" indent="0">
              <a:buNone/>
            </a:pPr>
            <a:r>
              <a:rPr lang="en-US" sz="2800" dirty="0"/>
              <a:t>	- Since problem and requirement analysis are ignored, 	the prototype may be working on wrong problems</a:t>
            </a:r>
          </a:p>
          <a:p>
            <a:pPr marL="0" indent="0">
              <a:buNone/>
            </a:pPr>
            <a:r>
              <a:rPr lang="en-US" sz="2800" dirty="0"/>
              <a:t>	- A RAD based prototype may discourage analyst from 	considering other technical alternatives</a:t>
            </a:r>
          </a:p>
          <a:p>
            <a:pPr marL="0" indent="0">
              <a:buNone/>
            </a:pPr>
            <a:r>
              <a:rPr lang="en-US" sz="2800" dirty="0"/>
              <a:t>	- The emphasis on speed may impact on quality of the 	system</a:t>
            </a:r>
          </a:p>
          <a:p>
            <a:pPr marL="0" indent="0">
              <a:buNone/>
            </a:pPr>
            <a:endParaRPr lang="en-US" sz="2800" dirty="0"/>
          </a:p>
          <a:p>
            <a:pPr marL="0" indent="0">
              <a:buNone/>
            </a:pPr>
            <a:r>
              <a:rPr lang="en-US" sz="2600" dirty="0"/>
              <a:t/>
            </a:r>
            <a:br>
              <a:rPr lang="en-US" sz="2600" dirty="0"/>
            </a:br>
            <a:r>
              <a:rPr lang="en-US" sz="2600" dirty="0"/>
              <a:t>				 </a:t>
            </a:r>
            <a:br>
              <a:rPr lang="en-US" sz="2600" dirty="0"/>
            </a:br>
            <a:r>
              <a:rPr lang="en-US" sz="2600" dirty="0"/>
              <a:t>	</a:t>
            </a:r>
          </a:p>
        </p:txBody>
      </p:sp>
      <p:sp>
        <p:nvSpPr>
          <p:cNvPr id="13" name="Title 12"/>
          <p:cNvSpPr>
            <a:spLocks noGrp="1"/>
          </p:cNvSpPr>
          <p:nvPr>
            <p:ph type="title"/>
          </p:nvPr>
        </p:nvSpPr>
        <p:spPr>
          <a:xfrm>
            <a:off x="304800" y="43180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322068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98552" y="1752600"/>
            <a:ext cx="11429999" cy="5105400"/>
          </a:xfrm>
        </p:spPr>
        <p:txBody>
          <a:bodyPr>
            <a:noAutofit/>
          </a:bodyPr>
          <a:lstStyle/>
          <a:p>
            <a:pPr marL="0" indent="0">
              <a:buNone/>
            </a:pPr>
            <a:r>
              <a:rPr lang="en-US" sz="2600" b="1" dirty="0"/>
              <a:t>3. Commercial Application Package Implementation Strategy</a:t>
            </a:r>
            <a:br>
              <a:rPr lang="en-US" sz="2600" b="1" dirty="0"/>
            </a:br>
            <a:r>
              <a:rPr lang="en-US" sz="2600" b="1" dirty="0"/>
              <a:t/>
            </a:r>
            <a:br>
              <a:rPr lang="en-US" sz="2600" b="1" dirty="0"/>
            </a:br>
            <a:r>
              <a:rPr lang="en-US" sz="2600" b="1" dirty="0"/>
              <a:t>	</a:t>
            </a:r>
            <a:r>
              <a:rPr lang="en-US" sz="2600" dirty="0"/>
              <a:t>- </a:t>
            </a:r>
            <a:r>
              <a:rPr lang="en-US" sz="2600" b="1" dirty="0"/>
              <a:t>BUY</a:t>
            </a:r>
            <a:r>
              <a:rPr lang="en-US" sz="2600" dirty="0"/>
              <a:t> from the market and </a:t>
            </a:r>
            <a:r>
              <a:rPr lang="en-US" sz="2600" b="1" dirty="0"/>
              <a:t>IMPLEMENT</a:t>
            </a:r>
          </a:p>
          <a:p>
            <a:pPr marL="0" indent="0">
              <a:buNone/>
            </a:pPr>
            <a:r>
              <a:rPr lang="en-US" sz="2600" dirty="0"/>
              <a:t>	- Organizations can buy commercial applications for	</a:t>
            </a:r>
          </a:p>
          <a:p>
            <a:pPr marL="0" indent="0">
              <a:buNone/>
            </a:pPr>
            <a:r>
              <a:rPr lang="en-US" sz="2600" dirty="0"/>
              <a:t>		accounting, HRM, procurement, manufacturing,</a:t>
            </a:r>
            <a:br>
              <a:rPr lang="en-US" sz="2600" dirty="0"/>
            </a:br>
            <a:r>
              <a:rPr lang="en-US" sz="2600" dirty="0"/>
              <a:t>		distribution, payroll</a:t>
            </a:r>
            <a:br>
              <a:rPr lang="en-US" sz="2600" dirty="0"/>
            </a:br>
            <a:r>
              <a:rPr lang="en-US" sz="2600" dirty="0"/>
              <a:t/>
            </a:r>
            <a:br>
              <a:rPr lang="en-US" sz="2600" dirty="0"/>
            </a:br>
            <a:r>
              <a:rPr lang="en-US" sz="2600" dirty="0"/>
              <a:t>	- a complete commercial solution is an </a:t>
            </a:r>
            <a:r>
              <a:rPr lang="en-US" sz="2600" b="1" dirty="0"/>
              <a:t>ERP</a:t>
            </a:r>
            <a:r>
              <a:rPr lang="en-US" sz="2600" dirty="0"/>
              <a:t> that</a:t>
            </a:r>
            <a:br>
              <a:rPr lang="en-US" sz="2600" dirty="0"/>
            </a:br>
            <a:r>
              <a:rPr lang="en-US" sz="2600" dirty="0"/>
              <a:t>			provides all IS applications for entire business</a:t>
            </a:r>
            <a:br>
              <a:rPr lang="en-US" sz="2600" dirty="0"/>
            </a:br>
            <a:r>
              <a:rPr lang="en-US" sz="2600" dirty="0"/>
              <a:t>	</a:t>
            </a:r>
            <a:br>
              <a:rPr lang="en-US" sz="2600" dirty="0"/>
            </a:br>
            <a:r>
              <a:rPr lang="en-US" sz="2600" dirty="0"/>
              <a:t>	- ERP is expensive but requires less managers and users to   	implement</a:t>
            </a:r>
            <a:br>
              <a:rPr lang="en-US" sz="2600" dirty="0"/>
            </a:br>
            <a:r>
              <a:rPr lang="en-US" sz="2600" dirty="0"/>
              <a:t>				 </a:t>
            </a:r>
            <a:br>
              <a:rPr lang="en-US" sz="2600" dirty="0"/>
            </a:br>
            <a:r>
              <a:rPr lang="en-US" sz="2600" dirty="0"/>
              <a:t>	</a:t>
            </a:r>
          </a:p>
        </p:txBody>
      </p:sp>
      <p:sp>
        <p:nvSpPr>
          <p:cNvPr id="13" name="Title 12"/>
          <p:cNvSpPr>
            <a:spLocks noGrp="1"/>
          </p:cNvSpPr>
          <p:nvPr>
            <p:ph type="title"/>
          </p:nvPr>
        </p:nvSpPr>
        <p:spPr>
          <a:xfrm>
            <a:off x="304800" y="43180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2134372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98550" y="1752600"/>
            <a:ext cx="11429999" cy="5105400"/>
          </a:xfrm>
        </p:spPr>
        <p:txBody>
          <a:bodyPr>
            <a:noAutofit/>
          </a:bodyPr>
          <a:lstStyle/>
          <a:p>
            <a:pPr marL="0" indent="0">
              <a:buNone/>
            </a:pPr>
            <a:r>
              <a:rPr lang="en-US" sz="2600" b="1" dirty="0"/>
              <a:t>3. Commercial Application Package Implementation Strategy</a:t>
            </a:r>
            <a:br>
              <a:rPr lang="en-US" sz="2600" b="1" dirty="0"/>
            </a:br>
            <a:r>
              <a:rPr lang="en-US" sz="2600" b="1" dirty="0"/>
              <a:t/>
            </a:r>
            <a:br>
              <a:rPr lang="en-US" sz="2600" b="1" dirty="0"/>
            </a:br>
            <a:r>
              <a:rPr lang="en-US" sz="2600" dirty="0"/>
              <a:t>Advantages	</a:t>
            </a:r>
            <a:br>
              <a:rPr lang="en-US" sz="2600" dirty="0"/>
            </a:br>
            <a:r>
              <a:rPr lang="en-US" sz="2600" dirty="0"/>
              <a:t>	- </a:t>
            </a:r>
            <a:r>
              <a:rPr lang="en-US" sz="2800" dirty="0"/>
              <a:t>New systems can be quickly implemented because 	programming is not required</a:t>
            </a:r>
          </a:p>
          <a:p>
            <a:pPr marL="0" indent="0">
              <a:buNone/>
            </a:pPr>
            <a:r>
              <a:rPr lang="en-US" sz="2800" dirty="0"/>
              <a:t>	- New staffs and expertise is not required to develop the 	system</a:t>
            </a:r>
          </a:p>
          <a:p>
            <a:pPr marL="0" indent="0">
              <a:buNone/>
            </a:pPr>
            <a:r>
              <a:rPr lang="en-US" sz="2800" dirty="0"/>
              <a:t>	-Costs in improvement in features, capability and usability 	are decreased as these tasks are performed by the 	application vendor themselves.</a:t>
            </a:r>
          </a:p>
          <a:p>
            <a:pPr marL="0" indent="0">
              <a:buNone/>
            </a:pPr>
            <a:r>
              <a:rPr lang="en-US" sz="2800" dirty="0"/>
              <a:t>	- The application vendor takes the sole responsibility for 	the system improvement and error correction</a:t>
            </a:r>
            <a:r>
              <a:rPr lang="en-US" sz="2600" dirty="0"/>
              <a:t>			 </a:t>
            </a:r>
            <a:br>
              <a:rPr lang="en-US" sz="2600" dirty="0"/>
            </a:br>
            <a:r>
              <a:rPr lang="en-US" sz="2600" dirty="0"/>
              <a:t>	</a:t>
            </a:r>
          </a:p>
        </p:txBody>
      </p:sp>
      <p:sp>
        <p:nvSpPr>
          <p:cNvPr id="13" name="Title 12"/>
          <p:cNvSpPr>
            <a:spLocks noGrp="1"/>
          </p:cNvSpPr>
          <p:nvPr>
            <p:ph type="title"/>
          </p:nvPr>
        </p:nvSpPr>
        <p:spPr>
          <a:xfrm>
            <a:off x="304800" y="43180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3532093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81000" y="1502535"/>
            <a:ext cx="11429999" cy="5105400"/>
          </a:xfrm>
        </p:spPr>
        <p:txBody>
          <a:bodyPr>
            <a:noAutofit/>
          </a:bodyPr>
          <a:lstStyle/>
          <a:p>
            <a:pPr marL="0" indent="0">
              <a:buNone/>
            </a:pPr>
            <a:r>
              <a:rPr lang="en-US" sz="2600" b="1" dirty="0"/>
              <a:t>3. Commercial Application Package Implementation Strategy</a:t>
            </a:r>
            <a:br>
              <a:rPr lang="en-US" sz="2600" b="1" dirty="0"/>
            </a:br>
            <a:r>
              <a:rPr lang="en-US" sz="2600" b="1" dirty="0"/>
              <a:t/>
            </a:r>
            <a:br>
              <a:rPr lang="en-US" sz="2600" b="1" dirty="0"/>
            </a:br>
            <a:r>
              <a:rPr lang="en-US" sz="2600" dirty="0"/>
              <a:t>Disadvantages	</a:t>
            </a:r>
            <a:br>
              <a:rPr lang="en-US" sz="2600" dirty="0"/>
            </a:br>
            <a:r>
              <a:rPr lang="en-US" sz="2600" dirty="0"/>
              <a:t>	- </a:t>
            </a:r>
            <a:r>
              <a:rPr lang="en-US" sz="2800" dirty="0"/>
              <a:t>The successful implementation of commercial 	application depends on the long term success and 	reliability of the system and the organization as well</a:t>
            </a:r>
          </a:p>
          <a:p>
            <a:pPr marL="0" indent="0">
              <a:buNone/>
            </a:pPr>
            <a:r>
              <a:rPr lang="en-US" sz="2800" dirty="0"/>
              <a:t>	- The purchased system may not give the ideal solution as  	expected by the management and the users</a:t>
            </a:r>
          </a:p>
          <a:p>
            <a:pPr marL="0" indent="0">
              <a:buNone/>
            </a:pPr>
            <a:r>
              <a:rPr lang="en-US" sz="2800" dirty="0"/>
              <a:t>	- Some of the commercial applications may not be 	customized to meet the requirements and it may be too 	expensive.</a:t>
            </a:r>
          </a:p>
          <a:p>
            <a:pPr marL="0" indent="0">
              <a:buNone/>
            </a:pPr>
            <a:r>
              <a:rPr lang="en-US" sz="2600" dirty="0"/>
              <a:t>	</a:t>
            </a:r>
          </a:p>
        </p:txBody>
      </p:sp>
      <p:sp>
        <p:nvSpPr>
          <p:cNvPr id="13" name="Title 12"/>
          <p:cNvSpPr>
            <a:spLocks noGrp="1"/>
          </p:cNvSpPr>
          <p:nvPr>
            <p:ph type="title"/>
          </p:nvPr>
        </p:nvSpPr>
        <p:spPr>
          <a:xfrm>
            <a:off x="228599" y="187101"/>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4279076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81000" y="1863144"/>
            <a:ext cx="11429999" cy="5105400"/>
          </a:xfrm>
        </p:spPr>
        <p:txBody>
          <a:bodyPr>
            <a:noAutofit/>
          </a:bodyPr>
          <a:lstStyle/>
          <a:p>
            <a:pPr marL="0" indent="0">
              <a:buNone/>
            </a:pPr>
            <a:r>
              <a:rPr lang="en-US" sz="2600" b="1" dirty="0"/>
              <a:t>4. Hybrid Strategy</a:t>
            </a:r>
            <a:br>
              <a:rPr lang="en-US" sz="2600" b="1" dirty="0"/>
            </a:br>
            <a:r>
              <a:rPr lang="en-US" sz="2600" dirty="0"/>
              <a:t/>
            </a:r>
            <a:br>
              <a:rPr lang="en-US" sz="2600" dirty="0"/>
            </a:br>
            <a:r>
              <a:rPr lang="en-US" sz="2600" dirty="0"/>
              <a:t>	- also known as </a:t>
            </a:r>
            <a:r>
              <a:rPr lang="en-US" sz="2600" b="1" dirty="0"/>
              <a:t>incremental</a:t>
            </a:r>
            <a:r>
              <a:rPr lang="en-US" sz="2600" dirty="0"/>
              <a:t> strategy</a:t>
            </a:r>
            <a:br>
              <a:rPr lang="en-US" sz="2600" dirty="0"/>
            </a:br>
            <a:r>
              <a:rPr lang="en-US" sz="2600" dirty="0"/>
              <a:t/>
            </a:r>
            <a:br>
              <a:rPr lang="en-US" sz="2600" dirty="0"/>
            </a:br>
            <a:r>
              <a:rPr lang="en-US" sz="2600" dirty="0"/>
              <a:t>	- combining model driven and RAD to implement a system</a:t>
            </a:r>
            <a:br>
              <a:rPr lang="en-US" sz="2600" dirty="0"/>
            </a:br>
            <a:r>
              <a:rPr lang="en-US" sz="2600" dirty="0"/>
              <a:t>	</a:t>
            </a:r>
            <a:br>
              <a:rPr lang="en-US" sz="2600" dirty="0"/>
            </a:br>
            <a:r>
              <a:rPr lang="en-US" sz="2600" dirty="0"/>
              <a:t>	- purchasing a system and customize as per the need</a:t>
            </a:r>
            <a:br>
              <a:rPr lang="en-US" sz="2600" dirty="0"/>
            </a:br>
            <a:r>
              <a:rPr lang="en-US" sz="2600" dirty="0"/>
              <a:t>	(commercial implementation + model driven/RAD model)</a:t>
            </a:r>
          </a:p>
          <a:p>
            <a:pPr marL="0" indent="0">
              <a:buNone/>
            </a:pPr>
            <a:endParaRPr lang="en-US" sz="2800" dirty="0"/>
          </a:p>
          <a:p>
            <a:pPr marL="0" indent="0">
              <a:buNone/>
            </a:pPr>
            <a:r>
              <a:rPr lang="en-US" sz="2600" dirty="0"/>
              <a:t>	</a:t>
            </a:r>
          </a:p>
        </p:txBody>
      </p:sp>
      <p:sp>
        <p:nvSpPr>
          <p:cNvPr id="13" name="Title 12"/>
          <p:cNvSpPr>
            <a:spLocks noGrp="1"/>
          </p:cNvSpPr>
          <p:nvPr>
            <p:ph type="title"/>
          </p:nvPr>
        </p:nvSpPr>
        <p:spPr>
          <a:xfrm>
            <a:off x="304800" y="431800"/>
            <a:ext cx="11582400" cy="863600"/>
          </a:xfrm>
        </p:spPr>
        <p:txBody>
          <a:bodyPr>
            <a:normAutofit fontScale="90000"/>
          </a:bodyPr>
          <a:lstStyle/>
          <a:p>
            <a:r>
              <a:rPr lang="en-US" b="1" dirty="0" smtClean="0"/>
              <a:t>ALTERNATIVE ROUTE &amp; STRATEGIES for system development</a:t>
            </a:r>
            <a:endParaRPr lang="en-US" b="1" dirty="0"/>
          </a:p>
        </p:txBody>
      </p:sp>
    </p:spTree>
    <p:extLst>
      <p:ext uri="{BB962C8B-B14F-4D97-AF65-F5344CB8AC3E}">
        <p14:creationId xmlns:p14="http://schemas.microsoft.com/office/powerpoint/2010/main" val="423169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 Maturity Model</a:t>
            </a:r>
            <a:endParaRPr lang="en-US" dirty="0"/>
          </a:p>
        </p:txBody>
      </p:sp>
      <p:sp>
        <p:nvSpPr>
          <p:cNvPr id="3" name="Content Placeholder 2"/>
          <p:cNvSpPr>
            <a:spLocks noGrp="1"/>
          </p:cNvSpPr>
          <p:nvPr>
            <p:ph idx="1"/>
          </p:nvPr>
        </p:nvSpPr>
        <p:spPr/>
        <p:txBody>
          <a:bodyPr/>
          <a:lstStyle/>
          <a:p>
            <a:pPr marL="0" indent="0">
              <a:buNone/>
            </a:pPr>
            <a:r>
              <a:rPr lang="en-US" dirty="0" smtClean="0"/>
              <a:t>CMM consists of the following five levels of maturity</a:t>
            </a:r>
          </a:p>
          <a:p>
            <a:pPr marL="457200" lvl="0" indent="-457200">
              <a:buAutoNum type="arabicPeriod"/>
            </a:pPr>
            <a:r>
              <a:rPr lang="en-US" sz="2400" b="1" dirty="0" smtClean="0"/>
              <a:t>Level </a:t>
            </a:r>
            <a:r>
              <a:rPr lang="en-US" sz="2400" b="1" dirty="0"/>
              <a:t>1: Initial </a:t>
            </a:r>
            <a:endParaRPr lang="en-US" sz="2400" b="1" dirty="0" smtClean="0"/>
          </a:p>
          <a:p>
            <a:pPr lvl="1" indent="-342900"/>
            <a:r>
              <a:rPr lang="en-US" sz="2400" dirty="0"/>
              <a:t>This level is also called anarchy and system development doesn’t follow any consistent process.</a:t>
            </a:r>
            <a:endParaRPr lang="en-US" sz="2200" b="1" dirty="0"/>
          </a:p>
          <a:p>
            <a:pPr marL="685800" lvl="1"/>
            <a:r>
              <a:rPr lang="en-US" dirty="0" smtClean="0"/>
              <a:t> </a:t>
            </a:r>
            <a:r>
              <a:rPr lang="en-US" sz="2000" dirty="0"/>
              <a:t>Each development team uses its own tools and methods and success or failure is a function of the skill and experience of the team. The process is always unpredictable and encounters many problems and are usually behind schedule. Almost all the organizations start at level 1. </a:t>
            </a:r>
          </a:p>
          <a:p>
            <a:pPr marL="685800" lvl="1"/>
            <a:endParaRPr lang="en-US" dirty="0"/>
          </a:p>
        </p:txBody>
      </p:sp>
    </p:spTree>
    <p:extLst>
      <p:ext uri="{BB962C8B-B14F-4D97-AF65-F5344CB8AC3E}">
        <p14:creationId xmlns:p14="http://schemas.microsoft.com/office/powerpoint/2010/main" val="3191643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lvl="0">
              <a:buFontTx/>
              <a:buChar char="-"/>
            </a:pPr>
            <a:r>
              <a:rPr lang="en-US" sz="2800" dirty="0"/>
              <a:t>Automated tools and technologies are developed to assist faster development of IS</a:t>
            </a:r>
          </a:p>
          <a:p>
            <a:pPr marL="0" indent="0">
              <a:buNone/>
            </a:pPr>
            <a:r>
              <a:rPr lang="en-US" sz="2800" dirty="0"/>
              <a:t>- Advantages of using automated tools/technology</a:t>
            </a:r>
            <a:br>
              <a:rPr lang="en-US" sz="2800" dirty="0"/>
            </a:br>
            <a:r>
              <a:rPr lang="en-US" sz="2800" dirty="0"/>
              <a:t>	-</a:t>
            </a:r>
            <a:r>
              <a:rPr lang="en-US" sz="2800" b="1" dirty="0"/>
              <a:t> Improved productivity</a:t>
            </a:r>
            <a:r>
              <a:rPr lang="en-US" sz="2800" dirty="0"/>
              <a:t> through automation of tasks</a:t>
            </a:r>
          </a:p>
          <a:p>
            <a:pPr marL="0" indent="0">
              <a:buNone/>
            </a:pPr>
            <a:r>
              <a:rPr lang="en-US" sz="2800" dirty="0"/>
              <a:t>	- </a:t>
            </a:r>
            <a:r>
              <a:rPr lang="en-US" sz="2800" b="1" dirty="0"/>
              <a:t>Improved quality</a:t>
            </a:r>
            <a:r>
              <a:rPr lang="en-US" sz="2800" dirty="0"/>
              <a:t> as automated tools check the 	completeness, consistency and contradictions of systems</a:t>
            </a:r>
          </a:p>
          <a:p>
            <a:pPr marL="0" indent="0">
              <a:buNone/>
            </a:pPr>
            <a:r>
              <a:rPr lang="en-US" sz="2800" dirty="0"/>
              <a:t>	- </a:t>
            </a:r>
            <a:r>
              <a:rPr lang="en-US" sz="2800" b="1" dirty="0"/>
              <a:t>Better</a:t>
            </a:r>
            <a:r>
              <a:rPr lang="en-US" sz="2800" dirty="0"/>
              <a:t> and more consistent </a:t>
            </a:r>
            <a:r>
              <a:rPr lang="en-US" sz="2800" b="1" dirty="0"/>
              <a:t>documentation</a:t>
            </a:r>
          </a:p>
          <a:p>
            <a:pPr marL="0" indent="0">
              <a:buNone/>
            </a:pPr>
            <a:r>
              <a:rPr lang="en-US" sz="2800" dirty="0"/>
              <a:t>	- </a:t>
            </a:r>
            <a:r>
              <a:rPr lang="en-US" sz="2800" b="1" dirty="0"/>
              <a:t>Reduced time</a:t>
            </a:r>
            <a:r>
              <a:rPr lang="en-US" sz="2800" dirty="0"/>
              <a:t> in maintenance</a:t>
            </a:r>
          </a:p>
          <a:p>
            <a:pPr lvl="0">
              <a:buFontTx/>
              <a:buChar char="-"/>
            </a:pPr>
            <a:endParaRPr lang="en-US" sz="2800" dirty="0"/>
          </a:p>
          <a:p>
            <a:pPr marL="0" indent="0">
              <a:buNone/>
            </a:pPr>
            <a:r>
              <a:rPr lang="en-US" sz="2600" dirty="0"/>
              <a:t>	</a:t>
            </a:r>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Automated Tools and Technology</a:t>
            </a:r>
            <a:endParaRPr lang="en-US" b="1" dirty="0"/>
          </a:p>
        </p:txBody>
      </p:sp>
    </p:spTree>
    <p:extLst>
      <p:ext uri="{BB962C8B-B14F-4D97-AF65-F5344CB8AC3E}">
        <p14:creationId xmlns:p14="http://schemas.microsoft.com/office/powerpoint/2010/main" val="1204537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0" indent="0">
              <a:buNone/>
            </a:pPr>
            <a:r>
              <a:rPr lang="en-US" sz="2800" dirty="0"/>
              <a:t>Some of the automated tools and technology are</a:t>
            </a:r>
          </a:p>
          <a:p>
            <a:pPr marL="0" indent="0">
              <a:buNone/>
            </a:pPr>
            <a:r>
              <a:rPr lang="en-US" sz="2800" dirty="0"/>
              <a:t>	1. </a:t>
            </a:r>
            <a:r>
              <a:rPr lang="en-US" sz="2800" b="1" dirty="0"/>
              <a:t>CASE</a:t>
            </a:r>
            <a:r>
              <a:rPr lang="en-US" sz="2800" dirty="0"/>
              <a:t/>
            </a:r>
            <a:br>
              <a:rPr lang="en-US" sz="2800" dirty="0"/>
            </a:br>
            <a:r>
              <a:rPr lang="en-US" sz="2800" dirty="0"/>
              <a:t>	  Computer Aided System Engineering</a:t>
            </a:r>
            <a:br>
              <a:rPr lang="en-US" sz="2800" dirty="0"/>
            </a:br>
            <a:r>
              <a:rPr lang="en-US" sz="2800" dirty="0"/>
              <a:t/>
            </a:r>
            <a:br>
              <a:rPr lang="en-US" sz="2800" dirty="0"/>
            </a:br>
            <a:r>
              <a:rPr lang="en-US" sz="2800" dirty="0"/>
              <a:t>	2. </a:t>
            </a:r>
            <a:r>
              <a:rPr lang="en-US" sz="2800" b="1" dirty="0"/>
              <a:t>ADE</a:t>
            </a:r>
            <a:r>
              <a:rPr lang="en-US" sz="2800" dirty="0"/>
              <a:t/>
            </a:r>
            <a:br>
              <a:rPr lang="en-US" sz="2800" dirty="0"/>
            </a:br>
            <a:r>
              <a:rPr lang="en-US" sz="2800" dirty="0"/>
              <a:t>	  Application Development Environment</a:t>
            </a:r>
            <a:br>
              <a:rPr lang="en-US" sz="2800" dirty="0"/>
            </a:br>
            <a:r>
              <a:rPr lang="en-US" sz="2800" dirty="0"/>
              <a:t/>
            </a:r>
            <a:br>
              <a:rPr lang="en-US" sz="2800" dirty="0"/>
            </a:br>
            <a:r>
              <a:rPr lang="en-US" sz="2800" dirty="0"/>
              <a:t>	3. </a:t>
            </a:r>
            <a:r>
              <a:rPr lang="en-US" sz="2800" b="1" dirty="0"/>
              <a:t>Process and Project Managers</a:t>
            </a:r>
          </a:p>
          <a:p>
            <a:pPr marL="0" indent="0">
              <a:buNone/>
            </a:pPr>
            <a:r>
              <a:rPr lang="en-US" sz="2600" dirty="0"/>
              <a:t>	</a:t>
            </a:r>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Automated Tools and Technology</a:t>
            </a:r>
            <a:endParaRPr lang="en-US" b="1" dirty="0"/>
          </a:p>
        </p:txBody>
      </p:sp>
    </p:spTree>
    <p:extLst>
      <p:ext uri="{BB962C8B-B14F-4D97-AF65-F5344CB8AC3E}">
        <p14:creationId xmlns:p14="http://schemas.microsoft.com/office/powerpoint/2010/main" val="3685583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0" indent="0">
              <a:buNone/>
            </a:pPr>
            <a:r>
              <a:rPr lang="en-US" sz="2800" b="1" dirty="0"/>
              <a:t>1. CASE </a:t>
            </a:r>
            <a:r>
              <a:rPr lang="en-US" sz="2800" dirty="0"/>
              <a:t>(Computer Aided System Engineering)</a:t>
            </a:r>
          </a:p>
          <a:p>
            <a:pPr lvl="0">
              <a:buFontTx/>
              <a:buChar char="-"/>
            </a:pPr>
            <a:r>
              <a:rPr lang="en-US" sz="2800" dirty="0"/>
              <a:t>Is the use of automated tools that support </a:t>
            </a:r>
            <a:br>
              <a:rPr lang="en-US" sz="2800" dirty="0"/>
            </a:br>
            <a:r>
              <a:rPr lang="en-US" sz="2800" dirty="0"/>
              <a:t>	- drawing </a:t>
            </a:r>
            <a:br>
              <a:rPr lang="en-US" sz="2800" dirty="0"/>
            </a:br>
            <a:r>
              <a:rPr lang="en-US" sz="2800" dirty="0"/>
              <a:t>	- analysis		</a:t>
            </a:r>
            <a:br>
              <a:rPr lang="en-US" sz="2800" dirty="0"/>
            </a:br>
            <a:r>
              <a:rPr lang="en-US" sz="2800" dirty="0"/>
              <a:t>		   of system models and other specifications</a:t>
            </a:r>
          </a:p>
          <a:p>
            <a:pPr lvl="0">
              <a:buFontTx/>
              <a:buChar char="-"/>
            </a:pPr>
            <a:r>
              <a:rPr lang="en-US" sz="2800" dirty="0"/>
              <a:t>CAD (computer aided design) is a good example of CASE</a:t>
            </a:r>
          </a:p>
          <a:p>
            <a:pPr lvl="0">
              <a:buFontTx/>
              <a:buChar char="-"/>
            </a:pPr>
            <a:r>
              <a:rPr lang="en-US" sz="2800" dirty="0" err="1"/>
              <a:t>AutoDesk’s</a:t>
            </a:r>
            <a:r>
              <a:rPr lang="en-US" sz="2800" dirty="0"/>
              <a:t> AutoCAD is used to design buildings, furniture,</a:t>
            </a:r>
            <a:br>
              <a:rPr lang="en-US" sz="2800" dirty="0"/>
            </a:br>
            <a:r>
              <a:rPr lang="en-US" sz="2800" dirty="0"/>
              <a:t>						vehicles, structures </a:t>
            </a:r>
            <a:r>
              <a:rPr lang="en-US" b="1" dirty="0" smtClean="0"/>
              <a:t/>
            </a:r>
            <a:br>
              <a:rPr lang="en-US" b="1" dirty="0" smtClean="0"/>
            </a:br>
            <a:r>
              <a:rPr lang="en-US" b="1" dirty="0" smtClean="0"/>
              <a:t>	</a:t>
            </a:r>
            <a:endParaRPr lang="en-US" b="1" dirty="0"/>
          </a:p>
          <a:p>
            <a:pPr marL="0" indent="0">
              <a:buNone/>
            </a:pPr>
            <a:r>
              <a:rPr lang="en-US" sz="2600" dirty="0"/>
              <a:t>	</a:t>
            </a:r>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Automated Tools and Technology</a:t>
            </a:r>
            <a:endParaRPr lang="en-US" b="1" dirty="0"/>
          </a:p>
        </p:txBody>
      </p:sp>
    </p:spTree>
    <p:extLst>
      <p:ext uri="{BB962C8B-B14F-4D97-AF65-F5344CB8AC3E}">
        <p14:creationId xmlns:p14="http://schemas.microsoft.com/office/powerpoint/2010/main" val="4043394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0" indent="0">
              <a:buNone/>
            </a:pPr>
            <a:r>
              <a:rPr lang="en-US" sz="2800" b="1" dirty="0"/>
              <a:t>1. CASE </a:t>
            </a:r>
            <a:r>
              <a:rPr lang="en-US" sz="2800" dirty="0"/>
              <a:t>(Computer Aided System Engineering)</a:t>
            </a:r>
          </a:p>
          <a:p>
            <a:pPr marL="0" indent="0">
              <a:buNone/>
            </a:pPr>
            <a:r>
              <a:rPr lang="en-US" sz="2800" dirty="0"/>
              <a:t>Most CASE tools contains the following elements</a:t>
            </a:r>
          </a:p>
          <a:p>
            <a:pPr marL="0" indent="0">
              <a:buNone/>
            </a:pPr>
            <a:r>
              <a:rPr lang="en-US" sz="2800" b="1" dirty="0"/>
              <a:t>	a. CASE Repositories</a:t>
            </a:r>
          </a:p>
          <a:p>
            <a:pPr marL="0" indent="0">
              <a:buNone/>
            </a:pPr>
            <a:r>
              <a:rPr lang="en-US" sz="2800" b="1" dirty="0"/>
              <a:t>	b. CASE Facilities</a:t>
            </a:r>
          </a:p>
          <a:p>
            <a:pPr marL="0" indent="0">
              <a:buNone/>
            </a:pPr>
            <a:r>
              <a:rPr lang="en-US" sz="2800" b="1" dirty="0"/>
              <a:t>	c. Forward and Reverse Engineering</a:t>
            </a:r>
            <a:r>
              <a:rPr lang="en-US" b="1" dirty="0" smtClean="0"/>
              <a:t/>
            </a:r>
            <a:br>
              <a:rPr lang="en-US" b="1" dirty="0" smtClean="0"/>
            </a:br>
            <a:r>
              <a:rPr lang="en-US" b="1" dirty="0" smtClean="0"/>
              <a:t>	</a:t>
            </a:r>
            <a:endParaRPr lang="en-US" b="1" dirty="0"/>
          </a:p>
          <a:p>
            <a:pPr marL="0" indent="0">
              <a:buNone/>
            </a:pPr>
            <a:r>
              <a:rPr lang="en-US" sz="2600" dirty="0"/>
              <a:t>	</a:t>
            </a:r>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Automated Tools and Technology</a:t>
            </a:r>
            <a:endParaRPr lang="en-US" b="1" dirty="0"/>
          </a:p>
        </p:txBody>
      </p:sp>
    </p:spTree>
    <p:extLst>
      <p:ext uri="{BB962C8B-B14F-4D97-AF65-F5344CB8AC3E}">
        <p14:creationId xmlns:p14="http://schemas.microsoft.com/office/powerpoint/2010/main" val="3258236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514350" indent="-514350">
              <a:buAutoNum type="arabicPeriod"/>
            </a:pPr>
            <a:r>
              <a:rPr lang="en-US" sz="2800" b="1" dirty="0"/>
              <a:t>CASE </a:t>
            </a:r>
            <a:r>
              <a:rPr lang="en-US" sz="2800" dirty="0"/>
              <a:t>(Computer Aided System Engineering)</a:t>
            </a:r>
          </a:p>
          <a:p>
            <a:pPr marL="0" indent="0">
              <a:buNone/>
            </a:pPr>
            <a:r>
              <a:rPr lang="en-US" sz="2800" b="1" dirty="0"/>
              <a:t> a. CASE Repositories</a:t>
            </a:r>
          </a:p>
          <a:p>
            <a:pPr marL="0" indent="0">
              <a:buNone/>
            </a:pPr>
            <a:r>
              <a:rPr lang="en-US" sz="2800" b="1" dirty="0"/>
              <a:t>	</a:t>
            </a:r>
            <a:r>
              <a:rPr lang="en-US" sz="2800" dirty="0"/>
              <a:t>- it is the developer’s database</a:t>
            </a:r>
          </a:p>
          <a:p>
            <a:pPr marL="0" indent="0">
              <a:buNone/>
            </a:pPr>
            <a:r>
              <a:rPr lang="en-US" sz="2800" b="1" dirty="0"/>
              <a:t>	</a:t>
            </a:r>
            <a:r>
              <a:rPr lang="en-US" sz="2800" dirty="0"/>
              <a:t>- is in the center of the system</a:t>
            </a:r>
          </a:p>
          <a:p>
            <a:pPr marL="0" indent="0">
              <a:buNone/>
            </a:pPr>
            <a:r>
              <a:rPr lang="en-US" sz="2800" b="1" dirty="0"/>
              <a:t>	</a:t>
            </a:r>
            <a:r>
              <a:rPr lang="en-US" sz="2800" dirty="0"/>
              <a:t>- also contains tools for creating system models and</a:t>
            </a:r>
            <a:br>
              <a:rPr lang="en-US" sz="2800" dirty="0"/>
            </a:br>
            <a:r>
              <a:rPr lang="en-US" sz="2800" dirty="0"/>
              <a:t>	documentation</a:t>
            </a:r>
            <a:endParaRPr lang="en-US" sz="2800" b="1" dirty="0"/>
          </a:p>
          <a:p>
            <a:pPr marL="0" indent="0">
              <a:buNone/>
            </a:pPr>
            <a:r>
              <a:rPr lang="en-US" sz="2800" b="1" dirty="0"/>
              <a:t>	</a:t>
            </a:r>
            <a:r>
              <a:rPr lang="en-US" b="1" dirty="0" smtClean="0"/>
              <a:t/>
            </a:r>
            <a:br>
              <a:rPr lang="en-US" b="1" dirty="0" smtClean="0"/>
            </a:br>
            <a:r>
              <a:rPr lang="en-US" b="1" dirty="0" smtClean="0"/>
              <a:t>	</a:t>
            </a:r>
            <a:endParaRPr lang="en-US" b="1" dirty="0"/>
          </a:p>
          <a:p>
            <a:pPr marL="0" indent="0">
              <a:buNone/>
            </a:pPr>
            <a:r>
              <a:rPr lang="en-US" sz="2600" dirty="0"/>
              <a:t>	</a:t>
            </a:r>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Automated Tools and Technology</a:t>
            </a:r>
            <a:endParaRPr lang="en-US" b="1" dirty="0"/>
          </a:p>
        </p:txBody>
      </p:sp>
    </p:spTree>
    <p:extLst>
      <p:ext uri="{BB962C8B-B14F-4D97-AF65-F5344CB8AC3E}">
        <p14:creationId xmlns:p14="http://schemas.microsoft.com/office/powerpoint/2010/main" val="3502965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0" indent="0">
              <a:buNone/>
            </a:pPr>
            <a:r>
              <a:rPr lang="en-US" sz="2800" b="1" dirty="0"/>
              <a:t>CASE </a:t>
            </a:r>
            <a:r>
              <a:rPr lang="en-US" sz="2800" dirty="0"/>
              <a:t>(Computer Aided System Engineering)</a:t>
            </a:r>
          </a:p>
          <a:p>
            <a:pPr marL="0" indent="0">
              <a:buNone/>
            </a:pPr>
            <a:r>
              <a:rPr lang="en-US" sz="2800" b="1" dirty="0"/>
              <a:t>b. CASE Facilities: </a:t>
            </a:r>
            <a:r>
              <a:rPr lang="en-US" sz="2800" dirty="0"/>
              <a:t>includes facilities like</a:t>
            </a:r>
          </a:p>
          <a:p>
            <a:pPr lvl="2"/>
            <a:r>
              <a:rPr lang="en-US" sz="2000" b="1" dirty="0"/>
              <a:t>diagraming tools</a:t>
            </a:r>
            <a:r>
              <a:rPr lang="en-US" sz="2000" dirty="0"/>
              <a:t>: for drawing models</a:t>
            </a:r>
          </a:p>
          <a:p>
            <a:pPr lvl="2"/>
            <a:r>
              <a:rPr lang="en-US" sz="2000" b="1" dirty="0"/>
              <a:t>dictionary tools</a:t>
            </a:r>
            <a:r>
              <a:rPr lang="en-US" sz="2000" dirty="0"/>
              <a:t>: to record, delete, edit, and output the documentation and specifications</a:t>
            </a:r>
          </a:p>
          <a:p>
            <a:pPr lvl="2"/>
            <a:r>
              <a:rPr lang="en-US" sz="2000" b="1" dirty="0"/>
              <a:t>design tools</a:t>
            </a:r>
            <a:r>
              <a:rPr lang="en-US" sz="2000" dirty="0"/>
              <a:t>: to develop samples of system components</a:t>
            </a:r>
          </a:p>
          <a:p>
            <a:pPr lvl="2"/>
            <a:r>
              <a:rPr lang="en-US" sz="2000" b="1" dirty="0"/>
              <a:t>quality management tools</a:t>
            </a:r>
            <a:r>
              <a:rPr lang="en-US" sz="2000" dirty="0"/>
              <a:t>: to analyze system models, completeness, consistency</a:t>
            </a:r>
          </a:p>
          <a:p>
            <a:pPr lvl="2"/>
            <a:r>
              <a:rPr lang="en-US" sz="2000" b="1" dirty="0"/>
              <a:t>documentation tools</a:t>
            </a:r>
            <a:r>
              <a:rPr lang="en-US" sz="2000" dirty="0"/>
              <a:t>: to assemble, organize and report the system models</a:t>
            </a:r>
          </a:p>
          <a:p>
            <a:pPr lvl="2"/>
            <a:r>
              <a:rPr lang="en-US" sz="2000" b="1" dirty="0"/>
              <a:t>code generator tools</a:t>
            </a:r>
            <a:r>
              <a:rPr lang="en-US" sz="2000" dirty="0"/>
              <a:t>: to automatically generate database and application programs</a:t>
            </a:r>
          </a:p>
          <a:p>
            <a:pPr lvl="2"/>
            <a:r>
              <a:rPr lang="en-US" sz="2000" b="1" dirty="0"/>
              <a:t>testing tools</a:t>
            </a:r>
            <a:r>
              <a:rPr lang="en-US" sz="2000" dirty="0"/>
              <a:t>: to simulate the operations and the problems</a:t>
            </a:r>
          </a:p>
          <a:p>
            <a:pPr marL="0" indent="0">
              <a:buNone/>
            </a:pPr>
            <a:endParaRPr lang="en-US" sz="3200" dirty="0"/>
          </a:p>
          <a:p>
            <a:pPr marL="0" indent="0">
              <a:buNone/>
            </a:pPr>
            <a:r>
              <a:rPr lang="en-US" sz="3200" b="1" dirty="0"/>
              <a:t>	</a:t>
            </a:r>
            <a:r>
              <a:rPr lang="en-US" sz="2800" b="1" dirty="0"/>
              <a:t>	</a:t>
            </a:r>
            <a:r>
              <a:rPr lang="en-US" b="1" dirty="0" smtClean="0"/>
              <a:t/>
            </a:r>
            <a:br>
              <a:rPr lang="en-US" b="1" dirty="0" smtClean="0"/>
            </a:br>
            <a:r>
              <a:rPr lang="en-US" b="1" dirty="0" smtClean="0"/>
              <a:t>	</a:t>
            </a:r>
            <a:endParaRPr lang="en-US" b="1" dirty="0"/>
          </a:p>
          <a:p>
            <a:pPr marL="0" indent="0">
              <a:buNone/>
            </a:pPr>
            <a:r>
              <a:rPr lang="en-US" sz="2600" dirty="0"/>
              <a:t>	</a:t>
            </a:r>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Automated Tools and Technology</a:t>
            </a:r>
            <a:endParaRPr lang="en-US" b="1" dirty="0"/>
          </a:p>
        </p:txBody>
      </p:sp>
    </p:spTree>
    <p:extLst>
      <p:ext uri="{BB962C8B-B14F-4D97-AF65-F5344CB8AC3E}">
        <p14:creationId xmlns:p14="http://schemas.microsoft.com/office/powerpoint/2010/main" val="797229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0" indent="0">
              <a:buNone/>
            </a:pPr>
            <a:r>
              <a:rPr lang="en-US" sz="2800" b="1" dirty="0"/>
              <a:t>CASE </a:t>
            </a:r>
            <a:r>
              <a:rPr lang="en-US" sz="2800" dirty="0"/>
              <a:t>(Computer Aided System Engineering)</a:t>
            </a:r>
          </a:p>
          <a:p>
            <a:pPr marL="0" indent="0">
              <a:buNone/>
            </a:pPr>
            <a:r>
              <a:rPr lang="en-US" sz="2800" b="1" dirty="0"/>
              <a:t>c. Forward and Reverse Engineering</a:t>
            </a:r>
          </a:p>
          <a:p>
            <a:pPr marL="0" indent="0">
              <a:buNone/>
            </a:pPr>
            <a:endParaRPr lang="en-US" sz="2800" dirty="0"/>
          </a:p>
          <a:p>
            <a:pPr marL="0" indent="0">
              <a:buNone/>
            </a:pPr>
            <a:r>
              <a:rPr lang="en-US" sz="3200" dirty="0"/>
              <a:t>“The system can be developed all the way </a:t>
            </a:r>
            <a:r>
              <a:rPr lang="en-US" sz="3200" b="1" dirty="0"/>
              <a:t>from the initial design </a:t>
            </a:r>
            <a:r>
              <a:rPr lang="en-US" sz="3200" dirty="0"/>
              <a:t>to the implementation as well as </a:t>
            </a:r>
            <a:r>
              <a:rPr lang="en-US" sz="3200" b="1" dirty="0"/>
              <a:t>redesigning </a:t>
            </a:r>
            <a:r>
              <a:rPr lang="en-US" sz="3200" dirty="0"/>
              <a:t>the system </a:t>
            </a:r>
            <a:r>
              <a:rPr lang="en-US" sz="3200" b="1" dirty="0"/>
              <a:t>from the end point</a:t>
            </a:r>
            <a:r>
              <a:rPr lang="en-US" sz="3200" dirty="0"/>
              <a:t>.”</a:t>
            </a:r>
          </a:p>
          <a:p>
            <a:pPr marL="0" indent="0">
              <a:buNone/>
            </a:pPr>
            <a:endParaRPr lang="en-US" sz="3200" dirty="0"/>
          </a:p>
          <a:p>
            <a:pPr marL="0" indent="0">
              <a:buNone/>
            </a:pPr>
            <a:r>
              <a:rPr lang="en-US" sz="3200" b="1" dirty="0"/>
              <a:t>	</a:t>
            </a:r>
            <a:r>
              <a:rPr lang="en-US" sz="2800" b="1" dirty="0"/>
              <a:t>	</a:t>
            </a:r>
            <a:r>
              <a:rPr lang="en-US" b="1" dirty="0" smtClean="0"/>
              <a:t/>
            </a:r>
            <a:br>
              <a:rPr lang="en-US" b="1" dirty="0" smtClean="0"/>
            </a:br>
            <a:r>
              <a:rPr lang="en-US" b="1" dirty="0" smtClean="0"/>
              <a:t>	</a:t>
            </a:r>
            <a:endParaRPr lang="en-US" b="1" dirty="0"/>
          </a:p>
          <a:p>
            <a:pPr marL="0" indent="0">
              <a:buNone/>
            </a:pPr>
            <a:r>
              <a:rPr lang="en-US" sz="2600" dirty="0"/>
              <a:t>	</a:t>
            </a:r>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Automated Tools and Technology</a:t>
            </a:r>
            <a:endParaRPr lang="en-US" b="1" dirty="0"/>
          </a:p>
        </p:txBody>
      </p:sp>
    </p:spTree>
    <p:extLst>
      <p:ext uri="{BB962C8B-B14F-4D97-AF65-F5344CB8AC3E}">
        <p14:creationId xmlns:p14="http://schemas.microsoft.com/office/powerpoint/2010/main" val="334763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0" indent="0">
              <a:buNone/>
            </a:pPr>
            <a:r>
              <a:rPr lang="en-US" sz="2600" b="1" dirty="0"/>
              <a:t>2. ADE (Application Development Environment)</a:t>
            </a:r>
          </a:p>
          <a:p>
            <a:pPr lvl="0">
              <a:buFontTx/>
              <a:buChar char="-"/>
            </a:pPr>
            <a:r>
              <a:rPr lang="en-US" sz="2600" dirty="0"/>
              <a:t>Is an integrated software development tool</a:t>
            </a:r>
          </a:p>
          <a:p>
            <a:pPr lvl="0">
              <a:buFontTx/>
              <a:buChar char="-"/>
            </a:pPr>
            <a:r>
              <a:rPr lang="en-US" sz="2600" dirty="0"/>
              <a:t>Provides all the facilities for developing an IS</a:t>
            </a:r>
            <a:br>
              <a:rPr lang="en-US" sz="2600" dirty="0"/>
            </a:br>
            <a:r>
              <a:rPr lang="en-US" sz="2600" dirty="0"/>
              <a:t>	- with maximum speed and quality</a:t>
            </a:r>
          </a:p>
          <a:p>
            <a:pPr lvl="0">
              <a:buFontTx/>
              <a:buChar char="-"/>
            </a:pPr>
            <a:r>
              <a:rPr lang="en-US" sz="2600" dirty="0"/>
              <a:t>Is an improvement to RAD</a:t>
            </a:r>
          </a:p>
          <a:p>
            <a:pPr lvl="0">
              <a:buFontTx/>
              <a:buChar char="-"/>
            </a:pPr>
            <a:r>
              <a:rPr lang="en-US" sz="2600" dirty="0"/>
              <a:t>Some examples of ADE are</a:t>
            </a:r>
            <a:br>
              <a:rPr lang="en-US" sz="2600" dirty="0"/>
            </a:br>
            <a:r>
              <a:rPr lang="en-US" sz="2600" dirty="0"/>
              <a:t>	JAVA, ColdFusion, .NET Framework</a:t>
            </a:r>
          </a:p>
          <a:p>
            <a:pPr lvl="0">
              <a:buFontTx/>
              <a:buChar char="-"/>
            </a:pPr>
            <a:endParaRPr lang="en-US" sz="2600" dirty="0"/>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Automated Tools and Technology</a:t>
            </a:r>
            <a:endParaRPr lang="en-US" b="1" dirty="0"/>
          </a:p>
        </p:txBody>
      </p:sp>
    </p:spTree>
    <p:extLst>
      <p:ext uri="{BB962C8B-B14F-4D97-AF65-F5344CB8AC3E}">
        <p14:creationId xmlns:p14="http://schemas.microsoft.com/office/powerpoint/2010/main" val="748281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0" indent="0">
              <a:buNone/>
            </a:pPr>
            <a:r>
              <a:rPr lang="en-US" sz="2600" b="1" dirty="0"/>
              <a:t>2. ADE (Application Development Environment)</a:t>
            </a:r>
          </a:p>
          <a:p>
            <a:pPr lvl="0">
              <a:buFontTx/>
              <a:buChar char="-"/>
            </a:pPr>
            <a:r>
              <a:rPr lang="en-US" sz="2600" dirty="0"/>
              <a:t>Provides</a:t>
            </a:r>
          </a:p>
          <a:p>
            <a:pPr lvl="1"/>
            <a:r>
              <a:rPr lang="en-US" sz="2800" dirty="0"/>
              <a:t>Programming language and interpreters</a:t>
            </a:r>
          </a:p>
          <a:p>
            <a:pPr lvl="1"/>
            <a:r>
              <a:rPr lang="en-US" sz="2800" dirty="0"/>
              <a:t>Interface construction</a:t>
            </a:r>
          </a:p>
          <a:p>
            <a:pPr lvl="1"/>
            <a:r>
              <a:rPr lang="en-US" sz="2800" dirty="0"/>
              <a:t>Middleware</a:t>
            </a:r>
          </a:p>
          <a:p>
            <a:pPr lvl="1"/>
            <a:r>
              <a:rPr lang="en-US" sz="2800" dirty="0"/>
              <a:t>Testing tool</a:t>
            </a:r>
          </a:p>
          <a:p>
            <a:pPr lvl="1"/>
            <a:r>
              <a:rPr lang="en-US" sz="2800" dirty="0"/>
              <a:t>Version control tools</a:t>
            </a:r>
          </a:p>
          <a:p>
            <a:pPr lvl="1"/>
            <a:r>
              <a:rPr lang="en-US" sz="2800" dirty="0"/>
              <a:t>Help authoring tools</a:t>
            </a:r>
          </a:p>
          <a:p>
            <a:pPr lvl="1"/>
            <a:r>
              <a:rPr lang="en-US" sz="2800" dirty="0"/>
              <a:t>Repository links </a:t>
            </a:r>
          </a:p>
          <a:p>
            <a:pPr lvl="2">
              <a:buFontTx/>
              <a:buChar char="-"/>
            </a:pPr>
            <a:endParaRPr lang="en-US" dirty="0" smtClean="0"/>
          </a:p>
          <a:p>
            <a:pPr lvl="0">
              <a:buFontTx/>
              <a:buChar char="-"/>
            </a:pPr>
            <a:endParaRPr lang="en-US" sz="2600" dirty="0"/>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Automated Tools and Technology</a:t>
            </a:r>
            <a:endParaRPr lang="en-US" b="1" dirty="0"/>
          </a:p>
        </p:txBody>
      </p:sp>
    </p:spTree>
    <p:extLst>
      <p:ext uri="{BB962C8B-B14F-4D97-AF65-F5344CB8AC3E}">
        <p14:creationId xmlns:p14="http://schemas.microsoft.com/office/powerpoint/2010/main" val="295286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0" indent="0">
              <a:buNone/>
            </a:pPr>
            <a:r>
              <a:rPr lang="en-US" sz="2600" b="1" dirty="0"/>
              <a:t>3. Process and Project Managers</a:t>
            </a:r>
          </a:p>
          <a:p>
            <a:pPr lvl="0">
              <a:buFontTx/>
              <a:buChar char="-"/>
            </a:pPr>
            <a:r>
              <a:rPr lang="en-US" sz="2600" b="1" dirty="0"/>
              <a:t>Process Managers</a:t>
            </a:r>
            <a:r>
              <a:rPr lang="en-US" sz="2600" dirty="0"/>
              <a:t> are automated tools that</a:t>
            </a:r>
            <a:br>
              <a:rPr lang="en-US" sz="2600" dirty="0"/>
            </a:br>
            <a:r>
              <a:rPr lang="en-US" sz="2600" dirty="0"/>
              <a:t>	- </a:t>
            </a:r>
            <a:r>
              <a:rPr lang="en-US" dirty="0" smtClean="0"/>
              <a:t>helps </a:t>
            </a:r>
            <a:r>
              <a:rPr lang="en-US" dirty="0"/>
              <a:t>to </a:t>
            </a:r>
            <a:r>
              <a:rPr lang="en-US" dirty="0" smtClean="0"/>
              <a:t>create document </a:t>
            </a:r>
            <a:br>
              <a:rPr lang="en-US" dirty="0" smtClean="0"/>
            </a:br>
            <a:r>
              <a:rPr lang="en-US" dirty="0" smtClean="0"/>
              <a:t>	- manage </a:t>
            </a:r>
            <a:r>
              <a:rPr lang="en-US" dirty="0"/>
              <a:t>the methodology, its deliverables, and quality </a:t>
            </a:r>
            <a:r>
              <a:rPr lang="en-US" dirty="0" smtClean="0"/>
              <a:t>	management </a:t>
            </a:r>
            <a:r>
              <a:rPr lang="en-US" dirty="0"/>
              <a:t>standards. </a:t>
            </a:r>
            <a:endParaRPr lang="en-US" dirty="0" smtClean="0"/>
          </a:p>
          <a:p>
            <a:pPr lvl="0">
              <a:buFontTx/>
              <a:buChar char="-"/>
            </a:pPr>
            <a:r>
              <a:rPr lang="en-US" b="1" dirty="0" smtClean="0"/>
              <a:t>Project Managers </a:t>
            </a:r>
            <a:r>
              <a:rPr lang="en-US" dirty="0"/>
              <a:t>are automated tools that</a:t>
            </a:r>
            <a:br>
              <a:rPr lang="en-US" dirty="0"/>
            </a:br>
            <a:r>
              <a:rPr lang="en-US" dirty="0" smtClean="0"/>
              <a:t>	- </a:t>
            </a:r>
            <a:r>
              <a:rPr lang="en-US" dirty="0"/>
              <a:t>helps to plan system development </a:t>
            </a:r>
            <a:r>
              <a:rPr lang="en-US" dirty="0" smtClean="0"/>
              <a:t>activities</a:t>
            </a:r>
            <a:br>
              <a:rPr lang="en-US" dirty="0" smtClean="0"/>
            </a:br>
            <a:r>
              <a:rPr lang="en-US" dirty="0" smtClean="0"/>
              <a:t>	- </a:t>
            </a:r>
            <a:r>
              <a:rPr lang="en-US" dirty="0"/>
              <a:t>estimate and assign </a:t>
            </a:r>
            <a:r>
              <a:rPr lang="en-US" dirty="0" smtClean="0"/>
              <a:t>resources</a:t>
            </a:r>
            <a:br>
              <a:rPr lang="en-US" dirty="0" smtClean="0"/>
            </a:br>
            <a:r>
              <a:rPr lang="en-US" dirty="0" smtClean="0"/>
              <a:t>	- </a:t>
            </a:r>
            <a:r>
              <a:rPr lang="en-US" dirty="0"/>
              <a:t>schedule activities and </a:t>
            </a:r>
            <a:r>
              <a:rPr lang="en-US" dirty="0" smtClean="0"/>
              <a:t>resources</a:t>
            </a:r>
            <a:br>
              <a:rPr lang="en-US" dirty="0" smtClean="0"/>
            </a:br>
            <a:r>
              <a:rPr lang="en-US" dirty="0" smtClean="0"/>
              <a:t>	- </a:t>
            </a:r>
            <a:r>
              <a:rPr lang="en-US" dirty="0"/>
              <a:t>monitor </a:t>
            </a:r>
            <a:r>
              <a:rPr lang="en-US" dirty="0" smtClean="0"/>
              <a:t>progress</a:t>
            </a:r>
            <a:br>
              <a:rPr lang="en-US" dirty="0" smtClean="0"/>
            </a:br>
            <a:r>
              <a:rPr lang="en-US" dirty="0" smtClean="0"/>
              <a:t>	- </a:t>
            </a:r>
            <a:r>
              <a:rPr lang="en-US" dirty="0"/>
              <a:t>control and modify schedule and resources</a:t>
            </a:r>
            <a:endParaRPr lang="en-US" dirty="0" smtClean="0"/>
          </a:p>
          <a:p>
            <a:pPr lvl="0">
              <a:buFontTx/>
              <a:buChar char="-"/>
            </a:pPr>
            <a:endParaRPr lang="en-US" sz="2600" dirty="0"/>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Automated Tools and Technology</a:t>
            </a:r>
            <a:endParaRPr lang="en-US" b="1" dirty="0"/>
          </a:p>
        </p:txBody>
      </p:sp>
    </p:spTree>
    <p:extLst>
      <p:ext uri="{BB962C8B-B14F-4D97-AF65-F5344CB8AC3E}">
        <p14:creationId xmlns:p14="http://schemas.microsoft.com/office/powerpoint/2010/main" val="243203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 Maturity Model</a:t>
            </a:r>
            <a:endParaRPr lang="en-US" dirty="0"/>
          </a:p>
        </p:txBody>
      </p:sp>
      <p:sp>
        <p:nvSpPr>
          <p:cNvPr id="3" name="Content Placeholder 2"/>
          <p:cNvSpPr>
            <a:spLocks noGrp="1"/>
          </p:cNvSpPr>
          <p:nvPr>
            <p:ph idx="1"/>
          </p:nvPr>
        </p:nvSpPr>
        <p:spPr/>
        <p:txBody>
          <a:bodyPr/>
          <a:lstStyle/>
          <a:p>
            <a:pPr marL="0" indent="0">
              <a:buNone/>
            </a:pPr>
            <a:r>
              <a:rPr lang="en-US" dirty="0" smtClean="0"/>
              <a:t>2. Level 2: Repeatable</a:t>
            </a:r>
          </a:p>
          <a:p>
            <a:pPr marL="685800" lvl="1"/>
            <a:r>
              <a:rPr lang="en-US" dirty="0"/>
              <a:t>In the second level, the project management processes and practices are established to track project costs, schedules and functionality. </a:t>
            </a:r>
            <a:endParaRPr lang="en-US" dirty="0" smtClean="0"/>
          </a:p>
          <a:p>
            <a:pPr lvl="1"/>
            <a:r>
              <a:rPr lang="en-US" dirty="0" smtClean="0"/>
              <a:t>A </a:t>
            </a:r>
            <a:r>
              <a:rPr lang="en-US" dirty="0"/>
              <a:t>system development process is always followed and success or failure is still a function of the skill and experience of the team. A concerned effort is </a:t>
            </a:r>
            <a:r>
              <a:rPr lang="en-US" dirty="0" smtClean="0"/>
              <a:t>always </a:t>
            </a:r>
            <a:r>
              <a:rPr lang="en-US" dirty="0"/>
              <a:t>applied to get the project success. </a:t>
            </a:r>
          </a:p>
          <a:p>
            <a:pPr marL="0" indent="0">
              <a:buNone/>
            </a:pPr>
            <a:r>
              <a:rPr lang="en-US" dirty="0" smtClean="0"/>
              <a:t>3. Level 3: Defined</a:t>
            </a:r>
          </a:p>
          <a:p>
            <a:pPr marL="400050" lvl="1" indent="0">
              <a:buNone/>
            </a:pPr>
            <a:r>
              <a:rPr lang="en-US" dirty="0"/>
              <a:t>In this level, a standard system development process or methodology is purchased or developed and all the project use this process to develop and maintain information systems and software</a:t>
            </a:r>
            <a:endParaRPr lang="en-US" dirty="0" smtClean="0"/>
          </a:p>
        </p:txBody>
      </p:sp>
    </p:spTree>
    <p:extLst>
      <p:ext uri="{BB962C8B-B14F-4D97-AF65-F5344CB8AC3E}">
        <p14:creationId xmlns:p14="http://schemas.microsoft.com/office/powerpoint/2010/main" val="4108465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533401" y="1219200"/>
            <a:ext cx="11429999" cy="5105400"/>
          </a:xfrm>
        </p:spPr>
        <p:txBody>
          <a:bodyPr>
            <a:noAutofit/>
          </a:bodyPr>
          <a:lstStyle/>
          <a:p>
            <a:pPr marL="0" indent="0">
              <a:buNone/>
            </a:pPr>
            <a:r>
              <a:rPr lang="en-US" sz="2600" b="1" dirty="0"/>
              <a:t>3. Process and Project Managers</a:t>
            </a:r>
          </a:p>
          <a:p>
            <a:pPr lvl="0">
              <a:buFontTx/>
              <a:buChar char="-"/>
            </a:pPr>
            <a:r>
              <a:rPr lang="en-US" sz="2600" dirty="0"/>
              <a:t>These two tools help in a system’s</a:t>
            </a:r>
            <a:br>
              <a:rPr lang="en-US" sz="2600" dirty="0"/>
            </a:br>
            <a:r>
              <a:rPr lang="en-US" sz="2600" dirty="0"/>
              <a:t/>
            </a:r>
            <a:br>
              <a:rPr lang="en-US" sz="2600" dirty="0"/>
            </a:br>
            <a:r>
              <a:rPr lang="en-US" sz="2600" b="1" dirty="0"/>
              <a:t>CROSS LIFE CYCLE ACTIVITIES</a:t>
            </a:r>
          </a:p>
          <a:p>
            <a:pPr marL="0" indent="0">
              <a:buNone/>
            </a:pPr>
            <a:endParaRPr lang="en-US" b="1" dirty="0" smtClean="0"/>
          </a:p>
          <a:p>
            <a:pPr lvl="0">
              <a:buFontTx/>
              <a:buChar char="-"/>
            </a:pPr>
            <a:r>
              <a:rPr lang="en-US" sz="2600" dirty="0"/>
              <a:t>Microsoft Project, VISIO, SPSS are good project and process management tools</a:t>
            </a:r>
          </a:p>
        </p:txBody>
      </p:sp>
      <p:sp>
        <p:nvSpPr>
          <p:cNvPr id="13" name="Title 12"/>
          <p:cNvSpPr>
            <a:spLocks noGrp="1"/>
          </p:cNvSpPr>
          <p:nvPr>
            <p:ph type="title"/>
          </p:nvPr>
        </p:nvSpPr>
        <p:spPr>
          <a:xfrm>
            <a:off x="304800" y="431800"/>
            <a:ext cx="11582400" cy="863600"/>
          </a:xfrm>
        </p:spPr>
        <p:txBody>
          <a:bodyPr>
            <a:normAutofit/>
          </a:bodyPr>
          <a:lstStyle/>
          <a:p>
            <a:r>
              <a:rPr lang="en-US" b="1" dirty="0" smtClean="0"/>
              <a:t>Automated Tools and Technology</a:t>
            </a:r>
            <a:endParaRPr lang="en-US" b="1" dirty="0"/>
          </a:p>
        </p:txBody>
      </p:sp>
    </p:spTree>
    <p:extLst>
      <p:ext uri="{BB962C8B-B14F-4D97-AF65-F5344CB8AC3E}">
        <p14:creationId xmlns:p14="http://schemas.microsoft.com/office/powerpoint/2010/main" val="166180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 Maturity Model</a:t>
            </a:r>
            <a:endParaRPr lang="en-US" dirty="0"/>
          </a:p>
        </p:txBody>
      </p:sp>
      <p:sp>
        <p:nvSpPr>
          <p:cNvPr id="3" name="Content Placeholder 2"/>
          <p:cNvSpPr>
            <a:spLocks noGrp="1"/>
          </p:cNvSpPr>
          <p:nvPr>
            <p:ph idx="1"/>
          </p:nvPr>
        </p:nvSpPr>
        <p:spPr/>
        <p:txBody>
          <a:bodyPr/>
          <a:lstStyle/>
          <a:p>
            <a:pPr marL="0" lvl="0" indent="0">
              <a:buNone/>
            </a:pPr>
            <a:r>
              <a:rPr lang="en-US" dirty="0" smtClean="0"/>
              <a:t>4. </a:t>
            </a:r>
            <a:r>
              <a:rPr lang="en-US" dirty="0"/>
              <a:t>Level 4: Managed </a:t>
            </a:r>
          </a:p>
          <a:p>
            <a:pPr marL="685800" lvl="1"/>
            <a:r>
              <a:rPr lang="en-US" dirty="0"/>
              <a:t>In this level, measurable goals for quality and productivity are </a:t>
            </a:r>
            <a:r>
              <a:rPr lang="en-US" dirty="0" smtClean="0"/>
              <a:t>established</a:t>
            </a:r>
          </a:p>
          <a:p>
            <a:pPr marL="685800" lvl="1"/>
            <a:r>
              <a:rPr lang="en-US" dirty="0" smtClean="0"/>
              <a:t> </a:t>
            </a:r>
            <a:r>
              <a:rPr lang="en-US" dirty="0"/>
              <a:t>The measures of the standard system development process and product quality are collected and </a:t>
            </a:r>
            <a:r>
              <a:rPr lang="en-US" dirty="0" smtClean="0"/>
              <a:t>stored</a:t>
            </a:r>
          </a:p>
          <a:p>
            <a:pPr marL="0" lvl="0" indent="0">
              <a:buNone/>
            </a:pPr>
            <a:r>
              <a:rPr lang="en-US" dirty="0" smtClean="0"/>
              <a:t>5. </a:t>
            </a:r>
            <a:r>
              <a:rPr lang="en-US" dirty="0"/>
              <a:t>Level 5: Optimizing </a:t>
            </a:r>
          </a:p>
          <a:p>
            <a:pPr marL="685800" lvl="1"/>
            <a:r>
              <a:rPr lang="en-US" dirty="0"/>
              <a:t>In this level, the standardized system development process is continuously monitored and improved on the basis of measures and data analysis established in earlier levels</a:t>
            </a:r>
            <a:r>
              <a:rPr lang="en-US" dirty="0" smtClean="0"/>
              <a:t>.</a:t>
            </a:r>
          </a:p>
          <a:p>
            <a:pPr marL="685800" lvl="1"/>
            <a:r>
              <a:rPr lang="en-US" dirty="0"/>
              <a:t>This includes changing the technology, using best practices to perform activities, and adjusting the process itself. </a:t>
            </a:r>
            <a:endParaRPr lang="en-US" dirty="0" smtClean="0"/>
          </a:p>
        </p:txBody>
      </p:sp>
    </p:spTree>
    <p:extLst>
      <p:ext uri="{BB962C8B-B14F-4D97-AF65-F5344CB8AC3E}">
        <p14:creationId xmlns:p14="http://schemas.microsoft.com/office/powerpoint/2010/main" val="110855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do system development projects come from?</a:t>
            </a:r>
            <a:endParaRPr lang="en-US" dirty="0"/>
          </a:p>
        </p:txBody>
      </p:sp>
      <p:sp>
        <p:nvSpPr>
          <p:cNvPr id="3" name="Content Placeholder 2"/>
          <p:cNvSpPr>
            <a:spLocks noGrp="1"/>
          </p:cNvSpPr>
          <p:nvPr>
            <p:ph idx="1"/>
          </p:nvPr>
        </p:nvSpPr>
        <p:spPr/>
        <p:txBody>
          <a:bodyPr>
            <a:normAutofit/>
          </a:bodyPr>
          <a:lstStyle/>
          <a:p>
            <a:pPr>
              <a:buFontTx/>
              <a:buChar char="-"/>
            </a:pPr>
            <a:r>
              <a:rPr lang="en-US" sz="2400" dirty="0"/>
              <a:t>Initiated by the users and the owners</a:t>
            </a:r>
          </a:p>
          <a:p>
            <a:pPr>
              <a:buFontTx/>
              <a:buChar char="-"/>
            </a:pPr>
            <a:r>
              <a:rPr lang="en-US" sz="2400" dirty="0"/>
              <a:t>From problems, opportunities and directives</a:t>
            </a:r>
          </a:p>
          <a:p>
            <a:pPr>
              <a:buFontTx/>
              <a:buChar char="-"/>
            </a:pPr>
            <a:r>
              <a:rPr lang="en-US" sz="2400" dirty="0"/>
              <a:t>Aim of project is to solve problems</a:t>
            </a:r>
          </a:p>
          <a:p>
            <a:pPr>
              <a:buFontTx/>
              <a:buChar char="-"/>
            </a:pPr>
            <a:r>
              <a:rPr lang="en-US" sz="2400" dirty="0"/>
              <a:t>According to JAMES WETHERBE, a problem can be classified as</a:t>
            </a:r>
          </a:p>
          <a:p>
            <a:pPr marL="0" indent="0">
              <a:buNone/>
            </a:pPr>
            <a:r>
              <a:rPr lang="en-US" sz="2400" b="1" dirty="0"/>
              <a:t>		PIECES</a:t>
            </a:r>
            <a:endParaRPr lang="en-US" sz="2400" dirty="0"/>
          </a:p>
        </p:txBody>
      </p:sp>
    </p:spTree>
    <p:extLst>
      <p:ext uri="{BB962C8B-B14F-4D97-AF65-F5344CB8AC3E}">
        <p14:creationId xmlns:p14="http://schemas.microsoft.com/office/powerpoint/2010/main" val="145643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do system development projects come from?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need to correct or improve</a:t>
            </a:r>
          </a:p>
          <a:p>
            <a:pPr marL="0" indent="0">
              <a:buNone/>
            </a:pPr>
            <a:r>
              <a:rPr lang="en-US" sz="2400" dirty="0"/>
              <a:t>P: 	PERFORMANCE</a:t>
            </a:r>
          </a:p>
          <a:p>
            <a:pPr marL="0" indent="0">
              <a:buNone/>
            </a:pPr>
            <a:r>
              <a:rPr lang="en-US" sz="2400" dirty="0"/>
              <a:t>I: 	INFORMATION</a:t>
            </a:r>
          </a:p>
          <a:p>
            <a:pPr marL="0" indent="0">
              <a:buNone/>
            </a:pPr>
            <a:r>
              <a:rPr lang="en-US" sz="2400" dirty="0"/>
              <a:t>E:	ECONOMICS </a:t>
            </a:r>
          </a:p>
          <a:p>
            <a:pPr marL="0" indent="0">
              <a:buNone/>
            </a:pPr>
            <a:r>
              <a:rPr lang="en-US" sz="2400" dirty="0"/>
              <a:t>C:	CONTROL </a:t>
            </a:r>
          </a:p>
          <a:p>
            <a:pPr marL="0" indent="0">
              <a:buNone/>
            </a:pPr>
            <a:r>
              <a:rPr lang="en-US" sz="2400" dirty="0"/>
              <a:t>E: 	EFFICIENCY</a:t>
            </a:r>
          </a:p>
          <a:p>
            <a:pPr marL="0" indent="0">
              <a:buNone/>
            </a:pPr>
            <a:r>
              <a:rPr lang="en-US" sz="2400" dirty="0"/>
              <a:t>S: 	SERVICE</a:t>
            </a:r>
            <a:br>
              <a:rPr lang="en-US" sz="2400" dirty="0"/>
            </a:br>
            <a:endParaRPr lang="en-US" sz="2400" dirty="0"/>
          </a:p>
          <a:p>
            <a:pPr marL="0" indent="0">
              <a:buNone/>
            </a:pPr>
            <a:endParaRPr lang="en-US" sz="2400" dirty="0"/>
          </a:p>
        </p:txBody>
      </p:sp>
    </p:spTree>
    <p:extLst>
      <p:ext uri="{BB962C8B-B14F-4D97-AF65-F5344CB8AC3E}">
        <p14:creationId xmlns:p14="http://schemas.microsoft.com/office/powerpoint/2010/main" val="620364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do system development projects come from?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t>the need to correct or improve</a:t>
            </a:r>
          </a:p>
          <a:p>
            <a:pPr marL="0" indent="0">
              <a:buNone/>
            </a:pPr>
            <a:r>
              <a:rPr lang="en-US" sz="2400" dirty="0"/>
              <a:t>PERFORMANCE :of system, process.</a:t>
            </a:r>
          </a:p>
          <a:p>
            <a:pPr marL="0" indent="0">
              <a:buNone/>
            </a:pPr>
            <a:r>
              <a:rPr lang="en-US" sz="2400" dirty="0"/>
              <a:t>INFORMATION :to be derived, knowledge to be gained</a:t>
            </a:r>
          </a:p>
          <a:p>
            <a:pPr marL="0" indent="0">
              <a:buNone/>
            </a:pPr>
            <a:r>
              <a:rPr lang="en-US" sz="2400" dirty="0"/>
              <a:t>ECONOMICS : decrease cost and increase profits</a:t>
            </a:r>
          </a:p>
          <a:p>
            <a:pPr marL="0" indent="0">
              <a:buNone/>
            </a:pPr>
            <a:r>
              <a:rPr lang="en-US" sz="2400" dirty="0"/>
              <a:t>CONTROL : maintain security and privacy</a:t>
            </a:r>
          </a:p>
          <a:p>
            <a:pPr marL="0" indent="0">
              <a:buNone/>
            </a:pPr>
            <a:r>
              <a:rPr lang="en-US" sz="2400" dirty="0"/>
              <a:t>EFFICIENCY : efficient process, efficient people</a:t>
            </a:r>
          </a:p>
          <a:p>
            <a:pPr marL="0" indent="0">
              <a:buNone/>
            </a:pPr>
            <a:r>
              <a:rPr lang="en-US" sz="2400" dirty="0"/>
              <a:t>SERVICE : quality service to customers, suppliers, employees</a:t>
            </a:r>
            <a:br>
              <a:rPr lang="en-US" sz="2400" dirty="0"/>
            </a:br>
            <a:endParaRPr lang="en-US" sz="2400" dirty="0"/>
          </a:p>
          <a:p>
            <a:pPr marL="0" indent="0">
              <a:buNone/>
            </a:pPr>
            <a:r>
              <a:rPr lang="en-US" sz="2400" dirty="0"/>
              <a:t/>
            </a:r>
            <a:br>
              <a:rPr lang="en-US" sz="2400" dirty="0"/>
            </a:br>
            <a:endParaRPr lang="en-US" sz="2400" dirty="0"/>
          </a:p>
          <a:p>
            <a:pPr marL="0" indent="0">
              <a:buNone/>
            </a:pPr>
            <a:endParaRPr lang="en-US" sz="2400" dirty="0"/>
          </a:p>
        </p:txBody>
      </p:sp>
    </p:spTree>
    <p:extLst>
      <p:ext uri="{BB962C8B-B14F-4D97-AF65-F5344CB8AC3E}">
        <p14:creationId xmlns:p14="http://schemas.microsoft.com/office/powerpoint/2010/main" val="6638839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TotalTime>
  <Words>1285</Words>
  <Application>Microsoft Office PowerPoint</Application>
  <PresentationFormat>Widescreen</PresentationFormat>
  <Paragraphs>253</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Century Gothic</vt:lpstr>
      <vt:lpstr>Wingdings 3</vt:lpstr>
      <vt:lpstr>Ion</vt:lpstr>
      <vt:lpstr>INFORMATION SYSTEM DEVELOPMENT</vt:lpstr>
      <vt:lpstr>The process of system development</vt:lpstr>
      <vt:lpstr>Capability Maturity Model</vt:lpstr>
      <vt:lpstr>Capability Maturity Model</vt:lpstr>
      <vt:lpstr>Capability Maturity Model</vt:lpstr>
      <vt:lpstr>Capability Maturity Model</vt:lpstr>
      <vt:lpstr>Where do system development projects come from?</vt:lpstr>
      <vt:lpstr>Where do system development projects come from?</vt:lpstr>
      <vt:lpstr>Where do system development projects come from?</vt:lpstr>
      <vt:lpstr>Where do system development projects come from?</vt:lpstr>
      <vt:lpstr>Where do system development projects come from?</vt:lpstr>
      <vt:lpstr>THE FAST PHASES</vt:lpstr>
      <vt:lpstr>THE FAST PHASES</vt:lpstr>
      <vt:lpstr>THE FAST PHASES</vt:lpstr>
      <vt:lpstr>THE FAST PHASES</vt:lpstr>
      <vt:lpstr>THE FAST PHASES</vt:lpstr>
      <vt:lpstr>THE FAST PHASES</vt:lpstr>
      <vt:lpstr>THE FAST PHASES</vt:lpstr>
      <vt:lpstr>THE FAST PHASES</vt:lpstr>
      <vt:lpstr>THE FAST PHASES</vt:lpstr>
      <vt:lpstr>THE FAST PHASES</vt:lpstr>
      <vt:lpstr>THE FAST PHASES</vt:lpstr>
      <vt:lpstr>CROSS LIFE CYCLE ACTIVITIES</vt:lpstr>
      <vt:lpstr>CROSS LIFE CYCLE ACTIVITIES</vt:lpstr>
      <vt:lpstr>CROSS LIFE CYCLE ACTIVITIES</vt:lpstr>
      <vt:lpstr>CROSS LIFE CYCLE ACTIVITIES</vt:lpstr>
      <vt:lpstr>ALTERNATIVE ROUTE &amp; STRATEGIES for system development</vt:lpstr>
      <vt:lpstr>ALTERNATIVE ROUTE &amp; STRATEGIES for system development</vt:lpstr>
      <vt:lpstr>ALTERNATIVE ROUTE &amp; STRATEGIES for system development</vt:lpstr>
      <vt:lpstr>ALTERNATIVE ROUTE &amp; STRATEGIES for system development</vt:lpstr>
      <vt:lpstr>ALTERNATIVE ROUTE &amp; STRATEGIES for system development</vt:lpstr>
      <vt:lpstr>ALTERNATIVE ROUTE &amp; STRATEGIES for system development</vt:lpstr>
      <vt:lpstr>ALTERNATIVE ROUTE &amp; STRATEGIES for system development</vt:lpstr>
      <vt:lpstr>ALTERNATIVE ROUTE &amp; STRATEGIES for system development</vt:lpstr>
      <vt:lpstr>ALTERNATIVE ROUTE &amp; STRATEGIES for system development</vt:lpstr>
      <vt:lpstr>ALTERNATIVE ROUTE &amp; STRATEGIES for system development</vt:lpstr>
      <vt:lpstr>ALTERNATIVE ROUTE &amp; STRATEGIES for system development</vt:lpstr>
      <vt:lpstr>ALTERNATIVE ROUTE &amp; STRATEGIES for system development</vt:lpstr>
      <vt:lpstr>ALTERNATIVE ROUTE &amp; STRATEGIES for system development</vt:lpstr>
      <vt:lpstr>Automated Tools and Technology</vt:lpstr>
      <vt:lpstr>Automated Tools and Technology</vt:lpstr>
      <vt:lpstr>Automated Tools and Technology</vt:lpstr>
      <vt:lpstr>Automated Tools and Technology</vt:lpstr>
      <vt:lpstr>Automated Tools and Technology</vt:lpstr>
      <vt:lpstr>Automated Tools and Technology</vt:lpstr>
      <vt:lpstr>Automated Tools and Technology</vt:lpstr>
      <vt:lpstr>Automated Tools and Technology</vt:lpstr>
      <vt:lpstr>Automated Tools and Technology</vt:lpstr>
      <vt:lpstr>Automated Tools and Technology</vt:lpstr>
      <vt:lpstr>Automated Tools and Technology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dc:creator>
  <cp:lastModifiedBy>Rishi</cp:lastModifiedBy>
  <cp:revision>36</cp:revision>
  <dcterms:created xsi:type="dcterms:W3CDTF">2017-02-02T11:08:35Z</dcterms:created>
  <dcterms:modified xsi:type="dcterms:W3CDTF">2017-02-03T17:12:37Z</dcterms:modified>
</cp:coreProperties>
</file>