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1" r:id="rId2"/>
    <p:sldId id="260" r:id="rId3"/>
    <p:sldId id="257" r:id="rId4"/>
    <p:sldId id="258"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2" r:id="rId23"/>
    <p:sldId id="285" r:id="rId24"/>
    <p:sldId id="286" r:id="rId25"/>
    <p:sldId id="287" r:id="rId26"/>
    <p:sldId id="288" r:id="rId27"/>
    <p:sldId id="289"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3EACD5-D22C-4B54-B5E0-E206A96F476D}" type="datetimeFigureOut">
              <a:rPr lang="en-US" smtClean="0"/>
              <a:pPr/>
              <a:t>11/16/2018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56E4B3-CB9B-4F7A-989A-2C745B722E90}" type="slidenum">
              <a:rPr lang="en-US" smtClean="0"/>
              <a:pPr/>
              <a:t>‹#›</a:t>
            </a:fld>
            <a:endParaRPr lang="en-US"/>
          </a:p>
        </p:txBody>
      </p:sp>
    </p:spTree>
    <p:extLst>
      <p:ext uri="{BB962C8B-B14F-4D97-AF65-F5344CB8AC3E}">
        <p14:creationId xmlns:p14="http://schemas.microsoft.com/office/powerpoint/2010/main" xmlns="" val="4023951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ED219D0-2C5C-4253-98D7-0533C5D66E81}" type="datetime1">
              <a:rPr lang="en-US" smtClean="0"/>
              <a:pPr/>
              <a:t>11/16/2018</a:t>
            </a:fld>
            <a:endParaRPr lang="en-US"/>
          </a:p>
        </p:txBody>
      </p:sp>
      <p:sp>
        <p:nvSpPr>
          <p:cNvPr id="19" name="Footer Placeholder 18"/>
          <p:cNvSpPr>
            <a:spLocks noGrp="1"/>
          </p:cNvSpPr>
          <p:nvPr>
            <p:ph type="ftr" sz="quarter" idx="11"/>
          </p:nvPr>
        </p:nvSpPr>
        <p:spPr/>
        <p:txBody>
          <a:bodyPr/>
          <a:lstStyle/>
          <a:p>
            <a:r>
              <a:rPr lang="en-US" smtClean="0"/>
              <a:t>Made by Lecturer Navraj Koirala, CCT College, Butwal</a:t>
            </a:r>
            <a:endParaRPr lang="en-US"/>
          </a:p>
        </p:txBody>
      </p:sp>
      <p:sp>
        <p:nvSpPr>
          <p:cNvPr id="27" name="Slide Number Placeholder 26"/>
          <p:cNvSpPr>
            <a:spLocks noGrp="1"/>
          </p:cNvSpPr>
          <p:nvPr>
            <p:ph type="sldNum" sz="quarter" idx="12"/>
          </p:nvPr>
        </p:nvSpPr>
        <p:spPr/>
        <p:txBody>
          <a:bodyPr/>
          <a:lstStyle/>
          <a:p>
            <a:fld id="{19DD85C6-B4F6-4113-9139-C2C45BB08BD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190714-4E75-4EDB-BCCF-D928C03F4B8D}" type="datetime1">
              <a:rPr lang="en-US" smtClean="0"/>
              <a:pPr/>
              <a:t>11/16/2018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19DD85C6-B4F6-4113-9139-C2C45BB08B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9EEEBB-C9DD-4535-A701-FD1EB680D652}" type="datetime1">
              <a:rPr lang="en-US" smtClean="0"/>
              <a:pPr/>
              <a:t>11/16/2018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19DD85C6-B4F6-4113-9139-C2C45BB08B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110FF4-AC99-4C41-8FC9-A5778644F4FC}" type="datetime1">
              <a:rPr lang="en-US" smtClean="0"/>
              <a:pPr/>
              <a:t>11/16/2018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19DD85C6-B4F6-4113-9139-C2C45BB08B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AE6819-61B5-4872-9534-ADCE0A5A4855}" type="datetime1">
              <a:rPr lang="en-US" smtClean="0"/>
              <a:pPr/>
              <a:t>11/16/2018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19DD85C6-B4F6-4113-9139-C2C45BB08BD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BA386A-3B52-4A71-AB76-463C8F6C61B7}" type="datetime1">
              <a:rPr lang="en-US" smtClean="0"/>
              <a:pPr/>
              <a:t>11/16/2018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p:txBody>
          <a:bodyPr/>
          <a:lstStyle/>
          <a:p>
            <a:fld id="{19DD85C6-B4F6-4113-9139-C2C45BB08B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81E69A2-8FE5-4FC1-BD82-F43F8C4B0ABD}" type="datetime1">
              <a:rPr lang="en-US" smtClean="0"/>
              <a:pPr/>
              <a:t>11/16/2018</a:t>
            </a:fld>
            <a:endParaRPr lang="en-US"/>
          </a:p>
        </p:txBody>
      </p:sp>
      <p:sp>
        <p:nvSpPr>
          <p:cNvPr id="8" name="Footer Placeholder 7"/>
          <p:cNvSpPr>
            <a:spLocks noGrp="1"/>
          </p:cNvSpPr>
          <p:nvPr>
            <p:ph type="ftr" sz="quarter" idx="11"/>
          </p:nvPr>
        </p:nvSpPr>
        <p:spPr/>
        <p:txBody>
          <a:bodyPr/>
          <a:lstStyle/>
          <a:p>
            <a:r>
              <a:rPr lang="en-US" smtClean="0"/>
              <a:t>Made by Lecturer Navraj Koirala, CCT College, Butwal</a:t>
            </a:r>
            <a:endParaRPr lang="en-US"/>
          </a:p>
        </p:txBody>
      </p:sp>
      <p:sp>
        <p:nvSpPr>
          <p:cNvPr id="9" name="Slide Number Placeholder 8"/>
          <p:cNvSpPr>
            <a:spLocks noGrp="1"/>
          </p:cNvSpPr>
          <p:nvPr>
            <p:ph type="sldNum" sz="quarter" idx="12"/>
          </p:nvPr>
        </p:nvSpPr>
        <p:spPr/>
        <p:txBody>
          <a:bodyPr/>
          <a:lstStyle/>
          <a:p>
            <a:fld id="{19DD85C6-B4F6-4113-9139-C2C45BB08B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A42985-526A-49B4-9444-8EA6E6C319A7}" type="datetime1">
              <a:rPr lang="en-US" smtClean="0"/>
              <a:pPr/>
              <a:t>11/16/2018</a:t>
            </a:fld>
            <a:endParaRPr lang="en-US"/>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
        <p:nvSpPr>
          <p:cNvPr id="5" name="Slide Number Placeholder 4"/>
          <p:cNvSpPr>
            <a:spLocks noGrp="1"/>
          </p:cNvSpPr>
          <p:nvPr>
            <p:ph type="sldNum" sz="quarter" idx="12"/>
          </p:nvPr>
        </p:nvSpPr>
        <p:spPr/>
        <p:txBody>
          <a:bodyPr/>
          <a:lstStyle/>
          <a:p>
            <a:fld id="{19DD85C6-B4F6-4113-9139-C2C45BB08B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F683B-49EB-45DC-9729-EAAF8FC47DD2}" type="datetime1">
              <a:rPr lang="en-US" smtClean="0"/>
              <a:pPr/>
              <a:t>11/16/2018</a:t>
            </a:fld>
            <a:endParaRPr lang="en-US"/>
          </a:p>
        </p:txBody>
      </p:sp>
      <p:sp>
        <p:nvSpPr>
          <p:cNvPr id="3" name="Footer Placeholder 2"/>
          <p:cNvSpPr>
            <a:spLocks noGrp="1"/>
          </p:cNvSpPr>
          <p:nvPr>
            <p:ph type="ftr" sz="quarter" idx="11"/>
          </p:nvPr>
        </p:nvSpPr>
        <p:spPr/>
        <p:txBody>
          <a:bodyPr/>
          <a:lstStyle/>
          <a:p>
            <a:r>
              <a:rPr lang="en-US" smtClean="0"/>
              <a:t>Made by Lecturer Navraj Koirala, CCT College, Butwal</a:t>
            </a:r>
            <a:endParaRPr lang="en-US"/>
          </a:p>
        </p:txBody>
      </p:sp>
      <p:sp>
        <p:nvSpPr>
          <p:cNvPr id="4" name="Slide Number Placeholder 3"/>
          <p:cNvSpPr>
            <a:spLocks noGrp="1"/>
          </p:cNvSpPr>
          <p:nvPr>
            <p:ph type="sldNum" sz="quarter" idx="12"/>
          </p:nvPr>
        </p:nvSpPr>
        <p:spPr/>
        <p:txBody>
          <a:bodyPr/>
          <a:lstStyle/>
          <a:p>
            <a:fld id="{19DD85C6-B4F6-4113-9139-C2C45BB08B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ADAD3B-269E-4B1C-98BD-62E14A60BAB3}" type="datetime1">
              <a:rPr lang="en-US" smtClean="0"/>
              <a:pPr/>
              <a:t>11/16/2018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p:txBody>
          <a:bodyPr/>
          <a:lstStyle/>
          <a:p>
            <a:fld id="{19DD85C6-B4F6-4113-9139-C2C45BB08B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6C72E9-48B5-4A30-8A44-BB0D04D5B2F1}" type="datetime1">
              <a:rPr lang="en-US" smtClean="0"/>
              <a:pPr/>
              <a:t>11/16/2018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9DD85C6-B4F6-4113-9139-C2C45BB08BD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9924BA-4214-4109-9799-03E6BBBC29F8}" type="datetime1">
              <a:rPr lang="en-US" smtClean="0"/>
              <a:pPr/>
              <a:t>11/16/2018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Made by Lecturer Navraj Koirala, CCT College, Butwal</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DD85C6-B4F6-4113-9139-C2C45BB08BD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Chapter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Computer Systems Software Engineers</a:t>
            </a:r>
            <a:endParaRPr lang="en-US" dirty="0"/>
          </a:p>
        </p:txBody>
      </p:sp>
      <p:sp>
        <p:nvSpPr>
          <p:cNvPr id="3" name="Content Placeholder 2"/>
          <p:cNvSpPr>
            <a:spLocks noGrp="1"/>
          </p:cNvSpPr>
          <p:nvPr>
            <p:ph idx="1"/>
          </p:nvPr>
        </p:nvSpPr>
        <p:spPr/>
        <p:txBody>
          <a:bodyPr>
            <a:normAutofit lnSpcReduction="10000"/>
          </a:bodyPr>
          <a:lstStyle/>
          <a:p>
            <a:r>
              <a:rPr lang="en-US" dirty="0" smtClean="0"/>
              <a:t/>
            </a:r>
            <a:br>
              <a:rPr lang="en-US" dirty="0" smtClean="0"/>
            </a:br>
            <a:r>
              <a:rPr lang="en-US" dirty="0" smtClean="0"/>
              <a:t>Computer systems software engineers coordinate the construction and maintenance of a company's computer systems and plan their future growth. Working with the company, they coordinate each department's computer needs - such as ordering, inventory, billing, and payroll recordkeeping - and make suggestions about the appropriate technical direction. The engineers also might set up the company's intranets, namely the networks that link computers within the organization and ease communication among the various departments.</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software engineers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Systems software engineers work for companies that configure, implement, and install complete computer systems. These engineers may be members of the marketing or sales staff, serving as the primary technical resource for sales workers and customers. They may also be involved with technical support to the company's customers. Since the selling of complex computer systems often requires substantial customization for the purchaser's organization, software engineers help to explain the requirements necessary for installing and operating the new system in the purchaser's computing environment. One of the major responsibilities of systems software engineers is ensuring a proper level of security across the systems they are configuring.</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ethics:</a:t>
            </a:r>
            <a:endParaRPr lang="en-US" dirty="0"/>
          </a:p>
        </p:txBody>
      </p:sp>
      <p:sp>
        <p:nvSpPr>
          <p:cNvPr id="3" name="Content Placeholder 2"/>
          <p:cNvSpPr>
            <a:spLocks noGrp="1"/>
          </p:cNvSpPr>
          <p:nvPr>
            <p:ph idx="1"/>
          </p:nvPr>
        </p:nvSpPr>
        <p:spPr/>
        <p:txBody>
          <a:bodyPr/>
          <a:lstStyle/>
          <a:p>
            <a:r>
              <a:rPr lang="en-US"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p>
          <a:p>
            <a:pPr>
              <a:buNone/>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5632311"/>
          </a:xfrm>
          <a:prstGeom prst="rect">
            <a:avLst/>
          </a:prstGeom>
        </p:spPr>
        <p:txBody>
          <a:bodyPr wrap="square">
            <a:spAutoFit/>
          </a:bodyPr>
          <a:lstStyle/>
          <a:p>
            <a:r>
              <a:rPr lang="en-US" sz="2000" dirty="0" smtClean="0"/>
              <a:t>1. PUBLIC - Software engineers shall act consistently with the public interest.</a:t>
            </a:r>
          </a:p>
          <a:p>
            <a:r>
              <a:rPr lang="en-US" sz="2000" dirty="0" smtClean="0"/>
              <a:t>2. CLIENT AND EMPLOYER - Software engineers shall act in a manner that is in the best interests of their client and employer consistent with the public interest.</a:t>
            </a:r>
          </a:p>
          <a:p>
            <a:r>
              <a:rPr lang="en-US" sz="2000" dirty="0" smtClean="0"/>
              <a:t>3. PRODUCT - Software engineers shall ensure that their products and related modifications meet the highest professional standards possible.</a:t>
            </a:r>
          </a:p>
          <a:p>
            <a:r>
              <a:rPr lang="en-US" sz="2000" dirty="0" smtClean="0"/>
              <a:t>4. JUDGMENT - Software engineers shall maintain integrity and independence in their professional judgment.</a:t>
            </a:r>
          </a:p>
          <a:p>
            <a:r>
              <a:rPr lang="en-US" sz="2000" dirty="0" smtClean="0"/>
              <a:t>5. MANAGEMENT - Software engineering managers and leaders shall subscribe to and promote an ethical approach to the management of software development and maintenance.</a:t>
            </a:r>
          </a:p>
          <a:p>
            <a:r>
              <a:rPr lang="en-US" sz="2000" dirty="0" smtClean="0"/>
              <a:t>6. PROFESSION - Software engineers shall advance the integrity and reputation of the profession consistent with the public interest.</a:t>
            </a:r>
          </a:p>
          <a:p>
            <a:r>
              <a:rPr lang="en-US" sz="2000" dirty="0" smtClean="0"/>
              <a:t>7. COLLEAGUES - Software engineers shall be fair to and supportive of their colleagues.</a:t>
            </a:r>
          </a:p>
          <a:p>
            <a:r>
              <a:rPr lang="en-US" sz="2000" dirty="0" smtClean="0"/>
              <a:t>8. SELF - Software engineers shall participate in lifelong learning regarding the practice of their profession and shall promote an ethical approach to the practice of the profession.</a:t>
            </a:r>
            <a:endParaRPr lang="en-US" sz="2000" dirty="0"/>
          </a:p>
        </p:txBody>
      </p:sp>
      <p:sp>
        <p:nvSpPr>
          <p:cNvPr id="3" name="Footer Placeholder 2"/>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7924800" cy="5262979"/>
          </a:xfrm>
          <a:prstGeom prst="rect">
            <a:avLst/>
          </a:prstGeom>
        </p:spPr>
        <p:txBody>
          <a:bodyPr wrap="square">
            <a:spAutoFit/>
          </a:bodyPr>
          <a:lstStyle/>
          <a:p>
            <a:pPr algn="ctr"/>
            <a:r>
              <a:rPr lang="en-US" sz="3600" b="1" dirty="0" smtClean="0"/>
              <a:t>The system development life cycle</a:t>
            </a:r>
          </a:p>
          <a:p>
            <a:pPr algn="just"/>
            <a:r>
              <a:rPr lang="en-US" sz="2000" dirty="0" smtClean="0"/>
              <a:t>The system development life cycle framework provides a sequence of activities for system designers and developers to follow. It consists of a set of steps or phases in which each phase of the SDLC uses the results of the previous one.</a:t>
            </a:r>
          </a:p>
          <a:p>
            <a:pPr algn="just"/>
            <a:r>
              <a:rPr lang="en-US" sz="2000" dirty="0" smtClean="0"/>
              <a:t>The SDLC adheres to important phases that are essential for developers, such as planning, analysis, design and implementation, and are explained in the section below. It includes evaluation of present system, information gathering, feasibility study and request approval. A number of SDLC models have been created: waterfall, fountain, spiral, build and fix, rapid prototyping, incremental, synchronize and stabilize. The oldest of these, and the best known, is the waterfall model: a sequence of stages in which the output of each stage becomes the input for the next. These stages can be characterized and divided up in different ways, including the following:</a:t>
            </a:r>
            <a:endParaRPr lang="en-US" sz="2000" dirty="0"/>
          </a:p>
        </p:txBody>
      </p:sp>
      <p:sp>
        <p:nvSpPr>
          <p:cNvPr id="3" name="Footer Placeholder 2"/>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a:pPr>
            <a:r>
              <a:rPr lang="en-US" b="1" dirty="0" smtClean="0"/>
              <a:t>Preliminary analysis</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None/>
            </a:pPr>
            <a:r>
              <a:rPr lang="en-US" dirty="0" smtClean="0">
                <a:latin typeface="Calisto MT" pitchFamily="18" charset="0"/>
                <a:cs typeface="Times New Roman" pitchFamily="18" charset="0"/>
              </a:rPr>
              <a:t>		The objective of phase 1 is to conduct a preliminary analysis, propose alternative solutions, describe costs and benefits and submit a preliminary plan with recommendations.</a:t>
            </a:r>
          </a:p>
          <a:p>
            <a:pPr marL="514350" indent="-514350">
              <a:buFont typeface="+mj-lt"/>
              <a:buAutoNum type="alphaLcParenR"/>
            </a:pPr>
            <a:r>
              <a:rPr lang="en-US" b="1" dirty="0" smtClean="0">
                <a:latin typeface="Calisto MT" pitchFamily="18" charset="0"/>
                <a:cs typeface="Times New Roman" pitchFamily="18" charset="0"/>
              </a:rPr>
              <a:t>Conduct the preliminary analysis:</a:t>
            </a:r>
            <a:r>
              <a:rPr lang="en-US" dirty="0" smtClean="0">
                <a:latin typeface="Calisto MT" pitchFamily="18" charset="0"/>
                <a:cs typeface="Times New Roman" pitchFamily="18" charset="0"/>
              </a:rPr>
              <a:t> in this step, you need to find out the organization's objectives and the nature and scope of the problem under study. Even if a problem refers only to a small segment of the organization itself, you need to find out what the objectives of the organization itself are. Then you need to see how the problem being studied fits in with them.</a:t>
            </a:r>
          </a:p>
          <a:p>
            <a:pPr marL="514350" indent="-514350">
              <a:buFont typeface="+mj-lt"/>
              <a:buAutoNum type="alphaLcParenR"/>
            </a:pPr>
            <a:r>
              <a:rPr lang="en-US" b="1" dirty="0" smtClean="0">
                <a:latin typeface="Calisto MT" pitchFamily="18" charset="0"/>
                <a:cs typeface="Times New Roman" pitchFamily="18" charset="0"/>
              </a:rPr>
              <a:t>Propose alternative solutions:</a:t>
            </a:r>
            <a:r>
              <a:rPr lang="en-US" dirty="0" smtClean="0">
                <a:latin typeface="Calisto MT" pitchFamily="18" charset="0"/>
                <a:cs typeface="Times New Roman" pitchFamily="18" charset="0"/>
              </a:rPr>
              <a:t> In digging into the organization's objectives and specific problems, you may have already covered some solutions. Alternate proposals may come from interviewing employees, clients, suppliers, and/or consultants. You can also study what competitors are doing. With this data, you will have three choices: leave the system as is, improve it, or develop a new system.</a:t>
            </a:r>
          </a:p>
          <a:p>
            <a:pPr marL="514350" indent="-514350">
              <a:buFont typeface="+mj-lt"/>
              <a:buAutoNum type="alphaLcParenR"/>
            </a:pPr>
            <a:r>
              <a:rPr lang="en-US" b="1" dirty="0" smtClean="0">
                <a:latin typeface="Calisto MT" pitchFamily="18" charset="0"/>
                <a:cs typeface="Times New Roman" pitchFamily="18" charset="0"/>
              </a:rPr>
              <a:t>Describe the costs and benefits.</a:t>
            </a:r>
          </a:p>
          <a:p>
            <a:pPr marL="514350" indent="-514350">
              <a:buFont typeface="+mj-lt"/>
              <a:buAutoNum type="alphaLcParenR"/>
            </a:pPr>
            <a:endParaRPr lang="en-US" dirty="0" smtClean="0">
              <a:latin typeface="Calisto MT" pitchFamily="18" charset="0"/>
              <a:cs typeface="Times New Roman" pitchFamily="18" charset="0"/>
            </a:endParaRPr>
          </a:p>
          <a:p>
            <a:pPr marL="514350" indent="-514350">
              <a:buFont typeface="+mj-lt"/>
              <a:buAutoNum type="alphaLcParenR"/>
            </a:pPr>
            <a:endParaRPr lang="en-US" dirty="0">
              <a:latin typeface="Calisto MT"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Autofit/>
          </a:bodyPr>
          <a:lstStyle/>
          <a:p>
            <a:pPr marL="914400" indent="-914400">
              <a:buFont typeface="+mj-lt"/>
              <a:buAutoNum type="arabicPeriod" startAt="2"/>
            </a:pPr>
            <a:r>
              <a:rPr lang="en-US" sz="3000" b="1" dirty="0" smtClean="0"/>
              <a:t>Systems analysis, requirements definition</a:t>
            </a:r>
            <a:r>
              <a:rPr lang="en-US" sz="3000" dirty="0" smtClean="0"/>
              <a:t>:</a:t>
            </a:r>
            <a:endParaRPr lang="en-US" sz="3000" dirty="0"/>
          </a:p>
        </p:txBody>
      </p:sp>
      <p:sp>
        <p:nvSpPr>
          <p:cNvPr id="3" name="Content Placeholder 2"/>
          <p:cNvSpPr>
            <a:spLocks noGrp="1"/>
          </p:cNvSpPr>
          <p:nvPr>
            <p:ph idx="1"/>
          </p:nvPr>
        </p:nvSpPr>
        <p:spPr/>
        <p:txBody>
          <a:bodyPr>
            <a:noAutofit/>
          </a:bodyPr>
          <a:lstStyle/>
          <a:p>
            <a:pPr algn="just">
              <a:buNone/>
            </a:pPr>
            <a:r>
              <a:rPr lang="en-US" sz="1900" dirty="0" smtClean="0"/>
              <a:t>		Defines project goals into defined functions and operation of the intended application. It is the process of gathering and interpreting facts, diagnosing problems and recommending improvements to the system. Analyzes end-user information needs and also removes any inconsistencies and incompleteness in these requirements.</a:t>
            </a:r>
          </a:p>
          <a:p>
            <a:pPr marL="514350" indent="-514350" algn="just">
              <a:buNone/>
            </a:pPr>
            <a:r>
              <a:rPr lang="en-US" sz="1900" dirty="0" smtClean="0"/>
              <a:t>	A series of steps followed by the developer are :</a:t>
            </a:r>
          </a:p>
          <a:p>
            <a:pPr marL="514350" indent="-514350" algn="just">
              <a:buFont typeface="+mj-lt"/>
              <a:buAutoNum type="arabicPeriod"/>
            </a:pPr>
            <a:r>
              <a:rPr lang="en-US" sz="1900" dirty="0" smtClean="0"/>
              <a:t>Collection of Facts: End user requirements are obtained through documentation, client interviews, observation and questionnaires,</a:t>
            </a:r>
          </a:p>
          <a:p>
            <a:pPr marL="514350" indent="-514350" algn="just">
              <a:buFont typeface="+mj-lt"/>
              <a:buAutoNum type="arabicPeriod"/>
            </a:pPr>
            <a:r>
              <a:rPr lang="en-US" sz="1900" dirty="0" smtClean="0"/>
              <a:t>Scrutiny of the existing system: Identify pros and cons of the current system in-place, so as to carry forward the pros and avoid the cons in the new system.</a:t>
            </a:r>
          </a:p>
          <a:p>
            <a:pPr marL="514350" indent="-514350" algn="just">
              <a:buFont typeface="+mj-lt"/>
              <a:buAutoNum type="arabicPeriod"/>
            </a:pPr>
            <a:r>
              <a:rPr lang="en-US" sz="1900" dirty="0" smtClean="0"/>
              <a:t>Analyzing the proposed system: Solutions to the shortcomings in step two are found and any specific user proposals are used to prepare the specifications.</a:t>
            </a:r>
          </a:p>
          <a:p>
            <a:pPr algn="just"/>
            <a:endParaRPr lang="en-US" sz="19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Systems design</a:t>
            </a:r>
            <a:r>
              <a:rPr lang="en-US" dirty="0" smtClean="0"/>
              <a:t>:</a:t>
            </a:r>
            <a:endParaRPr lang="en-US" dirty="0"/>
          </a:p>
        </p:txBody>
      </p:sp>
      <p:sp>
        <p:nvSpPr>
          <p:cNvPr id="3" name="Content Placeholder 2"/>
          <p:cNvSpPr>
            <a:spLocks noGrp="1"/>
          </p:cNvSpPr>
          <p:nvPr>
            <p:ph idx="1"/>
          </p:nvPr>
        </p:nvSpPr>
        <p:spPr/>
        <p:txBody>
          <a:bodyPr/>
          <a:lstStyle/>
          <a:p>
            <a:r>
              <a:rPr lang="en-US" dirty="0" smtClean="0"/>
              <a:t>Describes desired features and operations in detail, including screen layouts, business rules, process diagrams, </a:t>
            </a:r>
            <a:r>
              <a:rPr lang="en-US" dirty="0" err="1" smtClean="0"/>
              <a:t>pseudocode</a:t>
            </a:r>
            <a:r>
              <a:rPr lang="en-US" dirty="0" smtClean="0"/>
              <a:t> and other documentation.</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Development</a:t>
            </a:r>
            <a:r>
              <a:rPr lang="en-US" dirty="0" smtClean="0"/>
              <a:t>:</a:t>
            </a:r>
            <a:endParaRPr lang="en-US" dirty="0"/>
          </a:p>
        </p:txBody>
      </p:sp>
      <p:sp>
        <p:nvSpPr>
          <p:cNvPr id="3" name="Content Placeholder 2"/>
          <p:cNvSpPr>
            <a:spLocks noGrp="1"/>
          </p:cNvSpPr>
          <p:nvPr>
            <p:ph idx="1"/>
          </p:nvPr>
        </p:nvSpPr>
        <p:spPr/>
        <p:txBody>
          <a:bodyPr/>
          <a:lstStyle/>
          <a:p>
            <a:r>
              <a:rPr lang="en-US" dirty="0" smtClean="0"/>
              <a:t>The real code is written here.</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Integration and testing</a:t>
            </a:r>
            <a:r>
              <a:rPr lang="en-US" dirty="0" smtClean="0"/>
              <a:t>:</a:t>
            </a:r>
            <a:endParaRPr lang="en-US" dirty="0"/>
          </a:p>
        </p:txBody>
      </p:sp>
      <p:sp>
        <p:nvSpPr>
          <p:cNvPr id="3" name="Content Placeholder 2"/>
          <p:cNvSpPr>
            <a:spLocks noGrp="1"/>
          </p:cNvSpPr>
          <p:nvPr>
            <p:ph idx="1"/>
          </p:nvPr>
        </p:nvSpPr>
        <p:spPr/>
        <p:txBody>
          <a:bodyPr/>
          <a:lstStyle/>
          <a:p>
            <a:r>
              <a:rPr lang="en-US" dirty="0" smtClean="0"/>
              <a:t>Brings all the pieces together into a special testing environment, then checks for errors, bugs and inter-operability.</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p:txBody>
          <a:bodyPr/>
          <a:lstStyle/>
          <a:p>
            <a:r>
              <a:rPr lang="en-GB" dirty="0"/>
              <a:t>What is software engineering?</a:t>
            </a:r>
          </a:p>
        </p:txBody>
      </p:sp>
      <p:sp>
        <p:nvSpPr>
          <p:cNvPr id="71685" name="Rectangle 5"/>
          <p:cNvSpPr>
            <a:spLocks noGrp="1" noChangeArrowheads="1"/>
          </p:cNvSpPr>
          <p:nvPr>
            <p:ph idx="1"/>
          </p:nvPr>
        </p:nvSpPr>
        <p:spPr/>
        <p:txBody>
          <a:bodyPr/>
          <a:lstStyle/>
          <a:p>
            <a:r>
              <a:rPr lang="en-GB" dirty="0"/>
              <a:t>Software engineering is an engineering discipline that is concerned with all aspects of software production.</a:t>
            </a:r>
          </a:p>
          <a:p>
            <a:r>
              <a:rPr lang="en-GB" dirty="0"/>
              <a:t>Software engineers should adopt a systematic and organised approach to their work and use appropriate tools and techniques depending on the problem to be solved, the development constraints and the resources available.</a:t>
            </a:r>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Acceptance, installation, deployment</a:t>
            </a:r>
            <a:r>
              <a:rPr lang="en-US" dirty="0" smtClean="0"/>
              <a:t>:</a:t>
            </a:r>
            <a:endParaRPr lang="en-US" dirty="0"/>
          </a:p>
        </p:txBody>
      </p:sp>
      <p:sp>
        <p:nvSpPr>
          <p:cNvPr id="3" name="Content Placeholder 2"/>
          <p:cNvSpPr>
            <a:spLocks noGrp="1"/>
          </p:cNvSpPr>
          <p:nvPr>
            <p:ph idx="1"/>
          </p:nvPr>
        </p:nvSpPr>
        <p:spPr/>
        <p:txBody>
          <a:bodyPr/>
          <a:lstStyle/>
          <a:p>
            <a:r>
              <a:rPr lang="en-US" dirty="0" smtClean="0"/>
              <a:t>The final stage of initial development, where the software is put into production and runs actual business.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Maintenance</a:t>
            </a:r>
            <a:r>
              <a:rPr lang="en-US" dirty="0" smtClean="0"/>
              <a:t>:</a:t>
            </a:r>
            <a:endParaRPr lang="en-US" dirty="0"/>
          </a:p>
        </p:txBody>
      </p:sp>
      <p:sp>
        <p:nvSpPr>
          <p:cNvPr id="3" name="Content Placeholder 2"/>
          <p:cNvSpPr>
            <a:spLocks noGrp="1"/>
          </p:cNvSpPr>
          <p:nvPr>
            <p:ph idx="1"/>
          </p:nvPr>
        </p:nvSpPr>
        <p:spPr/>
        <p:txBody>
          <a:bodyPr/>
          <a:lstStyle/>
          <a:p>
            <a:r>
              <a:rPr lang="en-US" dirty="0" smtClean="0"/>
              <a:t>During the maintenance stage of the SDLC, the system is assessed to ensure it does not become obsolete. This is also where changes are made to initial software. It involves continuous evaluation of the system in terms of its performance.</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qph.ec.quoracdn.net/main-qimg-6a8ddf68f46f56202a04bd13c7f31c83-c"/>
          <p:cNvPicPr>
            <a:picLocks noChangeAspect="1" noChangeArrowheads="1"/>
          </p:cNvPicPr>
          <p:nvPr/>
        </p:nvPicPr>
        <p:blipFill>
          <a:blip r:embed="rId2"/>
          <a:srcRect/>
          <a:stretch>
            <a:fillRect/>
          </a:stretch>
        </p:blipFill>
        <p:spPr bwMode="auto">
          <a:xfrm>
            <a:off x="457200" y="1524000"/>
            <a:ext cx="7582755" cy="4419600"/>
          </a:xfrm>
          <a:prstGeom prst="rect">
            <a:avLst/>
          </a:prstGeom>
          <a:noFill/>
        </p:spPr>
      </p:pic>
      <p:sp>
        <p:nvSpPr>
          <p:cNvPr id="3" name="Footer Placeholder 2"/>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History of Software Engineering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Pioneering Era (1955-1965)</a:t>
            </a:r>
            <a:endParaRPr lang="en-US" dirty="0"/>
          </a:p>
        </p:txBody>
      </p:sp>
      <p:sp>
        <p:nvSpPr>
          <p:cNvPr id="3" name="Content Placeholder 2"/>
          <p:cNvSpPr>
            <a:spLocks noGrp="1"/>
          </p:cNvSpPr>
          <p:nvPr>
            <p:ph idx="1"/>
          </p:nvPr>
        </p:nvSpPr>
        <p:spPr/>
        <p:txBody>
          <a:bodyPr/>
          <a:lstStyle/>
          <a:p>
            <a:r>
              <a:rPr lang="tr-TR" dirty="0" smtClean="0">
                <a:solidFill>
                  <a:srgbClr val="C20E0E"/>
                </a:solidFill>
              </a:rPr>
              <a:t>N</a:t>
            </a:r>
            <a:r>
              <a:rPr lang="en-US" dirty="0" err="1" smtClean="0">
                <a:solidFill>
                  <a:srgbClr val="C20E0E"/>
                </a:solidFill>
              </a:rPr>
              <a:t>ew</a:t>
            </a:r>
            <a:r>
              <a:rPr lang="en-US" dirty="0" smtClean="0">
                <a:solidFill>
                  <a:srgbClr val="C20E0E"/>
                </a:solidFill>
              </a:rPr>
              <a:t> computers</a:t>
            </a:r>
            <a:r>
              <a:rPr lang="en-US" dirty="0" smtClean="0"/>
              <a:t> were coming out </a:t>
            </a:r>
            <a:r>
              <a:rPr lang="en-US" dirty="0" smtClean="0">
                <a:solidFill>
                  <a:srgbClr val="C20E0E"/>
                </a:solidFill>
              </a:rPr>
              <a:t>almost every year or two</a:t>
            </a:r>
            <a:r>
              <a:rPr lang="en-US" dirty="0" smtClean="0"/>
              <a:t>, rendering existing ones obsolete.</a:t>
            </a:r>
            <a:endParaRPr lang="tr-TR" dirty="0" smtClean="0"/>
          </a:p>
          <a:p>
            <a:pPr>
              <a:buFontTx/>
              <a:buNone/>
            </a:pPr>
            <a:r>
              <a:rPr lang="en-US" dirty="0" smtClean="0"/>
              <a:t> </a:t>
            </a:r>
            <a:endParaRPr lang="tr-TR" dirty="0" smtClean="0"/>
          </a:p>
          <a:p>
            <a:r>
              <a:rPr lang="en-US" dirty="0" smtClean="0"/>
              <a:t>people had to </a:t>
            </a:r>
            <a:r>
              <a:rPr lang="en-US" dirty="0" smtClean="0">
                <a:solidFill>
                  <a:srgbClr val="C20E0E"/>
                </a:solidFill>
              </a:rPr>
              <a:t>rewrite all their programs</a:t>
            </a:r>
            <a:r>
              <a:rPr lang="en-US" dirty="0" smtClean="0"/>
              <a:t> to run on these new machines. </a:t>
            </a:r>
            <a:endParaRPr lang="tr-TR" dirty="0" smtClean="0"/>
          </a:p>
          <a:p>
            <a:pPr>
              <a:buFontTx/>
              <a:buNone/>
            </a:pPr>
            <a:endParaRPr lang="en-US" dirty="0" smtClean="0"/>
          </a:p>
          <a:p>
            <a:r>
              <a:rPr lang="en-US" dirty="0" smtClean="0"/>
              <a:t>Programmers did not have computers on their desks and had to go to the "</a:t>
            </a:r>
            <a:r>
              <a:rPr lang="en-US" dirty="0" smtClean="0">
                <a:solidFill>
                  <a:srgbClr val="C20E0E"/>
                </a:solidFill>
              </a:rPr>
              <a:t>machine room</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95DB6E-095B-49AD-B84B-FD193D0231C2}" type="slidenum">
              <a:rPr lang="en-US"/>
              <a:pPr/>
              <a:t>25</a:t>
            </a:fld>
            <a:endParaRPr lang="en-US"/>
          </a:p>
        </p:txBody>
      </p:sp>
      <p:sp>
        <p:nvSpPr>
          <p:cNvPr id="10242" name="Rectangle 2"/>
          <p:cNvSpPr>
            <a:spLocks noGrp="1" noChangeArrowheads="1"/>
          </p:cNvSpPr>
          <p:nvPr>
            <p:ph type="title"/>
          </p:nvPr>
        </p:nvSpPr>
        <p:spPr/>
        <p:txBody>
          <a:bodyPr/>
          <a:lstStyle/>
          <a:p>
            <a:r>
              <a:rPr lang="en-US" b="1" u="sng"/>
              <a:t>The Stabilizing Era </a:t>
            </a:r>
            <a:r>
              <a:rPr lang="tr-TR" b="1" u="sng"/>
              <a:t>- 2</a:t>
            </a:r>
            <a:endParaRPr lang="en-US" b="1" u="sng"/>
          </a:p>
        </p:txBody>
      </p:sp>
      <p:sp>
        <p:nvSpPr>
          <p:cNvPr id="10243" name="Rectangle 3"/>
          <p:cNvSpPr>
            <a:spLocks noGrp="1" noChangeArrowheads="1"/>
          </p:cNvSpPr>
          <p:nvPr>
            <p:ph type="body" idx="1"/>
          </p:nvPr>
        </p:nvSpPr>
        <p:spPr/>
        <p:txBody>
          <a:bodyPr/>
          <a:lstStyle/>
          <a:p>
            <a:pPr>
              <a:lnSpc>
                <a:spcPct val="80000"/>
              </a:lnSpc>
            </a:pPr>
            <a:r>
              <a:rPr lang="en-US" sz="2000" i="1" dirty="0">
                <a:solidFill>
                  <a:srgbClr val="C20E0E"/>
                </a:solidFill>
              </a:rPr>
              <a:t>IBM 360</a:t>
            </a:r>
            <a:r>
              <a:rPr lang="en-US" sz="2000" dirty="0"/>
              <a:t> signaled the beginning of the </a:t>
            </a:r>
            <a:r>
              <a:rPr lang="en-US" sz="2000" i="1" dirty="0">
                <a:solidFill>
                  <a:srgbClr val="C20E0E"/>
                </a:solidFill>
              </a:rPr>
              <a:t>stabilizing era</a:t>
            </a:r>
            <a:r>
              <a:rPr lang="en-US" sz="2000" dirty="0"/>
              <a:t>. </a:t>
            </a:r>
            <a:endParaRPr lang="tr-TR" sz="2000" dirty="0"/>
          </a:p>
          <a:p>
            <a:pPr>
              <a:lnSpc>
                <a:spcPct val="80000"/>
              </a:lnSpc>
            </a:pPr>
            <a:r>
              <a:rPr lang="tr-TR" sz="2000" dirty="0"/>
              <a:t>L</a:t>
            </a:r>
            <a:r>
              <a:rPr lang="en-US" sz="2000" dirty="0" err="1"/>
              <a:t>argest</a:t>
            </a:r>
            <a:r>
              <a:rPr lang="en-US" sz="2000" dirty="0"/>
              <a:t> software project to date end</a:t>
            </a:r>
            <a:r>
              <a:rPr lang="tr-TR" sz="2000" dirty="0"/>
              <a:t>ing</a:t>
            </a:r>
            <a:r>
              <a:rPr lang="en-US" sz="2000" dirty="0"/>
              <a:t> the era of a faster and cheaper computer emerging every year or two. </a:t>
            </a:r>
            <a:endParaRPr lang="tr-TR" sz="2000" dirty="0"/>
          </a:p>
          <a:p>
            <a:pPr>
              <a:lnSpc>
                <a:spcPct val="80000"/>
              </a:lnSpc>
            </a:pPr>
            <a:r>
              <a:rPr lang="en-US" sz="2000" dirty="0" smtClean="0"/>
              <a:t> </a:t>
            </a:r>
            <a:r>
              <a:rPr lang="en-US" sz="2000" dirty="0"/>
              <a:t>people could finally spend time writing new software instead of rewriting the old. </a:t>
            </a:r>
            <a:endParaRPr lang="tr-TR" sz="2000" dirty="0"/>
          </a:p>
          <a:p>
            <a:pPr>
              <a:lnSpc>
                <a:spcPct val="80000"/>
              </a:lnSpc>
            </a:pPr>
            <a:r>
              <a:rPr lang="en-US" sz="2000" dirty="0"/>
              <a:t>The 360 also combined scientific and business applications onto one machine. It offered both binary and decimal arithmetic. With the advent of the 360, the organizational separation between scientific and business application people came to diminish and this had a massive impact on the sociology of the field. Scientific programmers who usually had bachelor degrees felt superior to business programmers who usually held only associate degrees. </a:t>
            </a:r>
            <a:endParaRPr lang="tr-TR" sz="2000" dirty="0"/>
          </a:p>
          <a:p>
            <a:pPr>
              <a:lnSpc>
                <a:spcPct val="80000"/>
              </a:lnSpc>
            </a:pPr>
            <a:r>
              <a:rPr lang="en-US" sz="2000" dirty="0"/>
              <a:t>One scientific programmer remarked: "I don't mind working with business programmers, but I wouldn't want my daughter to marry one!"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BD61147-81B2-4743-8E4F-AC7173758D35}" type="slidenum">
              <a:rPr lang="en-US"/>
              <a:pPr/>
              <a:t>26</a:t>
            </a:fld>
            <a:endParaRPr lang="en-US"/>
          </a:p>
        </p:txBody>
      </p:sp>
      <p:sp>
        <p:nvSpPr>
          <p:cNvPr id="5122" name="Rectangle 2"/>
          <p:cNvSpPr>
            <a:spLocks noGrp="1" noChangeArrowheads="1"/>
          </p:cNvSpPr>
          <p:nvPr>
            <p:ph type="title"/>
          </p:nvPr>
        </p:nvSpPr>
        <p:spPr/>
        <p:txBody>
          <a:bodyPr/>
          <a:lstStyle/>
          <a:p>
            <a:r>
              <a:rPr lang="en-US" b="1" u="sng"/>
              <a:t>The Micro Era (1980-Present)</a:t>
            </a:r>
          </a:p>
        </p:txBody>
      </p:sp>
      <p:sp>
        <p:nvSpPr>
          <p:cNvPr id="5123" name="Rectangle 3"/>
          <p:cNvSpPr>
            <a:spLocks noGrp="1" noChangeArrowheads="1"/>
          </p:cNvSpPr>
          <p:nvPr>
            <p:ph type="body" idx="1"/>
          </p:nvPr>
        </p:nvSpPr>
        <p:spPr/>
        <p:txBody>
          <a:bodyPr/>
          <a:lstStyle/>
          <a:p>
            <a:endParaRPr lang="en-US" dirty="0"/>
          </a:p>
          <a:p>
            <a:r>
              <a:rPr lang="en-US" dirty="0"/>
              <a:t>The price of computing has dropped dramatically making ubiquitous computing</a:t>
            </a:r>
            <a:r>
              <a:rPr lang="tr-TR" dirty="0"/>
              <a:t> (i.e., computing everywhere)</a:t>
            </a:r>
            <a:r>
              <a:rPr lang="en-US" dirty="0"/>
              <a:t> possible. Now every programmer can have </a:t>
            </a:r>
            <a:r>
              <a:rPr lang="en-US" i="1" dirty="0">
                <a:solidFill>
                  <a:srgbClr val="FF0000"/>
                </a:solidFill>
              </a:rPr>
              <a:t>a computer on his desk</a:t>
            </a:r>
            <a:r>
              <a:rPr lang="en-US" dirty="0"/>
              <a:t>. </a:t>
            </a:r>
          </a:p>
          <a:p>
            <a:r>
              <a:rPr lang="en-US" dirty="0"/>
              <a:t>The old </a:t>
            </a:r>
            <a:r>
              <a:rPr lang="en-US" i="1" dirty="0" smtClean="0">
                <a:solidFill>
                  <a:srgbClr val="FF0000"/>
                </a:solidFill>
              </a:rPr>
              <a:t>JCL(Job Control Language)</a:t>
            </a:r>
            <a:r>
              <a:rPr lang="en-US" dirty="0" smtClean="0"/>
              <a:t> </a:t>
            </a:r>
            <a:r>
              <a:rPr lang="en-US" dirty="0"/>
              <a:t>has been </a:t>
            </a:r>
            <a:r>
              <a:rPr lang="en-US" i="1" dirty="0">
                <a:solidFill>
                  <a:srgbClr val="FF0000"/>
                </a:solidFill>
              </a:rPr>
              <a:t>replaced by</a:t>
            </a:r>
            <a:r>
              <a:rPr lang="en-US" dirty="0"/>
              <a:t> the user-friendly </a:t>
            </a:r>
            <a:r>
              <a:rPr lang="en-US" i="1" dirty="0">
                <a:solidFill>
                  <a:srgbClr val="FF0000"/>
                </a:solidFill>
              </a:rPr>
              <a:t>GUI</a:t>
            </a:r>
            <a:r>
              <a:rPr lang="en-US" dirty="0"/>
              <a:t>. </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8691D3-EF3E-45A4-9F26-78CC239A1186}" type="slidenum">
              <a:rPr lang="en-US"/>
              <a:pPr/>
              <a:t>27</a:t>
            </a:fld>
            <a:endParaRPr lang="en-US"/>
          </a:p>
        </p:txBody>
      </p:sp>
      <p:sp>
        <p:nvSpPr>
          <p:cNvPr id="15362" name="Rectangle 2"/>
          <p:cNvSpPr>
            <a:spLocks noGrp="1" noChangeArrowheads="1"/>
          </p:cNvSpPr>
          <p:nvPr>
            <p:ph type="title"/>
          </p:nvPr>
        </p:nvSpPr>
        <p:spPr/>
        <p:txBody>
          <a:bodyPr/>
          <a:lstStyle/>
          <a:p>
            <a:r>
              <a:rPr lang="en-US" b="1" u="sng"/>
              <a:t>The Micro Era </a:t>
            </a:r>
            <a:r>
              <a:rPr lang="tr-TR" b="1" u="sng"/>
              <a:t>- 2</a:t>
            </a:r>
            <a:endParaRPr lang="en-US" b="1" u="sng"/>
          </a:p>
        </p:txBody>
      </p:sp>
      <p:sp>
        <p:nvSpPr>
          <p:cNvPr id="15363" name="Rectangle 3"/>
          <p:cNvSpPr>
            <a:spLocks noGrp="1" noChangeArrowheads="1"/>
          </p:cNvSpPr>
          <p:nvPr>
            <p:ph type="body" idx="1"/>
          </p:nvPr>
        </p:nvSpPr>
        <p:spPr/>
        <p:txBody>
          <a:bodyPr/>
          <a:lstStyle/>
          <a:p>
            <a:pPr>
              <a:lnSpc>
                <a:spcPct val="80000"/>
              </a:lnSpc>
            </a:pPr>
            <a:r>
              <a:rPr lang="en-US" sz="2800" dirty="0"/>
              <a:t>The field still has its problems. The software part of the hardware architecture that the programmer must know about, such as the instruction set, has not changed much since the advent of the IBM mainframe and the first Intel chip. The most-used programming languages today are between 15 and 40 years old. The </a:t>
            </a:r>
            <a:r>
              <a:rPr lang="en-US" sz="2800" i="1" dirty="0"/>
              <a:t>Fourth Generation Languages</a:t>
            </a:r>
            <a:r>
              <a:rPr lang="en-US" sz="2800" dirty="0"/>
              <a:t> never achieved the </a:t>
            </a:r>
            <a:r>
              <a:rPr lang="en-US" sz="2800" i="1" dirty="0"/>
              <a:t>dream of "programming without programmers"</a:t>
            </a:r>
            <a:r>
              <a:rPr lang="en-US" sz="2800" dirty="0"/>
              <a:t> and the </a:t>
            </a:r>
            <a:r>
              <a:rPr lang="en-US" sz="2800" i="1" dirty="0"/>
              <a:t>idea is pretty much limited to report generation from databases</a:t>
            </a:r>
            <a:r>
              <a:rPr lang="en-US" sz="2800" dirty="0"/>
              <a:t>. There is an increasing clamor though for more and better software research.</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END</a:t>
            </a:r>
            <a:endParaRPr lang="en-US" dirty="0"/>
          </a:p>
        </p:txBody>
      </p:sp>
      <p:sp>
        <p:nvSpPr>
          <p:cNvPr id="3" name="Footer Placeholder 2"/>
          <p:cNvSpPr>
            <a:spLocks noGrp="1"/>
          </p:cNvSpPr>
          <p:nvPr>
            <p:ph type="ftr" sz="quarter" idx="11"/>
          </p:nvPr>
        </p:nvSpPr>
        <p:spPr/>
        <p:txBody>
          <a:bodyPr/>
          <a:lstStyle/>
          <a:p>
            <a:r>
              <a:rPr lang="en-US" dirty="0" smtClean="0"/>
              <a:t>Made by Lecturer </a:t>
            </a:r>
            <a:r>
              <a:rPr lang="en-US" dirty="0" err="1" smtClean="0"/>
              <a:t>Navraj</a:t>
            </a:r>
            <a:r>
              <a:rPr lang="en-US" dirty="0" smtClean="0"/>
              <a:t> </a:t>
            </a:r>
            <a:r>
              <a:rPr lang="en-US" dirty="0" err="1" smtClean="0"/>
              <a:t>Koirala</a:t>
            </a:r>
            <a:r>
              <a:rPr lang="en-US" dirty="0" smtClean="0"/>
              <a:t>, CCT College, </a:t>
            </a:r>
            <a:r>
              <a:rPr lang="en-US" dirty="0" err="1" smtClean="0"/>
              <a:t>Butwal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848600" cy="1325562"/>
          </a:xfrm>
        </p:spPr>
        <p:txBody>
          <a:bodyPr>
            <a:noAutofit/>
          </a:bodyPr>
          <a:lstStyle/>
          <a:p>
            <a:r>
              <a:rPr lang="en-US" sz="1800" b="1" dirty="0" smtClean="0">
                <a:solidFill>
                  <a:srgbClr val="46424D"/>
                </a:solidFill>
                <a:latin typeface="Arial" pitchFamily="34" charset="0"/>
                <a:cs typeface="Arial" pitchFamily="34" charset="0"/>
                <a:sym typeface="Arial" pitchFamily="34" charset="0"/>
              </a:rPr>
              <a:t>Essential Attributes of Good Software</a:t>
            </a:r>
            <a:br>
              <a:rPr lang="en-US" sz="1800" b="1" dirty="0" smtClean="0">
                <a:solidFill>
                  <a:srgbClr val="46424D"/>
                </a:solidFill>
                <a:latin typeface="Arial" pitchFamily="34" charset="0"/>
                <a:cs typeface="Arial" pitchFamily="34" charset="0"/>
                <a:sym typeface="Arial" pitchFamily="34" charset="0"/>
              </a:rPr>
            </a:br>
            <a:r>
              <a:rPr lang="en-US" sz="1800" b="1" dirty="0" smtClean="0">
                <a:solidFill>
                  <a:srgbClr val="46424D"/>
                </a:solidFill>
                <a:latin typeface="Arial" pitchFamily="34" charset="0"/>
                <a:cs typeface="Arial" pitchFamily="34" charset="0"/>
                <a:sym typeface="Arial" pitchFamily="34" charset="0"/>
              </a:rPr>
              <a:t>Often referred to as "Quality Metrics"</a:t>
            </a:r>
            <a:br>
              <a:rPr lang="en-US" sz="1800" b="1" dirty="0" smtClean="0">
                <a:solidFill>
                  <a:srgbClr val="46424D"/>
                </a:solidFill>
                <a:latin typeface="Arial" pitchFamily="34" charset="0"/>
                <a:cs typeface="Arial" pitchFamily="34" charset="0"/>
                <a:sym typeface="Arial" pitchFamily="34" charset="0"/>
              </a:rPr>
            </a:br>
            <a:r>
              <a:rPr lang="en-US" sz="1800" b="1" dirty="0" smtClean="0">
                <a:solidFill>
                  <a:srgbClr val="46424D"/>
                </a:solidFill>
                <a:latin typeface="Arial" pitchFamily="34" charset="0"/>
                <a:cs typeface="Arial" pitchFamily="34" charset="0"/>
                <a:sym typeface="Arial" pitchFamily="34" charset="0"/>
              </a:rPr>
              <a:t>Sometimes called "Non-Functional Requirements"</a:t>
            </a:r>
            <a:endParaRPr lang="en-US" sz="1800" dirty="0"/>
          </a:p>
        </p:txBody>
      </p:sp>
      <p:sp>
        <p:nvSpPr>
          <p:cNvPr id="3" name="Content Placeholder 2"/>
          <p:cNvSpPr>
            <a:spLocks noGrp="1"/>
          </p:cNvSpPr>
          <p:nvPr>
            <p:ph idx="1"/>
          </p:nvPr>
        </p:nvSpPr>
        <p:spPr>
          <a:xfrm>
            <a:off x="533400" y="1676400"/>
            <a:ext cx="8229600" cy="4114800"/>
          </a:xfrm>
        </p:spPr>
        <p:txBody>
          <a:bodyPr>
            <a:noAutofit/>
          </a:bodyPr>
          <a:lstStyle/>
          <a:p>
            <a:pPr fontAlgn="base" hangingPunct="0"/>
            <a:r>
              <a:rPr lang="en-US" sz="1600" b="1" i="1" dirty="0" smtClean="0"/>
              <a:t>Maintainability</a:t>
            </a:r>
            <a:endParaRPr lang="en-US" sz="1600" dirty="0"/>
          </a:p>
          <a:p>
            <a:pPr fontAlgn="base" hangingPunct="0"/>
            <a:r>
              <a:rPr lang="en-US" sz="1600" b="1" i="1" dirty="0"/>
              <a:t>Software should be written in such a way so that it can evolve to meet the changing needs of customers. This is a critical attribute because software change is an inevitable requirement of a changing business environment.</a:t>
            </a:r>
            <a:endParaRPr lang="en-US" sz="1600" dirty="0"/>
          </a:p>
          <a:p>
            <a:pPr fontAlgn="base" hangingPunct="0"/>
            <a:r>
              <a:rPr lang="en-US" sz="1600" b="1" dirty="0"/>
              <a:t>Dependability and security</a:t>
            </a:r>
          </a:p>
          <a:p>
            <a:pPr fontAlgn="base" hangingPunct="0"/>
            <a:r>
              <a:rPr lang="en-US" sz="1600" dirty="0"/>
              <a:t>Software dependability includes a range of characteristics including reliability, security and safety. Dependable software should not cause physical or economic damage in the event of system failure. Malicious users should not be  able to access or damage the system.</a:t>
            </a:r>
          </a:p>
          <a:p>
            <a:pPr fontAlgn="base" hangingPunct="0"/>
            <a:r>
              <a:rPr lang="en-US" sz="1600" b="1" i="1" dirty="0"/>
              <a:t>Efficiency</a:t>
            </a:r>
            <a:endParaRPr lang="en-US" sz="1600" dirty="0"/>
          </a:p>
          <a:p>
            <a:pPr fontAlgn="base" hangingPunct="0"/>
            <a:r>
              <a:rPr lang="en-US" sz="1600" b="1" i="1" dirty="0"/>
              <a:t>Software should not make wasteful use of system resources such as memory and processor cycles. Efficiency therefore includes responsiveness, processing time, memory </a:t>
            </a:r>
            <a:r>
              <a:rPr lang="en-US" sz="1600" b="1" i="1" dirty="0" err="1"/>
              <a:t>utilisation</a:t>
            </a:r>
            <a:r>
              <a:rPr lang="en-US" sz="1600" b="1" i="1" dirty="0"/>
              <a:t>, etc.</a:t>
            </a:r>
            <a:endParaRPr lang="en-US" sz="1600" dirty="0"/>
          </a:p>
          <a:p>
            <a:pPr fontAlgn="base" hangingPunct="0"/>
            <a:r>
              <a:rPr lang="en-US" sz="1600" dirty="0"/>
              <a:t>Acceptability</a:t>
            </a:r>
          </a:p>
          <a:p>
            <a:pPr fontAlgn="base" hangingPunct="0"/>
            <a:r>
              <a:rPr lang="en-US" sz="1600" dirty="0"/>
              <a:t>Software must be acceptable to the type of users for which it is designed. This means that it must be understandable, usable and compatible with other systems that they use. </a:t>
            </a:r>
          </a:p>
          <a:p>
            <a:endParaRPr lang="en-US" sz="16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7162800" cy="4570482"/>
          </a:xfrm>
          <a:prstGeom prst="rect">
            <a:avLst/>
          </a:prstGeom>
        </p:spPr>
        <p:txBody>
          <a:bodyPr wrap="square">
            <a:spAutoFit/>
          </a:bodyPr>
          <a:lstStyle/>
          <a:p>
            <a:pPr marL="685800" indent="-685800">
              <a:spcBef>
                <a:spcPts val="600"/>
              </a:spcBef>
              <a:buClr>
                <a:srgbClr val="46424D"/>
              </a:buClr>
              <a:buSzPct val="100000"/>
              <a:buFont typeface="Wingdings" pitchFamily="2" charset="2"/>
              <a:buChar char="•"/>
            </a:pPr>
            <a:endParaRPr lang="en-US" sz="3200" b="1" dirty="0" smtClean="0">
              <a:latin typeface="Arial" pitchFamily="34" charset="0"/>
              <a:cs typeface="Arial" pitchFamily="34" charset="0"/>
              <a:sym typeface="Arial" pitchFamily="34" charset="0"/>
            </a:endParaRPr>
          </a:p>
          <a:p>
            <a:pPr marL="685800" indent="-685800">
              <a:spcBef>
                <a:spcPts val="600"/>
              </a:spcBef>
              <a:buClr>
                <a:srgbClr val="46424D"/>
              </a:buClr>
              <a:buSzPct val="100000"/>
              <a:buFont typeface="Wingdings" pitchFamily="2" charset="2"/>
              <a:buChar char="•"/>
            </a:pPr>
            <a:r>
              <a:rPr lang="en-US" sz="3200" dirty="0" smtClean="0">
                <a:latin typeface="Arial" pitchFamily="34" charset="0"/>
                <a:cs typeface="Arial" pitchFamily="34" charset="0"/>
                <a:sym typeface="Arial" pitchFamily="34" charset="0"/>
              </a:rPr>
              <a:t>More:</a:t>
            </a:r>
          </a:p>
          <a:p>
            <a:pPr marL="685800" indent="-685800">
              <a:spcBef>
                <a:spcPts val="600"/>
              </a:spcBef>
              <a:buClr>
                <a:srgbClr val="46424D"/>
              </a:buClr>
              <a:buSzPct val="100000"/>
              <a:buFont typeface="Wingdings" pitchFamily="2" charset="2"/>
              <a:buChar char="•"/>
            </a:pPr>
            <a:r>
              <a:rPr lang="en-US" sz="3200" dirty="0" smtClean="0">
                <a:latin typeface="Arial" pitchFamily="34" charset="0"/>
                <a:cs typeface="Arial" pitchFamily="34" charset="0"/>
                <a:sym typeface="Arial" pitchFamily="34" charset="0"/>
              </a:rPr>
              <a:t>Many other quality metrics such as</a:t>
            </a:r>
          </a:p>
          <a:p>
            <a:pPr marL="685800" indent="-685800">
              <a:spcBef>
                <a:spcPts val="600"/>
              </a:spcBef>
              <a:buClr>
                <a:srgbClr val="46424D"/>
              </a:buClr>
              <a:buSzPct val="100000"/>
              <a:buFont typeface="Wingdings" pitchFamily="2" charset="2"/>
              <a:buChar char="•"/>
            </a:pPr>
            <a:r>
              <a:rPr lang="en-US" sz="3200" dirty="0" smtClean="0">
                <a:latin typeface="Arial" pitchFamily="34" charset="0"/>
                <a:cs typeface="Arial" pitchFamily="34" charset="0"/>
                <a:sym typeface="Arial" pitchFamily="34" charset="0"/>
              </a:rPr>
              <a:t>     Reliability</a:t>
            </a:r>
          </a:p>
          <a:p>
            <a:pPr marL="685800" indent="-685800">
              <a:spcBef>
                <a:spcPts val="600"/>
              </a:spcBef>
              <a:buClr>
                <a:srgbClr val="46424D"/>
              </a:buClr>
              <a:buSzPct val="100000"/>
              <a:buFont typeface="Wingdings" pitchFamily="2" charset="2"/>
              <a:buChar char="•"/>
            </a:pPr>
            <a:r>
              <a:rPr lang="en-US" sz="3200" dirty="0" smtClean="0">
                <a:latin typeface="Arial" pitchFamily="34" charset="0"/>
                <a:cs typeface="Arial" pitchFamily="34" charset="0"/>
                <a:sym typeface="Arial" pitchFamily="34" charset="0"/>
              </a:rPr>
              <a:t>     Scalability</a:t>
            </a:r>
          </a:p>
          <a:p>
            <a:pPr marL="685800" indent="-685800">
              <a:spcBef>
                <a:spcPts val="600"/>
              </a:spcBef>
              <a:buClr>
                <a:srgbClr val="46424D"/>
              </a:buClr>
              <a:buSzPct val="100000"/>
              <a:buFont typeface="Wingdings" pitchFamily="2" charset="2"/>
              <a:buChar char="•"/>
            </a:pPr>
            <a:r>
              <a:rPr lang="en-US" sz="3200" dirty="0" smtClean="0">
                <a:latin typeface="Arial" pitchFamily="34" charset="0"/>
                <a:cs typeface="Arial" pitchFamily="34" charset="0"/>
                <a:sym typeface="Arial" pitchFamily="34" charset="0"/>
              </a:rPr>
              <a:t>     Portability</a:t>
            </a:r>
          </a:p>
          <a:p>
            <a:pPr marL="685800" indent="-685800">
              <a:spcBef>
                <a:spcPts val="600"/>
              </a:spcBef>
              <a:buClr>
                <a:srgbClr val="46424D"/>
              </a:buClr>
              <a:buSzPct val="100000"/>
              <a:buFont typeface="Wingdings" pitchFamily="2" charset="2"/>
              <a:buChar char="•"/>
            </a:pPr>
            <a:r>
              <a:rPr lang="en-US" sz="3200" dirty="0" smtClean="0">
                <a:latin typeface="Arial" pitchFamily="34" charset="0"/>
                <a:cs typeface="Arial" pitchFamily="34" charset="0"/>
                <a:sym typeface="Arial" pitchFamily="34" charset="0"/>
              </a:rPr>
              <a:t>     Reusability</a:t>
            </a:r>
          </a:p>
          <a:p>
            <a:pPr marL="685800" indent="-685800">
              <a:spcBef>
                <a:spcPts val="600"/>
              </a:spcBef>
              <a:buClr>
                <a:srgbClr val="46424D"/>
              </a:buClr>
              <a:buSzPct val="100000"/>
              <a:buFont typeface="Wingdings" pitchFamily="2" charset="2"/>
              <a:buChar char="•"/>
            </a:pPr>
            <a:r>
              <a:rPr lang="en-US" sz="3200" dirty="0" smtClean="0">
                <a:latin typeface="Arial" pitchFamily="34" charset="0"/>
                <a:cs typeface="Arial" pitchFamily="34" charset="0"/>
                <a:sym typeface="Arial" pitchFamily="34" charset="0"/>
              </a:rPr>
              <a:t>     </a:t>
            </a:r>
            <a:r>
              <a:rPr lang="en-US" sz="3200" dirty="0" err="1" smtClean="0">
                <a:latin typeface="Arial" pitchFamily="34" charset="0"/>
                <a:cs typeface="Arial" pitchFamily="34" charset="0"/>
                <a:sym typeface="Arial" pitchFamily="34" charset="0"/>
              </a:rPr>
              <a:t>Useability</a:t>
            </a:r>
            <a:endParaRPr lang="en-US" sz="3200" dirty="0"/>
          </a:p>
        </p:txBody>
      </p:sp>
      <p:sp>
        <p:nvSpPr>
          <p:cNvPr id="3" name="Footer Placeholder 2"/>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lstStyle/>
          <a:p>
            <a:r>
              <a:rPr lang="en-GB" sz="3200"/>
              <a:t>What is system engineering?</a:t>
            </a:r>
            <a:endParaRPr lang="en-GB"/>
          </a:p>
        </p:txBody>
      </p:sp>
      <p:sp>
        <p:nvSpPr>
          <p:cNvPr id="73733" name="Rectangle 5"/>
          <p:cNvSpPr>
            <a:spLocks noGrp="1" noChangeArrowheads="1"/>
          </p:cNvSpPr>
          <p:nvPr>
            <p:ph idx="1"/>
          </p:nvPr>
        </p:nvSpPr>
        <p:spPr/>
        <p:txBody>
          <a:bodyPr/>
          <a:lstStyle/>
          <a:p>
            <a:r>
              <a:rPr lang="en-GB" sz="2400" dirty="0"/>
              <a:t>System engineering is concerned with all aspects of computer-based systems development including hardware, software and process engineering. </a:t>
            </a:r>
          </a:p>
          <a:p>
            <a:r>
              <a:rPr lang="en-GB" sz="2400" dirty="0"/>
              <a:t>System engineers are involved in system specification, architectural design, integration and deployment.</a:t>
            </a:r>
          </a:p>
          <a:p>
            <a:r>
              <a:rPr lang="en-GB" sz="2400" dirty="0"/>
              <a:t>Software engineering is part of this process concerned with developing the software infrastructure, control, applications and databases in the system.</a:t>
            </a:r>
          </a:p>
          <a:p>
            <a:r>
              <a:rPr lang="en-GB" sz="2400" dirty="0" smtClean="0"/>
              <a:t>Usually use waterfall model</a:t>
            </a:r>
            <a:endParaRPr lang="en-GB" sz="24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r>
              <a:rPr lang="en-GB" sz="3200"/>
              <a:t>What are the key challenges facing software engineering?</a:t>
            </a:r>
            <a:endParaRPr lang="en-GB"/>
          </a:p>
        </p:txBody>
      </p:sp>
      <p:sp>
        <p:nvSpPr>
          <p:cNvPr id="69637" name="Rectangle 5"/>
          <p:cNvSpPr>
            <a:spLocks noGrp="1" noChangeArrowheads="1"/>
          </p:cNvSpPr>
          <p:nvPr>
            <p:ph idx="1"/>
          </p:nvPr>
        </p:nvSpPr>
        <p:spPr/>
        <p:txBody>
          <a:bodyPr/>
          <a:lstStyle/>
          <a:p>
            <a:r>
              <a:rPr lang="en-GB" sz="2400" dirty="0"/>
              <a:t>Heterogeneity, delivery and trust.</a:t>
            </a:r>
          </a:p>
          <a:p>
            <a:r>
              <a:rPr lang="en-GB" sz="2400" dirty="0"/>
              <a:t>Heterogeneity</a:t>
            </a:r>
          </a:p>
          <a:p>
            <a:pPr lvl="1"/>
            <a:r>
              <a:rPr lang="en-GB" sz="2000" dirty="0"/>
              <a:t>Developing techniques for building software that can cope with heterogeneous platforms and execution environments;</a:t>
            </a:r>
          </a:p>
          <a:p>
            <a:r>
              <a:rPr lang="en-GB" sz="2400" dirty="0"/>
              <a:t>Delivery</a:t>
            </a:r>
          </a:p>
          <a:p>
            <a:pPr lvl="1"/>
            <a:r>
              <a:rPr lang="en-GB" sz="2000" dirty="0"/>
              <a:t>Developing techniques that lead to faster delivery of software;</a:t>
            </a:r>
          </a:p>
          <a:p>
            <a:r>
              <a:rPr lang="en-GB" sz="2400" dirty="0"/>
              <a:t>Trust</a:t>
            </a:r>
          </a:p>
          <a:p>
            <a:pPr lvl="1"/>
            <a:r>
              <a:rPr lang="en-GB" sz="2000" dirty="0"/>
              <a:t>Developing techniques that demonstrate that software can be trusted by its users.</a:t>
            </a:r>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software engineer: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several roles for a software engineer. </a:t>
            </a:r>
            <a:br>
              <a:rPr lang="en-US" dirty="0" smtClean="0"/>
            </a:br>
            <a:r>
              <a:rPr lang="en-US" dirty="0" smtClean="0"/>
              <a:t/>
            </a:r>
            <a:br>
              <a:rPr lang="en-US" dirty="0" smtClean="0"/>
            </a:br>
            <a:r>
              <a:rPr lang="en-US" dirty="0" smtClean="0"/>
              <a:t>1. Developer</a:t>
            </a:r>
            <a:br>
              <a:rPr lang="en-US" dirty="0" smtClean="0"/>
            </a:br>
            <a:r>
              <a:rPr lang="en-US" dirty="0" smtClean="0"/>
              <a:t> The one who codes and develops application based on his knowledge on particular programming domain. C++, JAVA, HTML, CSS coding.</a:t>
            </a:r>
            <a:br>
              <a:rPr lang="en-US" dirty="0" smtClean="0"/>
            </a:br>
            <a:r>
              <a:rPr lang="en-US" dirty="0" smtClean="0"/>
              <a:t/>
            </a:r>
            <a:br>
              <a:rPr lang="en-US" dirty="0" smtClean="0"/>
            </a:br>
            <a:r>
              <a:rPr lang="en-US" dirty="0" smtClean="0"/>
              <a:t>2. Tester</a:t>
            </a:r>
            <a:br>
              <a:rPr lang="en-US" dirty="0" smtClean="0"/>
            </a:br>
            <a:r>
              <a:rPr lang="en-US" dirty="0" smtClean="0"/>
              <a:t> The one who tests the application and ensures the product is defect free. Writing test cases and executing to verify if any defects are found in the application.</a:t>
            </a:r>
            <a:br>
              <a:rPr lang="en-US" dirty="0" smtClean="0"/>
            </a:br>
            <a:r>
              <a:rPr lang="en-US" dirty="0" smtClean="0"/>
              <a:t/>
            </a:r>
            <a:br>
              <a:rPr lang="en-US" dirty="0" smtClean="0"/>
            </a:br>
            <a:r>
              <a:rPr lang="en-US" dirty="0" smtClean="0"/>
              <a:t>3. Support:</a:t>
            </a:r>
            <a:br>
              <a:rPr lang="en-US" dirty="0" smtClean="0"/>
            </a:br>
            <a:r>
              <a:rPr lang="en-US" dirty="0" smtClean="0"/>
              <a:t> The one who provides maintenance support after the product is being deployed in production. In case any unexpected bug appears in production, providing a work around.</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Role of software engineer(cont):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Computer software engineers apply the principles and techniques of computer science, engineering, and mathematical analysis to the design, development, testing, and evaluation of the software and the systems that enable computers to perform their many applications.</a:t>
            </a:r>
          </a:p>
          <a:p>
            <a:r>
              <a:rPr lang="en-US" dirty="0" smtClean="0"/>
              <a:t>Software engineers are involved in the design and development of many types of software, including software for operating systems and network distribution, and software for compilers (which convert programs for execution on a computer). In programming, or coding, software engineers instruct a computer, line by line, how to perform a desired function. Software engineers must possess strong programming skills, but are often more concerned with developing algorithms and analyzing and solving programming problems than with actually writing code.</a:t>
            </a:r>
          </a:p>
          <a:p>
            <a:pPr>
              <a:buNone/>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Computer Applications Software Engineers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Computer applications software engineers analyze user needs and design, construct, and maintain general computer applications software or specialized utility programs. These engineers use different programming languages, depending on the purpose of the program. The programming languages most often used are C, C++, and Java, with Fortran and COBOL used less commonly. Some software engineers develop both packaged systems and systems software, or create customized applications.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4675</TotalTime>
  <Words>1848</Words>
  <Application>Microsoft Office PowerPoint</Application>
  <PresentationFormat>On-screen Show (4:3)</PresentationFormat>
  <Paragraphs>127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Introduction</vt:lpstr>
      <vt:lpstr>What is software engineering?</vt:lpstr>
      <vt:lpstr>Essential Attributes of Good Software Often referred to as "Quality Metrics" Sometimes called "Non-Functional Requirements"</vt:lpstr>
      <vt:lpstr>Slide 4</vt:lpstr>
      <vt:lpstr>What is system engineering?</vt:lpstr>
      <vt:lpstr>What are the key challenges facing software engineering?</vt:lpstr>
      <vt:lpstr>Role of software engineer:</vt:lpstr>
      <vt:lpstr>Role of software engineer(cont):</vt:lpstr>
      <vt:lpstr>Computer Applications Software Engineers</vt:lpstr>
      <vt:lpstr>Computer Systems Software Engineers</vt:lpstr>
      <vt:lpstr>Systems software engineers</vt:lpstr>
      <vt:lpstr>Software engineering ethics:</vt:lpstr>
      <vt:lpstr>Slide 13</vt:lpstr>
      <vt:lpstr>Slide 14</vt:lpstr>
      <vt:lpstr>Preliminary analysis:</vt:lpstr>
      <vt:lpstr>Systems analysis, requirements definition:</vt:lpstr>
      <vt:lpstr>Systems design:</vt:lpstr>
      <vt:lpstr>Development:</vt:lpstr>
      <vt:lpstr>Integration and testing:</vt:lpstr>
      <vt:lpstr>Acceptance, installation, deployment:</vt:lpstr>
      <vt:lpstr>Maintenance:</vt:lpstr>
      <vt:lpstr>Slide 22</vt:lpstr>
      <vt:lpstr>History of Software Engineering</vt:lpstr>
      <vt:lpstr>The Pioneering Era (1955-1965)</vt:lpstr>
      <vt:lpstr>The Stabilizing Era - 2</vt:lpstr>
      <vt:lpstr>The Micro Era (1980-Present)</vt:lpstr>
      <vt:lpstr>The Micro Era - 2</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nabraj</dc:creator>
  <cp:lastModifiedBy>B</cp:lastModifiedBy>
  <cp:revision>27</cp:revision>
  <dcterms:created xsi:type="dcterms:W3CDTF">2017-12-24T13:31:40Z</dcterms:created>
  <dcterms:modified xsi:type="dcterms:W3CDTF">2018-11-16T11:41:11Z</dcterms:modified>
</cp:coreProperties>
</file>