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66" r:id="rId3"/>
    <p:sldId id="257" r:id="rId4"/>
    <p:sldId id="258" r:id="rId5"/>
    <p:sldId id="259" r:id="rId6"/>
    <p:sldId id="260" r:id="rId7"/>
    <p:sldId id="261" r:id="rId8"/>
    <p:sldId id="262" r:id="rId9"/>
    <p:sldId id="263" r:id="rId10"/>
    <p:sldId id="264" r:id="rId11"/>
    <p:sldId id="265"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267" r:id="rId27"/>
    <p:sldId id="270" r:id="rId28"/>
    <p:sldId id="271" r:id="rId29"/>
    <p:sldId id="273" r:id="rId30"/>
    <p:sldId id="274" r:id="rId31"/>
    <p:sldId id="275" r:id="rId32"/>
    <p:sldId id="276" r:id="rId33"/>
    <p:sldId id="278" r:id="rId34"/>
    <p:sldId id="279" r:id="rId35"/>
    <p:sldId id="280" r:id="rId36"/>
    <p:sldId id="282" r:id="rId37"/>
    <p:sldId id="285" r:id="rId38"/>
    <p:sldId id="286" r:id="rId39"/>
    <p:sldId id="287" r:id="rId40"/>
    <p:sldId id="288" r:id="rId41"/>
    <p:sldId id="324" r:id="rId42"/>
    <p:sldId id="307" r:id="rId43"/>
    <p:sldId id="303" r:id="rId44"/>
    <p:sldId id="304" r:id="rId45"/>
    <p:sldId id="308" r:id="rId46"/>
    <p:sldId id="309" r:id="rId47"/>
    <p:sldId id="305" r:id="rId48"/>
    <p:sldId id="306" r:id="rId49"/>
    <p:sldId id="325" r:id="rId50"/>
    <p:sldId id="310" r:id="rId51"/>
    <p:sldId id="311" r:id="rId52"/>
    <p:sldId id="312" r:id="rId53"/>
    <p:sldId id="313" r:id="rId54"/>
    <p:sldId id="314" r:id="rId55"/>
    <p:sldId id="315" r:id="rId56"/>
    <p:sldId id="316" r:id="rId57"/>
    <p:sldId id="317" r:id="rId58"/>
    <p:sldId id="318" r:id="rId59"/>
    <p:sldId id="319" r:id="rId60"/>
    <p:sldId id="321" r:id="rId61"/>
    <p:sldId id="322" r:id="rId62"/>
    <p:sldId id="32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4E4844-BC6B-4059-AA75-FC2C531987F6}" type="datetimeFigureOut">
              <a:rPr lang="en-US" smtClean="0"/>
              <a:pPr/>
              <a:t>4/23/2018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925B45-D16A-465A-9CF9-6177E9554B56}" type="slidenum">
              <a:rPr lang="en-US" smtClean="0"/>
              <a:pPr/>
              <a:t>‹#›</a:t>
            </a:fld>
            <a:endParaRPr lang="en-US"/>
          </a:p>
        </p:txBody>
      </p:sp>
    </p:spTree>
    <p:extLst>
      <p:ext uri="{BB962C8B-B14F-4D97-AF65-F5344CB8AC3E}">
        <p14:creationId xmlns:p14="http://schemas.microsoft.com/office/powerpoint/2010/main" val="162851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925B45-D16A-465A-9CF9-6177E9554B56}" type="slidenum">
              <a:rPr lang="en-US" smtClean="0"/>
              <a:pPr/>
              <a:t>56</a:t>
            </a:fld>
            <a:endParaRPr lang="en-US"/>
          </a:p>
        </p:txBody>
      </p:sp>
    </p:spTree>
    <p:extLst>
      <p:ext uri="{BB962C8B-B14F-4D97-AF65-F5344CB8AC3E}">
        <p14:creationId xmlns:p14="http://schemas.microsoft.com/office/powerpoint/2010/main" val="1411814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925B45-D16A-465A-9CF9-6177E9554B56}" type="slidenum">
              <a:rPr lang="en-US" smtClean="0"/>
              <a:pPr/>
              <a:t>57</a:t>
            </a:fld>
            <a:endParaRPr lang="en-US"/>
          </a:p>
        </p:txBody>
      </p:sp>
    </p:spTree>
    <p:extLst>
      <p:ext uri="{BB962C8B-B14F-4D97-AF65-F5344CB8AC3E}">
        <p14:creationId xmlns:p14="http://schemas.microsoft.com/office/powerpoint/2010/main" val="306534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C11D978-0A14-4B2F-BDD9-94093C0D534B}" type="datetime1">
              <a:rPr lang="en-US" smtClean="0"/>
              <a:pPr/>
              <a:t>4/23/2018</a:t>
            </a:fld>
            <a:endParaRPr lang="en-US"/>
          </a:p>
        </p:txBody>
      </p:sp>
      <p:sp>
        <p:nvSpPr>
          <p:cNvPr id="19" name="Footer Placeholder 18"/>
          <p:cNvSpPr>
            <a:spLocks noGrp="1"/>
          </p:cNvSpPr>
          <p:nvPr>
            <p:ph type="ftr" sz="quarter" idx="11"/>
          </p:nvPr>
        </p:nvSpPr>
        <p:spPr/>
        <p:txBody>
          <a:bodyPr/>
          <a:lstStyle/>
          <a:p>
            <a:r>
              <a:rPr lang="en-US" smtClean="0"/>
              <a:t>Made by Lecturer Navraj Koirala, CCT College, Butwal</a:t>
            </a:r>
            <a:endParaRPr lang="en-US"/>
          </a:p>
        </p:txBody>
      </p:sp>
      <p:sp>
        <p:nvSpPr>
          <p:cNvPr id="27" name="Slide Number Placeholder 26"/>
          <p:cNvSpPr>
            <a:spLocks noGrp="1"/>
          </p:cNvSpPr>
          <p:nvPr>
            <p:ph type="sldNum" sz="quarter" idx="12"/>
          </p:nvPr>
        </p:nvSpPr>
        <p:spPr/>
        <p:txBody>
          <a:bodyPr/>
          <a:lstStyle/>
          <a:p>
            <a:fld id="{2747690A-8350-4560-A203-BC7E0BB86C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D65B6A-A76C-4EF3-89AE-9A4145464886}" type="datetime1">
              <a:rPr lang="en-US" smtClean="0"/>
              <a:pPr/>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2747690A-8350-4560-A203-BC7E0BB86C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931695-8096-4ECB-AB70-DC2A86D8888B}" type="datetime1">
              <a:rPr lang="en-US" smtClean="0"/>
              <a:pPr/>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2747690A-8350-4560-A203-BC7E0BB86C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7A09E1-E62B-4298-A72A-61455743D59B}" type="datetime1">
              <a:rPr lang="en-US" smtClean="0"/>
              <a:pPr/>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2747690A-8350-4560-A203-BC7E0BB86C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014D580-2660-4D00-BAC2-C51CC80EA917}" type="datetime1">
              <a:rPr lang="en-US" smtClean="0"/>
              <a:pPr/>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2747690A-8350-4560-A203-BC7E0BB86C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B466F9-107A-4BFC-823A-E8AED8E03A95}" type="datetime1">
              <a:rPr lang="en-US" smtClean="0"/>
              <a:pPr/>
              <a:t>4/23/2018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p:txBody>
          <a:bodyPr/>
          <a:lstStyle/>
          <a:p>
            <a:fld id="{2747690A-8350-4560-A203-BC7E0BB86C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5B495-A769-46C0-A384-F3B3735566CE}" type="datetime1">
              <a:rPr lang="en-US" smtClean="0"/>
              <a:pPr/>
              <a:t>4/23/2018</a:t>
            </a:fld>
            <a:endParaRPr lang="en-US"/>
          </a:p>
        </p:txBody>
      </p:sp>
      <p:sp>
        <p:nvSpPr>
          <p:cNvPr id="8" name="Footer Placeholder 7"/>
          <p:cNvSpPr>
            <a:spLocks noGrp="1"/>
          </p:cNvSpPr>
          <p:nvPr>
            <p:ph type="ftr" sz="quarter" idx="11"/>
          </p:nvPr>
        </p:nvSpPr>
        <p:spPr/>
        <p:txBody>
          <a:bodyPr/>
          <a:lstStyle/>
          <a:p>
            <a:r>
              <a:rPr lang="en-US" smtClean="0"/>
              <a:t>Made by Lecturer Navraj Koirala, CCT College, Butwal</a:t>
            </a:r>
            <a:endParaRPr lang="en-US"/>
          </a:p>
        </p:txBody>
      </p:sp>
      <p:sp>
        <p:nvSpPr>
          <p:cNvPr id="9" name="Slide Number Placeholder 8"/>
          <p:cNvSpPr>
            <a:spLocks noGrp="1"/>
          </p:cNvSpPr>
          <p:nvPr>
            <p:ph type="sldNum" sz="quarter" idx="12"/>
          </p:nvPr>
        </p:nvSpPr>
        <p:spPr/>
        <p:txBody>
          <a:bodyPr/>
          <a:lstStyle/>
          <a:p>
            <a:fld id="{2747690A-8350-4560-A203-BC7E0BB86C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ED7100-E341-4540-86D3-95EAB9753FD9}" type="datetime1">
              <a:rPr lang="en-US" smtClean="0"/>
              <a:pPr/>
              <a:t>4/23/2018</a:t>
            </a:fld>
            <a:endParaRPr lang="en-US"/>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
        <p:nvSpPr>
          <p:cNvPr id="5" name="Slide Number Placeholder 4"/>
          <p:cNvSpPr>
            <a:spLocks noGrp="1"/>
          </p:cNvSpPr>
          <p:nvPr>
            <p:ph type="sldNum" sz="quarter" idx="12"/>
          </p:nvPr>
        </p:nvSpPr>
        <p:spPr/>
        <p:txBody>
          <a:bodyPr/>
          <a:lstStyle/>
          <a:p>
            <a:fld id="{2747690A-8350-4560-A203-BC7E0BB86C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B1B83-B4BF-48C7-98F4-E0FCE06A9800}" type="datetime1">
              <a:rPr lang="en-US" smtClean="0"/>
              <a:pPr/>
              <a:t>4/23/2018</a:t>
            </a:fld>
            <a:endParaRPr lang="en-US"/>
          </a:p>
        </p:txBody>
      </p:sp>
      <p:sp>
        <p:nvSpPr>
          <p:cNvPr id="3" name="Footer Placeholder 2"/>
          <p:cNvSpPr>
            <a:spLocks noGrp="1"/>
          </p:cNvSpPr>
          <p:nvPr>
            <p:ph type="ftr" sz="quarter" idx="11"/>
          </p:nvPr>
        </p:nvSpPr>
        <p:spPr/>
        <p:txBody>
          <a:bodyPr/>
          <a:lstStyle/>
          <a:p>
            <a:r>
              <a:rPr lang="en-US" smtClean="0"/>
              <a:t>Made by Lecturer Navraj Koirala, CCT College, Butwal</a:t>
            </a:r>
            <a:endParaRPr lang="en-US"/>
          </a:p>
        </p:txBody>
      </p:sp>
      <p:sp>
        <p:nvSpPr>
          <p:cNvPr id="4" name="Slide Number Placeholder 3"/>
          <p:cNvSpPr>
            <a:spLocks noGrp="1"/>
          </p:cNvSpPr>
          <p:nvPr>
            <p:ph type="sldNum" sz="quarter" idx="12"/>
          </p:nvPr>
        </p:nvSpPr>
        <p:spPr/>
        <p:txBody>
          <a:bodyPr/>
          <a:lstStyle/>
          <a:p>
            <a:fld id="{2747690A-8350-4560-A203-BC7E0BB86C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E95E4F-8FAF-4C25-A6A6-9AF57D1D4811}" type="datetime1">
              <a:rPr lang="en-US" smtClean="0"/>
              <a:pPr/>
              <a:t>4/23/2018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p:txBody>
          <a:bodyPr/>
          <a:lstStyle/>
          <a:p>
            <a:fld id="{2747690A-8350-4560-A203-BC7E0BB86C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007182-E4ED-4DE5-B109-E5A5D9C6A680}" type="datetime1">
              <a:rPr lang="en-US" smtClean="0"/>
              <a:pPr/>
              <a:t>4/23/2018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747690A-8350-4560-A203-BC7E0BB86C8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E10BEF3-3A1D-4718-8BCB-025A6BB525E3}" type="datetime1">
              <a:rPr lang="en-US" smtClean="0"/>
              <a:pPr/>
              <a:t>4/23/2018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Made by Lecturer Navraj Koirala, CCT College, Butwal</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47690A-8350-4560-A203-BC7E0BB86C8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blog.testlodge.com/what-is-functional-test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blog.testlodge.com/what-is-user-acceptance-test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guru99.com/black-box-testing.html" TargetMode="External"/><Relationship Id="rId2" Type="http://schemas.openxmlformats.org/officeDocument/2006/relationships/hyperlink" Target="https://www.guru99.com/what-is-security-testing.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istqbexamcertification.com/what-is-a-software-test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istqbexamcertification.com/what-is-a-software-testing/" TargetMode="External"/><Relationship Id="rId2" Type="http://schemas.openxmlformats.org/officeDocument/2006/relationships/hyperlink" Target="http://istqbexamcertification.com/what-is-non-functional-testing-testing-of-software-product-characteristic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searchmicroservices.techtarget.com/definition/software" TargetMode="External"/><Relationship Id="rId2" Type="http://schemas.openxmlformats.org/officeDocument/2006/relationships/hyperlink" Target="https://searchnetworking.techtarget.com/definition/network"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Mission_critical" TargetMode="External"/><Relationship Id="rId2" Type="http://schemas.openxmlformats.org/officeDocument/2006/relationships/hyperlink" Target="http://istqbexamcertification.com/what-is-non-functional-testing-testing-of-software-product-characteristics/" TargetMode="External"/><Relationship Id="rId1" Type="http://schemas.openxmlformats.org/officeDocument/2006/relationships/slideLayout" Target="../slideLayouts/slideLayout2.xml"/><Relationship Id="rId5" Type="http://schemas.openxmlformats.org/officeDocument/2006/relationships/hyperlink" Target="https://searchsoftwarequality.techtarget.com/definition/program" TargetMode="External"/><Relationship Id="rId4" Type="http://schemas.openxmlformats.org/officeDocument/2006/relationships/hyperlink" Target="https://searchnetworking.techtarget.com/definition/network"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hyperlink" Target="https://www.guru99.com/functional-testing.html" TargetMode="External"/><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 Id="rId4" Type="http://schemas.openxmlformats.org/officeDocument/2006/relationships/hyperlink" Target="https://www.guru99.com/white-box-testing.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log.testlodge.com/test-ca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 Techniques and Strategies</a:t>
            </a:r>
            <a:endParaRPr lang="en-US" dirty="0"/>
          </a:p>
        </p:txBody>
      </p:sp>
      <p:sp>
        <p:nvSpPr>
          <p:cNvPr id="3" name="Subtitle 2"/>
          <p:cNvSpPr>
            <a:spLocks noGrp="1"/>
          </p:cNvSpPr>
          <p:nvPr>
            <p:ph type="subTitle" idx="1"/>
          </p:nvPr>
        </p:nvSpPr>
        <p:spPr/>
        <p:txBody>
          <a:bodyPr/>
          <a:lstStyle/>
          <a:p>
            <a:r>
              <a:rPr lang="en-US" smtClean="0"/>
              <a:t>Chapter -3</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smtClean="0"/>
              <a:t>5)	Test Execution:</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Once the preparation of Test Case Development and Test Environment setup is completed then test execution phase can be kicked off. In this phase testing team start executing test cases based on prepared test planning &amp; prepared test cases in the prior step.</a:t>
            </a:r>
          </a:p>
          <a:p>
            <a:r>
              <a:rPr lang="en-US" dirty="0" smtClean="0"/>
              <a:t>Once the test case is passed then same can be marked as Passed. If any test case is failed then corresponding defect can be reported to developer team via bug tracking system &amp; bug can be linked for corresponding test case for further analysis. Ideally every failed test case should be associated with at least single bug. Using this linking we can get the failed test case with bug associated with it. Once the bug fixed by development team then same test case can be executed based on your test planning.</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smtClean="0"/>
              <a:t>6)	Test Cycle Closure(conclusion):</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Call out the testing team member meeting &amp; evaluate cycle completion criteria based on Test coverage, Quality, Cost, Time, Critical Business Objectives, and Software. Discuss what all went good, which area needs to be improve &amp; taking the lessons from current STLC as input to upcoming test cycles, which will help to improve bottleneck in the STLC process. Test case &amp; bug report will analyze to find out the defect distribution by type and severity. Once complete the test cycle then test closure report &amp; Test metrics will be prepared. Test result analysis to find out the defect distribution by type and severity.</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test case in software engineering  is a set of conditions or variables under which a tester  will determine whether an application or software system is working correctly or not. </a:t>
            </a:r>
          </a:p>
          <a:p>
            <a:r>
              <a:rPr lang="en-US" dirty="0"/>
              <a:t>A test case is a single executable test which a tester carries out</a:t>
            </a:r>
            <a:r>
              <a:rPr lang="en-US" dirty="0" smtClean="0"/>
              <a:t>.</a:t>
            </a:r>
          </a:p>
          <a:p>
            <a:r>
              <a:rPr lang="en-US" dirty="0"/>
              <a:t> You can think of a test case as a set of step-by-step instructions to verify something behaves as it is required to behave.</a:t>
            </a:r>
            <a:endParaRPr lang="en-US" dirty="0" smtClean="0"/>
          </a:p>
          <a:p>
            <a:r>
              <a:rPr lang="en-US" b="1" dirty="0" smtClean="0"/>
              <a:t>A </a:t>
            </a:r>
            <a:r>
              <a:rPr lang="en-US" b="1" dirty="0"/>
              <a:t>test case often contains:</a:t>
            </a:r>
          </a:p>
          <a:p>
            <a:r>
              <a:rPr lang="en-US" dirty="0"/>
              <a:t>Title</a:t>
            </a:r>
          </a:p>
          <a:p>
            <a:r>
              <a:rPr lang="en-US" dirty="0"/>
              <a:t>Description</a:t>
            </a:r>
          </a:p>
          <a:p>
            <a:r>
              <a:rPr lang="en-US" dirty="0"/>
              <a:t>Test steps</a:t>
            </a:r>
          </a:p>
          <a:p>
            <a:r>
              <a:rPr lang="en-US" dirty="0"/>
              <a:t>Expected result</a:t>
            </a:r>
          </a:p>
          <a:p>
            <a:r>
              <a:rPr lang="en-US" dirty="0"/>
              <a:t>Actual result (Once tested</a:t>
            </a:r>
            <a:r>
              <a:rPr lang="en-US" dirty="0" smtClean="0"/>
              <a:t>)</a:t>
            </a:r>
          </a:p>
          <a:p>
            <a:pPr>
              <a:buNone/>
            </a:pP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Testers workbench:</a:t>
            </a:r>
            <a:endParaRPr lang="en-US" dirty="0"/>
          </a:p>
        </p:txBody>
      </p:sp>
      <p:sp>
        <p:nvSpPr>
          <p:cNvPr id="3" name="Content Placeholder 2"/>
          <p:cNvSpPr>
            <a:spLocks noGrp="1"/>
          </p:cNvSpPr>
          <p:nvPr>
            <p:ph idx="1"/>
          </p:nvPr>
        </p:nvSpPr>
        <p:spPr/>
        <p:txBody>
          <a:bodyPr/>
          <a:lstStyle/>
          <a:p>
            <a:r>
              <a:rPr lang="en-US" dirty="0" smtClean="0"/>
              <a:t>To understand the technology of </a:t>
            </a:r>
            <a:r>
              <a:rPr lang="en-US" b="1" dirty="0" smtClean="0"/>
              <a:t>software testing</a:t>
            </a:r>
            <a:r>
              <a:rPr lang="en-US" dirty="0" smtClean="0"/>
              <a:t> it is necessary to understand the workbench(practical work) concept. </a:t>
            </a:r>
          </a:p>
          <a:p>
            <a:r>
              <a:rPr lang="en-US" dirty="0" smtClean="0"/>
              <a:t>A Workbench is a method of documenting how a particular activity must be fulfilled. A workbench is referred to a stages, steps, and assignments.</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There are five assignments for each workbench:</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371600"/>
            <a:ext cx="8305800" cy="5181600"/>
          </a:xfrm>
        </p:spPr>
        <p:txBody>
          <a:bodyPr>
            <a:noAutofit/>
          </a:bodyPr>
          <a:lstStyle/>
          <a:p>
            <a:pPr>
              <a:buNone/>
            </a:pPr>
            <a:endParaRPr lang="en-US" sz="1900" dirty="0" smtClean="0"/>
          </a:p>
          <a:p>
            <a:r>
              <a:rPr lang="en-US" sz="1900" b="1" dirty="0" smtClean="0"/>
              <a:t>Input</a:t>
            </a:r>
            <a:r>
              <a:rPr lang="en-US" sz="1900" dirty="0" smtClean="0"/>
              <a:t>: Each task requires certain input and </a:t>
            </a:r>
            <a:r>
              <a:rPr lang="en-US" sz="1900" b="1" dirty="0" smtClean="0"/>
              <a:t>output</a:t>
            </a:r>
            <a:r>
              <a:rPr lang="en-US" sz="1900" dirty="0" smtClean="0"/>
              <a:t> parameters. For each workbench we need specific inputs. Input form is the first stage of the workbench.</a:t>
            </a:r>
          </a:p>
          <a:p>
            <a:r>
              <a:rPr lang="en-US" sz="1900" b="1" dirty="0" smtClean="0"/>
              <a:t>Perform:</a:t>
            </a:r>
            <a:r>
              <a:rPr lang="en-US" sz="1900" dirty="0" smtClean="0"/>
              <a:t> The main goal of the workbench is to change the input forms on the expected output ones.</a:t>
            </a:r>
          </a:p>
          <a:p>
            <a:r>
              <a:rPr lang="en-US" sz="1900" b="1" dirty="0" smtClean="0"/>
              <a:t>Check:</a:t>
            </a:r>
            <a:r>
              <a:rPr lang="en-US" sz="1900" dirty="0" smtClean="0"/>
              <a:t> Check ensures that output after the performing achieves the desired result.</a:t>
            </a:r>
          </a:p>
          <a:p>
            <a:r>
              <a:rPr lang="en-US" sz="1900" b="1" dirty="0" smtClean="0"/>
              <a:t>Production output:</a:t>
            </a:r>
            <a:r>
              <a:rPr lang="en-US" sz="1900" dirty="0" smtClean="0"/>
              <a:t> If the check is done correctly the production output becomes the last stage of the workbench.</a:t>
            </a:r>
          </a:p>
          <a:p>
            <a:r>
              <a:rPr lang="en-US" sz="1900" b="1" dirty="0" smtClean="0"/>
              <a:t>Rework:</a:t>
            </a:r>
            <a:r>
              <a:rPr lang="en-US" sz="1900" dirty="0" smtClean="0"/>
              <a:t> If the result after the check doesn’t meet our expectations we need to start again from the step of performance.</a:t>
            </a:r>
          </a:p>
          <a:p>
            <a:pPr>
              <a:buNone/>
            </a:pPr>
            <a:r>
              <a:rPr lang="en-US" sz="1900" dirty="0" smtClean="0"/>
              <a:t>		</a:t>
            </a:r>
            <a:endParaRPr lang="en-US" sz="19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steps of testing process</a:t>
            </a:r>
            <a:endParaRPr lang="en-US" dirty="0"/>
          </a:p>
        </p:txBody>
      </p:sp>
      <p:sp>
        <p:nvSpPr>
          <p:cNvPr id="3" name="Content Placeholder 2"/>
          <p:cNvSpPr>
            <a:spLocks noGrp="1"/>
          </p:cNvSpPr>
          <p:nvPr>
            <p:ph idx="1"/>
          </p:nvPr>
        </p:nvSpPr>
        <p:spPr/>
        <p:txBody>
          <a:bodyPr>
            <a:normAutofit/>
          </a:bodyPr>
          <a:lstStyle/>
          <a:p>
            <a:pPr algn="just"/>
            <a:r>
              <a:rPr lang="en-US" b="1" i="1" dirty="0" smtClean="0"/>
              <a:t>Step 1: Review Development Plan and Status:</a:t>
            </a:r>
          </a:p>
          <a:p>
            <a:pPr algn="just">
              <a:buNone/>
            </a:pPr>
            <a:r>
              <a:rPr lang="en-US" b="1" i="1" dirty="0" smtClean="0"/>
              <a:t>	This first step is a prerequisite to building the VVT(</a:t>
            </a:r>
            <a:r>
              <a:rPr lang="en-US" b="1" dirty="0" smtClean="0"/>
              <a:t>Validation, Verification and Testing)</a:t>
            </a:r>
            <a:r>
              <a:rPr lang="en-US" b="1" i="1" dirty="0" smtClean="0"/>
              <a:t> Plan used to evaluate the implemented software solution. During this step, testers challenge the completeness and correctness of the development plan. Based on the extensiveness and completeness of the Project Plan the testers can estimate the amount of resources they will need to test the implemented software solution.</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Step 2: Develop the Test Plan</a:t>
            </a:r>
            <a:endParaRPr lang="en-US" dirty="0"/>
          </a:p>
        </p:txBody>
      </p:sp>
      <p:sp>
        <p:nvSpPr>
          <p:cNvPr id="3" name="Content Placeholder 2"/>
          <p:cNvSpPr>
            <a:spLocks noGrp="1"/>
          </p:cNvSpPr>
          <p:nvPr>
            <p:ph idx="1"/>
          </p:nvPr>
        </p:nvSpPr>
        <p:spPr/>
        <p:txBody>
          <a:bodyPr/>
          <a:lstStyle/>
          <a:p>
            <a:pPr>
              <a:buNone/>
            </a:pPr>
            <a:r>
              <a:rPr lang="en-US" b="1" i="1" dirty="0" smtClean="0"/>
              <a:t>	Forming the plan for testing will follow the same pattern as any software planning process. The structure of all plans should be the same, but the content will vary based on the degree of risk the testers perceive as associated with the software being developed.</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smtClean="0"/>
              <a:t>Step 3: Test Software Requirements</a:t>
            </a:r>
            <a:endParaRPr lang="en-US" sz="4400" dirty="0"/>
          </a:p>
        </p:txBody>
      </p:sp>
      <p:sp>
        <p:nvSpPr>
          <p:cNvPr id="3" name="Content Placeholder 2"/>
          <p:cNvSpPr>
            <a:spLocks noGrp="1"/>
          </p:cNvSpPr>
          <p:nvPr>
            <p:ph idx="1"/>
          </p:nvPr>
        </p:nvSpPr>
        <p:spPr/>
        <p:txBody>
          <a:bodyPr>
            <a:normAutofit/>
          </a:bodyPr>
          <a:lstStyle/>
          <a:p>
            <a:pPr algn="just"/>
            <a:r>
              <a:rPr lang="en-US" b="1" i="1" dirty="0" smtClean="0"/>
              <a:t>Incomplete, inaccurate, or inconsistent requirements lead to most software failures. The inability to get requirements right during the requirements gathering phase can also increase the cost of implementation significantly. Testers, through verification, must determine that the requirements are accurate, complete, and they do not conflict with one another.</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Step 4: Test Software Design</a:t>
            </a:r>
            <a:endParaRPr lang="en-US" dirty="0"/>
          </a:p>
        </p:txBody>
      </p:sp>
      <p:sp>
        <p:nvSpPr>
          <p:cNvPr id="3" name="Content Placeholder 2"/>
          <p:cNvSpPr>
            <a:spLocks noGrp="1"/>
          </p:cNvSpPr>
          <p:nvPr>
            <p:ph idx="1"/>
          </p:nvPr>
        </p:nvSpPr>
        <p:spPr/>
        <p:txBody>
          <a:bodyPr/>
          <a:lstStyle/>
          <a:p>
            <a:r>
              <a:rPr lang="en-US" b="1" i="1" dirty="0" smtClean="0"/>
              <a:t>This step tests both external and internal design primarily through verification techniques. The testers are concerned that the design will achieve the objectives of the requirements, as well as the design being effective and efficient on the designated hardware.</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i="1" dirty="0" smtClean="0"/>
              <a:t>Step 5: Program (Build) Phase Testing</a:t>
            </a:r>
            <a:endParaRPr lang="en-US" sz="4000" dirty="0"/>
          </a:p>
        </p:txBody>
      </p:sp>
      <p:sp>
        <p:nvSpPr>
          <p:cNvPr id="3" name="Content Placeholder 2"/>
          <p:cNvSpPr>
            <a:spLocks noGrp="1"/>
          </p:cNvSpPr>
          <p:nvPr>
            <p:ph idx="1"/>
          </p:nvPr>
        </p:nvSpPr>
        <p:spPr/>
        <p:txBody>
          <a:bodyPr>
            <a:normAutofit lnSpcReduction="10000"/>
          </a:bodyPr>
          <a:lstStyle/>
          <a:p>
            <a:r>
              <a:rPr lang="en-US" b="1" i="1" dirty="0" smtClean="0"/>
              <a:t>The method chosen to build the software from the internal design document will determine the type and extensiveness of tests needed. As the construction becomes more automated, less testing will be required during this phase. However, if software is constructed using the waterfall process, it is subject to error and should be verified. Experience has shown that it is significantly cheaper to identify defects during the construction phase, than through dynamic testing during the test execution step.</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r>
              <a:rPr lang="en-US" dirty="0" smtClean="0"/>
              <a:t>“Testing is the process of executing a program with the intention of finding errors.” by Myers</a:t>
            </a:r>
          </a:p>
          <a:p>
            <a:r>
              <a:rPr lang="en-US" b="1" dirty="0" smtClean="0">
                <a:latin typeface="Times New Roman" pitchFamily="18" charset="0"/>
              </a:rPr>
              <a:t>“Testing is the process of establishing confidence that a program or system does what it is supposed to.”	by </a:t>
            </a:r>
            <a:r>
              <a:rPr lang="en-US" b="1" dirty="0" err="1" smtClean="0">
                <a:latin typeface="Times New Roman" pitchFamily="18" charset="0"/>
              </a:rPr>
              <a:t>Hetzel</a:t>
            </a:r>
            <a:r>
              <a:rPr lang="en-US" b="1" dirty="0" smtClean="0">
                <a:latin typeface="Times New Roman" pitchFamily="18" charset="0"/>
              </a:rPr>
              <a:t> 1973</a:t>
            </a:r>
            <a:br>
              <a:rPr lang="en-US" b="1" dirty="0" smtClean="0">
                <a:latin typeface="Times New Roman" pitchFamily="18" charset="0"/>
              </a:rPr>
            </a:b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Step 6: Execute and Record Results</a:t>
            </a:r>
            <a:endParaRPr lang="en-US" dirty="0"/>
          </a:p>
        </p:txBody>
      </p:sp>
      <p:sp>
        <p:nvSpPr>
          <p:cNvPr id="3" name="Content Placeholder 2"/>
          <p:cNvSpPr>
            <a:spLocks noGrp="1"/>
          </p:cNvSpPr>
          <p:nvPr>
            <p:ph idx="1"/>
          </p:nvPr>
        </p:nvSpPr>
        <p:spPr/>
        <p:txBody>
          <a:bodyPr/>
          <a:lstStyle/>
          <a:p>
            <a:r>
              <a:rPr lang="en-US" b="1" i="1" dirty="0" smtClean="0"/>
              <a:t>This involves the testing of code in a dynamic state. The approach, methods, and tools specified in the test plan will be used to validate that the executable code in </a:t>
            </a:r>
            <a:r>
              <a:rPr lang="en-US" b="1" dirty="0" smtClean="0"/>
              <a:t>fact meets the stated software requirements, and the structural specifications of the design.</a:t>
            </a:r>
            <a:endParaRPr lang="en-US" b="1"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Step 7: Acceptance Test</a:t>
            </a:r>
            <a:endParaRPr lang="en-US" dirty="0"/>
          </a:p>
        </p:txBody>
      </p:sp>
      <p:sp>
        <p:nvSpPr>
          <p:cNvPr id="3" name="Content Placeholder 2"/>
          <p:cNvSpPr>
            <a:spLocks noGrp="1"/>
          </p:cNvSpPr>
          <p:nvPr>
            <p:ph idx="1"/>
          </p:nvPr>
        </p:nvSpPr>
        <p:spPr/>
        <p:txBody>
          <a:bodyPr/>
          <a:lstStyle/>
          <a:p>
            <a:r>
              <a:rPr lang="en-US" b="1" i="1" dirty="0" smtClean="0"/>
              <a:t>Acceptance testing enables users to evaluate the applicability and usability of the software in performing their day-to-day job functions. This tests what the user believes the software should perform, as opposed to what the documented requirements state the software should perform.</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Step 8: Report Test Results</a:t>
            </a:r>
            <a:endParaRPr lang="en-US" dirty="0"/>
          </a:p>
        </p:txBody>
      </p:sp>
      <p:sp>
        <p:nvSpPr>
          <p:cNvPr id="3" name="Content Placeholder 2"/>
          <p:cNvSpPr>
            <a:spLocks noGrp="1"/>
          </p:cNvSpPr>
          <p:nvPr>
            <p:ph idx="1"/>
          </p:nvPr>
        </p:nvSpPr>
        <p:spPr/>
        <p:txBody>
          <a:bodyPr/>
          <a:lstStyle/>
          <a:p>
            <a:r>
              <a:rPr lang="en-US" dirty="0" smtClean="0"/>
              <a:t>Test reporting is a continuous process. It may be both oral and written. It is important that defects and concerns be reported to the appropriate parties as early as possible, so that corrections can be made at the lowest possible cost.</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Step 9: The Software Installation</a:t>
            </a:r>
            <a:endParaRPr lang="en-US" dirty="0"/>
          </a:p>
        </p:txBody>
      </p:sp>
      <p:sp>
        <p:nvSpPr>
          <p:cNvPr id="3" name="Content Placeholder 2"/>
          <p:cNvSpPr>
            <a:spLocks noGrp="1"/>
          </p:cNvSpPr>
          <p:nvPr>
            <p:ph idx="1"/>
          </p:nvPr>
        </p:nvSpPr>
        <p:spPr/>
        <p:txBody>
          <a:bodyPr/>
          <a:lstStyle/>
          <a:p>
            <a:r>
              <a:rPr lang="en-US" dirty="0" smtClean="0"/>
              <a:t>Once the test team has confirmed that the software is ready for production use, the ability to execute that software in a production environment should be tested. This tests the interface to operating software, related software, and operating procedures.</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Step 10: Test Software Changes</a:t>
            </a:r>
            <a:endParaRPr lang="en-US" dirty="0"/>
          </a:p>
        </p:txBody>
      </p:sp>
      <p:sp>
        <p:nvSpPr>
          <p:cNvPr id="3" name="Content Placeholder 2"/>
          <p:cNvSpPr>
            <a:spLocks noGrp="1"/>
          </p:cNvSpPr>
          <p:nvPr>
            <p:ph idx="1"/>
          </p:nvPr>
        </p:nvSpPr>
        <p:spPr/>
        <p:txBody>
          <a:bodyPr/>
          <a:lstStyle/>
          <a:p>
            <a:r>
              <a:rPr lang="en-US" dirty="0" smtClean="0"/>
              <a:t>While this is shown as Step 10, in the context of performing maintenance after the software is implemented, the concept is also applicable to changes throughout the implementation process. Whenever requirements change, the test plan must change, and the impact of that change on software systems must be tested and evaluated.</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smtClean="0"/>
              <a:t>Step 11: Evaluate Test Effectiveness</a:t>
            </a:r>
            <a:endParaRPr lang="en-US" sz="4400" dirty="0"/>
          </a:p>
        </p:txBody>
      </p:sp>
      <p:sp>
        <p:nvSpPr>
          <p:cNvPr id="3" name="Content Placeholder 2"/>
          <p:cNvSpPr>
            <a:spLocks noGrp="1"/>
          </p:cNvSpPr>
          <p:nvPr>
            <p:ph idx="1"/>
          </p:nvPr>
        </p:nvSpPr>
        <p:spPr/>
        <p:txBody>
          <a:bodyPr/>
          <a:lstStyle/>
          <a:p>
            <a:r>
              <a:rPr lang="en-US" dirty="0" smtClean="0"/>
              <a:t>Testing improvement can best be achieved by evaluating the effectiveness of testing at the end of each software test assignment. </a:t>
            </a:r>
            <a:r>
              <a:rPr lang="en-US" smtClean="0"/>
              <a:t>While this assessment is primarily performed by the testers, it should involve the developers, users of the software, and quality assurance professionals if the function exists in the IT organization.</a:t>
            </a:r>
            <a:endParaRPr lang="en-US"/>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dirty="0" smtClean="0"/>
              <a:t>Levels of Testing</a:t>
            </a:r>
          </a:p>
        </p:txBody>
      </p:sp>
      <p:sp>
        <p:nvSpPr>
          <p:cNvPr id="21508" name="Rectangle 3"/>
          <p:cNvSpPr>
            <a:spLocks noGrp="1" noChangeArrowheads="1"/>
          </p:cNvSpPr>
          <p:nvPr>
            <p:ph idx="1"/>
          </p:nvPr>
        </p:nvSpPr>
        <p:spPr/>
        <p:txBody>
          <a:bodyPr>
            <a:noAutofit/>
          </a:bodyPr>
          <a:lstStyle/>
          <a:p>
            <a:pPr marL="457200" indent="-457200">
              <a:lnSpc>
                <a:spcPct val="150000"/>
              </a:lnSpc>
              <a:buFont typeface="+mj-lt"/>
              <a:buAutoNum type="arabicPeriod"/>
            </a:pPr>
            <a:r>
              <a:rPr lang="en-US" sz="2400" dirty="0" smtClean="0"/>
              <a:t>Component/Unit testing</a:t>
            </a:r>
          </a:p>
          <a:p>
            <a:pPr marL="457200" indent="-457200">
              <a:lnSpc>
                <a:spcPct val="150000"/>
              </a:lnSpc>
              <a:buFont typeface="+mj-lt"/>
              <a:buAutoNum type="arabicPeriod"/>
            </a:pPr>
            <a:r>
              <a:rPr lang="en-US" sz="2400" dirty="0" smtClean="0"/>
              <a:t>Integration testing</a:t>
            </a:r>
          </a:p>
          <a:p>
            <a:pPr marL="457200" indent="-457200">
              <a:lnSpc>
                <a:spcPct val="150000"/>
              </a:lnSpc>
              <a:buFont typeface="+mj-lt"/>
              <a:buAutoNum type="arabicPeriod"/>
            </a:pPr>
            <a:r>
              <a:rPr lang="en-US" sz="2400" dirty="0" smtClean="0"/>
              <a:t>System testing</a:t>
            </a:r>
          </a:p>
          <a:p>
            <a:pPr marL="457200" indent="-457200">
              <a:lnSpc>
                <a:spcPct val="150000"/>
              </a:lnSpc>
              <a:buFont typeface="+mj-lt"/>
              <a:buAutoNum type="arabicPeriod"/>
            </a:pPr>
            <a:r>
              <a:rPr lang="en-US" sz="2400" dirty="0" smtClean="0"/>
              <a:t>Acceptance testing</a:t>
            </a:r>
          </a:p>
          <a:p>
            <a:pPr marL="457200" indent="-457200">
              <a:lnSpc>
                <a:spcPct val="150000"/>
              </a:lnSpc>
              <a:buFont typeface="+mj-lt"/>
              <a:buAutoNum type="arabicPeriod"/>
            </a:pPr>
            <a:r>
              <a:rPr lang="en-US" sz="2400" dirty="0" smtClean="0"/>
              <a:t>Alpha testing &amp; Beta testing</a:t>
            </a:r>
          </a:p>
          <a:p>
            <a:pPr marL="457200" indent="-457200">
              <a:lnSpc>
                <a:spcPct val="150000"/>
              </a:lnSpc>
              <a:buFont typeface="+mj-lt"/>
              <a:buAutoNum type="arabicPeriod"/>
            </a:pPr>
            <a:r>
              <a:rPr lang="en-US" sz="2400" dirty="0" smtClean="0"/>
              <a:t>Static  vs. Dynamic testing</a:t>
            </a:r>
          </a:p>
          <a:p>
            <a:pPr marL="457200" indent="-457200">
              <a:lnSpc>
                <a:spcPct val="150000"/>
              </a:lnSpc>
              <a:buFont typeface="+mj-lt"/>
              <a:buAutoNum type="arabicPeriod"/>
            </a:pPr>
            <a:r>
              <a:rPr lang="en-US" sz="2400" dirty="0" smtClean="0"/>
              <a:t>Manual vs. Automatic testing</a:t>
            </a:r>
          </a:p>
          <a:p>
            <a:pPr>
              <a:lnSpc>
                <a:spcPct val="150000"/>
              </a:lnSpc>
            </a:pPr>
            <a:endParaRPr lang="en-US" sz="2400" dirty="0" smtClean="0"/>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228600"/>
            <a:ext cx="8229600" cy="1143000"/>
          </a:xfrm>
        </p:spPr>
        <p:txBody>
          <a:bodyPr>
            <a:normAutofit/>
          </a:bodyPr>
          <a:lstStyle/>
          <a:p>
            <a:r>
              <a:rPr lang="en-US" sz="4000" dirty="0" smtClean="0"/>
              <a:t>1.	Component Testing/Unit Testing:</a:t>
            </a:r>
          </a:p>
        </p:txBody>
      </p:sp>
      <p:sp>
        <p:nvSpPr>
          <p:cNvPr id="30723" name="Rectangle 3"/>
          <p:cNvSpPr>
            <a:spLocks noGrp="1" noChangeArrowheads="1"/>
          </p:cNvSpPr>
          <p:nvPr>
            <p:ph idx="1"/>
          </p:nvPr>
        </p:nvSpPr>
        <p:spPr>
          <a:xfrm>
            <a:off x="457200" y="1600200"/>
            <a:ext cx="8229600" cy="4800600"/>
          </a:xfrm>
        </p:spPr>
        <p:txBody>
          <a:bodyPr>
            <a:normAutofit/>
          </a:bodyPr>
          <a:lstStyle/>
          <a:p>
            <a:r>
              <a:rPr lang="en-US" dirty="0"/>
              <a:t>The first level of testing, unit testing, is the most micro-level of testing. </a:t>
            </a:r>
            <a:endParaRPr lang="en-US" dirty="0" smtClean="0"/>
          </a:p>
          <a:p>
            <a:r>
              <a:rPr lang="en-US" dirty="0" smtClean="0"/>
              <a:t>It involves </a:t>
            </a:r>
            <a:r>
              <a:rPr lang="en-US" dirty="0"/>
              <a:t>testing individual modules or pieces of code to make sure each part or “unit” is correct. </a:t>
            </a:r>
            <a:r>
              <a:rPr lang="en-US" dirty="0" smtClean="0"/>
              <a:t>A </a:t>
            </a:r>
            <a:r>
              <a:rPr lang="en-US" dirty="0"/>
              <a:t>“unit” can be a specific piece of functionality, a program, or a particular procedure within the application. </a:t>
            </a:r>
            <a:endParaRPr lang="en-US" dirty="0" smtClean="0"/>
          </a:p>
          <a:p>
            <a:r>
              <a:rPr lang="en-US" dirty="0" smtClean="0"/>
              <a:t>Unit </a:t>
            </a:r>
            <a:r>
              <a:rPr lang="en-US" dirty="0"/>
              <a:t>testing helps verify internal design and internal logic, internal paths, as well as error handling.</a:t>
            </a:r>
          </a:p>
          <a:p>
            <a:r>
              <a:rPr lang="en-US" dirty="0" smtClean="0"/>
              <a:t>Unit </a:t>
            </a:r>
            <a:r>
              <a:rPr lang="en-US" dirty="0"/>
              <a:t>tests are done by the developer who wrote the code.</a:t>
            </a:r>
          </a:p>
          <a:p>
            <a:pPr>
              <a:defRPr/>
            </a:pPr>
            <a:endParaRPr lang="en-US" dirty="0" smtClean="0">
              <a:ea typeface="+mn-ea"/>
              <a:cs typeface="+mn-cs"/>
            </a:endParaRPr>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Component Testing(</a:t>
            </a:r>
            <a:r>
              <a:rPr lang="en-US" dirty="0" err="1" smtClean="0"/>
              <a:t>contd</a:t>
            </a:r>
            <a:r>
              <a:rPr lang="en-US" dirty="0" smtClean="0"/>
              <a:t>):</a:t>
            </a:r>
          </a:p>
        </p:txBody>
      </p:sp>
      <p:sp>
        <p:nvSpPr>
          <p:cNvPr id="25604" name="Rectangle 3"/>
          <p:cNvSpPr>
            <a:spLocks noGrp="1" noChangeArrowheads="1"/>
          </p:cNvSpPr>
          <p:nvPr>
            <p:ph idx="1"/>
          </p:nvPr>
        </p:nvSpPr>
        <p:spPr/>
        <p:txBody>
          <a:bodyPr/>
          <a:lstStyle/>
          <a:p>
            <a:r>
              <a:rPr lang="en-US" smtClean="0"/>
              <a:t>Test case</a:t>
            </a:r>
          </a:p>
          <a:p>
            <a:pPr lvl="1"/>
            <a:r>
              <a:rPr lang="en-US" smtClean="0"/>
              <a:t>Input, expected outcome, purpose</a:t>
            </a:r>
          </a:p>
          <a:p>
            <a:pPr lvl="1"/>
            <a:r>
              <a:rPr lang="en-US" smtClean="0"/>
              <a:t>Selected according to a strategy, e.g., branch coverage</a:t>
            </a:r>
          </a:p>
          <a:p>
            <a:r>
              <a:rPr lang="en-US" smtClean="0"/>
              <a:t>Outcome</a:t>
            </a:r>
          </a:p>
          <a:p>
            <a:pPr lvl="1"/>
            <a:r>
              <a:rPr lang="en-US" smtClean="0"/>
              <a:t>Pass/fail result</a:t>
            </a:r>
          </a:p>
          <a:p>
            <a:pPr lvl="1"/>
            <a:r>
              <a:rPr lang="en-US" smtClean="0"/>
              <a:t>Log, i.e., chronological list of events from execution</a:t>
            </a:r>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dirty="0" smtClean="0"/>
              <a:t>2.	Integration Testing:</a:t>
            </a:r>
          </a:p>
        </p:txBody>
      </p:sp>
      <p:sp>
        <p:nvSpPr>
          <p:cNvPr id="27652" name="Rectangle 3"/>
          <p:cNvSpPr>
            <a:spLocks noGrp="1" noChangeArrowheads="1"/>
          </p:cNvSpPr>
          <p:nvPr>
            <p:ph idx="1"/>
          </p:nvPr>
        </p:nvSpPr>
        <p:spPr/>
        <p:txBody>
          <a:bodyPr>
            <a:normAutofit fontScale="92500" lnSpcReduction="20000"/>
          </a:bodyPr>
          <a:lstStyle/>
          <a:p>
            <a:r>
              <a:rPr lang="en-US" sz="2800" dirty="0"/>
              <a:t>Integration testing is done after unit testing. This level tests how the units work together. Individual modules are combined and tested as a group. It’s one thing if units work well on their own, but how do they perform together? Integration testing helps you determine that, and ensures your application runs efficiently. It identifies interface issues between modules.</a:t>
            </a:r>
          </a:p>
          <a:p>
            <a:r>
              <a:rPr lang="en-US" sz="2800" dirty="0"/>
              <a:t>There are a few techniques that can be used for conducting integration testing:</a:t>
            </a:r>
          </a:p>
          <a:p>
            <a:pPr marL="0" indent="0">
              <a:buNone/>
            </a:pPr>
            <a:r>
              <a:rPr lang="en-US" sz="2800" dirty="0" smtClean="0"/>
              <a:t>    1.Big </a:t>
            </a:r>
            <a:r>
              <a:rPr lang="en-US" sz="2800" dirty="0"/>
              <a:t>Bang </a:t>
            </a:r>
            <a:r>
              <a:rPr lang="en-US" sz="2800" dirty="0" smtClean="0"/>
              <a:t>Testing</a:t>
            </a:r>
          </a:p>
          <a:p>
            <a:pPr marL="0" indent="0">
              <a:buNone/>
            </a:pPr>
            <a:r>
              <a:rPr lang="en-US" sz="2800" dirty="0" smtClean="0"/>
              <a:t>    2.Top Down Approach</a:t>
            </a:r>
          </a:p>
          <a:p>
            <a:pPr marL="0" indent="0">
              <a:buNone/>
            </a:pPr>
            <a:r>
              <a:rPr lang="en-US" sz="2800" dirty="0" smtClean="0"/>
              <a:t>    3.Bottom </a:t>
            </a:r>
            <a:r>
              <a:rPr lang="en-US" sz="2800" dirty="0"/>
              <a:t>Up </a:t>
            </a:r>
            <a:r>
              <a:rPr lang="en-US" sz="2800" dirty="0" smtClean="0"/>
              <a:t>Approach</a:t>
            </a:r>
          </a:p>
          <a:p>
            <a:endParaRPr lang="en-US" sz="2800" dirty="0" smtClean="0"/>
          </a:p>
          <a:p>
            <a:endParaRPr lang="en-US" sz="2800" dirty="0" smtClean="0"/>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objectives:</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Finding defects which may get created by the programmer while developing the software.</a:t>
            </a:r>
          </a:p>
          <a:p>
            <a:r>
              <a:rPr lang="en-US" dirty="0" smtClean="0"/>
              <a:t>Gaining confidence in and providing information about the level of quality.</a:t>
            </a:r>
          </a:p>
          <a:p>
            <a:r>
              <a:rPr lang="en-US" dirty="0" smtClean="0"/>
              <a:t>To prevent defects.</a:t>
            </a:r>
          </a:p>
          <a:p>
            <a:r>
              <a:rPr lang="en-US" dirty="0" smtClean="0"/>
              <a:t>To make sure that the end result meets the business and user requirements.</a:t>
            </a:r>
          </a:p>
          <a:p>
            <a:r>
              <a:rPr lang="en-US" dirty="0" smtClean="0"/>
              <a:t>To ensure that it satisfies the BRS that is Business Requirement Specification and SRS that is System Requirement Specifications.</a:t>
            </a:r>
          </a:p>
          <a:p>
            <a:r>
              <a:rPr lang="en-US" dirty="0" smtClean="0"/>
              <a:t>To gain the confidence of the customers by providing them a quality product.</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Integration Testing(</a:t>
            </a:r>
            <a:r>
              <a:rPr lang="en-US" dirty="0" err="1" smtClean="0"/>
              <a:t>contd</a:t>
            </a:r>
            <a:r>
              <a:rPr lang="en-US" dirty="0" smtClean="0"/>
              <a:t>):</a:t>
            </a:r>
          </a:p>
        </p:txBody>
      </p:sp>
      <p:sp>
        <p:nvSpPr>
          <p:cNvPr id="28676" name="Rectangle 3"/>
          <p:cNvSpPr>
            <a:spLocks noGrp="1" noChangeArrowheads="1"/>
          </p:cNvSpPr>
          <p:nvPr>
            <p:ph idx="1"/>
          </p:nvPr>
        </p:nvSpPr>
        <p:spPr/>
        <p:txBody>
          <a:bodyPr/>
          <a:lstStyle/>
          <a:p>
            <a:r>
              <a:rPr lang="en-US" sz="2500" dirty="0" smtClean="0"/>
              <a:t>Strategies</a:t>
            </a:r>
          </a:p>
          <a:p>
            <a:pPr lvl="1"/>
            <a:r>
              <a:rPr lang="en-US" sz="2100" dirty="0" smtClean="0"/>
              <a:t>Bottom-up, start from bottom and add one at a time</a:t>
            </a:r>
          </a:p>
          <a:p>
            <a:pPr lvl="1"/>
            <a:r>
              <a:rPr lang="en-US" sz="2100" dirty="0" smtClean="0"/>
              <a:t>Top-down, start from top and add one at a time</a:t>
            </a:r>
          </a:p>
          <a:p>
            <a:pPr lvl="1"/>
            <a:r>
              <a:rPr lang="en-US" sz="2100" dirty="0" smtClean="0"/>
              <a:t>Big-bang, everything at once</a:t>
            </a:r>
          </a:p>
          <a:p>
            <a:pPr lvl="1"/>
            <a:r>
              <a:rPr lang="en-US" sz="2100" dirty="0" smtClean="0"/>
              <a:t>Functional, order based on execution</a:t>
            </a:r>
          </a:p>
          <a:p>
            <a:pPr lvl="1">
              <a:buFontTx/>
              <a:buNone/>
            </a:pPr>
            <a:endParaRPr lang="en-US" sz="2100" dirty="0" smtClean="0"/>
          </a:p>
          <a:p>
            <a:r>
              <a:rPr lang="en-US" sz="2500" dirty="0" smtClean="0"/>
              <a:t>Simulation of other components</a:t>
            </a:r>
          </a:p>
          <a:p>
            <a:pPr lvl="1"/>
            <a:r>
              <a:rPr lang="en-US" sz="2100" dirty="0" smtClean="0"/>
              <a:t>Stubs receive output from test objects</a:t>
            </a:r>
          </a:p>
          <a:p>
            <a:pPr lvl="1"/>
            <a:r>
              <a:rPr lang="en-US" sz="2100" dirty="0" smtClean="0"/>
              <a:t>Drivers generate input to test objects</a:t>
            </a:r>
          </a:p>
          <a:p>
            <a:pPr lvl="1"/>
            <a:r>
              <a:rPr lang="en-US" sz="2100" dirty="0" smtClean="0"/>
              <a:t>Note that these are also SW, i.e., need testing etc.</a:t>
            </a:r>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Integration Testing(</a:t>
            </a:r>
            <a:r>
              <a:rPr lang="en-US" dirty="0" err="1" smtClean="0"/>
              <a:t>contd</a:t>
            </a:r>
            <a:r>
              <a:rPr lang="en-US" dirty="0" smtClean="0"/>
              <a:t>):</a:t>
            </a:r>
          </a:p>
        </p:txBody>
      </p:sp>
      <p:sp>
        <p:nvSpPr>
          <p:cNvPr id="3" name="Content Placeholder 2"/>
          <p:cNvSpPr>
            <a:spLocks noGrp="1"/>
          </p:cNvSpPr>
          <p:nvPr>
            <p:ph idx="1"/>
          </p:nvPr>
        </p:nvSpPr>
        <p:spPr/>
        <p:txBody>
          <a:bodyPr>
            <a:normAutofit fontScale="85000" lnSpcReduction="20000"/>
          </a:bodyPr>
          <a:lstStyle/>
          <a:p>
            <a:pPr marL="548640" indent="-411480" fontAlgn="auto">
              <a:spcAft>
                <a:spcPts val="0"/>
              </a:spcAft>
              <a:buClr>
                <a:schemeClr val="tx1">
                  <a:shade val="95000"/>
                </a:schemeClr>
              </a:buClr>
              <a:buFont typeface="Wingdings 2"/>
              <a:buChar char=""/>
              <a:defRPr/>
            </a:pPr>
            <a:endParaRPr lang="en-US" dirty="0" smtClean="0"/>
          </a:p>
          <a:p>
            <a:pPr marL="548640" indent="-411480" fontAlgn="auto">
              <a:spcAft>
                <a:spcPts val="0"/>
              </a:spcAft>
              <a:buClr>
                <a:schemeClr val="tx1">
                  <a:shade val="95000"/>
                </a:schemeClr>
              </a:buClr>
              <a:buFont typeface="Wingdings 2"/>
              <a:buChar char=""/>
              <a:defRPr/>
            </a:pPr>
            <a:r>
              <a:rPr lang="en-US" dirty="0" smtClean="0"/>
              <a:t>There are two groups of software integration strategies:	</a:t>
            </a:r>
            <a:br>
              <a:rPr lang="en-US" dirty="0" smtClean="0"/>
            </a:br>
            <a:r>
              <a:rPr lang="en-US" dirty="0" smtClean="0"/>
              <a:t/>
            </a:r>
            <a:br>
              <a:rPr lang="en-US" dirty="0" smtClean="0"/>
            </a:br>
            <a:r>
              <a:rPr lang="en-US" dirty="0" smtClean="0"/>
              <a:t>	- Non Incremental software integration</a:t>
            </a:r>
            <a:br>
              <a:rPr lang="en-US" dirty="0" smtClean="0"/>
            </a:br>
            <a:r>
              <a:rPr lang="en-US" dirty="0" smtClean="0"/>
              <a:t>	- Incremental software integration</a:t>
            </a:r>
            <a:br>
              <a:rPr lang="en-US" dirty="0" smtClean="0"/>
            </a:br>
            <a:r>
              <a:rPr lang="en-US" dirty="0" smtClean="0"/>
              <a:t/>
            </a:r>
            <a:br>
              <a:rPr lang="en-US" dirty="0" smtClean="0"/>
            </a:br>
            <a:r>
              <a:rPr lang="en-US" dirty="0" smtClean="0"/>
              <a:t>Non Incremental software integration:</a:t>
            </a:r>
            <a:br>
              <a:rPr lang="en-US" dirty="0" smtClean="0"/>
            </a:br>
            <a:r>
              <a:rPr lang="en-US" dirty="0" smtClean="0"/>
              <a:t>	</a:t>
            </a:r>
            <a:br>
              <a:rPr lang="en-US" dirty="0" smtClean="0"/>
            </a:br>
            <a:r>
              <a:rPr lang="en-US" dirty="0" smtClean="0"/>
              <a:t>	   Big bang integration approach  </a:t>
            </a:r>
            <a:br>
              <a:rPr lang="en-US" dirty="0" smtClean="0"/>
            </a:br>
            <a:r>
              <a:rPr lang="en-US" dirty="0" smtClean="0"/>
              <a:t/>
            </a:r>
            <a:br>
              <a:rPr lang="en-US" dirty="0" smtClean="0"/>
            </a:br>
            <a:r>
              <a:rPr lang="en-US" dirty="0" smtClean="0"/>
              <a:t>Incremental software integration:</a:t>
            </a:r>
            <a:br>
              <a:rPr lang="en-US" dirty="0" smtClean="0"/>
            </a:br>
            <a:r>
              <a:rPr lang="en-US" dirty="0" smtClean="0"/>
              <a:t/>
            </a:r>
            <a:br>
              <a:rPr lang="en-US" dirty="0" smtClean="0"/>
            </a:br>
            <a:r>
              <a:rPr lang="en-US" dirty="0" smtClean="0"/>
              <a:t>	</a:t>
            </a:r>
            <a:r>
              <a:rPr lang="en-US" dirty="0" smtClean="0">
                <a:solidFill>
                  <a:srgbClr val="92D050"/>
                </a:solidFill>
              </a:rPr>
              <a:t>   </a:t>
            </a:r>
            <a:r>
              <a:rPr lang="en-US" dirty="0" smtClean="0"/>
              <a:t>Top- down software integration</a:t>
            </a:r>
            <a:br>
              <a:rPr lang="en-US" dirty="0" smtClean="0"/>
            </a:br>
            <a:r>
              <a:rPr lang="en-US" dirty="0" smtClean="0"/>
              <a:t>	   Bottom-up software integration</a:t>
            </a:r>
            <a:br>
              <a:rPr lang="en-US" dirty="0" smtClean="0"/>
            </a:br>
            <a:r>
              <a:rPr lang="en-US" dirty="0" smtClean="0"/>
              <a:t>	   Sandwich integration</a:t>
            </a:r>
          </a:p>
          <a:p>
            <a:pPr marL="548640" indent="-411480" fontAlgn="auto">
              <a:spcAft>
                <a:spcPts val="0"/>
              </a:spcAft>
              <a:buClr>
                <a:schemeClr val="tx1">
                  <a:shade val="95000"/>
                </a:schemeClr>
              </a:buClr>
              <a:buFont typeface="Wingdings 2"/>
              <a:buChar char=""/>
              <a:defRPr/>
            </a:pPr>
            <a:endParaRPr lang="en-US" dirty="0"/>
          </a:p>
        </p:txBody>
      </p:sp>
      <p:cxnSp>
        <p:nvCxnSpPr>
          <p:cNvPr id="6" name="Straight Arrow Connector 5"/>
          <p:cNvCxnSpPr/>
          <p:nvPr/>
        </p:nvCxnSpPr>
        <p:spPr>
          <a:xfrm>
            <a:off x="1143000" y="4265612"/>
            <a:ext cx="457200" cy="1588"/>
          </a:xfrm>
          <a:prstGeom prst="straightConnector1">
            <a:avLst/>
          </a:prstGeom>
          <a:ln w="25400">
            <a:gradFill flip="none" rotWithShape="1">
              <a:gsLst>
                <a:gs pos="0">
                  <a:schemeClr val="accent1"/>
                </a:gs>
                <a:gs pos="45000">
                  <a:srgbClr val="FF7A00"/>
                </a:gs>
                <a:gs pos="70000">
                  <a:srgbClr val="FF0300"/>
                </a:gs>
                <a:gs pos="100000">
                  <a:srgbClr val="4D0808"/>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143000" y="5332412"/>
            <a:ext cx="457200" cy="1588"/>
          </a:xfrm>
          <a:prstGeom prst="straightConnector1">
            <a:avLst/>
          </a:prstGeom>
          <a:ln w="25400">
            <a:gradFill flip="none" rotWithShape="1">
              <a:gsLst>
                <a:gs pos="0">
                  <a:srgbClr val="DDEBCF"/>
                </a:gs>
                <a:gs pos="50000">
                  <a:srgbClr val="9CB86E"/>
                </a:gs>
                <a:gs pos="100000">
                  <a:srgbClr val="156B13"/>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143000" y="5637212"/>
            <a:ext cx="457200" cy="1588"/>
          </a:xfrm>
          <a:prstGeom prst="straightConnector1">
            <a:avLst/>
          </a:prstGeom>
          <a:ln w="25400">
            <a:gradFill flip="none" rotWithShape="1">
              <a:gsLst>
                <a:gs pos="0">
                  <a:srgbClr val="DDEBCF"/>
                </a:gs>
                <a:gs pos="50000">
                  <a:srgbClr val="9CB86E"/>
                </a:gs>
                <a:gs pos="100000">
                  <a:srgbClr val="156B13"/>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43000" y="5867400"/>
            <a:ext cx="457200" cy="1588"/>
          </a:xfrm>
          <a:prstGeom prst="straightConnector1">
            <a:avLst/>
          </a:prstGeom>
          <a:ln w="25400">
            <a:gradFill flip="none" rotWithShape="1">
              <a:gsLst>
                <a:gs pos="0">
                  <a:srgbClr val="DDEBCF"/>
                </a:gs>
                <a:gs pos="50000">
                  <a:srgbClr val="9CB86E"/>
                </a:gs>
                <a:gs pos="100000">
                  <a:srgbClr val="156B13"/>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cxnSp>
      <p:sp>
        <p:nvSpPr>
          <p:cNvPr id="10" name="Footer Placeholder 9"/>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304800"/>
            <a:ext cx="8229600" cy="1143000"/>
          </a:xfrm>
        </p:spPr>
        <p:txBody>
          <a:bodyPr/>
          <a:lstStyle/>
          <a:p>
            <a:r>
              <a:rPr lang="en-US" dirty="0" smtClean="0">
                <a:latin typeface="Andalus" pitchFamily="18" charset="-78"/>
                <a:cs typeface="Andalus" pitchFamily="18" charset="-78"/>
              </a:rPr>
              <a:t>Integration Testing(</a:t>
            </a:r>
            <a:r>
              <a:rPr lang="en-US" dirty="0" err="1" smtClean="0">
                <a:latin typeface="Andalus" pitchFamily="18" charset="-78"/>
                <a:cs typeface="Andalus" pitchFamily="18" charset="-78"/>
              </a:rPr>
              <a:t>contd</a:t>
            </a:r>
            <a:r>
              <a:rPr lang="en-US" dirty="0" smtClean="0">
                <a:latin typeface="Andalus" pitchFamily="18" charset="-78"/>
                <a:cs typeface="Andalus" pitchFamily="18" charset="-78"/>
              </a:rPr>
              <a:t>):</a:t>
            </a:r>
          </a:p>
        </p:txBody>
      </p:sp>
      <p:sp>
        <p:nvSpPr>
          <p:cNvPr id="30723" name="Content Placeholder 2"/>
          <p:cNvSpPr>
            <a:spLocks noGrp="1"/>
          </p:cNvSpPr>
          <p:nvPr>
            <p:ph idx="1"/>
          </p:nvPr>
        </p:nvSpPr>
        <p:spPr>
          <a:xfrm>
            <a:off x="381000" y="1295400"/>
            <a:ext cx="8229600" cy="4953000"/>
          </a:xfrm>
        </p:spPr>
        <p:txBody>
          <a:bodyPr/>
          <a:lstStyle/>
          <a:p>
            <a:pPr>
              <a:lnSpc>
                <a:spcPct val="90000"/>
              </a:lnSpc>
            </a:pPr>
            <a:r>
              <a:rPr lang="en-GB" sz="2400" dirty="0" smtClean="0"/>
              <a:t>Involves building a system from its components and testing it for problems that arise from component interactions.</a:t>
            </a:r>
          </a:p>
          <a:p>
            <a:pPr>
              <a:lnSpc>
                <a:spcPct val="90000"/>
              </a:lnSpc>
            </a:pPr>
            <a:endParaRPr lang="en-GB" sz="800" dirty="0" smtClean="0"/>
          </a:p>
          <a:p>
            <a:pPr>
              <a:lnSpc>
                <a:spcPct val="90000"/>
              </a:lnSpc>
            </a:pPr>
            <a:r>
              <a:rPr lang="en-GB" sz="2400" dirty="0" smtClean="0"/>
              <a:t>Top-down integration</a:t>
            </a:r>
          </a:p>
          <a:p>
            <a:pPr lvl="1">
              <a:lnSpc>
                <a:spcPct val="90000"/>
              </a:lnSpc>
            </a:pPr>
            <a:r>
              <a:rPr lang="en-GB" sz="2000" dirty="0" smtClean="0"/>
              <a:t>Develop the skeleton of the system and populate it with components.  Use stubs to replace real components.</a:t>
            </a:r>
          </a:p>
          <a:p>
            <a:pPr lvl="1">
              <a:lnSpc>
                <a:spcPct val="90000"/>
              </a:lnSpc>
            </a:pPr>
            <a:r>
              <a:rPr lang="en-GB" sz="2000" dirty="0" smtClean="0"/>
              <a:t>Two strategies: depth first and breadth first.</a:t>
            </a:r>
          </a:p>
          <a:p>
            <a:pPr>
              <a:lnSpc>
                <a:spcPct val="90000"/>
              </a:lnSpc>
            </a:pPr>
            <a:endParaRPr lang="en-GB" sz="2000" dirty="0" smtClean="0"/>
          </a:p>
          <a:p>
            <a:pPr>
              <a:lnSpc>
                <a:spcPct val="90000"/>
              </a:lnSpc>
            </a:pPr>
            <a:r>
              <a:rPr lang="en-GB" sz="2400" dirty="0" smtClean="0"/>
              <a:t>Bottom-up integration</a:t>
            </a:r>
          </a:p>
          <a:p>
            <a:pPr lvl="1">
              <a:lnSpc>
                <a:spcPct val="90000"/>
              </a:lnSpc>
            </a:pPr>
            <a:r>
              <a:rPr lang="en-GB" sz="2000" dirty="0" smtClean="0"/>
              <a:t>Integrate infrastructure components then add functional components. Use drivers to test components</a:t>
            </a:r>
          </a:p>
          <a:p>
            <a:pPr>
              <a:lnSpc>
                <a:spcPct val="90000"/>
              </a:lnSpc>
            </a:pPr>
            <a:endParaRPr lang="en-GB" sz="2000" dirty="0" smtClean="0"/>
          </a:p>
          <a:p>
            <a:pPr>
              <a:lnSpc>
                <a:spcPct val="90000"/>
              </a:lnSpc>
            </a:pPr>
            <a:r>
              <a:rPr lang="en-GB" sz="2400" dirty="0" smtClean="0"/>
              <a:t>To simplify error localisation, systems should be incrementally integrated.</a:t>
            </a:r>
            <a:endParaRPr lang="en-GB" sz="2000" dirty="0" smtClean="0"/>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3.	System Testing</a:t>
            </a:r>
          </a:p>
        </p:txBody>
      </p:sp>
      <p:sp>
        <p:nvSpPr>
          <p:cNvPr id="32771" name="Content Placeholder 2"/>
          <p:cNvSpPr>
            <a:spLocks noGrp="1"/>
          </p:cNvSpPr>
          <p:nvPr>
            <p:ph idx="1"/>
          </p:nvPr>
        </p:nvSpPr>
        <p:spPr>
          <a:xfrm>
            <a:off x="457200" y="1935480"/>
            <a:ext cx="8229600" cy="4420870"/>
          </a:xfrm>
        </p:spPr>
        <p:txBody>
          <a:bodyPr>
            <a:normAutofit fontScale="92500" lnSpcReduction="20000"/>
          </a:bodyPr>
          <a:lstStyle/>
          <a:p>
            <a:r>
              <a:rPr lang="en-US" dirty="0"/>
              <a:t>This level of testing is the first level that tests the entire application as a whole. It is often done in a mirrored production environment. This level of testing is actually a series of tests whose purpose is to test the application end-to-end.</a:t>
            </a:r>
          </a:p>
          <a:p>
            <a:r>
              <a:rPr lang="en-US" dirty="0"/>
              <a:t>System testing is particularly important because it verifies the technical, functional, and business requirements of the software. System testing is </a:t>
            </a:r>
            <a:r>
              <a:rPr lang="en-US" dirty="0">
                <a:solidFill>
                  <a:srgbClr val="00B0F0"/>
                </a:solidFill>
              </a:rPr>
              <a:t>the last level of testing </a:t>
            </a:r>
            <a:r>
              <a:rPr lang="en-US" dirty="0"/>
              <a:t>before the user tests the application.</a:t>
            </a:r>
          </a:p>
          <a:p>
            <a:r>
              <a:rPr lang="en-US" dirty="0"/>
              <a:t>There are dozens of types of system testing, including usability testing, regression testing, and </a:t>
            </a:r>
            <a:r>
              <a:rPr lang="en-US" dirty="0">
                <a:hlinkClick r:id="rId2"/>
              </a:rPr>
              <a:t>functional testing</a:t>
            </a:r>
            <a:r>
              <a:rPr lang="en-US" dirty="0"/>
              <a:t>. This level of testing is typically done by the testing team and includes a combination of automated testing and manual testing.</a:t>
            </a:r>
            <a:endParaRPr lang="en-GB" dirty="0" smtClean="0"/>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smtClean="0"/>
              <a:t>System Testing</a:t>
            </a:r>
          </a:p>
        </p:txBody>
      </p:sp>
      <p:sp>
        <p:nvSpPr>
          <p:cNvPr id="33796" name="Rectangle 3"/>
          <p:cNvSpPr>
            <a:spLocks noGrp="1" noChangeArrowheads="1"/>
          </p:cNvSpPr>
          <p:nvPr>
            <p:ph idx="1"/>
          </p:nvPr>
        </p:nvSpPr>
        <p:spPr/>
        <p:txBody>
          <a:bodyPr/>
          <a:lstStyle/>
          <a:p>
            <a:endParaRPr lang="en-US" smtClean="0"/>
          </a:p>
          <a:p>
            <a:r>
              <a:rPr lang="en-US" smtClean="0"/>
              <a:t>Functional testing</a:t>
            </a:r>
          </a:p>
          <a:p>
            <a:pPr lvl="1"/>
            <a:r>
              <a:rPr lang="en-US" smtClean="0"/>
              <a:t>Test end to end functionality</a:t>
            </a:r>
          </a:p>
          <a:p>
            <a:pPr lvl="1"/>
            <a:r>
              <a:rPr lang="en-US" smtClean="0"/>
              <a:t>Requirement focus</a:t>
            </a:r>
          </a:p>
          <a:p>
            <a:pPr lvl="2"/>
            <a:r>
              <a:rPr lang="en-US" smtClean="0"/>
              <a:t>Test cases derived from specification</a:t>
            </a:r>
          </a:p>
          <a:p>
            <a:pPr lvl="1"/>
            <a:r>
              <a:rPr lang="en-US" smtClean="0"/>
              <a:t>Use-case focus</a:t>
            </a:r>
          </a:p>
          <a:p>
            <a:pPr lvl="2"/>
            <a:r>
              <a:rPr lang="en-US" smtClean="0"/>
              <a:t>Test selection based on user profile</a:t>
            </a:r>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System Testing</a:t>
            </a:r>
          </a:p>
        </p:txBody>
      </p:sp>
      <p:sp>
        <p:nvSpPr>
          <p:cNvPr id="34820" name="Rectangle 3"/>
          <p:cNvSpPr>
            <a:spLocks noGrp="1" noChangeArrowheads="1"/>
          </p:cNvSpPr>
          <p:nvPr>
            <p:ph idx="1"/>
          </p:nvPr>
        </p:nvSpPr>
        <p:spPr/>
        <p:txBody>
          <a:bodyPr/>
          <a:lstStyle/>
          <a:p>
            <a:r>
              <a:rPr lang="en-US" dirty="0" smtClean="0"/>
              <a:t>Non-functional testing</a:t>
            </a:r>
          </a:p>
          <a:p>
            <a:r>
              <a:rPr lang="en-US" dirty="0" smtClean="0"/>
              <a:t>Quality attributes</a:t>
            </a:r>
          </a:p>
          <a:p>
            <a:pPr lvl="1"/>
            <a:r>
              <a:rPr lang="en-US" dirty="0" smtClean="0"/>
              <a:t>Performance, can the system handle required throughput? </a:t>
            </a:r>
          </a:p>
          <a:p>
            <a:pPr lvl="1"/>
            <a:r>
              <a:rPr lang="en-US" dirty="0" smtClean="0"/>
              <a:t>Reliability, obtain confidence that system is reliable</a:t>
            </a:r>
          </a:p>
          <a:p>
            <a:pPr lvl="1"/>
            <a:r>
              <a:rPr lang="en-US" dirty="0" smtClean="0"/>
              <a:t>Timeliness, testing whether the individual tasks meet their specified deadlines  etc.</a:t>
            </a:r>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4.	Acceptance Testing</a:t>
            </a:r>
          </a:p>
        </p:txBody>
      </p:sp>
      <p:sp>
        <p:nvSpPr>
          <p:cNvPr id="36868" name="Rectangle 3"/>
          <p:cNvSpPr>
            <a:spLocks noGrp="1" noChangeArrowheads="1"/>
          </p:cNvSpPr>
          <p:nvPr>
            <p:ph idx="1"/>
          </p:nvPr>
        </p:nvSpPr>
        <p:spPr/>
        <p:txBody>
          <a:bodyPr>
            <a:normAutofit fontScale="92500" lnSpcReduction="20000"/>
          </a:bodyPr>
          <a:lstStyle/>
          <a:p>
            <a:r>
              <a:rPr lang="en-US" dirty="0"/>
              <a:t>The final level of testing, acceptance testing, or </a:t>
            </a:r>
            <a:r>
              <a:rPr lang="en-US" dirty="0">
                <a:hlinkClick r:id="rId2"/>
              </a:rPr>
              <a:t>UAT (user acceptance testing)</a:t>
            </a:r>
            <a:r>
              <a:rPr lang="en-US" dirty="0"/>
              <a:t>, determines whether or not the software is ready to be released. Let’s face it, requirements change throughout the development process. It’s important that the user verifies the business needs are met </a:t>
            </a:r>
            <a:r>
              <a:rPr lang="en-US" i="1" dirty="0"/>
              <a:t>before</a:t>
            </a:r>
            <a:r>
              <a:rPr lang="en-US" dirty="0"/>
              <a:t> the software is released into production.</a:t>
            </a:r>
          </a:p>
          <a:p>
            <a:r>
              <a:rPr lang="en-US" dirty="0"/>
              <a:t>Are the functional requirements met? Are the performance requirements met? These are the questions that are answered during acceptance testing level. UAT is the final say as to whether the application is ready for use in real life or not. This phase also involves change control – managing requested modifications and new feature requests.</a:t>
            </a:r>
          </a:p>
          <a:p>
            <a:r>
              <a:rPr lang="en-US" dirty="0"/>
              <a:t>Acceptance testing should be done by the business user / end-user.</a:t>
            </a:r>
          </a:p>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5.	Alpha </a:t>
            </a:r>
            <a:r>
              <a:rPr lang="en-US" dirty="0"/>
              <a:t>and Beta Testing</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254210801"/>
              </p:ext>
            </p:extLst>
          </p:nvPr>
        </p:nvGraphicFramePr>
        <p:xfrm>
          <a:off x="0" y="1752600"/>
          <a:ext cx="9144000" cy="7680960"/>
        </p:xfrm>
        <a:graphic>
          <a:graphicData uri="http://schemas.openxmlformats.org/drawingml/2006/table">
            <a:tbl>
              <a:tblPr firstRow="1" bandRow="1">
                <a:tableStyleId>{5C22544A-7EE6-4342-B048-85BDC9FD1C3A}</a:tableStyleId>
              </a:tblPr>
              <a:tblGrid>
                <a:gridCol w="4572000"/>
                <a:gridCol w="4572000"/>
              </a:tblGrid>
              <a:tr h="370840">
                <a:tc>
                  <a:txBody>
                    <a:bodyPr/>
                    <a:lstStyle/>
                    <a:p>
                      <a:pPr algn="ctr" fontAlgn="t"/>
                      <a:r>
                        <a:rPr lang="en-US" b="1" dirty="0">
                          <a:effectLst/>
                        </a:rPr>
                        <a:t>Alpha Testing</a:t>
                      </a:r>
                    </a:p>
                  </a:txBody>
                  <a:tcPr marL="76200" marR="76200" marT="76200" marB="76200"/>
                </a:tc>
                <a:tc>
                  <a:txBody>
                    <a:bodyPr/>
                    <a:lstStyle/>
                    <a:p>
                      <a:pPr algn="ctr" fontAlgn="t"/>
                      <a:r>
                        <a:rPr lang="en-US" b="1" dirty="0">
                          <a:effectLst/>
                        </a:rPr>
                        <a:t>Beta Testing</a:t>
                      </a:r>
                    </a:p>
                  </a:txBody>
                  <a:tcPr marL="76200" marR="76200" marT="76200" marB="76200"/>
                </a:tc>
              </a:tr>
              <a:tr h="370840">
                <a:tc>
                  <a:txBody>
                    <a:bodyPr/>
                    <a:lstStyle/>
                    <a:p>
                      <a:pPr algn="l" fontAlgn="t"/>
                      <a:r>
                        <a:rPr lang="en-US" dirty="0">
                          <a:effectLst/>
                        </a:rPr>
                        <a:t>Alpha testing performed by Testers  who are usually internal employees of the organization</a:t>
                      </a:r>
                    </a:p>
                  </a:txBody>
                  <a:tcPr marL="76200" marR="76200" marT="76200" marB="76200"/>
                </a:tc>
                <a:tc>
                  <a:txBody>
                    <a:bodyPr/>
                    <a:lstStyle/>
                    <a:p>
                      <a:pPr algn="l" fontAlgn="t"/>
                      <a:r>
                        <a:rPr lang="en-US" dirty="0">
                          <a:effectLst/>
                        </a:rPr>
                        <a:t>Beta testing is performed by Clients or End Users who are not employees of the organization</a:t>
                      </a:r>
                    </a:p>
                  </a:txBody>
                  <a:tcPr marL="76200" marR="76200" marT="76200" marB="76200"/>
                </a:tc>
              </a:tr>
              <a:tr h="370840">
                <a:tc>
                  <a:txBody>
                    <a:bodyPr/>
                    <a:lstStyle/>
                    <a:p>
                      <a:pPr algn="l" fontAlgn="t"/>
                      <a:r>
                        <a:rPr lang="en-US" dirty="0">
                          <a:effectLst/>
                        </a:rPr>
                        <a:t>Alpha Testing performed at developer's site  </a:t>
                      </a:r>
                    </a:p>
                  </a:txBody>
                  <a:tcPr marL="76200" marR="76200" marT="76200" marB="76200"/>
                </a:tc>
                <a:tc>
                  <a:txBody>
                    <a:bodyPr/>
                    <a:lstStyle/>
                    <a:p>
                      <a:pPr algn="l" fontAlgn="t"/>
                      <a:r>
                        <a:rPr lang="en-US" dirty="0">
                          <a:effectLst/>
                        </a:rPr>
                        <a:t>Beta testing is performed at client location or end user of the product  </a:t>
                      </a:r>
                    </a:p>
                  </a:txBody>
                  <a:tcPr marL="76200" marR="76200" marT="76200" marB="76200"/>
                </a:tc>
              </a:tr>
              <a:tr h="370840">
                <a:tc>
                  <a:txBody>
                    <a:bodyPr/>
                    <a:lstStyle/>
                    <a:p>
                      <a:pPr algn="l" fontAlgn="t"/>
                      <a:r>
                        <a:rPr lang="en-US" dirty="0">
                          <a:effectLst/>
                        </a:rPr>
                        <a:t>Reliability and </a:t>
                      </a:r>
                      <a:r>
                        <a:rPr lang="en-US" u="none" strike="noStrike" dirty="0">
                          <a:solidFill>
                            <a:srgbClr val="04B8E6"/>
                          </a:solidFill>
                          <a:effectLst/>
                          <a:hlinkClick r:id="rId2"/>
                        </a:rPr>
                        <a:t>Security Testing</a:t>
                      </a:r>
                      <a:r>
                        <a:rPr lang="en-US" dirty="0">
                          <a:effectLst/>
                        </a:rPr>
                        <a:t> are not performed  in-depth Alpha Testing  </a:t>
                      </a:r>
                    </a:p>
                  </a:txBody>
                  <a:tcPr marL="76200" marR="76200" marT="76200" marB="76200"/>
                </a:tc>
                <a:tc>
                  <a:txBody>
                    <a:bodyPr/>
                    <a:lstStyle/>
                    <a:p>
                      <a:pPr algn="l" fontAlgn="t"/>
                      <a:r>
                        <a:rPr lang="en-US" dirty="0">
                          <a:effectLst/>
                        </a:rPr>
                        <a:t>Reliability, Security, Robustness are checked during Beta Testing  </a:t>
                      </a:r>
                    </a:p>
                  </a:txBody>
                  <a:tcPr marL="76200" marR="76200" marT="76200" marB="76200"/>
                </a:tc>
              </a:tr>
              <a:tr h="370840">
                <a:tc>
                  <a:txBody>
                    <a:bodyPr/>
                    <a:lstStyle/>
                    <a:p>
                      <a:pPr algn="l" fontAlgn="t"/>
                      <a:r>
                        <a:rPr lang="en-US" dirty="0">
                          <a:effectLst/>
                        </a:rPr>
                        <a:t>Alpha testing involves both the white box and black box techniques</a:t>
                      </a:r>
                    </a:p>
                  </a:txBody>
                  <a:tcPr marL="76200" marR="76200" marT="76200" marB="76200"/>
                </a:tc>
                <a:tc>
                  <a:txBody>
                    <a:bodyPr/>
                    <a:lstStyle/>
                    <a:p>
                      <a:pPr algn="l" fontAlgn="t"/>
                      <a:r>
                        <a:rPr lang="en-US" dirty="0">
                          <a:effectLst/>
                        </a:rPr>
                        <a:t>Beta Testing typically uses </a:t>
                      </a:r>
                      <a:r>
                        <a:rPr lang="en-US" u="none" strike="noStrike" dirty="0">
                          <a:solidFill>
                            <a:srgbClr val="04B8E6"/>
                          </a:solidFill>
                          <a:effectLst/>
                          <a:hlinkClick r:id="rId3"/>
                        </a:rPr>
                        <a:t>Black Box Testing</a:t>
                      </a:r>
                      <a:r>
                        <a:rPr lang="en-US" dirty="0">
                          <a:effectLst/>
                        </a:rPr>
                        <a:t>  </a:t>
                      </a:r>
                    </a:p>
                  </a:txBody>
                  <a:tcPr marL="76200" marR="76200" marT="76200" marB="76200"/>
                </a:tc>
              </a:tr>
              <a:tr h="370840">
                <a:tc>
                  <a:txBody>
                    <a:bodyPr/>
                    <a:lstStyle/>
                    <a:p>
                      <a:pPr algn="l" fontAlgn="t"/>
                      <a:r>
                        <a:rPr lang="en-US" dirty="0">
                          <a:effectLst/>
                        </a:rPr>
                        <a:t>Alpha testing requires lab environment or testing environment  </a:t>
                      </a:r>
                    </a:p>
                  </a:txBody>
                  <a:tcPr marL="76200" marR="76200" marT="76200" marB="76200"/>
                </a:tc>
                <a:tc>
                  <a:txBody>
                    <a:bodyPr/>
                    <a:lstStyle/>
                    <a:p>
                      <a:pPr algn="l" fontAlgn="t"/>
                      <a:r>
                        <a:rPr lang="en-US" dirty="0">
                          <a:effectLst/>
                        </a:rPr>
                        <a:t>Beta testing doesn't require any lab environment or testing environment. Software is made available to the public and  is said to be real time environment  </a:t>
                      </a:r>
                    </a:p>
                  </a:txBody>
                  <a:tcPr marL="76200" marR="76200" marT="76200" marB="76200"/>
                </a:tc>
              </a:tr>
              <a:tr h="370840">
                <a:tc>
                  <a:txBody>
                    <a:bodyPr/>
                    <a:lstStyle/>
                    <a:p>
                      <a:pPr algn="l" fontAlgn="t"/>
                      <a:r>
                        <a:rPr lang="en-US" dirty="0">
                          <a:effectLst/>
                        </a:rPr>
                        <a:t>Long execution cycle may be required for Alpha testing  </a:t>
                      </a:r>
                    </a:p>
                  </a:txBody>
                  <a:tcPr marL="76200" marR="76200" marT="76200" marB="76200"/>
                </a:tc>
                <a:tc>
                  <a:txBody>
                    <a:bodyPr/>
                    <a:lstStyle/>
                    <a:p>
                      <a:pPr algn="l" fontAlgn="t"/>
                      <a:r>
                        <a:rPr lang="en-US" dirty="0">
                          <a:effectLst/>
                        </a:rPr>
                        <a:t>Only few weeks of execution are required for Beta testing  </a:t>
                      </a:r>
                    </a:p>
                  </a:txBody>
                  <a:tcPr marL="76200" marR="76200" marT="76200" marB="76200"/>
                </a:tc>
              </a:tr>
              <a:tr h="370840">
                <a:tc>
                  <a:txBody>
                    <a:bodyPr/>
                    <a:lstStyle/>
                    <a:p>
                      <a:pPr algn="l" fontAlgn="t"/>
                      <a:r>
                        <a:rPr lang="en-US" dirty="0">
                          <a:effectLst/>
                        </a:rPr>
                        <a:t>Critical issues or fixes can be addressed by developers immediately in Alpha testing  </a:t>
                      </a:r>
                    </a:p>
                  </a:txBody>
                  <a:tcPr marL="76200" marR="76200" marT="76200" marB="76200"/>
                </a:tc>
                <a:tc>
                  <a:txBody>
                    <a:bodyPr/>
                    <a:lstStyle/>
                    <a:p>
                      <a:pPr algn="l" fontAlgn="t"/>
                      <a:r>
                        <a:rPr lang="en-US" dirty="0">
                          <a:effectLst/>
                        </a:rPr>
                        <a:t>Most of the issues or feedback is collected from Beta testing will be implemented in future versions of the product  </a:t>
                      </a:r>
                    </a:p>
                  </a:txBody>
                  <a:tcPr marL="76200" marR="76200" marT="76200" marB="76200"/>
                </a:tc>
              </a:tr>
              <a:tr h="370840">
                <a:tc>
                  <a:txBody>
                    <a:bodyPr/>
                    <a:lstStyle/>
                    <a:p>
                      <a:pPr algn="l" fontAlgn="t"/>
                      <a:r>
                        <a:rPr lang="en-US" dirty="0">
                          <a:effectLst/>
                        </a:rPr>
                        <a:t>Alpha testing is to ensure the quality of the product before moving to Beta testing</a:t>
                      </a:r>
                    </a:p>
                  </a:txBody>
                  <a:tcPr marL="76200" marR="76200" marT="76200" marB="76200"/>
                </a:tc>
                <a:tc>
                  <a:txBody>
                    <a:bodyPr/>
                    <a:lstStyle/>
                    <a:p>
                      <a:pPr algn="l" fontAlgn="t"/>
                      <a:r>
                        <a:rPr lang="en-US" dirty="0">
                          <a:effectLst/>
                        </a:rPr>
                        <a:t>Beta testing also concentrates on quality of the product, but gathers users input on the product and ensures that the product is ready for real time users.  </a:t>
                      </a:r>
                    </a:p>
                  </a:txBody>
                  <a:tcPr marL="76200" marR="76200" marT="76200" marB="76200"/>
                </a:tc>
              </a:tr>
            </a:tbl>
          </a:graphicData>
        </a:graphic>
      </p:graphicFrame>
      <p:sp>
        <p:nvSpPr>
          <p:cNvPr id="4" name="Footer Placeholder 3"/>
          <p:cNvSpPr>
            <a:spLocks noGrp="1"/>
          </p:cNvSpPr>
          <p:nvPr>
            <p:ph type="ftr" sz="quarter" idx="11"/>
          </p:nvPr>
        </p:nvSpPr>
        <p:spPr>
          <a:xfrm flipH="1">
            <a:off x="9448800" y="6172200"/>
            <a:ext cx="45721" cy="76202"/>
          </a:xfrm>
        </p:spPr>
        <p:txBody>
          <a:bodyPr/>
          <a:lstStyle/>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8229600" cy="1143000"/>
          </a:xfrm>
        </p:spPr>
        <p:txBody>
          <a:bodyPr>
            <a:normAutofit fontScale="90000"/>
          </a:bodyPr>
          <a:lstStyle/>
          <a:p>
            <a:r>
              <a:rPr lang="en-US" b="1" dirty="0" smtClean="0"/>
              <a:t>6.	Static Testing</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Static Testing is type of testing in which the code is not executed. It can be done manually or by a set of tools. This type of testing checks the code, requirement documents and design documents and puts review comments on the work document. When the software is non –operational and inactive, we perform security testing to analyze the software in non-runtime environment. With static testing, we try to find out the errors, code flaws and potentially malicious code in the software application. It starts earlier in development life cycle and hence it is also called verification testing. Static testing can be done on work documents like requirement specifications, design documents, source code, test plans, test scripts and test cases, web page content.</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8229600" cy="1143000"/>
          </a:xfrm>
        </p:spPr>
        <p:txBody>
          <a:bodyPr>
            <a:normAutofit fontScale="90000"/>
          </a:bodyPr>
          <a:lstStyle/>
          <a:p>
            <a:r>
              <a:rPr lang="en-US" b="1" dirty="0" smtClean="0"/>
              <a:t>Dynamic Testing:</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Dynamic testing is done when the code is in operation mode. Dynamic testing is performed in runtime environment. When the code being executed is input with a value, the result or the output of the code is checked and compared with the expected output. With this we can observe the functional </a:t>
            </a:r>
            <a:r>
              <a:rPr lang="en-US" dirty="0" err="1" smtClean="0"/>
              <a:t>behaviour</a:t>
            </a:r>
            <a:r>
              <a:rPr lang="en-US" dirty="0" smtClean="0"/>
              <a:t> of the software, monitor the system memory, CPU response time, performance of the system. Dynamic testing is also known as validation testing , evaluating the finished product. Dynamic testing is of two types: Functional Testing and Non functional testing.</a:t>
            </a:r>
          </a:p>
          <a:p>
            <a:pPr>
              <a:buNone/>
            </a:pP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smtClean="0"/>
              <a:t>Software Testing Life Cycle STLC</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i="1" dirty="0" smtClean="0"/>
              <a:t>Software Testing Life Cycle (STLC)</a:t>
            </a:r>
            <a:r>
              <a:rPr lang="en-US" i="1" dirty="0" smtClean="0"/>
              <a:t> is the testing process which is executed in systematic and planned manner. In STLC process, different activities are carried  out to improve the quality of the product. Let’s quickly see what all stages are involved in typical Software Testing Life Cycle (STLC).</a:t>
            </a:r>
            <a:endParaRPr lang="en-US" dirty="0" smtClean="0"/>
          </a:p>
          <a:p>
            <a:r>
              <a:rPr lang="en-US" dirty="0" smtClean="0"/>
              <a:t>Following steps are involved in </a:t>
            </a:r>
            <a:r>
              <a:rPr lang="en-US" u="sng" dirty="0" smtClean="0"/>
              <a:t>Software Testing Life Cycle</a:t>
            </a:r>
            <a:r>
              <a:rPr lang="en-US" dirty="0" smtClean="0"/>
              <a:t> (STLC). Each step  have its own Entry Criteria and deliverable.</a:t>
            </a:r>
          </a:p>
          <a:p>
            <a:pPr marL="514350" indent="-514350">
              <a:buFont typeface="+mj-lt"/>
              <a:buAutoNum type="arabicPeriod"/>
            </a:pPr>
            <a:r>
              <a:rPr lang="en-US" dirty="0" smtClean="0"/>
              <a:t>Requirement Analysis</a:t>
            </a:r>
          </a:p>
          <a:p>
            <a:pPr marL="514350" indent="-514350">
              <a:buFont typeface="+mj-lt"/>
              <a:buAutoNum type="arabicPeriod"/>
            </a:pPr>
            <a:r>
              <a:rPr lang="en-US" dirty="0" smtClean="0"/>
              <a:t>Test Planning</a:t>
            </a:r>
          </a:p>
          <a:p>
            <a:pPr marL="514350" indent="-514350">
              <a:buFont typeface="+mj-lt"/>
              <a:buAutoNum type="arabicPeriod"/>
            </a:pPr>
            <a:r>
              <a:rPr lang="en-US" dirty="0" smtClean="0"/>
              <a:t>Test Case Development</a:t>
            </a:r>
          </a:p>
          <a:p>
            <a:pPr marL="514350" indent="-514350">
              <a:buFont typeface="+mj-lt"/>
              <a:buAutoNum type="arabicPeriod"/>
            </a:pPr>
            <a:r>
              <a:rPr lang="en-US" dirty="0" smtClean="0"/>
              <a:t>Environment Setup</a:t>
            </a:r>
          </a:p>
          <a:p>
            <a:pPr marL="514350" indent="-514350">
              <a:buFont typeface="+mj-lt"/>
              <a:buAutoNum type="arabicPeriod"/>
            </a:pPr>
            <a:r>
              <a:rPr lang="en-US" dirty="0" smtClean="0"/>
              <a:t>Test Execution</a:t>
            </a:r>
          </a:p>
          <a:p>
            <a:pPr marL="514350" indent="-514350">
              <a:buFont typeface="+mj-lt"/>
              <a:buAutoNum type="arabicPeriod"/>
            </a:pPr>
            <a:r>
              <a:rPr lang="en-US" dirty="0" smtClean="0"/>
              <a:t>Test Cycle Closure</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vs. Automatic testing</a:t>
            </a:r>
            <a:endParaRPr lang="en-US" dirty="0"/>
          </a:p>
        </p:txBody>
      </p:sp>
      <p:pic>
        <p:nvPicPr>
          <p:cNvPr id="4" name="Content Placeholder 3" descr="manual vs automatic testing.png"/>
          <p:cNvPicPr>
            <a:picLocks noGrp="1" noChangeAspect="1"/>
          </p:cNvPicPr>
          <p:nvPr>
            <p:ph idx="1"/>
          </p:nvPr>
        </p:nvPicPr>
        <p:blipFill>
          <a:blip r:embed="rId2"/>
          <a:stretch>
            <a:fillRect/>
          </a:stretch>
        </p:blipFill>
        <p:spPr>
          <a:xfrm>
            <a:off x="-20960" y="685800"/>
            <a:ext cx="8783960" cy="5682311"/>
          </a:xfrm>
        </p:spPr>
      </p:pic>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dirty="0" smtClean="0"/>
              <a:t>Installation testing</a:t>
            </a:r>
          </a:p>
          <a:p>
            <a:pPr marL="514350" indent="-514350">
              <a:buFont typeface="+mj-lt"/>
              <a:buAutoNum type="arabicPeriod"/>
            </a:pPr>
            <a:r>
              <a:rPr lang="en-US" b="1" dirty="0" smtClean="0"/>
              <a:t>Usability Testing</a:t>
            </a:r>
          </a:p>
          <a:p>
            <a:pPr marL="514350" indent="-514350">
              <a:buFont typeface="+mj-lt"/>
              <a:buAutoNum type="arabicPeriod"/>
            </a:pPr>
            <a:r>
              <a:rPr lang="en-US" b="1" dirty="0" smtClean="0"/>
              <a:t>Regression Testing</a:t>
            </a:r>
          </a:p>
          <a:p>
            <a:pPr marL="514350" indent="-514350">
              <a:buFont typeface="+mj-lt"/>
              <a:buAutoNum type="arabicPeriod"/>
            </a:pPr>
            <a:r>
              <a:rPr lang="en-US" b="1" dirty="0" smtClean="0"/>
              <a:t>Security testing</a:t>
            </a:r>
          </a:p>
          <a:p>
            <a:pPr marL="514350" indent="-514350">
              <a:buFont typeface="+mj-lt"/>
              <a:buAutoNum type="arabicPeriod"/>
            </a:pPr>
            <a:r>
              <a:rPr lang="en-US" b="1" dirty="0" smtClean="0"/>
              <a:t>Load testing</a:t>
            </a:r>
          </a:p>
          <a:p>
            <a:pPr marL="514350" indent="-514350">
              <a:buFont typeface="+mj-lt"/>
              <a:buAutoNum type="arabicPeriod"/>
            </a:pPr>
            <a:r>
              <a:rPr lang="en-US" b="1" dirty="0" smtClean="0"/>
              <a:t>Performance Testing</a:t>
            </a:r>
          </a:p>
          <a:p>
            <a:pPr marL="514350" indent="-514350">
              <a:buFont typeface="+mj-lt"/>
              <a:buAutoNum type="arabicPeriod"/>
            </a:pPr>
            <a:r>
              <a:rPr lang="en-US" b="1" dirty="0" smtClean="0"/>
              <a:t>Stress Testing</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Installation testing</a:t>
            </a:r>
            <a:endParaRPr lang="en-US" dirty="0"/>
          </a:p>
        </p:txBody>
      </p:sp>
      <p:sp>
        <p:nvSpPr>
          <p:cNvPr id="3" name="Content Placeholder 2"/>
          <p:cNvSpPr>
            <a:spLocks noGrp="1"/>
          </p:cNvSpPr>
          <p:nvPr>
            <p:ph idx="1"/>
          </p:nvPr>
        </p:nvSpPr>
        <p:spPr/>
        <p:txBody>
          <a:bodyPr/>
          <a:lstStyle/>
          <a:p>
            <a:pPr algn="just"/>
            <a:r>
              <a:rPr lang="en-US" b="1" dirty="0" smtClean="0"/>
              <a:t>Installation testing</a:t>
            </a:r>
            <a:r>
              <a:rPr lang="en-US" dirty="0" smtClean="0"/>
              <a:t> is check that software application is successfully installed &amp; it is working as expected after installation. This is testing phase prior to end users will firstly interact with the actual application. Installation testing is also called as “Implementation Testing”. This is most important as well as most interesting step in the Software testing life cycle.</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8229600" cy="1143000"/>
          </a:xfrm>
        </p:spPr>
        <p:txBody>
          <a:bodyPr>
            <a:normAutofit fontScale="90000"/>
          </a:bodyPr>
          <a:lstStyle/>
          <a:p>
            <a:r>
              <a:rPr lang="en-US" b="1" dirty="0" smtClean="0"/>
              <a:t>2.	Usability Testing</a:t>
            </a:r>
            <a:br>
              <a:rPr lang="en-US" b="1" dirty="0" smtClean="0"/>
            </a:br>
            <a:endParaRPr lang="en-US" dirty="0"/>
          </a:p>
        </p:txBody>
      </p:sp>
      <p:sp>
        <p:nvSpPr>
          <p:cNvPr id="3" name="Content Placeholder 2"/>
          <p:cNvSpPr>
            <a:spLocks noGrp="1"/>
          </p:cNvSpPr>
          <p:nvPr>
            <p:ph idx="1"/>
          </p:nvPr>
        </p:nvSpPr>
        <p:spPr>
          <a:xfrm>
            <a:off x="457200" y="2240280"/>
            <a:ext cx="8077200" cy="4084320"/>
          </a:xfrm>
        </p:spPr>
        <p:txBody>
          <a:bodyPr/>
          <a:lstStyle/>
          <a:p>
            <a:r>
              <a:rPr lang="en-US" dirty="0" smtClean="0"/>
              <a:t>Usability testing is performed to the perspective of the client, to evaluate how the GUI is user-friendly? How easily can the client learn? After learning how to use, how proficiently can the client perform? How pleasing is it to use its design? This falls under the class of black box testing.</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8229600" cy="1143000"/>
          </a:xfrm>
        </p:spPr>
        <p:txBody>
          <a:bodyPr>
            <a:normAutofit fontScale="90000"/>
          </a:bodyPr>
          <a:lstStyle/>
          <a:p>
            <a:r>
              <a:rPr lang="en-US" b="1" dirty="0" smtClean="0"/>
              <a:t>3. Regression Testing</a:t>
            </a:r>
            <a:br>
              <a:rPr lang="en-US" b="1" dirty="0" smtClean="0"/>
            </a:br>
            <a:endParaRPr lang="en-US" dirty="0"/>
          </a:p>
        </p:txBody>
      </p:sp>
      <p:sp>
        <p:nvSpPr>
          <p:cNvPr id="3" name="Content Placeholder 2"/>
          <p:cNvSpPr>
            <a:spLocks noGrp="1"/>
          </p:cNvSpPr>
          <p:nvPr>
            <p:ph idx="1"/>
          </p:nvPr>
        </p:nvSpPr>
        <p:spPr/>
        <p:txBody>
          <a:bodyPr/>
          <a:lstStyle/>
          <a:p>
            <a:r>
              <a:rPr lang="en-US" dirty="0" smtClean="0"/>
              <a:t>Regression testing is the testing after modification of a system, component, or a group of related units to ensure that the modification is working correctly and is not damaging or imposing other modules to produce unexpected results. It falls under the class of black box testing. </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Security testing</a:t>
            </a:r>
            <a:endParaRPr lang="en-US" dirty="0"/>
          </a:p>
        </p:txBody>
      </p:sp>
      <p:sp>
        <p:nvSpPr>
          <p:cNvPr id="3" name="Content Placeholder 2"/>
          <p:cNvSpPr>
            <a:spLocks noGrp="1"/>
          </p:cNvSpPr>
          <p:nvPr>
            <p:ph idx="1"/>
          </p:nvPr>
        </p:nvSpPr>
        <p:spPr/>
        <p:txBody>
          <a:bodyPr>
            <a:normAutofit/>
          </a:bodyPr>
          <a:lstStyle/>
          <a:p>
            <a:r>
              <a:rPr lang="en-US" dirty="0" smtClean="0"/>
              <a:t>type </a:t>
            </a:r>
            <a:r>
              <a:rPr lang="en-US" dirty="0"/>
              <a:t>of non-functional </a:t>
            </a:r>
            <a:r>
              <a:rPr lang="en-US" dirty="0" smtClean="0"/>
              <a:t>testing</a:t>
            </a:r>
            <a:r>
              <a:rPr lang="en-US" b="1" dirty="0">
                <a:hlinkClick r:id="rId2" tooltip="what is software testing"/>
              </a:rPr>
              <a:t> </a:t>
            </a:r>
            <a:r>
              <a:rPr lang="en-US" b="1" dirty="0" smtClean="0">
                <a:hlinkClick r:id="rId2" tooltip="what is software testing"/>
              </a:rPr>
              <a:t>and software </a:t>
            </a:r>
            <a:r>
              <a:rPr lang="en-US" b="1" dirty="0">
                <a:hlinkClick r:id="rId2" tooltip="what is software testing"/>
              </a:rPr>
              <a:t>testing</a:t>
            </a:r>
            <a:r>
              <a:rPr lang="en-US" dirty="0" smtClean="0"/>
              <a:t>.</a:t>
            </a:r>
          </a:p>
          <a:p>
            <a:r>
              <a:rPr lang="en-US" dirty="0"/>
              <a:t>check whether the application or the product is secured or not. </a:t>
            </a:r>
          </a:p>
          <a:p>
            <a:r>
              <a:rPr lang="en-US" dirty="0" smtClean="0"/>
              <a:t>Now </a:t>
            </a:r>
            <a:r>
              <a:rPr lang="en-US" dirty="0" smtClean="0"/>
              <a:t>a day’s online transaction are rapidly increasing, so security testing on web application is one of the most important thing to be carried out while testing web applications. The security testing is to be carried out once the system is developed &amp; installed. To identify the vulnerabilities the network security testing should be performed periodically.</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4088"/>
          </a:xfrm>
        </p:spPr>
        <p:txBody>
          <a:bodyPr>
            <a:normAutofit fontScale="90000"/>
          </a:bodyPr>
          <a:lstStyle/>
          <a:p>
            <a:r>
              <a:rPr lang="en-US" b="1" dirty="0" smtClean="0"/>
              <a:t>5.	Load testing</a:t>
            </a:r>
            <a:endParaRPr lang="en-US" dirty="0"/>
          </a:p>
        </p:txBody>
      </p:sp>
      <p:sp>
        <p:nvSpPr>
          <p:cNvPr id="3" name="Content Placeholder 2"/>
          <p:cNvSpPr>
            <a:spLocks noGrp="1"/>
          </p:cNvSpPr>
          <p:nvPr>
            <p:ph idx="1"/>
          </p:nvPr>
        </p:nvSpPr>
        <p:spPr>
          <a:xfrm>
            <a:off x="228600" y="838200"/>
            <a:ext cx="8458200" cy="5486400"/>
          </a:xfrm>
        </p:spPr>
        <p:txBody>
          <a:bodyPr>
            <a:normAutofit/>
          </a:bodyPr>
          <a:lstStyle/>
          <a:p>
            <a:r>
              <a:rPr lang="en-US" dirty="0" smtClean="0"/>
              <a:t> </a:t>
            </a:r>
            <a:r>
              <a:rPr lang="en-US" dirty="0"/>
              <a:t>type of </a:t>
            </a:r>
            <a:r>
              <a:rPr lang="en-US" b="1" dirty="0">
                <a:hlinkClick r:id="rId2" tooltip="What is Non-functional testing (Testing of software product characteristics)?"/>
              </a:rPr>
              <a:t>non-functional testing</a:t>
            </a:r>
            <a:r>
              <a:rPr lang="en-US" dirty="0"/>
              <a:t> and </a:t>
            </a:r>
            <a:r>
              <a:rPr lang="en-US" b="1" dirty="0">
                <a:hlinkClick r:id="rId3" tooltip="Software Testing"/>
              </a:rPr>
              <a:t>software testing</a:t>
            </a:r>
            <a:endParaRPr lang="en-US" b="1" dirty="0" smtClean="0"/>
          </a:p>
          <a:p>
            <a:r>
              <a:rPr lang="en-US" dirty="0" smtClean="0"/>
              <a:t> </a:t>
            </a:r>
            <a:r>
              <a:rPr lang="en-US" b="1" dirty="0"/>
              <a:t> Load testing</a:t>
            </a:r>
            <a:r>
              <a:rPr lang="en-US" dirty="0"/>
              <a:t> is the process of putting demand on a software system or computing device and measuring its response. </a:t>
            </a:r>
            <a:endParaRPr lang="en-US" dirty="0" smtClean="0"/>
          </a:p>
          <a:p>
            <a:r>
              <a:rPr lang="en-US" dirty="0"/>
              <a:t>determine a system’s behavior under both normal and at peak conditions. </a:t>
            </a:r>
            <a:endParaRPr lang="en-US" dirty="0" smtClean="0"/>
          </a:p>
          <a:p>
            <a:r>
              <a:rPr lang="en-US" dirty="0"/>
              <a:t> identify the maximum operating capacity of an application as well as any bottlenecks and determine which element is causing degradation. E.g. If the number of users are increased then how much CPU, memory will be consumed, what is the network and bandwidth response time.</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smtClean="0"/>
              <a:t>6.	Performance Testing</a:t>
            </a:r>
            <a:br>
              <a:rPr lang="en-US" b="1" dirty="0" smtClean="0"/>
            </a:br>
            <a:endParaRPr lang="en-US" dirty="0"/>
          </a:p>
        </p:txBody>
      </p:sp>
      <p:sp>
        <p:nvSpPr>
          <p:cNvPr id="3" name="Content Placeholder 2"/>
          <p:cNvSpPr>
            <a:spLocks noGrp="1"/>
          </p:cNvSpPr>
          <p:nvPr>
            <p:ph idx="1"/>
          </p:nvPr>
        </p:nvSpPr>
        <p:spPr>
          <a:xfrm>
            <a:off x="457200" y="2392680"/>
            <a:ext cx="8077200" cy="3703320"/>
          </a:xfrm>
        </p:spPr>
        <p:txBody>
          <a:bodyPr/>
          <a:lstStyle/>
          <a:p>
            <a:r>
              <a:rPr lang="en-US" dirty="0"/>
              <a:t>process of determining the speed or effectiveness of a computer, </a:t>
            </a:r>
            <a:r>
              <a:rPr lang="en-US" u="sng" dirty="0">
                <a:hlinkClick r:id="rId2"/>
              </a:rPr>
              <a:t>network</a:t>
            </a:r>
            <a:r>
              <a:rPr lang="en-US" dirty="0"/>
              <a:t>, </a:t>
            </a:r>
            <a:r>
              <a:rPr lang="en-US" u="sng" dirty="0">
                <a:hlinkClick r:id="rId3"/>
              </a:rPr>
              <a:t>software</a:t>
            </a:r>
            <a:r>
              <a:rPr lang="en-US" dirty="0"/>
              <a:t> program or device </a:t>
            </a:r>
            <a:endParaRPr lang="en-US" dirty="0" smtClean="0"/>
          </a:p>
          <a:p>
            <a:r>
              <a:rPr lang="en-US" dirty="0" smtClean="0"/>
              <a:t>Performance </a:t>
            </a:r>
            <a:r>
              <a:rPr lang="en-US" dirty="0" smtClean="0"/>
              <a:t>testing is the testing to assess the speed and effectiveness of the system and to make sure it is generating results within a specified time as in performance requirements. It falls under the class of black box testing. </a:t>
            </a:r>
            <a:endParaRPr lang="en-US" dirty="0"/>
          </a:p>
        </p:txBody>
      </p:sp>
      <p:sp>
        <p:nvSpPr>
          <p:cNvPr id="4" name="Footer Placeholder 3"/>
          <p:cNvSpPr>
            <a:spLocks noGrp="1"/>
          </p:cNvSpPr>
          <p:nvPr>
            <p:ph type="ftr" sz="quarter" idx="11"/>
          </p:nvPr>
        </p:nvSpPr>
        <p:spPr/>
        <p:txBody>
          <a:bodyPr/>
          <a:lstStyle/>
          <a:p>
            <a:r>
              <a:rPr lang="en-US" dirty="0" smtClean="0"/>
              <a:t>Made by Lecturer </a:t>
            </a:r>
            <a:r>
              <a:rPr lang="en-US" dirty="0" err="1" smtClean="0"/>
              <a:t>Navraj</a:t>
            </a:r>
            <a:r>
              <a:rPr lang="en-US" dirty="0" smtClean="0"/>
              <a:t> </a:t>
            </a:r>
            <a:r>
              <a:rPr lang="en-US" dirty="0" err="1" smtClean="0"/>
              <a:t>Koirala</a:t>
            </a:r>
            <a:r>
              <a:rPr lang="en-US" dirty="0" smtClean="0"/>
              <a:t>, CCT College, </a:t>
            </a:r>
            <a:r>
              <a:rPr lang="en-US" dirty="0" err="1" smtClean="0"/>
              <a:t>Butwal</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smtClean="0"/>
              <a:t>7.	Stress Testing</a:t>
            </a:r>
            <a:br>
              <a:rPr lang="en-US" b="1" dirty="0" smtClean="0"/>
            </a:br>
            <a:endParaRPr lang="en-US" dirty="0"/>
          </a:p>
        </p:txBody>
      </p:sp>
      <p:sp>
        <p:nvSpPr>
          <p:cNvPr id="3" name="Content Placeholder 2"/>
          <p:cNvSpPr>
            <a:spLocks noGrp="1"/>
          </p:cNvSpPr>
          <p:nvPr>
            <p:ph idx="1"/>
          </p:nvPr>
        </p:nvSpPr>
        <p:spPr>
          <a:xfrm>
            <a:off x="457200" y="2316480"/>
            <a:ext cx="8001000" cy="3703320"/>
          </a:xfrm>
        </p:spPr>
        <p:txBody>
          <a:bodyPr>
            <a:normAutofit/>
          </a:bodyPr>
          <a:lstStyle/>
          <a:p>
            <a:r>
              <a:rPr lang="en-US" dirty="0"/>
              <a:t>type of </a:t>
            </a:r>
            <a:r>
              <a:rPr lang="en-US" b="1" dirty="0">
                <a:hlinkClick r:id="rId2" tooltip="What is non functional testing"/>
              </a:rPr>
              <a:t>non-functional testing</a:t>
            </a:r>
            <a:r>
              <a:rPr lang="en-US" dirty="0"/>
              <a:t>. </a:t>
            </a:r>
            <a:endParaRPr lang="en-US" dirty="0" smtClean="0"/>
          </a:p>
          <a:p>
            <a:r>
              <a:rPr lang="en-US" dirty="0"/>
              <a:t> </a:t>
            </a:r>
            <a:r>
              <a:rPr lang="en-US" dirty="0" smtClean="0"/>
              <a:t>particularly </a:t>
            </a:r>
            <a:r>
              <a:rPr lang="en-US" dirty="0"/>
              <a:t>important for "</a:t>
            </a:r>
            <a:r>
              <a:rPr lang="en-US" dirty="0">
                <a:hlinkClick r:id="rId3" tooltip="Mission critical"/>
              </a:rPr>
              <a:t>mission critical</a:t>
            </a:r>
            <a:r>
              <a:rPr lang="en-US" dirty="0"/>
              <a:t>" </a:t>
            </a:r>
            <a:r>
              <a:rPr lang="en-US" dirty="0" smtClean="0"/>
              <a:t>software</a:t>
            </a:r>
          </a:p>
          <a:p>
            <a:r>
              <a:rPr lang="en-US" dirty="0"/>
              <a:t>process of determining the ability of a computer, </a:t>
            </a:r>
            <a:r>
              <a:rPr lang="en-US" u="sng" dirty="0">
                <a:hlinkClick r:id="rId4"/>
              </a:rPr>
              <a:t>network</a:t>
            </a:r>
            <a:r>
              <a:rPr lang="en-US" dirty="0"/>
              <a:t>, </a:t>
            </a:r>
            <a:r>
              <a:rPr lang="en-US" u="sng" dirty="0" err="1">
                <a:hlinkClick r:id="rId5"/>
              </a:rPr>
              <a:t>program</a:t>
            </a:r>
            <a:r>
              <a:rPr lang="en-US" dirty="0" err="1"/>
              <a:t>or</a:t>
            </a:r>
            <a:r>
              <a:rPr lang="en-US" dirty="0"/>
              <a:t> device to maintain a certain level of effectiveness under unfavorable conditions. </a:t>
            </a:r>
            <a:endParaRPr lang="en-US" dirty="0" smtClean="0"/>
          </a:p>
          <a:p>
            <a:r>
              <a:rPr lang="en-US" smtClean="0"/>
              <a:t>It </a:t>
            </a:r>
            <a:r>
              <a:rPr lang="en-US" dirty="0" smtClean="0"/>
              <a:t>falls under the class of black box testing. </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lstStyle/>
          <a:p>
            <a:r>
              <a:rPr lang="en-US" dirty="0" smtClean="0"/>
              <a:t>Black Box &amp; White Box Testing:-</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oftware-testing-life-cycle.jpg"/>
          <p:cNvPicPr>
            <a:picLocks noGrp="1" noChangeAspect="1"/>
          </p:cNvPicPr>
          <p:nvPr>
            <p:ph idx="1"/>
          </p:nvPr>
        </p:nvPicPr>
        <p:blipFill>
          <a:blip r:embed="rId2"/>
          <a:stretch>
            <a:fillRect/>
          </a:stretch>
        </p:blipFill>
        <p:spPr>
          <a:xfrm>
            <a:off x="1438275" y="2448719"/>
            <a:ext cx="6267450" cy="3362325"/>
          </a:xfrm>
        </p:spPr>
      </p:pic>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447800"/>
          </a:xfrm>
        </p:spPr>
        <p:txBody>
          <a:bodyPr>
            <a:normAutofit fontScale="90000"/>
          </a:bodyPr>
          <a:lstStyle/>
          <a:p>
            <a:r>
              <a:rPr lang="en-US" b="1" dirty="0" smtClean="0"/>
              <a:t>Black-Box Testing:</a:t>
            </a:r>
            <a:br>
              <a:rPr lang="en-US" b="1" dirty="0" smtClean="0"/>
            </a:br>
            <a:endParaRPr lang="en-US" dirty="0"/>
          </a:p>
        </p:txBody>
      </p:sp>
      <p:sp>
        <p:nvSpPr>
          <p:cNvPr id="3" name="Content Placeholder 2"/>
          <p:cNvSpPr>
            <a:spLocks noGrp="1"/>
          </p:cNvSpPr>
          <p:nvPr>
            <p:ph idx="1"/>
          </p:nvPr>
        </p:nvSpPr>
        <p:spPr>
          <a:xfrm>
            <a:off x="457200" y="2164080"/>
            <a:ext cx="8077200" cy="4084320"/>
          </a:xfrm>
        </p:spPr>
        <p:txBody>
          <a:bodyPr/>
          <a:lstStyle/>
          <a:p>
            <a:pPr algn="just"/>
            <a:r>
              <a:rPr lang="en-US" dirty="0" smtClean="0"/>
              <a:t>The technique of testing without having any knowledge of the interior workings of the application is called black-box testing. The tester is oblivious(unaware) to the system architecture and does not have access to the source code. Typically, while performing a black-box test, a tester will interact with the system's user interface by providing inputs and examining outputs without knowing how and where the inputs are worked upon.</a:t>
            </a:r>
          </a:p>
          <a:p>
            <a:pPr algn="just"/>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black-box testing:</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a:t>
            </a:r>
          </a:p>
          <a:p>
            <a:pPr algn="just"/>
            <a:r>
              <a:rPr lang="en-US" dirty="0" smtClean="0"/>
              <a:t>Well suited and efficient for large code segments.</a:t>
            </a:r>
          </a:p>
          <a:p>
            <a:pPr algn="just"/>
            <a:r>
              <a:rPr lang="en-US" dirty="0" smtClean="0"/>
              <a:t>Code access is not required.</a:t>
            </a:r>
          </a:p>
          <a:p>
            <a:pPr algn="just"/>
            <a:r>
              <a:rPr lang="en-US" dirty="0" smtClean="0"/>
              <a:t>Clearly separates user's perspective from the developer's perspective through visibly defined roles.</a:t>
            </a:r>
          </a:p>
          <a:p>
            <a:pPr algn="just"/>
            <a:r>
              <a:rPr lang="en-US" dirty="0" smtClean="0"/>
              <a:t>Large numbers of moderately(somewhat) skilled testers can test the application with no knowledge of implementation, programming language, or operating systems.</a:t>
            </a:r>
          </a:p>
          <a:p>
            <a:pPr algn="just"/>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black-box testing:</a:t>
            </a:r>
            <a:endParaRPr lang="en-US" dirty="0"/>
          </a:p>
        </p:txBody>
      </p:sp>
      <p:sp>
        <p:nvSpPr>
          <p:cNvPr id="3" name="Content Placeholder 2"/>
          <p:cNvSpPr>
            <a:spLocks noGrp="1"/>
          </p:cNvSpPr>
          <p:nvPr>
            <p:ph idx="1"/>
          </p:nvPr>
        </p:nvSpPr>
        <p:spPr/>
        <p:txBody>
          <a:bodyPr/>
          <a:lstStyle/>
          <a:p>
            <a:pPr algn="just"/>
            <a:r>
              <a:rPr lang="en-US" dirty="0" smtClean="0"/>
              <a:t>Limited coverage, since only a selected number of test scenarios is actually performed.</a:t>
            </a:r>
          </a:p>
          <a:p>
            <a:pPr algn="just"/>
            <a:r>
              <a:rPr lang="en-US" dirty="0" smtClean="0"/>
              <a:t>Inefficient testing, due to the fact that the tester only has limited knowledge about an application.</a:t>
            </a:r>
          </a:p>
          <a:p>
            <a:pPr algn="just"/>
            <a:r>
              <a:rPr lang="en-US" dirty="0" smtClean="0"/>
              <a:t>Blind coverage, since the tester cannot target specific code segments or error-prone areas.</a:t>
            </a:r>
          </a:p>
          <a:p>
            <a:pPr algn="just"/>
            <a:r>
              <a:rPr lang="en-US" dirty="0" smtClean="0"/>
              <a:t>The test cases are difficult to design.</a:t>
            </a:r>
          </a:p>
          <a:p>
            <a:pPr algn="just"/>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001000" cy="1371600"/>
          </a:xfrm>
        </p:spPr>
        <p:txBody>
          <a:bodyPr>
            <a:noAutofit/>
          </a:bodyPr>
          <a:lstStyle/>
          <a:p>
            <a:r>
              <a:rPr lang="en-US" b="1" dirty="0" smtClean="0"/>
              <a:t>White-Box Testing</a:t>
            </a:r>
            <a:br>
              <a:rPr lang="en-US" b="1" dirty="0" smtClean="0"/>
            </a:br>
            <a:endParaRPr lang="en-US" dirty="0"/>
          </a:p>
        </p:txBody>
      </p:sp>
      <p:sp>
        <p:nvSpPr>
          <p:cNvPr id="3" name="Content Placeholder 2"/>
          <p:cNvSpPr>
            <a:spLocks noGrp="1"/>
          </p:cNvSpPr>
          <p:nvPr>
            <p:ph idx="1"/>
          </p:nvPr>
        </p:nvSpPr>
        <p:spPr>
          <a:xfrm>
            <a:off x="457200" y="2057400"/>
            <a:ext cx="8077200" cy="3855720"/>
          </a:xfrm>
        </p:spPr>
        <p:txBody>
          <a:bodyPr/>
          <a:lstStyle/>
          <a:p>
            <a:pPr algn="just"/>
            <a:r>
              <a:rPr lang="en-US" dirty="0" smtClean="0"/>
              <a:t>White-box testing is the detailed investigation of internal logic and structure of the code. White-box testing is also called </a:t>
            </a:r>
            <a:r>
              <a:rPr lang="en-US" b="1" dirty="0" smtClean="0"/>
              <a:t>glass testing</a:t>
            </a:r>
            <a:r>
              <a:rPr lang="en-US" dirty="0" smtClean="0"/>
              <a:t> or </a:t>
            </a:r>
            <a:r>
              <a:rPr lang="en-US" b="1" dirty="0" smtClean="0"/>
              <a:t>open-box testing</a:t>
            </a:r>
            <a:r>
              <a:rPr lang="en-US" dirty="0" smtClean="0"/>
              <a:t>. In order to perform </a:t>
            </a:r>
            <a:r>
              <a:rPr lang="en-US" b="1" dirty="0" smtClean="0"/>
              <a:t>white-box</a:t>
            </a:r>
            <a:r>
              <a:rPr lang="en-US" dirty="0" smtClean="0"/>
              <a:t> testing on an application, a tester needs to know the internal workings of the code.</a:t>
            </a:r>
          </a:p>
          <a:p>
            <a:pPr algn="just"/>
            <a:r>
              <a:rPr lang="en-US" dirty="0" smtClean="0"/>
              <a:t>The tester needs to have a look inside the source code and find out which unit/chunk of the code is behaving inappropriately.</a:t>
            </a:r>
          </a:p>
          <a:p>
            <a:pPr algn="just"/>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smtClean="0"/>
              <a:t>Advantages of white-box testing:</a:t>
            </a:r>
            <a:endParaRPr lang="en-US" dirty="0"/>
          </a:p>
        </p:txBody>
      </p:sp>
      <p:sp>
        <p:nvSpPr>
          <p:cNvPr id="3" name="Content Placeholder 2"/>
          <p:cNvSpPr>
            <a:spLocks noGrp="1"/>
          </p:cNvSpPr>
          <p:nvPr>
            <p:ph idx="1"/>
          </p:nvPr>
        </p:nvSpPr>
        <p:spPr/>
        <p:txBody>
          <a:bodyPr/>
          <a:lstStyle/>
          <a:p>
            <a:pPr algn="just"/>
            <a:r>
              <a:rPr lang="en-US" dirty="0" smtClean="0"/>
              <a:t>As the tester has knowledge of the source code, it becomes very easy to find out which type of data can help in testing the application effectively.</a:t>
            </a:r>
          </a:p>
          <a:p>
            <a:pPr algn="just"/>
            <a:r>
              <a:rPr lang="en-US" dirty="0" smtClean="0"/>
              <a:t>It helps in optimizing the code.</a:t>
            </a:r>
          </a:p>
          <a:p>
            <a:pPr algn="just"/>
            <a:r>
              <a:rPr lang="en-US" dirty="0" smtClean="0"/>
              <a:t>Extra lines of code can be removed which can bring in hidden defects.</a:t>
            </a:r>
          </a:p>
          <a:p>
            <a:pPr algn="just"/>
            <a:r>
              <a:rPr lang="en-US" dirty="0" smtClean="0"/>
              <a:t>Due to the tester's knowledge about the code, maximum coverage is attained during test scenario writing.</a:t>
            </a:r>
          </a:p>
          <a:p>
            <a:pPr algn="just"/>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Disadvantages of white-box testing:</a:t>
            </a:r>
            <a:endParaRPr lang="en-US" sz="4400" dirty="0"/>
          </a:p>
        </p:txBody>
      </p:sp>
      <p:sp>
        <p:nvSpPr>
          <p:cNvPr id="3" name="Content Placeholder 2"/>
          <p:cNvSpPr>
            <a:spLocks noGrp="1"/>
          </p:cNvSpPr>
          <p:nvPr>
            <p:ph idx="1"/>
          </p:nvPr>
        </p:nvSpPr>
        <p:spPr/>
        <p:txBody>
          <a:bodyPr/>
          <a:lstStyle/>
          <a:p>
            <a:r>
              <a:rPr lang="en-US" dirty="0" smtClean="0"/>
              <a:t>Due to the fact that a skilled tester is needed to perform white-box testing, the costs are increased.</a:t>
            </a:r>
          </a:p>
          <a:p>
            <a:r>
              <a:rPr lang="en-US" dirty="0" smtClean="0"/>
              <a:t>Sometimes it is impossible to look into every nook and corner to find out hidden errors that may create problems, as many paths will go untested.</a:t>
            </a:r>
          </a:p>
          <a:p>
            <a:r>
              <a:rPr lang="en-US" dirty="0" smtClean="0"/>
              <a:t>It is difficult to maintain white-box testing, as it requires specialized tools like code analyzers and debugging tools.</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533400"/>
          </a:xfrm>
        </p:spPr>
        <p:txBody>
          <a:bodyPr>
            <a:noAutofit/>
          </a:bodyPr>
          <a:lstStyle/>
          <a:p>
            <a:pPr algn="ct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Black Box Testing            vs.                    White Box Testing</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sp>
        <p:nvSpPr>
          <p:cNvPr id="3" name="Text Placeholder 2"/>
          <p:cNvSpPr>
            <a:spLocks noGrp="1"/>
          </p:cNvSpPr>
          <p:nvPr>
            <p:ph type="body" idx="1"/>
          </p:nvPr>
        </p:nvSpPr>
        <p:spPr>
          <a:xfrm>
            <a:off x="457200" y="1447800"/>
            <a:ext cx="4040188" cy="659352"/>
          </a:xfrm>
        </p:spPr>
        <p:txBody>
          <a:bodyPr/>
          <a:lstStyle/>
          <a:p>
            <a:r>
              <a:rPr lang="en-US" smtClean="0"/>
              <a:t> Black Box Testing</a:t>
            </a:r>
            <a:endParaRPr lang="en-US" dirty="0"/>
          </a:p>
        </p:txBody>
      </p:sp>
      <p:sp>
        <p:nvSpPr>
          <p:cNvPr id="4" name="Text Placeholder 3"/>
          <p:cNvSpPr>
            <a:spLocks noGrp="1"/>
          </p:cNvSpPr>
          <p:nvPr>
            <p:ph type="body" sz="half" idx="3"/>
          </p:nvPr>
        </p:nvSpPr>
        <p:spPr>
          <a:xfrm>
            <a:off x="4645025" y="1676400"/>
            <a:ext cx="4041775" cy="654843"/>
          </a:xfrm>
        </p:spPr>
        <p:txBody>
          <a:bodyPr>
            <a:normAutofit fontScale="92500"/>
          </a:bodyPr>
          <a:lstStyle/>
          <a:p>
            <a:r>
              <a:rPr lang="en-US" dirty="0" smtClean="0"/>
              <a:t>                   White Box Testing</a:t>
            </a:r>
          </a:p>
          <a:p>
            <a:endParaRPr lang="en-US" dirty="0"/>
          </a:p>
        </p:txBody>
      </p:sp>
      <p:sp>
        <p:nvSpPr>
          <p:cNvPr id="5" name="Content Placeholder 4"/>
          <p:cNvSpPr>
            <a:spLocks noGrp="1"/>
          </p:cNvSpPr>
          <p:nvPr>
            <p:ph sz="quarter" idx="2"/>
          </p:nvPr>
        </p:nvSpPr>
        <p:spPr>
          <a:xfrm>
            <a:off x="457200" y="1981200"/>
            <a:ext cx="4191000" cy="4419600"/>
          </a:xfrm>
        </p:spPr>
        <p:txBody>
          <a:bodyPr>
            <a:noAutofit/>
          </a:bodyPr>
          <a:lstStyle/>
          <a:p>
            <a:pPr algn="just">
              <a:buNone/>
            </a:pPr>
            <a:r>
              <a:rPr lang="en-US" sz="1700" b="1" dirty="0" smtClean="0"/>
              <a:t>            </a:t>
            </a:r>
            <a:endParaRPr lang="en-US" sz="1700" dirty="0" smtClean="0"/>
          </a:p>
          <a:p>
            <a:pPr algn="just"/>
            <a:r>
              <a:rPr lang="en-US" sz="1700" dirty="0" smtClean="0"/>
              <a:t>Black box testing is the Software testing method which is used to test the software without knowing the internal structure of code or program.</a:t>
            </a:r>
          </a:p>
          <a:p>
            <a:pPr algn="just"/>
            <a:r>
              <a:rPr lang="en-US" sz="1700" dirty="0" smtClean="0"/>
              <a:t>This type of testing is carried out by testers.</a:t>
            </a:r>
          </a:p>
          <a:p>
            <a:pPr algn="just"/>
            <a:r>
              <a:rPr lang="en-US" sz="1700" dirty="0" smtClean="0"/>
              <a:t>Implementation Knowledge is not required to carry out Black Box Testing.</a:t>
            </a:r>
          </a:p>
          <a:p>
            <a:pPr algn="just"/>
            <a:r>
              <a:rPr lang="en-US" sz="1700" dirty="0" smtClean="0"/>
              <a:t>Programming Knowledge is not required to carry out Black Box Testing.</a:t>
            </a:r>
          </a:p>
          <a:p>
            <a:pPr algn="just"/>
            <a:r>
              <a:rPr lang="en-US" sz="1700" dirty="0" smtClean="0"/>
              <a:t>Testing is applicable on higher levels of testing like System Testing, Acceptance testing.</a:t>
            </a:r>
          </a:p>
          <a:p>
            <a:pPr algn="just"/>
            <a:endParaRPr lang="en-US" sz="1700" dirty="0"/>
          </a:p>
        </p:txBody>
      </p:sp>
      <p:sp>
        <p:nvSpPr>
          <p:cNvPr id="6" name="Content Placeholder 5"/>
          <p:cNvSpPr>
            <a:spLocks noGrp="1"/>
          </p:cNvSpPr>
          <p:nvPr>
            <p:ph sz="quarter" idx="4"/>
          </p:nvPr>
        </p:nvSpPr>
        <p:spPr>
          <a:xfrm>
            <a:off x="4797425" y="2402680"/>
            <a:ext cx="4041775" cy="3845720"/>
          </a:xfrm>
        </p:spPr>
        <p:txBody>
          <a:bodyPr>
            <a:normAutofit fontScale="77500" lnSpcReduction="20000"/>
          </a:bodyPr>
          <a:lstStyle/>
          <a:p>
            <a:pPr algn="just"/>
            <a:r>
              <a:rPr lang="en-US" dirty="0" smtClean="0"/>
              <a:t>White box testing is the software testing method in which internal structure is being known to tester who is going to test the software.</a:t>
            </a:r>
          </a:p>
          <a:p>
            <a:pPr algn="just"/>
            <a:r>
              <a:rPr lang="en-US" dirty="0" smtClean="0"/>
              <a:t>Generally, this type of testing is carried out by software developers.</a:t>
            </a:r>
          </a:p>
          <a:p>
            <a:pPr algn="just"/>
            <a:r>
              <a:rPr lang="en-US" dirty="0" smtClean="0"/>
              <a:t>Implementation Knowledge is required to carry out White Box Testing.</a:t>
            </a:r>
          </a:p>
          <a:p>
            <a:pPr algn="just"/>
            <a:r>
              <a:rPr lang="en-US" dirty="0" smtClean="0"/>
              <a:t>Programming Knowledge is required to carry out White Box Testing.</a:t>
            </a:r>
          </a:p>
          <a:p>
            <a:pPr algn="just"/>
            <a:r>
              <a:rPr lang="en-US" dirty="0" smtClean="0"/>
              <a:t>Testing is applicable on lower level of testing like Unit Testing, Integration testing.</a:t>
            </a:r>
          </a:p>
          <a:p>
            <a:pPr algn="just"/>
            <a:endParaRPr lang="en-US" dirty="0"/>
          </a:p>
        </p:txBody>
      </p:sp>
      <p:sp>
        <p:nvSpPr>
          <p:cNvPr id="7" name="Footer Placeholder 6"/>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219200"/>
          </a:xfrm>
        </p:spPr>
        <p:txBody>
          <a:bodyPr>
            <a:noAutofit/>
          </a:bodyPr>
          <a:lstStyle/>
          <a:p>
            <a:pPr algn="ct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Black Box Testing            vs.                    White Box Testing(</a:t>
            </a:r>
            <a:r>
              <a:rPr lang="en-US" sz="2400" dirty="0" err="1" smtClean="0"/>
              <a:t>contd</a:t>
            </a:r>
            <a:r>
              <a:rPr lang="en-US" sz="2400" dirty="0" smtClean="0"/>
              <a:t>):</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sp>
        <p:nvSpPr>
          <p:cNvPr id="3" name="Text Placeholder 2"/>
          <p:cNvSpPr>
            <a:spLocks noGrp="1"/>
          </p:cNvSpPr>
          <p:nvPr>
            <p:ph type="body" idx="1"/>
          </p:nvPr>
        </p:nvSpPr>
        <p:spPr>
          <a:xfrm>
            <a:off x="457200" y="1676400"/>
            <a:ext cx="4040188" cy="659352"/>
          </a:xfrm>
        </p:spPr>
        <p:txBody>
          <a:bodyPr/>
          <a:lstStyle/>
          <a:p>
            <a:r>
              <a:rPr lang="en-US" dirty="0" smtClean="0"/>
              <a:t> Black Box Testing</a:t>
            </a:r>
            <a:endParaRPr lang="en-US" dirty="0"/>
          </a:p>
        </p:txBody>
      </p:sp>
      <p:sp>
        <p:nvSpPr>
          <p:cNvPr id="4" name="Text Placeholder 3"/>
          <p:cNvSpPr>
            <a:spLocks noGrp="1"/>
          </p:cNvSpPr>
          <p:nvPr>
            <p:ph type="body" sz="half" idx="3"/>
          </p:nvPr>
        </p:nvSpPr>
        <p:spPr>
          <a:xfrm>
            <a:off x="4645025" y="1752600"/>
            <a:ext cx="4041775" cy="654843"/>
          </a:xfrm>
        </p:spPr>
        <p:txBody>
          <a:bodyPr>
            <a:normAutofit fontScale="92500"/>
          </a:bodyPr>
          <a:lstStyle/>
          <a:p>
            <a:r>
              <a:rPr lang="en-US" dirty="0" smtClean="0"/>
              <a:t>                   White Box Testing</a:t>
            </a:r>
          </a:p>
          <a:p>
            <a:endParaRPr lang="en-US" dirty="0"/>
          </a:p>
        </p:txBody>
      </p:sp>
      <p:sp>
        <p:nvSpPr>
          <p:cNvPr id="5" name="Content Placeholder 4"/>
          <p:cNvSpPr>
            <a:spLocks noGrp="1"/>
          </p:cNvSpPr>
          <p:nvPr>
            <p:ph sz="quarter" idx="2"/>
          </p:nvPr>
        </p:nvSpPr>
        <p:spPr>
          <a:xfrm>
            <a:off x="457200" y="2362200"/>
            <a:ext cx="4038600" cy="3998120"/>
          </a:xfrm>
        </p:spPr>
        <p:txBody>
          <a:bodyPr>
            <a:normAutofit fontScale="77500" lnSpcReduction="20000"/>
          </a:bodyPr>
          <a:lstStyle/>
          <a:p>
            <a:r>
              <a:rPr lang="en-US" dirty="0" smtClean="0"/>
              <a:t>Black box testing means functional test or external testing.</a:t>
            </a:r>
          </a:p>
          <a:p>
            <a:r>
              <a:rPr lang="en-US" dirty="0" smtClean="0"/>
              <a:t>In Black Box testing is primarily concentrate on the functionality of the system under test.</a:t>
            </a:r>
          </a:p>
          <a:p>
            <a:r>
              <a:rPr lang="en-US" dirty="0" smtClean="0"/>
              <a:t>The main aim of this testing to check on what functionality is performing by the system under test.</a:t>
            </a:r>
          </a:p>
          <a:p>
            <a:r>
              <a:rPr lang="en-US" dirty="0" smtClean="0"/>
              <a:t>Black Box testing can be started based on Requirement Specifications documents.</a:t>
            </a:r>
          </a:p>
          <a:p>
            <a:r>
              <a:rPr lang="en-US" dirty="0" smtClean="0"/>
              <a:t>The Functional testing, Behavior testing, Close box testing is carried out under Black Box testing, so there is no required of the programming knowledge.</a:t>
            </a:r>
          </a:p>
          <a:p>
            <a:endParaRPr lang="en-US" dirty="0"/>
          </a:p>
        </p:txBody>
      </p:sp>
      <p:sp>
        <p:nvSpPr>
          <p:cNvPr id="6" name="Content Placeholder 5"/>
          <p:cNvSpPr>
            <a:spLocks noGrp="1"/>
          </p:cNvSpPr>
          <p:nvPr>
            <p:ph sz="quarter" idx="4"/>
          </p:nvPr>
        </p:nvSpPr>
        <p:spPr>
          <a:xfrm>
            <a:off x="4645025" y="2286000"/>
            <a:ext cx="4041775" cy="4074320"/>
          </a:xfrm>
        </p:spPr>
        <p:txBody>
          <a:bodyPr>
            <a:normAutofit fontScale="77500" lnSpcReduction="20000"/>
          </a:bodyPr>
          <a:lstStyle/>
          <a:p>
            <a:r>
              <a:rPr lang="en-US" dirty="0" smtClean="0"/>
              <a:t>White box testing means structural test or interior testing.</a:t>
            </a:r>
          </a:p>
          <a:p>
            <a:r>
              <a:rPr lang="en-US" dirty="0" smtClean="0"/>
              <a:t>In White Box testing is primarily concentrate on the testing of program code of the system under test like code structure, branches, conditions, loops etc.</a:t>
            </a:r>
          </a:p>
          <a:p>
            <a:r>
              <a:rPr lang="en-US" dirty="0" smtClean="0"/>
              <a:t>The main aim of White Box testing to check on how System is performing.</a:t>
            </a:r>
          </a:p>
          <a:p>
            <a:r>
              <a:rPr lang="en-US" dirty="0" smtClean="0"/>
              <a:t>White Box testing can be started based on Detail Design documents.</a:t>
            </a:r>
          </a:p>
          <a:p>
            <a:r>
              <a:rPr lang="en-US" dirty="0" smtClean="0"/>
              <a:t>The Structural testing, Logic testing, Path testing, Loop testing, Code coverage testing, Open box testing is carried out under White Box testing, so there is compulsory to know about programming knowledge.</a:t>
            </a:r>
          </a:p>
          <a:p>
            <a:endParaRPr lang="en-US" dirty="0"/>
          </a:p>
        </p:txBody>
      </p:sp>
      <p:sp>
        <p:nvSpPr>
          <p:cNvPr id="7" name="Footer Placeholder 6"/>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Domain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Domain</a:t>
            </a:r>
            <a:r>
              <a:rPr lang="en-US" dirty="0">
                <a:hlinkClick r:id="rId2"/>
              </a:rPr>
              <a:t> Testing </a:t>
            </a:r>
            <a:r>
              <a:rPr lang="en-US" dirty="0"/>
              <a:t>is a type of</a:t>
            </a:r>
            <a:r>
              <a:rPr lang="en-US" dirty="0">
                <a:hlinkClick r:id="rId3"/>
              </a:rPr>
              <a:t> Functional Testing</a:t>
            </a:r>
            <a:r>
              <a:rPr lang="en-US" dirty="0"/>
              <a:t> which tests the application by giving inputs and evaluating its appropriate outputs. It is a software testing technique in which the output of a system has to be tested with a minimum number of inputs in such a case to ensure that the system does not accept invalid and out of range input values.</a:t>
            </a:r>
          </a:p>
          <a:p>
            <a:r>
              <a:rPr lang="en-US" dirty="0"/>
              <a:t>One of the most important </a:t>
            </a:r>
            <a:r>
              <a:rPr lang="en-US" dirty="0">
                <a:hlinkClick r:id="rId4"/>
              </a:rPr>
              <a:t>White Box Testing</a:t>
            </a:r>
            <a:r>
              <a:rPr lang="en-US" dirty="0"/>
              <a:t> method is a domain testing. The main goal of the Domain testing is to check whether the system accepts the input within the acceptable range and delivers the required output. Also, it verifies the system should not accept the inputs, conditions and indices outside the specified or valid </a:t>
            </a:r>
            <a:r>
              <a:rPr lang="en-US"/>
              <a:t>range</a:t>
            </a:r>
            <a:r>
              <a:rPr lang="en-US" smtClean="0"/>
              <a:t>.</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smtClean="0"/>
              <a:t> Non Functional Testing:</a:t>
            </a:r>
            <a:br>
              <a:rPr lang="en-US" b="1" dirty="0" smtClean="0"/>
            </a:br>
            <a:endParaRPr lang="en-US" dirty="0"/>
          </a:p>
        </p:txBody>
      </p:sp>
      <p:sp>
        <p:nvSpPr>
          <p:cNvPr id="3" name="Content Placeholder 2"/>
          <p:cNvSpPr>
            <a:spLocks noGrp="1"/>
          </p:cNvSpPr>
          <p:nvPr>
            <p:ph idx="1"/>
          </p:nvPr>
        </p:nvSpPr>
        <p:spPr>
          <a:xfrm>
            <a:off x="457200" y="1676400"/>
            <a:ext cx="8229600" cy="4876800"/>
          </a:xfrm>
        </p:spPr>
        <p:txBody>
          <a:bodyPr>
            <a:normAutofit fontScale="77500" lnSpcReduction="20000"/>
          </a:bodyPr>
          <a:lstStyle/>
          <a:p>
            <a:pPr algn="just"/>
            <a:r>
              <a:rPr lang="en-US" dirty="0" smtClean="0"/>
              <a:t>The non Functional Testing is the type of testing done against the </a:t>
            </a:r>
            <a:r>
              <a:rPr lang="en-US" b="1" dirty="0" smtClean="0"/>
              <a:t>non functional requirements</a:t>
            </a:r>
            <a:r>
              <a:rPr lang="en-US" dirty="0" smtClean="0"/>
              <a:t>. Most of the criteria are not consider in functional testing so it is used to </a:t>
            </a:r>
            <a:r>
              <a:rPr lang="en-US" b="1" dirty="0" smtClean="0"/>
              <a:t>check the readiness of a system.</a:t>
            </a:r>
            <a:r>
              <a:rPr lang="en-US" dirty="0" smtClean="0"/>
              <a:t> Non-functional requirements tend to be those that reflect the quality of the product, particularly in the context of the suitability perspective of its users. It can be started after the completion of Functional Testing. </a:t>
            </a:r>
          </a:p>
          <a:p>
            <a:pPr algn="just"/>
            <a:r>
              <a:rPr lang="en-US" dirty="0" smtClean="0"/>
              <a:t>The testing of software attributes which are not related to any specific function or user action like performance, scalability, security or behavior of application under certain constraints.</a:t>
            </a:r>
          </a:p>
          <a:p>
            <a:pPr algn="just"/>
            <a:r>
              <a:rPr lang="en-US" dirty="0" smtClean="0"/>
              <a:t>Non functional testing has a great influence on customer and user satisfaction with the product. Non functional testing should be expressed in a testable way, not like “the system should be fast” or “the system should be easy to operate” which is not testable.</a:t>
            </a:r>
          </a:p>
          <a:p>
            <a:pPr algn="just"/>
            <a:r>
              <a:rPr lang="en-US" dirty="0" smtClean="0"/>
              <a:t>Basically in the non functional test is used to major </a:t>
            </a:r>
            <a:r>
              <a:rPr lang="en-US" b="1" dirty="0" smtClean="0"/>
              <a:t>non-functional attributes of software systems.</a:t>
            </a:r>
            <a:r>
              <a:rPr lang="en-US" dirty="0" smtClean="0"/>
              <a:t> Let’s take </a:t>
            </a:r>
            <a:r>
              <a:rPr lang="en-US" b="1" dirty="0" smtClean="0"/>
              <a:t>non functional requirements</a:t>
            </a:r>
            <a:r>
              <a:rPr lang="en-US" dirty="0" smtClean="0"/>
              <a:t> examples; in how much time does the software will take to complete a task? or how fast the response is.</a:t>
            </a:r>
          </a:p>
          <a:p>
            <a:pPr algn="just"/>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smtClean="0"/>
              <a:t>1) Requirement Analysis: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Requirement Analysis is the very first step in </a:t>
            </a:r>
            <a:r>
              <a:rPr lang="en-US" b="1" dirty="0" smtClean="0"/>
              <a:t>Software Testing Life Cycle (STLC)</a:t>
            </a:r>
            <a:r>
              <a:rPr lang="en-US" dirty="0" smtClean="0"/>
              <a:t>. In this step Quality Assurance (QA) team understands the requirement in terms of what we will testing &amp; figure out the testable requirements. If any conflict, missing or not understood any requirement, then QA team follow up with the various stakeholders like Business Analyst, System Architecture, Client, Technical Manager/Lead etc to better understand the detail knowledge of requirement.</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Validation Testing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Validation is determining</a:t>
            </a:r>
            <a:r>
              <a:rPr lang="en-US" dirty="0" smtClean="0"/>
              <a:t> if the system complies with the requirements and performs functions for which it is intended and meets the organization’s goals and user needs.</a:t>
            </a:r>
          </a:p>
          <a:p>
            <a:pPr algn="just"/>
            <a:r>
              <a:rPr lang="en-US" dirty="0" smtClean="0"/>
              <a:t>Validation is done at the end of the development process and takes place after verifications are completed.</a:t>
            </a:r>
          </a:p>
          <a:p>
            <a:pPr algn="just"/>
            <a:r>
              <a:rPr lang="en-US" dirty="0" smtClean="0"/>
              <a:t>It answers the question like: </a:t>
            </a:r>
          </a:p>
          <a:p>
            <a:pPr algn="just"/>
            <a:r>
              <a:rPr lang="en-US" b="1" dirty="0" smtClean="0"/>
              <a:t>Am I building the right product?</a:t>
            </a:r>
            <a:endParaRPr lang="en-US" dirty="0" smtClean="0"/>
          </a:p>
          <a:p>
            <a:pPr algn="just"/>
            <a:r>
              <a:rPr lang="en-US" dirty="0" smtClean="0"/>
              <a:t>Am I accessing the right data (in terms of the data required to satisfy the requirement).</a:t>
            </a:r>
          </a:p>
          <a:p>
            <a:pPr algn="just"/>
            <a:r>
              <a:rPr lang="en-US" dirty="0" smtClean="0"/>
              <a:t>It is a High level activity.</a:t>
            </a:r>
          </a:p>
          <a:p>
            <a:pPr algn="just"/>
            <a:r>
              <a:rPr lang="en-US" dirty="0" smtClean="0"/>
              <a:t>Performed after a work product is produced against established criteria ensuring that the product integrates correctly into the environment.</a:t>
            </a:r>
          </a:p>
          <a:p>
            <a:pPr algn="just"/>
            <a:r>
              <a:rPr lang="en-US" dirty="0" smtClean="0"/>
              <a:t>Determination of correctness of the final software product by a development project with respect to the user needs and requirements.</a:t>
            </a:r>
          </a:p>
          <a:p>
            <a:pPr algn="just"/>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Validation Testing(</a:t>
            </a:r>
            <a:r>
              <a:rPr lang="en-US" b="1" dirty="0" err="1" smtClean="0"/>
              <a:t>contd</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According to the Capability Maturity Model (CMM) we can also define validation as The process of evaluating software during or at the end of the development process to determine whether it satisfies specified requirements. [IEEE-STD-610].</a:t>
            </a:r>
          </a:p>
          <a:p>
            <a:r>
              <a:rPr lang="en-US" dirty="0" smtClean="0"/>
              <a:t>A product can pass while verification, as it is done on the paper and no running or functional application is required. But, when same points which were verified on the paper is actually developed then the running application or product can fail while validation. This may happen because when a product or application is build as per the specification but these specifications are not up to the mark hence they fail to address the user requirements.</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Validation:</a:t>
            </a:r>
            <a:endParaRPr lang="en-US" dirty="0"/>
          </a:p>
        </p:txBody>
      </p:sp>
      <p:sp>
        <p:nvSpPr>
          <p:cNvPr id="3" name="Content Placeholder 2"/>
          <p:cNvSpPr>
            <a:spLocks noGrp="1"/>
          </p:cNvSpPr>
          <p:nvPr>
            <p:ph idx="1"/>
          </p:nvPr>
        </p:nvSpPr>
        <p:spPr/>
        <p:txBody>
          <a:bodyPr>
            <a:normAutofit fontScale="92500"/>
          </a:bodyPr>
          <a:lstStyle/>
          <a:p>
            <a:r>
              <a:rPr lang="en-US" dirty="0" smtClean="0"/>
              <a:t>During verification if some defects are missed then during validation process it can be caught as failures.</a:t>
            </a:r>
          </a:p>
          <a:p>
            <a:r>
              <a:rPr lang="en-US" dirty="0" smtClean="0"/>
              <a:t>If during verification some specification is misunderstood and development had happened then during validation process while executing that functionality the difference between the actual result and expected result can be understood.</a:t>
            </a:r>
          </a:p>
          <a:p>
            <a:r>
              <a:rPr lang="en-US" dirty="0" smtClean="0"/>
              <a:t>Validation is done during testing like  integration testing, system testing, load testing, stress testing, etc.</a:t>
            </a:r>
          </a:p>
          <a:p>
            <a:r>
              <a:rPr lang="en-US" dirty="0" smtClean="0"/>
              <a:t>Validation helps in building the right product as per the customer’s requirement and helps in satisfying their needs.</a:t>
            </a:r>
          </a:p>
          <a:p>
            <a:pPr>
              <a:buNone/>
            </a:pP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smtClean="0"/>
              <a:t>2) Test Planning:</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 Planning is most important phase of </a:t>
            </a:r>
            <a:r>
              <a:rPr lang="en-US" i="1" dirty="0" smtClean="0"/>
              <a:t>Software testing life cycle</a:t>
            </a:r>
            <a:r>
              <a:rPr lang="en-US" dirty="0" smtClean="0"/>
              <a:t> where all testing strategy is defined. This phase also called as </a:t>
            </a:r>
            <a:r>
              <a:rPr lang="en-US" b="1" dirty="0" smtClean="0"/>
              <a:t>Test Strategy</a:t>
            </a:r>
            <a:r>
              <a:rPr lang="en-US" dirty="0" smtClean="0"/>
              <a:t> phase. In this phase typically Test Manager (or Test Lead based on company to company) involved to determine the effort and cost estimates for entire project. This phase will be kicked off once the requirement gathering phase is completed &amp; based on the requirement analysis, start preparing the Test Plan. The Result of Test Planning phase will be Test Plan or Test strategy &amp; Testing Effort estimation documents. Once test planning phase is completed the QA team can start with test cases development activity.</a:t>
            </a:r>
          </a:p>
          <a:p>
            <a:pPr>
              <a:buNone/>
            </a:pP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smtClean="0"/>
              <a:t>3) Test Case Development:</a:t>
            </a:r>
            <a:br>
              <a:rPr lang="en-US" b="1" dirty="0" smtClean="0"/>
            </a:br>
            <a:endParaRPr lang="en-US" dirty="0"/>
          </a:p>
        </p:txBody>
      </p:sp>
      <p:sp>
        <p:nvSpPr>
          <p:cNvPr id="3" name="Content Placeholder 2"/>
          <p:cNvSpPr>
            <a:spLocks noGrp="1"/>
          </p:cNvSpPr>
          <p:nvPr>
            <p:ph idx="1"/>
          </p:nvPr>
        </p:nvSpPr>
        <p:spPr>
          <a:xfrm>
            <a:off x="457200" y="2240280"/>
            <a:ext cx="8001000" cy="3779520"/>
          </a:xfrm>
        </p:spPr>
        <p:txBody>
          <a:bodyPr>
            <a:normAutofit lnSpcReduction="10000"/>
          </a:bodyPr>
          <a:lstStyle/>
          <a:p>
            <a:pPr algn="just"/>
            <a:r>
              <a:rPr lang="en-US" dirty="0" smtClean="0"/>
              <a:t>The test case development activity is started once the test planning activity is finished. This is the phase of STLC where testing team write down the detailed test cases. Along with test cases testing team also prepare the test data if any required for testing. Once the test cases are ready then these test cases are reviewed by peer members or QA lead</a:t>
            </a:r>
            <a:r>
              <a:rPr lang="en-US" dirty="0" smtClean="0"/>
              <a:t>.</a:t>
            </a:r>
          </a:p>
          <a:p>
            <a:pPr algn="just"/>
            <a:r>
              <a:rPr lang="en-US" dirty="0"/>
              <a:t> </a:t>
            </a:r>
            <a:r>
              <a:rPr lang="en-US" dirty="0">
                <a:hlinkClick r:id="rId2"/>
              </a:rPr>
              <a:t>test case</a:t>
            </a:r>
            <a:r>
              <a:rPr lang="en-US" dirty="0"/>
              <a:t> is a set of conditions or variables under which a tester determines whether the software satisfies requirements and functions properly.</a:t>
            </a:r>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smtClean="0"/>
              <a:t>4) Test Environment Setup:</a:t>
            </a:r>
            <a:br>
              <a:rPr lang="en-US" b="1" dirty="0" smtClean="0"/>
            </a:br>
            <a:endParaRPr lang="en-US" dirty="0"/>
          </a:p>
        </p:txBody>
      </p:sp>
      <p:sp>
        <p:nvSpPr>
          <p:cNvPr id="3" name="Content Placeholder 2"/>
          <p:cNvSpPr>
            <a:spLocks noGrp="1"/>
          </p:cNvSpPr>
          <p:nvPr>
            <p:ph idx="1"/>
          </p:nvPr>
        </p:nvSpPr>
        <p:spPr>
          <a:xfrm>
            <a:off x="457200" y="1935480"/>
            <a:ext cx="8153400" cy="4236720"/>
          </a:xfrm>
        </p:spPr>
        <p:txBody>
          <a:bodyPr>
            <a:normAutofit/>
          </a:bodyPr>
          <a:lstStyle/>
          <a:p>
            <a:r>
              <a:rPr lang="en-US" dirty="0" smtClean="0"/>
              <a:t>Setting up the test environment is vital part of the STLC. Basically test environment decides on which conditions software is tested. This is independent activity and can be started parallel with Test Case Development. In process of setting up testing environment test team is not involved in it. Based on company to company may be developer or customer creates the testing environment. Mean while testing team should prepare the smoke test cases to check the readiness of the test environment setup.</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818</TotalTime>
  <Words>4382</Words>
  <Application>Microsoft Office PowerPoint</Application>
  <PresentationFormat>On-screen Show (4:3)</PresentationFormat>
  <Paragraphs>350</Paragraphs>
  <Slides>62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Andalus</vt:lpstr>
      <vt:lpstr>Calibri</vt:lpstr>
      <vt:lpstr>Constantia</vt:lpstr>
      <vt:lpstr>Times New Roman</vt:lpstr>
      <vt:lpstr>Wingdings 2</vt:lpstr>
      <vt:lpstr>Flow</vt:lpstr>
      <vt:lpstr>Software Testing Techniques and Strategies</vt:lpstr>
      <vt:lpstr>Software Testing</vt:lpstr>
      <vt:lpstr>Testing objectives:</vt:lpstr>
      <vt:lpstr>Software Testing Life Cycle STLC </vt:lpstr>
      <vt:lpstr>PowerPoint Presentation</vt:lpstr>
      <vt:lpstr>1) Requirement Analysis: </vt:lpstr>
      <vt:lpstr>2) Test Planning: </vt:lpstr>
      <vt:lpstr>3) Test Case Development: </vt:lpstr>
      <vt:lpstr>4) Test Environment Setup: </vt:lpstr>
      <vt:lpstr>5) Test Execution: </vt:lpstr>
      <vt:lpstr>6) Test Cycle Closure(conclusion): </vt:lpstr>
      <vt:lpstr>Test cases</vt:lpstr>
      <vt:lpstr>Testers workbench:</vt:lpstr>
      <vt:lpstr>    There are five assignments for each workbench: </vt:lpstr>
      <vt:lpstr>11- steps of testing process</vt:lpstr>
      <vt:lpstr>Step 2: Develop the Test Plan</vt:lpstr>
      <vt:lpstr>Step 3: Test Software Requirements</vt:lpstr>
      <vt:lpstr>Step 4: Test Software Design</vt:lpstr>
      <vt:lpstr>Step 5: Program (Build) Phase Testing</vt:lpstr>
      <vt:lpstr>Step 6: Execute and Record Results</vt:lpstr>
      <vt:lpstr>Step 7: Acceptance Test</vt:lpstr>
      <vt:lpstr>Step 8: Report Test Results</vt:lpstr>
      <vt:lpstr>Step 9: The Software Installation</vt:lpstr>
      <vt:lpstr>Step 10: Test Software Changes</vt:lpstr>
      <vt:lpstr>Step 11: Evaluate Test Effectiveness</vt:lpstr>
      <vt:lpstr>Levels of Testing</vt:lpstr>
      <vt:lpstr>1. Component Testing/Unit Testing:</vt:lpstr>
      <vt:lpstr>Component Testing(contd):</vt:lpstr>
      <vt:lpstr>2. Integration Testing:</vt:lpstr>
      <vt:lpstr>Integration Testing(contd):</vt:lpstr>
      <vt:lpstr>Integration Testing(contd):</vt:lpstr>
      <vt:lpstr>Integration Testing(contd):</vt:lpstr>
      <vt:lpstr>3. System Testing</vt:lpstr>
      <vt:lpstr>System Testing</vt:lpstr>
      <vt:lpstr>System Testing</vt:lpstr>
      <vt:lpstr>4. Acceptance Testing</vt:lpstr>
      <vt:lpstr>5. Alpha and Beta Testing</vt:lpstr>
      <vt:lpstr>6. Static Testing </vt:lpstr>
      <vt:lpstr>Dynamic Testing: </vt:lpstr>
      <vt:lpstr>Manual  vs. Automatic testing</vt:lpstr>
      <vt:lpstr>Types of Testing:</vt:lpstr>
      <vt:lpstr>1. Installation testing</vt:lpstr>
      <vt:lpstr>2. Usability Testing </vt:lpstr>
      <vt:lpstr>3. Regression Testing </vt:lpstr>
      <vt:lpstr>4. Security testing</vt:lpstr>
      <vt:lpstr>5. Load testing</vt:lpstr>
      <vt:lpstr>6. Performance Testing </vt:lpstr>
      <vt:lpstr>7. Stress Testing </vt:lpstr>
      <vt:lpstr>Black Box &amp; White Box Testing:-</vt:lpstr>
      <vt:lpstr>Black-Box Testing: </vt:lpstr>
      <vt:lpstr>Advantages of black-box testing:</vt:lpstr>
      <vt:lpstr>Disadvantages of black-box testing:</vt:lpstr>
      <vt:lpstr>White-Box Testing </vt:lpstr>
      <vt:lpstr>Advantages of white-box testing:</vt:lpstr>
      <vt:lpstr>Disadvantages of white-box testing:</vt:lpstr>
      <vt:lpstr>        Black Box Testing            vs.                    White Box Testing   </vt:lpstr>
      <vt:lpstr>        Black Box Testing            vs.                    White Box Testing(contd):   </vt:lpstr>
      <vt:lpstr>Domain Testing</vt:lpstr>
      <vt:lpstr> Non Functional Testing: </vt:lpstr>
      <vt:lpstr>Validation Testing</vt:lpstr>
      <vt:lpstr>Validation Testing(contd):</vt:lpstr>
      <vt:lpstr>Advantages of Validation: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nabraj</dc:creator>
  <cp:lastModifiedBy>DELL</cp:lastModifiedBy>
  <cp:revision>48</cp:revision>
  <dcterms:created xsi:type="dcterms:W3CDTF">2018-01-08T03:54:20Z</dcterms:created>
  <dcterms:modified xsi:type="dcterms:W3CDTF">2018-04-23T09:54:51Z</dcterms:modified>
</cp:coreProperties>
</file>