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12" r:id="rId52"/>
    <p:sldId id="306" r:id="rId53"/>
    <p:sldId id="307" r:id="rId54"/>
    <p:sldId id="308" r:id="rId55"/>
    <p:sldId id="309" r:id="rId56"/>
    <p:sldId id="310" r:id="rId57"/>
    <p:sldId id="311"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67AAAC-2658-4730-A02E-C02A67359933}" type="datetimeFigureOut">
              <a:rPr lang="en-US" smtClean="0"/>
              <a:pPr/>
              <a:t>4/23/2018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071D7F-26C7-419B-B2AD-7FB3DCB5397B}" type="slidenum">
              <a:rPr lang="en-US" smtClean="0"/>
              <a:pPr/>
              <a:t>‹#›</a:t>
            </a:fld>
            <a:endParaRPr lang="en-US"/>
          </a:p>
        </p:txBody>
      </p:sp>
    </p:spTree>
    <p:extLst>
      <p:ext uri="{BB962C8B-B14F-4D97-AF65-F5344CB8AC3E}">
        <p14:creationId xmlns:p14="http://schemas.microsoft.com/office/powerpoint/2010/main" val="166465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44157F5-CA0B-4DC1-B469-2D149994C865}" type="datetime1">
              <a:rPr lang="en-US" smtClean="0"/>
              <a:pPr/>
              <a:t>4/23/2018</a:t>
            </a:fld>
            <a:endParaRPr lang="en-US"/>
          </a:p>
        </p:txBody>
      </p:sp>
      <p:sp>
        <p:nvSpPr>
          <p:cNvPr id="19" name="Footer Placeholder 18"/>
          <p:cNvSpPr>
            <a:spLocks noGrp="1"/>
          </p:cNvSpPr>
          <p:nvPr>
            <p:ph type="ftr" sz="quarter" idx="11"/>
          </p:nvPr>
        </p:nvSpPr>
        <p:spPr/>
        <p:txBody>
          <a:bodyPr/>
          <a:lstStyle/>
          <a:p>
            <a:r>
              <a:rPr lang="en-US" smtClean="0"/>
              <a:t>Made by Lecturer Navraj Koirala, CCT College, Butwal</a:t>
            </a:r>
            <a:endParaRPr lang="en-US"/>
          </a:p>
        </p:txBody>
      </p:sp>
      <p:sp>
        <p:nvSpPr>
          <p:cNvPr id="27" name="Slide Number Placeholder 26"/>
          <p:cNvSpPr>
            <a:spLocks noGrp="1"/>
          </p:cNvSpPr>
          <p:nvPr>
            <p:ph type="sldNum" sz="quarter" idx="12"/>
          </p:nvPr>
        </p:nvSpPr>
        <p:spPr/>
        <p:txBody>
          <a:bodyPr/>
          <a:lstStyle/>
          <a:p>
            <a:fld id="{E892E185-80D0-4A96-9930-338638B2BB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857176-E105-4E31-BF1F-A86184345CA3}" type="datetime1">
              <a:rPr lang="en-US" smtClean="0"/>
              <a:pPr/>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E892E185-80D0-4A96-9930-338638B2BB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CF0D3E-BD78-47E3-8903-5B13FC26EC70}" type="datetime1">
              <a:rPr lang="en-US" smtClean="0"/>
              <a:pPr/>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E892E185-80D0-4A96-9930-338638B2BB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ADB708-A8D8-48AC-B232-367DE6B96918}" type="datetime1">
              <a:rPr lang="en-US" smtClean="0"/>
              <a:pPr/>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E892E185-80D0-4A96-9930-338638B2BB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97F579-955C-4F38-82E9-13297ECFFC5C}" type="datetime1">
              <a:rPr lang="en-US" smtClean="0"/>
              <a:pPr/>
              <a:t>4/23/2018</a:t>
            </a:fld>
            <a:endParaRPr lang="en-US"/>
          </a:p>
        </p:txBody>
      </p:sp>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
        <p:nvSpPr>
          <p:cNvPr id="6" name="Slide Number Placeholder 5"/>
          <p:cNvSpPr>
            <a:spLocks noGrp="1"/>
          </p:cNvSpPr>
          <p:nvPr>
            <p:ph type="sldNum" sz="quarter" idx="12"/>
          </p:nvPr>
        </p:nvSpPr>
        <p:spPr/>
        <p:txBody>
          <a:bodyPr/>
          <a:lstStyle/>
          <a:p>
            <a:fld id="{E892E185-80D0-4A96-9930-338638B2BB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A3137E-9265-4E62-9A24-DAF68C73D28A}" type="datetime1">
              <a:rPr lang="en-US" smtClean="0"/>
              <a:pPr/>
              <a:t>4/23/2018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p:txBody>
          <a:bodyPr/>
          <a:lstStyle/>
          <a:p>
            <a:fld id="{E892E185-80D0-4A96-9930-338638B2BB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6D3090-1803-4B3A-9400-B102354591CA}" type="datetime1">
              <a:rPr lang="en-US" smtClean="0"/>
              <a:pPr/>
              <a:t>4/23/2018</a:t>
            </a:fld>
            <a:endParaRPr lang="en-US"/>
          </a:p>
        </p:txBody>
      </p:sp>
      <p:sp>
        <p:nvSpPr>
          <p:cNvPr id="8" name="Footer Placeholder 7"/>
          <p:cNvSpPr>
            <a:spLocks noGrp="1"/>
          </p:cNvSpPr>
          <p:nvPr>
            <p:ph type="ftr" sz="quarter" idx="11"/>
          </p:nvPr>
        </p:nvSpPr>
        <p:spPr/>
        <p:txBody>
          <a:bodyPr/>
          <a:lstStyle/>
          <a:p>
            <a:r>
              <a:rPr lang="en-US" smtClean="0"/>
              <a:t>Made by Lecturer Navraj Koirala, CCT College, Butwal</a:t>
            </a:r>
            <a:endParaRPr lang="en-US"/>
          </a:p>
        </p:txBody>
      </p:sp>
      <p:sp>
        <p:nvSpPr>
          <p:cNvPr id="9" name="Slide Number Placeholder 8"/>
          <p:cNvSpPr>
            <a:spLocks noGrp="1"/>
          </p:cNvSpPr>
          <p:nvPr>
            <p:ph type="sldNum" sz="quarter" idx="12"/>
          </p:nvPr>
        </p:nvSpPr>
        <p:spPr/>
        <p:txBody>
          <a:bodyPr/>
          <a:lstStyle/>
          <a:p>
            <a:fld id="{E892E185-80D0-4A96-9930-338638B2BB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3C626A-CE91-4A59-B539-B4C7AF62CF13}" type="datetime1">
              <a:rPr lang="en-US" smtClean="0"/>
              <a:pPr/>
              <a:t>4/23/2018</a:t>
            </a:fld>
            <a:endParaRPr lang="en-US"/>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
        <p:nvSpPr>
          <p:cNvPr id="5" name="Slide Number Placeholder 4"/>
          <p:cNvSpPr>
            <a:spLocks noGrp="1"/>
          </p:cNvSpPr>
          <p:nvPr>
            <p:ph type="sldNum" sz="quarter" idx="12"/>
          </p:nvPr>
        </p:nvSpPr>
        <p:spPr/>
        <p:txBody>
          <a:bodyPr/>
          <a:lstStyle/>
          <a:p>
            <a:fld id="{E892E185-80D0-4A96-9930-338638B2BB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0AB0C-E98D-4EE4-94A2-E5C424F53D71}" type="datetime1">
              <a:rPr lang="en-US" smtClean="0"/>
              <a:pPr/>
              <a:t>4/23/2018</a:t>
            </a:fld>
            <a:endParaRPr lang="en-US"/>
          </a:p>
        </p:txBody>
      </p:sp>
      <p:sp>
        <p:nvSpPr>
          <p:cNvPr id="3" name="Footer Placeholder 2"/>
          <p:cNvSpPr>
            <a:spLocks noGrp="1"/>
          </p:cNvSpPr>
          <p:nvPr>
            <p:ph type="ftr" sz="quarter" idx="11"/>
          </p:nvPr>
        </p:nvSpPr>
        <p:spPr/>
        <p:txBody>
          <a:bodyPr/>
          <a:lstStyle/>
          <a:p>
            <a:r>
              <a:rPr lang="en-US" smtClean="0"/>
              <a:t>Made by Lecturer Navraj Koirala, CCT College, Butwal</a:t>
            </a:r>
            <a:endParaRPr lang="en-US"/>
          </a:p>
        </p:txBody>
      </p:sp>
      <p:sp>
        <p:nvSpPr>
          <p:cNvPr id="4" name="Slide Number Placeholder 3"/>
          <p:cNvSpPr>
            <a:spLocks noGrp="1"/>
          </p:cNvSpPr>
          <p:nvPr>
            <p:ph type="sldNum" sz="quarter" idx="12"/>
          </p:nvPr>
        </p:nvSpPr>
        <p:spPr/>
        <p:txBody>
          <a:bodyPr/>
          <a:lstStyle/>
          <a:p>
            <a:fld id="{E892E185-80D0-4A96-9930-338638B2BB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7F9CF27-5BDA-417E-9B8E-8948A924E2E9}" type="datetime1">
              <a:rPr lang="en-US" smtClean="0"/>
              <a:pPr/>
              <a:t>4/23/2018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p:txBody>
          <a:bodyPr/>
          <a:lstStyle/>
          <a:p>
            <a:fld id="{E892E185-80D0-4A96-9930-338638B2BB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670CF7-1E99-4329-90C2-D18CD4FD52C9}" type="datetime1">
              <a:rPr lang="en-US" smtClean="0"/>
              <a:pPr/>
              <a:t>4/23/2018</a:t>
            </a:fld>
            <a:endParaRPr lang="en-US"/>
          </a:p>
        </p:txBody>
      </p:sp>
      <p:sp>
        <p:nvSpPr>
          <p:cNvPr id="6" name="Footer Placeholder 5"/>
          <p:cNvSpPr>
            <a:spLocks noGrp="1"/>
          </p:cNvSpPr>
          <p:nvPr>
            <p:ph type="ftr" sz="quarter" idx="11"/>
          </p:nvPr>
        </p:nvSpPr>
        <p:spPr/>
        <p:txBody>
          <a:bodyPr/>
          <a:lstStyle/>
          <a:p>
            <a:r>
              <a:rPr lang="en-US" smtClean="0"/>
              <a:t>Made by Lecturer Navraj Koirala, CCT College, Butwal</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892E185-80D0-4A96-9930-338638B2BB5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7F6BEC-466F-425D-821F-5FCBDB38E9A3}" type="datetime1">
              <a:rPr lang="en-US" smtClean="0"/>
              <a:pPr/>
              <a:t>4/23/2018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Made by Lecturer Navraj Koirala, CCT College, Butwal</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892E185-80D0-4A96-9930-338638B2BB5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en.wikipedia.org/wiki/Reliability_engineering" TargetMode="External"/><Relationship Id="rId2" Type="http://schemas.openxmlformats.org/officeDocument/2006/relationships/hyperlink" Target="https://en.wikipedia.org/wiki/Software_development_proces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Qualities and Software Quality Assurance:</a:t>
            </a:r>
            <a:endParaRPr lang="en-US" dirty="0"/>
          </a:p>
        </p:txBody>
      </p:sp>
      <p:sp>
        <p:nvSpPr>
          <p:cNvPr id="3" name="Subtitle 2"/>
          <p:cNvSpPr>
            <a:spLocks noGrp="1"/>
          </p:cNvSpPr>
          <p:nvPr>
            <p:ph type="subTitle" idx="1"/>
          </p:nvPr>
        </p:nvSpPr>
        <p:spPr/>
        <p:txBody>
          <a:bodyPr/>
          <a:lstStyle/>
          <a:p>
            <a:r>
              <a:rPr lang="en-US" smtClean="0"/>
              <a:t>Chapter - 4</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Ensuring </a:t>
            </a:r>
            <a:r>
              <a:rPr lang="en-US" b="1" dirty="0"/>
              <a:t>Process Adherence </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a:t>The process adherence is the combination of 2 tasks product evaluation and process monitoring</a:t>
            </a:r>
            <a:r>
              <a:rPr lang="en-US" dirty="0" smtClean="0"/>
              <a:t>. Product </a:t>
            </a:r>
            <a:r>
              <a:rPr lang="en-US" dirty="0"/>
              <a:t>evaluation is the process of ensuring all the requirements identified in the product development result to the completion of the functionalities.</a:t>
            </a:r>
            <a:endParaRPr lang="en-US" dirty="0" smtClean="0"/>
          </a:p>
          <a:p>
            <a:r>
              <a:rPr lang="en-US" dirty="0"/>
              <a:t>Process Monitoring is the process of comparing actual steps for the procedures with the expected steps designed in the documented procedures.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 The </a:t>
            </a:r>
            <a:r>
              <a:rPr lang="en-US" b="1" dirty="0"/>
              <a:t>Change Control Process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a:t>The Change Control is the process which formalizes the request for changes, evaluates the quality/nature of changes, controls the impact of changes.</a:t>
            </a: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Autofit/>
          </a:bodyPr>
          <a:lstStyle/>
          <a:p>
            <a:r>
              <a:rPr lang="en-US" sz="4000" b="1" dirty="0" smtClean="0"/>
              <a:t>7) Software </a:t>
            </a:r>
            <a:r>
              <a:rPr lang="en-US" sz="4000" b="1" dirty="0"/>
              <a:t>Quality Assurance Audits</a:t>
            </a:r>
            <a:r>
              <a:rPr lang="en-US" sz="4000" b="1" dirty="0" smtClean="0"/>
              <a:t/>
            </a:r>
            <a:br>
              <a:rPr lang="en-US" sz="4000" b="1" dirty="0" smtClean="0"/>
            </a:br>
            <a:endParaRPr lang="en-US" sz="4000" dirty="0"/>
          </a:p>
        </p:txBody>
      </p:sp>
      <p:sp>
        <p:nvSpPr>
          <p:cNvPr id="3" name="Content Placeholder 2"/>
          <p:cNvSpPr>
            <a:spLocks noGrp="1"/>
          </p:cNvSpPr>
          <p:nvPr>
            <p:ph idx="1"/>
          </p:nvPr>
        </p:nvSpPr>
        <p:spPr/>
        <p:txBody>
          <a:bodyPr/>
          <a:lstStyle/>
          <a:p>
            <a:r>
              <a:rPr lang="en-US" dirty="0"/>
              <a:t>Software Quality Assurance Audits inspects the Software Development Process by comparing to the established processes. Software Quality Assurance Auditor is the responsible person who reviews and checks the activities are executed to the highest possible standards.</a:t>
            </a: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8) Generate </a:t>
            </a:r>
            <a:r>
              <a:rPr lang="en-US" b="1" dirty="0"/>
              <a:t>Reports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a:t>Appropriate records for all the activities should be generated for future references. </a:t>
            </a:r>
            <a:r>
              <a:rPr lang="en-US"/>
              <a:t>These activities evaluate the quality of a  project and also tests the way of handling project management processes.</a:t>
            </a: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quality standards: IS0 9000 and ISO 9001</a:t>
            </a:r>
            <a:endParaRPr lang="en-US" dirty="0"/>
          </a:p>
        </p:txBody>
      </p:sp>
      <p:sp>
        <p:nvSpPr>
          <p:cNvPr id="3" name="Content Placeholder 2"/>
          <p:cNvSpPr>
            <a:spLocks noGrp="1"/>
          </p:cNvSpPr>
          <p:nvPr>
            <p:ph idx="1"/>
          </p:nvPr>
        </p:nvSpPr>
        <p:spPr/>
        <p:txBody>
          <a:bodyPr/>
          <a:lstStyle/>
          <a:p>
            <a:r>
              <a:rPr lang="en-US" dirty="0" smtClean="0"/>
              <a:t>The ISO 9000:2015 and ISO 9001:2015 standards are based on seven quality management principles that senior management can apply for organizational improvement:</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Customer focus</a:t>
            </a:r>
            <a:endParaRPr lang="en-US" dirty="0"/>
          </a:p>
        </p:txBody>
      </p:sp>
      <p:sp>
        <p:nvSpPr>
          <p:cNvPr id="3" name="Content Placeholder 2"/>
          <p:cNvSpPr>
            <a:spLocks noGrp="1"/>
          </p:cNvSpPr>
          <p:nvPr>
            <p:ph idx="1"/>
          </p:nvPr>
        </p:nvSpPr>
        <p:spPr/>
        <p:txBody>
          <a:bodyPr/>
          <a:lstStyle/>
          <a:p>
            <a:r>
              <a:rPr lang="en-US" dirty="0" smtClean="0"/>
              <a:t>Understand the needs of existing and future customers</a:t>
            </a:r>
          </a:p>
          <a:p>
            <a:r>
              <a:rPr lang="en-US" dirty="0" smtClean="0"/>
              <a:t>Align organizational objectives with customer needs and expectations</a:t>
            </a:r>
          </a:p>
          <a:p>
            <a:r>
              <a:rPr lang="en-US" dirty="0" smtClean="0"/>
              <a:t>Meet customer requirements</a:t>
            </a:r>
          </a:p>
          <a:p>
            <a:r>
              <a:rPr lang="en-US" dirty="0" smtClean="0"/>
              <a:t>Measure customer satisfaction</a:t>
            </a:r>
          </a:p>
          <a:p>
            <a:r>
              <a:rPr lang="en-US" dirty="0" smtClean="0"/>
              <a:t>Manage customer relationships</a:t>
            </a:r>
          </a:p>
          <a:p>
            <a:r>
              <a:rPr lang="en-US" dirty="0" smtClean="0"/>
              <a:t>Aim to exceed customer expectations</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Leadership</a:t>
            </a:r>
            <a:endParaRPr lang="en-US" dirty="0"/>
          </a:p>
        </p:txBody>
      </p:sp>
      <p:sp>
        <p:nvSpPr>
          <p:cNvPr id="3" name="Content Placeholder 2"/>
          <p:cNvSpPr>
            <a:spLocks noGrp="1"/>
          </p:cNvSpPr>
          <p:nvPr>
            <p:ph idx="1"/>
          </p:nvPr>
        </p:nvSpPr>
        <p:spPr/>
        <p:txBody>
          <a:bodyPr/>
          <a:lstStyle/>
          <a:p>
            <a:r>
              <a:rPr lang="en-US" dirty="0" smtClean="0"/>
              <a:t>Establish a vision and direction for the organization </a:t>
            </a:r>
          </a:p>
          <a:p>
            <a:r>
              <a:rPr lang="en-US" dirty="0" smtClean="0"/>
              <a:t>Set challenging goals</a:t>
            </a:r>
          </a:p>
          <a:p>
            <a:r>
              <a:rPr lang="en-US" dirty="0" smtClean="0"/>
              <a:t> Model organizational values </a:t>
            </a:r>
          </a:p>
          <a:p>
            <a:r>
              <a:rPr lang="en-US" dirty="0" smtClean="0"/>
              <a:t>Establish trust </a:t>
            </a:r>
          </a:p>
          <a:p>
            <a:r>
              <a:rPr lang="en-US" dirty="0" smtClean="0"/>
              <a:t>Equip and empower employees</a:t>
            </a:r>
          </a:p>
          <a:p>
            <a:r>
              <a:rPr lang="en-US" dirty="0" smtClean="0"/>
              <a:t> Recognize employee contributions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Engagement of people</a:t>
            </a:r>
            <a:endParaRPr lang="en-US" dirty="0"/>
          </a:p>
        </p:txBody>
      </p:sp>
      <p:sp>
        <p:nvSpPr>
          <p:cNvPr id="3" name="Content Placeholder 2"/>
          <p:cNvSpPr>
            <a:spLocks noGrp="1"/>
          </p:cNvSpPr>
          <p:nvPr>
            <p:ph idx="1"/>
          </p:nvPr>
        </p:nvSpPr>
        <p:spPr/>
        <p:txBody>
          <a:bodyPr/>
          <a:lstStyle/>
          <a:p>
            <a:r>
              <a:rPr lang="en-US" dirty="0" smtClean="0"/>
              <a:t>Ensure that people’s abilities are used and valued.</a:t>
            </a:r>
          </a:p>
          <a:p>
            <a:r>
              <a:rPr lang="en-US" dirty="0" smtClean="0"/>
              <a:t>Make people accountable.</a:t>
            </a:r>
          </a:p>
          <a:p>
            <a:r>
              <a:rPr lang="en-US" dirty="0" smtClean="0"/>
              <a:t> Enable participation in continual improvement </a:t>
            </a:r>
          </a:p>
          <a:p>
            <a:r>
              <a:rPr lang="en-US" dirty="0" smtClean="0"/>
              <a:t>Evaluate individual performance </a:t>
            </a:r>
          </a:p>
          <a:p>
            <a:r>
              <a:rPr lang="en-US" dirty="0" smtClean="0"/>
              <a:t>Enable learning and knowledge sharing</a:t>
            </a:r>
          </a:p>
          <a:p>
            <a:r>
              <a:rPr lang="en-US" dirty="0" smtClean="0"/>
              <a:t> Enable open discussion of problems and constraints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Process approach </a:t>
            </a:r>
            <a:endParaRPr lang="en-US" dirty="0"/>
          </a:p>
        </p:txBody>
      </p:sp>
      <p:sp>
        <p:nvSpPr>
          <p:cNvPr id="3" name="Content Placeholder 2"/>
          <p:cNvSpPr>
            <a:spLocks noGrp="1"/>
          </p:cNvSpPr>
          <p:nvPr>
            <p:ph idx="1"/>
          </p:nvPr>
        </p:nvSpPr>
        <p:spPr/>
        <p:txBody>
          <a:bodyPr/>
          <a:lstStyle/>
          <a:p>
            <a:r>
              <a:rPr lang="en-US" dirty="0" smtClean="0"/>
              <a:t>Manage activities as processes .</a:t>
            </a:r>
          </a:p>
          <a:p>
            <a:r>
              <a:rPr lang="en-US" dirty="0" smtClean="0"/>
              <a:t>Measure the capability of activities.</a:t>
            </a:r>
          </a:p>
          <a:p>
            <a:r>
              <a:rPr lang="en-US" dirty="0" smtClean="0"/>
              <a:t> Identify linkages between activities .</a:t>
            </a:r>
          </a:p>
          <a:p>
            <a:r>
              <a:rPr lang="en-US" smtClean="0"/>
              <a:t>Prioritize improvement opportunities</a:t>
            </a:r>
          </a:p>
          <a:p>
            <a:r>
              <a:rPr lang="en-US" smtClean="0"/>
              <a:t> </a:t>
            </a:r>
            <a:r>
              <a:rPr lang="en-US" dirty="0" smtClean="0"/>
              <a:t>Deploy resources effectively</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Improvement </a:t>
            </a:r>
            <a:endParaRPr lang="en-US" dirty="0"/>
          </a:p>
        </p:txBody>
      </p:sp>
      <p:sp>
        <p:nvSpPr>
          <p:cNvPr id="3" name="Content Placeholder 2"/>
          <p:cNvSpPr>
            <a:spLocks noGrp="1"/>
          </p:cNvSpPr>
          <p:nvPr>
            <p:ph idx="1"/>
          </p:nvPr>
        </p:nvSpPr>
        <p:spPr/>
        <p:txBody>
          <a:bodyPr/>
          <a:lstStyle/>
          <a:p>
            <a:r>
              <a:rPr lang="en-US" dirty="0" smtClean="0"/>
              <a:t>Improve organizational performance and capabilities Align improvement activities Empower people to make improvements Measure improvement consistently Celebrate improvements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pPr algn="just"/>
            <a:r>
              <a:rPr lang="en-US" dirty="0" smtClean="0"/>
              <a:t>Quality software is reasonably bug or defect free, delivered on time and within budget, meets requirements and/or expectations, and is maintainable.</a:t>
            </a:r>
          </a:p>
          <a:p>
            <a:pPr algn="just"/>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6)	Evidence-based decision making </a:t>
            </a:r>
            <a:endParaRPr lang="en-US" sz="4000" dirty="0"/>
          </a:p>
        </p:txBody>
      </p:sp>
      <p:sp>
        <p:nvSpPr>
          <p:cNvPr id="3" name="Content Placeholder 2"/>
          <p:cNvSpPr>
            <a:spLocks noGrp="1"/>
          </p:cNvSpPr>
          <p:nvPr>
            <p:ph idx="1"/>
          </p:nvPr>
        </p:nvSpPr>
        <p:spPr>
          <a:xfrm>
            <a:off x="457200" y="2240280"/>
            <a:ext cx="8229600" cy="3550920"/>
          </a:xfrm>
        </p:spPr>
        <p:txBody>
          <a:bodyPr/>
          <a:lstStyle/>
          <a:p>
            <a:r>
              <a:rPr lang="en-US" dirty="0" smtClean="0"/>
              <a:t>Ensure the accessibility of accurate and reliable data Use appropriate methods to analyze data Make decisions based on analysis Balance data analysis with practical experience</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Relationship management</a:t>
            </a:r>
            <a:endParaRPr lang="en-US" dirty="0"/>
          </a:p>
        </p:txBody>
      </p:sp>
      <p:sp>
        <p:nvSpPr>
          <p:cNvPr id="3" name="Content Placeholder 2"/>
          <p:cNvSpPr>
            <a:spLocks noGrp="1"/>
          </p:cNvSpPr>
          <p:nvPr>
            <p:ph idx="1"/>
          </p:nvPr>
        </p:nvSpPr>
        <p:spPr/>
        <p:txBody>
          <a:bodyPr/>
          <a:lstStyle/>
          <a:p>
            <a:r>
              <a:rPr lang="en-US" dirty="0" smtClean="0"/>
              <a:t>Identify and select suppliers to manage costs, optimize resources, and create value Establish relationships considering both the short and long term Share expertise, resources, information, and plans with partners Collaborate on improvement and development activities Recognize supplier successes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review</a:t>
            </a:r>
            <a:endParaRPr lang="en-US" dirty="0"/>
          </a:p>
        </p:txBody>
      </p:sp>
      <p:sp>
        <p:nvSpPr>
          <p:cNvPr id="3" name="Content Placeholder 2"/>
          <p:cNvSpPr>
            <a:spLocks noGrp="1"/>
          </p:cNvSpPr>
          <p:nvPr>
            <p:ph idx="1"/>
          </p:nvPr>
        </p:nvSpPr>
        <p:spPr/>
        <p:txBody>
          <a:bodyPr/>
          <a:lstStyle/>
          <a:p>
            <a:r>
              <a:rPr lang="en-US" dirty="0" smtClean="0"/>
              <a:t>A </a:t>
            </a:r>
            <a:r>
              <a:rPr lang="en-US" b="1" dirty="0" smtClean="0"/>
              <a:t>software review</a:t>
            </a:r>
            <a:r>
              <a:rPr lang="en-US" dirty="0" smtClean="0"/>
              <a:t> is "A process or meeting during which a software product is examined by a project personnel, managers, users, customers, user representatives, or other interested parties for comment or approval".</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400" dirty="0" smtClean="0">
                <a:solidFill>
                  <a:srgbClr val="C00000"/>
                </a:solidFill>
              </a:rPr>
              <a:t>Cost impact of software defects:</a:t>
            </a:r>
            <a:endParaRPr lang="en-US" sz="4400" dirty="0">
              <a:solidFill>
                <a:srgbClr val="C00000"/>
              </a:solidFill>
            </a:endParaRPr>
          </a:p>
        </p:txBody>
      </p:sp>
      <p:sp>
        <p:nvSpPr>
          <p:cNvPr id="3" name="Content Placeholder 2"/>
          <p:cNvSpPr>
            <a:spLocks noGrp="1"/>
          </p:cNvSpPr>
          <p:nvPr>
            <p:ph idx="1"/>
          </p:nvPr>
        </p:nvSpPr>
        <p:spPr>
          <a:xfrm>
            <a:off x="457200" y="1676400"/>
            <a:ext cx="8229600" cy="4389120"/>
          </a:xfrm>
        </p:spPr>
        <p:txBody>
          <a:bodyPr>
            <a:normAutofit lnSpcReduction="10000"/>
          </a:bodyPr>
          <a:lstStyle/>
          <a:p>
            <a:r>
              <a:rPr lang="en-US" dirty="0" smtClean="0"/>
              <a:t>(</a:t>
            </a:r>
            <a:r>
              <a:rPr lang="en-US" sz="2000" dirty="0" smtClean="0"/>
              <a:t>Error </a:t>
            </a:r>
            <a:r>
              <a:rPr lang="en-US" sz="2000" dirty="0" err="1" smtClean="0"/>
              <a:t>chaado</a:t>
            </a:r>
            <a:r>
              <a:rPr lang="en-US" sz="2000" dirty="0" smtClean="0"/>
              <a:t> </a:t>
            </a:r>
            <a:r>
              <a:rPr lang="en-US" sz="2000" dirty="0" err="1" smtClean="0"/>
              <a:t>paaya</a:t>
            </a:r>
            <a:r>
              <a:rPr lang="en-US" sz="2000" dirty="0" smtClean="0"/>
              <a:t> cost cheap </a:t>
            </a:r>
            <a:r>
              <a:rPr lang="en-US" sz="2000" dirty="0" err="1" smtClean="0"/>
              <a:t>laagxa</a:t>
            </a:r>
            <a:r>
              <a:rPr lang="en-US" sz="2000" dirty="0" smtClean="0"/>
              <a:t> </a:t>
            </a:r>
            <a:r>
              <a:rPr lang="en-US" sz="2000" dirty="0" err="1" smtClean="0"/>
              <a:t>natra</a:t>
            </a:r>
            <a:r>
              <a:rPr lang="en-US" sz="2000" dirty="0" smtClean="0"/>
              <a:t> expensive</a:t>
            </a:r>
            <a:r>
              <a:rPr lang="en-US" dirty="0" smtClean="0"/>
              <a:t>) </a:t>
            </a:r>
          </a:p>
          <a:p>
            <a:r>
              <a:rPr lang="en-US" dirty="0" smtClean="0"/>
              <a:t>The cost of defects can be measured by the impact of the defects and when we find them. Earlier the defect is found lesser is the cost of defect. </a:t>
            </a:r>
          </a:p>
          <a:p>
            <a:r>
              <a:rPr lang="en-US" dirty="0" smtClean="0"/>
              <a:t>If the error is made and the consequent defect is detected in the </a:t>
            </a:r>
            <a:r>
              <a:rPr lang="en-US" b="1" dirty="0" smtClean="0"/>
              <a:t>requirements phase</a:t>
            </a:r>
            <a:r>
              <a:rPr lang="en-US" dirty="0" smtClean="0"/>
              <a:t> then it is relatively cheap to fix it. </a:t>
            </a:r>
          </a:p>
          <a:p>
            <a:r>
              <a:rPr lang="en-US" dirty="0" smtClean="0"/>
              <a:t>Similarly if a requirement specification error is made and the consequent defect is found in the </a:t>
            </a:r>
            <a:r>
              <a:rPr lang="en-US" b="1" dirty="0" smtClean="0"/>
              <a:t>design phase</a:t>
            </a:r>
            <a:r>
              <a:rPr lang="en-US" dirty="0" smtClean="0"/>
              <a:t> then the design can be corrected and reissued with relatively little expense.</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200" dirty="0" smtClean="0"/>
              <a:t>Cost impact of software defects(</a:t>
            </a:r>
            <a:r>
              <a:rPr lang="en-US" sz="3200" dirty="0" err="1" smtClean="0"/>
              <a:t>contd</a:t>
            </a:r>
            <a:r>
              <a:rPr lang="en-US" sz="3200" dirty="0" smtClean="0"/>
              <a:t>):</a:t>
            </a:r>
            <a:endParaRPr lang="en-US" sz="3200" dirty="0"/>
          </a:p>
        </p:txBody>
      </p:sp>
      <p:sp>
        <p:nvSpPr>
          <p:cNvPr id="3" name="Content Placeholder 2"/>
          <p:cNvSpPr>
            <a:spLocks noGrp="1"/>
          </p:cNvSpPr>
          <p:nvPr>
            <p:ph idx="1"/>
          </p:nvPr>
        </p:nvSpPr>
        <p:spPr>
          <a:xfrm>
            <a:off x="457200" y="838200"/>
            <a:ext cx="8229600" cy="4389120"/>
          </a:xfrm>
        </p:spPr>
        <p:txBody>
          <a:bodyPr>
            <a:noAutofit/>
          </a:bodyPr>
          <a:lstStyle/>
          <a:p>
            <a:pPr algn="just"/>
            <a:r>
              <a:rPr lang="en-US" sz="2200" dirty="0" smtClean="0"/>
              <a:t>The same applies for </a:t>
            </a:r>
            <a:r>
              <a:rPr lang="en-US" sz="2200" b="1" dirty="0" smtClean="0"/>
              <a:t>construction phase</a:t>
            </a:r>
            <a:r>
              <a:rPr lang="en-US" sz="2200" dirty="0" smtClean="0"/>
              <a:t>. If however, a defect is introduced in the requirement specification and it is not detected until acceptance testing or even once the system has been implemented then it will be much more expensive to fix. This is because rework will be needed in the specification and design before changes can be made in construction; because one defect in the requirements may well propagate into several places in the design and code; and because all the testing work done-to that point will need to be repeated in order to reach the confidence level in the software that we require.</a:t>
            </a:r>
          </a:p>
          <a:p>
            <a:pPr algn="just"/>
            <a:r>
              <a:rPr lang="en-US" sz="2200" dirty="0" smtClean="0"/>
              <a:t>It is quite often the case that defects detected at a very late stage, depending on how serious they are, are not corrected because the cost of doing so is too expensive.</a:t>
            </a:r>
            <a:endParaRPr lang="en-US" sz="22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Cost impact of software defects(</a:t>
            </a:r>
            <a:r>
              <a:rPr lang="en-US" dirty="0" err="1" smtClean="0"/>
              <a:t>contd</a:t>
            </a:r>
            <a:r>
              <a:rPr lang="en-US" dirty="0" smtClean="0"/>
              <a:t>):</a:t>
            </a:r>
            <a:endParaRPr lang="en-US" dirty="0"/>
          </a:p>
        </p:txBody>
      </p:sp>
      <p:pic>
        <p:nvPicPr>
          <p:cNvPr id="4" name="Content Placeholder 3" descr="cost-of-defects.jpg"/>
          <p:cNvPicPr>
            <a:picLocks noGrp="1" noChangeAspect="1"/>
          </p:cNvPicPr>
          <p:nvPr>
            <p:ph idx="1"/>
          </p:nvPr>
        </p:nvPicPr>
        <p:blipFill>
          <a:blip r:embed="rId2"/>
          <a:stretch>
            <a:fillRect/>
          </a:stretch>
        </p:blipFill>
        <p:spPr>
          <a:xfrm>
            <a:off x="1032397" y="1828800"/>
            <a:ext cx="7000875" cy="4648200"/>
          </a:xfrm>
        </p:spPr>
      </p:pic>
      <p:sp>
        <p:nvSpPr>
          <p:cNvPr id="5" name="Footer Placeholder 4"/>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b="1" dirty="0" smtClean="0"/>
              <a:t>Defect amplification and Removal</a:t>
            </a:r>
            <a:br>
              <a:rPr lang="en-US" sz="3600" b="1" dirty="0" smtClean="0"/>
            </a:br>
            <a:endParaRPr lang="en-US" sz="3600" dirty="0"/>
          </a:p>
        </p:txBody>
      </p:sp>
      <p:sp>
        <p:nvSpPr>
          <p:cNvPr id="3" name="Content Placeholder 2"/>
          <p:cNvSpPr>
            <a:spLocks noGrp="1"/>
          </p:cNvSpPr>
          <p:nvPr>
            <p:ph idx="1"/>
          </p:nvPr>
        </p:nvSpPr>
        <p:spPr>
          <a:xfrm>
            <a:off x="457200" y="838200"/>
            <a:ext cx="8229600" cy="4389120"/>
          </a:xfrm>
        </p:spPr>
        <p:txBody>
          <a:bodyPr>
            <a:normAutofit lnSpcReduction="10000"/>
          </a:bodyPr>
          <a:lstStyle/>
          <a:p>
            <a:r>
              <a:rPr lang="en-US" sz="2300" dirty="0" smtClean="0"/>
              <a:t>A defect amplification model can be used to illustrate the generation and detection of errors during the preliminary design, detail design, and coding steps of the software engineering process. It represents a software development step. During the step, errors may </a:t>
            </a:r>
            <a:r>
              <a:rPr lang="en-US" sz="2300" smtClean="0"/>
              <a:t>be inadvertently(accidently) </a:t>
            </a:r>
            <a:r>
              <a:rPr lang="en-US" sz="2300" dirty="0" smtClean="0"/>
              <a:t>generated.</a:t>
            </a:r>
          </a:p>
          <a:p>
            <a:r>
              <a:rPr lang="en-US" sz="2300" dirty="0" smtClean="0"/>
              <a:t>Review may fail to uncover newly generated errors and errors from previous steps, resulting in some number of errors that are passed through. In some cases, errors passed through from previous steps are amplified (amplification factor, x) by current work. The box subdivisions represent each of these characteristics and the percent of efficiency for detecting errors, a function of the thoroughness of the review.</a:t>
            </a:r>
            <a:endParaRPr lang="en-US" sz="23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solidFill>
                  <a:srgbClr val="C00000"/>
                </a:solidFill>
              </a:rPr>
              <a:t>FORMAL TECHNICAL REVIEWS</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457200" y="838200"/>
            <a:ext cx="8229600" cy="4389120"/>
          </a:xfrm>
        </p:spPr>
        <p:txBody>
          <a:bodyPr>
            <a:normAutofit fontScale="85000" lnSpcReduction="20000"/>
          </a:bodyPr>
          <a:lstStyle/>
          <a:p>
            <a:pPr marL="514350" indent="-514350">
              <a:buNone/>
            </a:pPr>
            <a:r>
              <a:rPr lang="en-US" sz="2400" dirty="0"/>
              <a:t>(</a:t>
            </a:r>
            <a:r>
              <a:rPr lang="en-US" sz="2400" dirty="0" smtClean="0"/>
              <a:t>S/w quality increase </a:t>
            </a:r>
            <a:r>
              <a:rPr lang="en-US" sz="2400" dirty="0" err="1" smtClean="0"/>
              <a:t>garne</a:t>
            </a:r>
            <a:r>
              <a:rPr lang="en-US" dirty="0" smtClean="0"/>
              <a:t>)</a:t>
            </a:r>
          </a:p>
          <a:p>
            <a:pPr marL="514350" indent="-514350">
              <a:buNone/>
            </a:pPr>
            <a:r>
              <a:rPr lang="en-US" dirty="0" smtClean="0"/>
              <a:t>	A formal technical review is a software quality assurance activity performed by software engineers (and others). The </a:t>
            </a:r>
            <a:r>
              <a:rPr lang="en-US" dirty="0" smtClean="0">
                <a:solidFill>
                  <a:schemeClr val="tx2">
                    <a:lumMod val="60000"/>
                    <a:lumOff val="40000"/>
                  </a:schemeClr>
                </a:solidFill>
              </a:rPr>
              <a:t>objectives</a:t>
            </a:r>
            <a:r>
              <a:rPr lang="en-US" dirty="0" smtClean="0"/>
              <a:t> of the FTR are:-</a:t>
            </a:r>
          </a:p>
          <a:p>
            <a:pPr marL="514350" indent="-514350">
              <a:buFont typeface="+mj-lt"/>
              <a:buAutoNum type="arabicPeriod"/>
            </a:pPr>
            <a:r>
              <a:rPr lang="en-US" dirty="0" smtClean="0"/>
              <a:t>  to uncover errors in function, logic, or implementation for any representation of the software; </a:t>
            </a:r>
          </a:p>
          <a:p>
            <a:pPr marL="514350" indent="-514350">
              <a:buFont typeface="+mj-lt"/>
              <a:buAutoNum type="arabicPeriod"/>
            </a:pPr>
            <a:r>
              <a:rPr lang="en-US" dirty="0" smtClean="0"/>
              <a:t> to verify that the software under review meets its requirements;</a:t>
            </a:r>
          </a:p>
          <a:p>
            <a:pPr marL="514350" indent="-514350">
              <a:buFont typeface="+mj-lt"/>
              <a:buAutoNum type="arabicPeriod"/>
            </a:pPr>
            <a:r>
              <a:rPr lang="en-US" dirty="0" smtClean="0"/>
              <a:t>  to ensure that the software has been represented according to predefined standards;</a:t>
            </a:r>
          </a:p>
          <a:p>
            <a:pPr marL="514350" indent="-514350">
              <a:buFont typeface="+mj-lt"/>
              <a:buAutoNum type="arabicPeriod"/>
            </a:pPr>
            <a:r>
              <a:rPr lang="en-US" dirty="0" smtClean="0"/>
              <a:t>  to achieve software that is developed in a uniform manner; </a:t>
            </a:r>
          </a:p>
          <a:p>
            <a:pPr marL="514350" indent="-514350">
              <a:buFont typeface="+mj-lt"/>
              <a:buAutoNum type="arabicPeriod"/>
            </a:pPr>
            <a:r>
              <a:rPr lang="en-US" dirty="0" smtClean="0"/>
              <a:t>  to make projects more manageable. </a:t>
            </a:r>
            <a:br>
              <a:rPr lang="en-US" dirty="0" smtClean="0"/>
            </a:br>
            <a:endParaRPr lang="en-US" dirty="0" smtClean="0"/>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001000" cy="743712"/>
          </a:xfrm>
        </p:spPr>
        <p:txBody>
          <a:bodyPr>
            <a:noAutofit/>
          </a:bodyPr>
          <a:lstStyle/>
          <a:p>
            <a:r>
              <a:rPr lang="en-US" sz="3200" b="1" dirty="0" smtClean="0"/>
              <a:t>FORMAL TECHNICAL REVIEWS(</a:t>
            </a:r>
            <a:r>
              <a:rPr lang="en-US" sz="3200" b="1" dirty="0" err="1" smtClean="0"/>
              <a:t>contd</a:t>
            </a:r>
            <a:r>
              <a:rPr lang="en-US" sz="3200" b="1" dirty="0" smtClean="0"/>
              <a:t>):</a:t>
            </a:r>
            <a:br>
              <a:rPr lang="en-US" sz="3200" b="1" dirty="0" smtClean="0"/>
            </a:br>
            <a:endParaRPr lang="en-US" sz="3200" dirty="0"/>
          </a:p>
        </p:txBody>
      </p:sp>
      <p:sp>
        <p:nvSpPr>
          <p:cNvPr id="3" name="Content Placeholder 2"/>
          <p:cNvSpPr>
            <a:spLocks noGrp="1"/>
          </p:cNvSpPr>
          <p:nvPr>
            <p:ph idx="1"/>
          </p:nvPr>
        </p:nvSpPr>
        <p:spPr>
          <a:xfrm>
            <a:off x="457200" y="762000"/>
            <a:ext cx="8229600" cy="4953000"/>
          </a:xfrm>
        </p:spPr>
        <p:txBody>
          <a:bodyPr>
            <a:noAutofit/>
          </a:bodyPr>
          <a:lstStyle/>
          <a:p>
            <a:pPr algn="just">
              <a:buFont typeface="Wingdings" pitchFamily="2" charset="2"/>
              <a:buChar char="q"/>
            </a:pPr>
            <a:r>
              <a:rPr lang="en-US" sz="2300" dirty="0" smtClean="0"/>
              <a:t>In addition, the FTR serves as a training ground, enabling junior engineers to observe different approaches to software analysis, design, and implementation. The FTR also serves:-</a:t>
            </a:r>
          </a:p>
          <a:p>
            <a:pPr algn="just"/>
            <a:r>
              <a:rPr lang="en-US" sz="2300" dirty="0" smtClean="0"/>
              <a:t>to promote backup and continuity because a number of people become familiar with</a:t>
            </a:r>
          </a:p>
          <a:p>
            <a:pPr algn="just"/>
            <a:r>
              <a:rPr lang="en-US" sz="2300" dirty="0" smtClean="0"/>
              <a:t>parts of the software that they may not have otherwise seen.</a:t>
            </a:r>
          </a:p>
          <a:p>
            <a:pPr algn="just">
              <a:buFont typeface="Wingdings" pitchFamily="2" charset="2"/>
              <a:buChar char="q"/>
            </a:pPr>
            <a:r>
              <a:rPr lang="en-US" sz="2300" dirty="0" smtClean="0"/>
              <a:t>The FTR is actually a class of reviews that includes walkthroughs, inspections, round-robin reviews and other small group technical assessments of software. Each FTR is conducted as a meeting and will be successful only if it is properly planned, controlled, and attended. In the sections that follow, guidelines similar to those for a walkthrough are presented as a representative formal technical review.</a:t>
            </a:r>
          </a:p>
          <a:p>
            <a:pPr algn="just"/>
            <a:endParaRPr lang="en-US" sz="2300" dirty="0" smtClean="0"/>
          </a:p>
          <a:p>
            <a:pPr algn="just">
              <a:buNone/>
            </a:pPr>
            <a:r>
              <a:rPr lang="en-US" sz="2300" dirty="0" smtClean="0"/>
              <a:t/>
            </a:r>
            <a:br>
              <a:rPr lang="en-US" sz="2300" dirty="0" smtClean="0"/>
            </a:br>
            <a:endParaRPr lang="en-US" sz="2300" dirty="0" smtClean="0"/>
          </a:p>
          <a:p>
            <a:pPr algn="just"/>
            <a:endParaRPr lang="en-US" sz="23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Review meeting:-</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Regardless(</a:t>
            </a:r>
            <a:r>
              <a:rPr lang="en-US" sz="2000" dirty="0" err="1" smtClean="0"/>
              <a:t>dhayan</a:t>
            </a:r>
            <a:r>
              <a:rPr lang="en-US" sz="2000" dirty="0" smtClean="0"/>
              <a:t> </a:t>
            </a:r>
            <a:r>
              <a:rPr lang="en-US" sz="2000" dirty="0" err="1" smtClean="0"/>
              <a:t>nadiyara</a:t>
            </a:r>
            <a:r>
              <a:rPr lang="en-US" dirty="0" smtClean="0"/>
              <a:t>) of the FTR format that is chosen, every review meeting should abide(</a:t>
            </a:r>
            <a:r>
              <a:rPr lang="en-US" sz="2000" dirty="0" err="1" smtClean="0"/>
              <a:t>paalana</a:t>
            </a:r>
            <a:r>
              <a:rPr lang="en-US" dirty="0" smtClean="0"/>
              <a:t>) by the following constraints(</a:t>
            </a:r>
            <a:r>
              <a:rPr lang="en-US" sz="2000" dirty="0" err="1" smtClean="0"/>
              <a:t>abarodha</a:t>
            </a:r>
            <a:r>
              <a:rPr lang="en-US" dirty="0" smtClean="0"/>
              <a:t>):</a:t>
            </a:r>
            <a:br>
              <a:rPr lang="en-US" dirty="0" smtClean="0"/>
            </a:br>
            <a:r>
              <a:rPr lang="en-US" b="1" dirty="0" smtClean="0"/>
              <a:t>• </a:t>
            </a:r>
            <a:r>
              <a:rPr lang="en-US" dirty="0" smtClean="0"/>
              <a:t>Between three and five people (typically) should be involved in the review.</a:t>
            </a:r>
            <a:br>
              <a:rPr lang="en-US" dirty="0" smtClean="0"/>
            </a:br>
            <a:r>
              <a:rPr lang="en-US" b="1" dirty="0" smtClean="0"/>
              <a:t>•</a:t>
            </a:r>
            <a:r>
              <a:rPr lang="en-US" dirty="0" smtClean="0"/>
              <a:t> Advance preparation should occur but should require no more than two hours of work for each person.</a:t>
            </a:r>
            <a:br>
              <a:rPr lang="en-US" dirty="0" smtClean="0"/>
            </a:br>
            <a:r>
              <a:rPr lang="en-US" b="1" dirty="0" smtClean="0"/>
              <a:t>• </a:t>
            </a:r>
            <a:r>
              <a:rPr lang="en-US" dirty="0" smtClean="0"/>
              <a:t>The duration of the review meeting should be less than two hours.</a:t>
            </a:r>
          </a:p>
          <a:p>
            <a:pPr>
              <a:buNone/>
            </a:pPr>
            <a:r>
              <a:rPr lang="en-US" dirty="0" smtClean="0"/>
              <a:t/>
            </a:r>
            <a:br>
              <a:rPr lang="en-US" dirty="0" smtClean="0"/>
            </a:b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Software quality </a:t>
            </a:r>
            <a:r>
              <a:rPr lang="en-US" dirty="0" smtClean="0"/>
              <a:t>factor/standard:</a:t>
            </a:r>
            <a:endParaRPr lang="en-US" dirty="0"/>
          </a:p>
        </p:txBody>
      </p:sp>
      <p:sp>
        <p:nvSpPr>
          <p:cNvPr id="3" name="Content Placeholder 2"/>
          <p:cNvSpPr>
            <a:spLocks noGrp="1"/>
          </p:cNvSpPr>
          <p:nvPr>
            <p:ph idx="1"/>
          </p:nvPr>
        </p:nvSpPr>
        <p:spPr>
          <a:xfrm>
            <a:off x="457200" y="1371600"/>
            <a:ext cx="8229600" cy="4389120"/>
          </a:xfrm>
        </p:spPr>
        <p:txBody>
          <a:bodyPr>
            <a:normAutofit fontScale="92500"/>
          </a:bodyPr>
          <a:lstStyle/>
          <a:p>
            <a:r>
              <a:rPr lang="en-US" b="1" dirty="0" smtClean="0"/>
              <a:t>Flexibility</a:t>
            </a:r>
          </a:p>
          <a:p>
            <a:r>
              <a:rPr lang="en-US" b="1" dirty="0" smtClean="0"/>
              <a:t>Maintainability and Readability</a:t>
            </a:r>
          </a:p>
          <a:p>
            <a:r>
              <a:rPr lang="en-US" b="1" dirty="0" smtClean="0"/>
              <a:t>Performance and Efficiency</a:t>
            </a:r>
          </a:p>
          <a:p>
            <a:r>
              <a:rPr lang="en-US" b="1" dirty="0" smtClean="0"/>
              <a:t>Scalability</a:t>
            </a:r>
          </a:p>
          <a:p>
            <a:r>
              <a:rPr lang="en-US" sz="2400" b="1" dirty="0" smtClean="0"/>
              <a:t>Availability, Robustness, Fault Tolerance and Reliability</a:t>
            </a:r>
          </a:p>
          <a:p>
            <a:r>
              <a:rPr lang="en-US" b="1" dirty="0" smtClean="0"/>
              <a:t>Usability and Accessibility</a:t>
            </a:r>
          </a:p>
          <a:p>
            <a:r>
              <a:rPr lang="en-US" b="1" dirty="0" smtClean="0"/>
              <a:t>Platform Compatibility and Portability</a:t>
            </a:r>
          </a:p>
          <a:p>
            <a:r>
              <a:rPr lang="en-US" b="1" dirty="0" smtClean="0"/>
              <a:t>Testability and Manageability</a:t>
            </a:r>
          </a:p>
          <a:p>
            <a:r>
              <a:rPr lang="en-US" b="1" dirty="0" smtClean="0"/>
              <a:t>Security</a:t>
            </a:r>
          </a:p>
          <a:p>
            <a:r>
              <a:rPr lang="en-US" b="1" dirty="0" smtClean="0"/>
              <a:t>Functionality and Correctness</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meeting(</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Given these constraints, it should be obvious that an FTR focuses on a specific (and small) part of the overall software. For example, rather than attempting to review an entire design, walkthroughs are conducted for each component or small group of components. By narrowing focus, the FTR has a higher likelihood of uncovering errors.</a:t>
            </a:r>
          </a:p>
          <a:p>
            <a:pPr>
              <a:buNone/>
            </a:pPr>
            <a:r>
              <a:rPr lang="en-US" dirty="0" smtClean="0"/>
              <a:t/>
            </a:r>
            <a:br>
              <a:rPr lang="en-US" dirty="0" smtClean="0"/>
            </a:b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Review meeting(</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066800"/>
            <a:ext cx="8229600" cy="4389120"/>
          </a:xfrm>
        </p:spPr>
        <p:txBody>
          <a:bodyPr>
            <a:noAutofit/>
          </a:bodyPr>
          <a:lstStyle/>
          <a:p>
            <a:r>
              <a:rPr lang="en-US" sz="2100" dirty="0" smtClean="0"/>
              <a:t>The focus of the FTR is on a work product (e.g., a portion of a requirements specification, a detailed component design, a source code listing for a component). The individual who has developed the work product—the producer—informs the project leader that the work product is complete and that a review is required. The project leader contacts a review leader, who evaluates the product for readiness, generates copies of product materials, and distributes them to two or three reviewers for advance preparation. Each reviewer is expected to spend between one and two hours reviewing the product, making notes, and otherwise becoming familiar with the work. Concurrently, the review leader also reviews the product and establishes an agenda for the review meeting, which is typically scheduled for the next day.</a:t>
            </a:r>
          </a:p>
          <a:p>
            <a:pPr>
              <a:buNone/>
            </a:pPr>
            <a:r>
              <a:rPr lang="en-US" sz="2100" dirty="0" smtClean="0"/>
              <a:t/>
            </a:r>
            <a:br>
              <a:rPr lang="en-US" sz="2100" dirty="0" smtClean="0"/>
            </a:br>
            <a:endParaRPr lang="en-US" sz="2100" dirty="0" smtClean="0"/>
          </a:p>
          <a:p>
            <a:endParaRPr lang="en-US" sz="21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Review meeting(</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295400"/>
            <a:ext cx="8229600" cy="4389120"/>
          </a:xfrm>
        </p:spPr>
        <p:txBody>
          <a:bodyPr>
            <a:noAutofit/>
          </a:bodyPr>
          <a:lstStyle/>
          <a:p>
            <a:pPr algn="just">
              <a:buNone/>
            </a:pPr>
            <a:r>
              <a:rPr lang="en-US" sz="1800" dirty="0" smtClean="0"/>
              <a:t>	The review meeting is attended by the review leader, all reviewers, and the producer. One of the reviewers takes on the role of the recorder; that is, the individual who records (in writing) all important issues raised during the review. The FTR begins with an introduction of the agenda and a brief introduction by the producer. The producer then proceeds to "walk through" the work product, explaining the material, while reviewers raise issues based on their advance preparation. When valid problems or errors are discovered, the recorder notes each.</a:t>
            </a:r>
            <a:br>
              <a:rPr lang="en-US" sz="1800" dirty="0" smtClean="0"/>
            </a:br>
            <a:r>
              <a:rPr lang="en-US" sz="1800" dirty="0" smtClean="0"/>
              <a:t/>
            </a:r>
            <a:br>
              <a:rPr lang="en-US" sz="1800" dirty="0" smtClean="0"/>
            </a:br>
            <a:r>
              <a:rPr lang="en-US" sz="1800" dirty="0" smtClean="0"/>
              <a:t>At the end of the review, all attendees of the FTR must decide whether to </a:t>
            </a:r>
            <a:r>
              <a:rPr lang="en-US" sz="1800" b="1" dirty="0" smtClean="0"/>
              <a:t>(1)</a:t>
            </a:r>
            <a:r>
              <a:rPr lang="en-US" sz="1800" dirty="0" smtClean="0"/>
              <a:t> accept the product without further modification, </a:t>
            </a:r>
            <a:r>
              <a:rPr lang="en-US" sz="1800" b="1" dirty="0" smtClean="0"/>
              <a:t>(2)</a:t>
            </a:r>
            <a:r>
              <a:rPr lang="en-US" sz="1800" dirty="0" smtClean="0"/>
              <a:t> reject the product due to severe errors (once corrected, another review must be performed), or</a:t>
            </a:r>
            <a:r>
              <a:rPr lang="en-US" sz="1800" b="1" dirty="0" smtClean="0"/>
              <a:t> (3) </a:t>
            </a:r>
            <a:r>
              <a:rPr lang="en-US" sz="1800" dirty="0" smtClean="0"/>
              <a:t>accept the product provisionally (minor errors have been encountered and must be corrected, but no additional review will be required). The decision made, all FTR attendees complete a sign-off, indicating their participation in the review and their concurrence with the review team's findings.</a:t>
            </a:r>
          </a:p>
          <a:p>
            <a:pPr algn="just">
              <a:buNone/>
            </a:pPr>
            <a:r>
              <a:rPr lang="en-US" sz="1800" dirty="0" smtClean="0"/>
              <a:t/>
            </a:r>
            <a:br>
              <a:rPr lang="en-US" sz="1800" dirty="0" smtClean="0"/>
            </a:br>
            <a:endParaRPr lang="en-US" sz="1800" dirty="0" smtClean="0"/>
          </a:p>
          <a:p>
            <a:pPr algn="just"/>
            <a:endParaRPr lang="en-US" sz="18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3200" b="1" dirty="0" smtClean="0"/>
              <a:t>Review Reporting and Record Keeping</a:t>
            </a:r>
            <a:endParaRPr lang="en-US" sz="3200" dirty="0"/>
          </a:p>
        </p:txBody>
      </p:sp>
      <p:sp>
        <p:nvSpPr>
          <p:cNvPr id="3" name="Content Placeholder 2"/>
          <p:cNvSpPr>
            <a:spLocks noGrp="1"/>
          </p:cNvSpPr>
          <p:nvPr>
            <p:ph idx="1"/>
          </p:nvPr>
        </p:nvSpPr>
        <p:spPr>
          <a:xfrm>
            <a:off x="457200" y="685800"/>
            <a:ext cx="8229600" cy="4572000"/>
          </a:xfrm>
        </p:spPr>
        <p:txBody>
          <a:bodyPr>
            <a:noAutofit/>
          </a:bodyPr>
          <a:lstStyle/>
          <a:p>
            <a:pPr>
              <a:buNone/>
            </a:pPr>
            <a:r>
              <a:rPr lang="en-US" sz="2100" dirty="0" smtClean="0"/>
              <a:t>	During the FTR, a reviewer (the recorder) actively records all issues that have been raised. These are summarized at the end of the review meeting and a review issues list is produced. In addition, a formal technical review summary report is completed.</a:t>
            </a:r>
            <a:br>
              <a:rPr lang="en-US" sz="2100" dirty="0" smtClean="0"/>
            </a:br>
            <a:r>
              <a:rPr lang="en-US" sz="2100" dirty="0" smtClean="0"/>
              <a:t>A review summary report answers three questions:</a:t>
            </a:r>
            <a:br>
              <a:rPr lang="en-US" sz="2100" dirty="0" smtClean="0"/>
            </a:br>
            <a:r>
              <a:rPr lang="en-US" sz="2100" b="1" dirty="0" smtClean="0"/>
              <a:t>1. </a:t>
            </a:r>
            <a:r>
              <a:rPr lang="en-US" sz="2100" dirty="0" smtClean="0"/>
              <a:t>What was reviewed?</a:t>
            </a:r>
            <a:br>
              <a:rPr lang="en-US" sz="2100" dirty="0" smtClean="0"/>
            </a:br>
            <a:r>
              <a:rPr lang="en-US" sz="2100" b="1" dirty="0" smtClean="0"/>
              <a:t>2.</a:t>
            </a:r>
            <a:r>
              <a:rPr lang="en-US" sz="2100" dirty="0" smtClean="0"/>
              <a:t> Who reviewed it?</a:t>
            </a:r>
            <a:br>
              <a:rPr lang="en-US" sz="2100" dirty="0" smtClean="0"/>
            </a:br>
            <a:r>
              <a:rPr lang="en-US" sz="2100" b="1" dirty="0" smtClean="0"/>
              <a:t>3.</a:t>
            </a:r>
            <a:r>
              <a:rPr lang="en-US" sz="2100" dirty="0" smtClean="0"/>
              <a:t> What were the findings and conclusions?</a:t>
            </a:r>
          </a:p>
          <a:p>
            <a:pPr>
              <a:buNone/>
            </a:pPr>
            <a:r>
              <a:rPr lang="en-US" sz="2100" dirty="0" smtClean="0"/>
              <a:t>	It is important to establish a follow-up procedure to ensure that items on the issues list have been properly corrected. Unless this is done, it is possible that issues raised can “fall between the cracks.” One approach is to assign the responsibility for follow-up to the review leader</a:t>
            </a:r>
            <a:br>
              <a:rPr lang="en-US" sz="2100" dirty="0" smtClean="0"/>
            </a:br>
            <a:endParaRPr lang="en-US" sz="2100" dirty="0" smtClean="0"/>
          </a:p>
          <a:p>
            <a:endParaRPr lang="en-US" sz="21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Review Guidelines: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Guidelines for the conduct of formal technical reviews must be established in advance, distributed to all reviewers, agreed upon, and then followed. A review that is uncontrolled can often be worse that no review at all. The following represents a minimum set of guidelines for formal technical reviews:</a:t>
            </a:r>
          </a:p>
          <a:p>
            <a:pPr>
              <a:buNone/>
            </a:pPr>
            <a:r>
              <a:rPr lang="en-US" dirty="0" smtClean="0"/>
              <a:t/>
            </a:r>
            <a:br>
              <a:rPr lang="en-US" dirty="0" smtClean="0"/>
            </a:b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2800" b="1" dirty="0" smtClean="0"/>
              <a:t>1. Review the product, not the producer.</a:t>
            </a:r>
            <a:endParaRPr lang="en-US" sz="2800" dirty="0"/>
          </a:p>
        </p:txBody>
      </p:sp>
      <p:sp>
        <p:nvSpPr>
          <p:cNvPr id="3" name="Content Placeholder 2"/>
          <p:cNvSpPr>
            <a:spLocks noGrp="1"/>
          </p:cNvSpPr>
          <p:nvPr>
            <p:ph idx="1"/>
          </p:nvPr>
        </p:nvSpPr>
        <p:spPr>
          <a:xfrm>
            <a:off x="457200" y="1371600"/>
            <a:ext cx="8229600" cy="3962400"/>
          </a:xfrm>
        </p:spPr>
        <p:txBody>
          <a:bodyPr>
            <a:normAutofit fontScale="92500" lnSpcReduction="10000"/>
          </a:bodyPr>
          <a:lstStyle/>
          <a:p>
            <a:r>
              <a:rPr lang="en-US" dirty="0" smtClean="0"/>
              <a:t>An FTR involves people and egos. Conducted properly, the FTR should leave all participants with a warm feeling of accomplishment. Conducted improperly, the FTR can take on the aura of an inquisition. Errors should be pointed out gently; the tone of the meeting</a:t>
            </a:r>
            <a:br>
              <a:rPr lang="en-US" dirty="0" smtClean="0"/>
            </a:br>
            <a:r>
              <a:rPr lang="en-US" dirty="0" smtClean="0"/>
              <a:t>should be loose and constructive; the intent should not be to embarrass or belittle. The review leader should conduct the review meeting to ensure that the proper tone and attitude are maintained and should immediately halt a review that has gotten out of control.</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Set an agenda and maintain it.</a:t>
            </a:r>
            <a:endParaRPr lang="en-US" dirty="0"/>
          </a:p>
        </p:txBody>
      </p:sp>
      <p:sp>
        <p:nvSpPr>
          <p:cNvPr id="3" name="Content Placeholder 2"/>
          <p:cNvSpPr>
            <a:spLocks noGrp="1"/>
          </p:cNvSpPr>
          <p:nvPr>
            <p:ph idx="1"/>
          </p:nvPr>
        </p:nvSpPr>
        <p:spPr/>
        <p:txBody>
          <a:bodyPr/>
          <a:lstStyle/>
          <a:p>
            <a:r>
              <a:rPr lang="en-US" dirty="0" smtClean="0"/>
              <a:t>One of the key maladies of meetings of all types is drift. An FTR must be kept on track and on schedule. The review leader is chartered with the responsibility for maintaining the meeting schedule and should not be afraid to nudge people when drift sets in.</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Limit debate and rebuttal.</a:t>
            </a:r>
            <a:endParaRPr lang="en-US" dirty="0"/>
          </a:p>
        </p:txBody>
      </p:sp>
      <p:sp>
        <p:nvSpPr>
          <p:cNvPr id="3" name="Content Placeholder 2"/>
          <p:cNvSpPr>
            <a:spLocks noGrp="1"/>
          </p:cNvSpPr>
          <p:nvPr>
            <p:ph idx="1"/>
          </p:nvPr>
        </p:nvSpPr>
        <p:spPr/>
        <p:txBody>
          <a:bodyPr/>
          <a:lstStyle/>
          <a:p>
            <a:r>
              <a:rPr lang="en-US" dirty="0" smtClean="0"/>
              <a:t>When an issue is raised by a reviewer, there may not be universal agreement on its impact. Rather than spending time debating the question, the issue should be recorded for further discussion off-line.</a:t>
            </a:r>
          </a:p>
          <a:p>
            <a:pPr>
              <a:buNone/>
            </a:pPr>
            <a:endParaRPr lang="en-US" dirty="0" smtClean="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4. Enunciate problem areas, but don't attempt to solve every problem noted.</a:t>
            </a:r>
            <a:endParaRPr lang="en-US" sz="2800" dirty="0"/>
          </a:p>
        </p:txBody>
      </p:sp>
      <p:sp>
        <p:nvSpPr>
          <p:cNvPr id="3" name="Content Placeholder 2"/>
          <p:cNvSpPr>
            <a:spLocks noGrp="1"/>
          </p:cNvSpPr>
          <p:nvPr>
            <p:ph idx="1"/>
          </p:nvPr>
        </p:nvSpPr>
        <p:spPr/>
        <p:txBody>
          <a:bodyPr>
            <a:normAutofit/>
          </a:bodyPr>
          <a:lstStyle/>
          <a:p>
            <a:r>
              <a:rPr lang="en-US" sz="2400" dirty="0" smtClean="0"/>
              <a:t>A review is not a problem-solving session. The solution of a problem can often be accomplished by the producer alone or with the help of only one other individual. Problem solving should be postponed until after the review meeting.</a:t>
            </a:r>
            <a:endParaRPr lang="en-US" sz="24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Take written notes.</a:t>
            </a:r>
            <a:endParaRPr lang="en-US" dirty="0"/>
          </a:p>
        </p:txBody>
      </p:sp>
      <p:sp>
        <p:nvSpPr>
          <p:cNvPr id="3" name="Content Placeholder 2"/>
          <p:cNvSpPr>
            <a:spLocks noGrp="1"/>
          </p:cNvSpPr>
          <p:nvPr>
            <p:ph idx="1"/>
          </p:nvPr>
        </p:nvSpPr>
        <p:spPr/>
        <p:txBody>
          <a:bodyPr/>
          <a:lstStyle/>
          <a:p>
            <a:r>
              <a:rPr lang="en-US" dirty="0" smtClean="0"/>
              <a:t>It is sometimes a good idea for the recorder to make notes on a wall board, so that wording and priorities can be assessed by other reviewers as information is recorded.</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dirty="0" smtClean="0">
                <a:solidFill>
                  <a:srgbClr val="C00000"/>
                </a:solidFill>
              </a:rPr>
              <a:t>Software quality assurance(guarantee):</a:t>
            </a:r>
            <a:endParaRPr lang="en-US" sz="3600" dirty="0">
              <a:solidFill>
                <a:srgbClr val="C00000"/>
              </a:solidFill>
            </a:endParaRPr>
          </a:p>
        </p:txBody>
      </p:sp>
      <p:sp>
        <p:nvSpPr>
          <p:cNvPr id="3" name="Content Placeholder 2"/>
          <p:cNvSpPr>
            <a:spLocks noGrp="1"/>
          </p:cNvSpPr>
          <p:nvPr>
            <p:ph idx="1"/>
          </p:nvPr>
        </p:nvSpPr>
        <p:spPr>
          <a:xfrm>
            <a:off x="457200" y="762000"/>
            <a:ext cx="8229600" cy="5257800"/>
          </a:xfrm>
        </p:spPr>
        <p:txBody>
          <a:bodyPr>
            <a:noAutofit/>
          </a:bodyPr>
          <a:lstStyle/>
          <a:p>
            <a:r>
              <a:rPr lang="en-US" sz="2000" b="1" dirty="0"/>
              <a:t>SOFTWARE QUALITY ASSURANCE (SQA)</a:t>
            </a:r>
            <a:r>
              <a:rPr lang="en-US" sz="2000" dirty="0"/>
              <a:t> is a set of activities for ensuring quality in software engineering </a:t>
            </a:r>
            <a:r>
              <a:rPr lang="en-US" sz="2000" dirty="0" smtClean="0"/>
              <a:t>processes.</a:t>
            </a:r>
          </a:p>
          <a:p>
            <a:r>
              <a:rPr lang="en-US" sz="2000" dirty="0" smtClean="0"/>
              <a:t>SQA helps ensure the development of high-quality software. SQA practices are implemented in most types of software development, regardless of the underlying software development model being used. In a broader sense, SQA incorporates and implements software testing methodologies to test software. Rather than checking for quality after completion, SQA processes test for quality in each phase of development until the software is complete. With SQA, the software development process moves into the next phase only once the current/previous phase complies with the required quality standards. </a:t>
            </a:r>
          </a:p>
          <a:p>
            <a:r>
              <a:rPr lang="en-US" sz="2000" dirty="0" smtClean="0"/>
              <a:t>SQA generally works on one or more industry standards that help in building software quality guidelines and implementation strategies. These standards include the ISO 9000 and capability maturity model integration (CMMI). </a:t>
            </a:r>
            <a:endParaRPr lang="en-US" sz="20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6. Limit the number of participants and insist upon advance preparation.</a:t>
            </a:r>
            <a:endParaRPr lang="en-US" sz="3200" dirty="0"/>
          </a:p>
        </p:txBody>
      </p:sp>
      <p:sp>
        <p:nvSpPr>
          <p:cNvPr id="3" name="Content Placeholder 2"/>
          <p:cNvSpPr>
            <a:spLocks noGrp="1"/>
          </p:cNvSpPr>
          <p:nvPr>
            <p:ph idx="1"/>
          </p:nvPr>
        </p:nvSpPr>
        <p:spPr>
          <a:xfrm>
            <a:off x="457200" y="1935480"/>
            <a:ext cx="8153400" cy="3855720"/>
          </a:xfrm>
        </p:spPr>
        <p:txBody>
          <a:bodyPr/>
          <a:lstStyle/>
          <a:p>
            <a:r>
              <a:rPr lang="en-US" dirty="0" smtClean="0"/>
              <a:t>Two heads are better than one, but 14 are not necessarily better than 4. Keep the number of people involved to the necessary minimum. However, all review team members must prepare in advance. Written comments should be solicited by the review leader (providing an indication that the reviewer has reviewed the material).</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7. Develop a checklist for each product that is likely to be reviewed.</a:t>
            </a:r>
            <a:endParaRPr lang="en-US" sz="2800" dirty="0"/>
          </a:p>
        </p:txBody>
      </p:sp>
      <p:sp>
        <p:nvSpPr>
          <p:cNvPr id="3" name="Content Placeholder 2"/>
          <p:cNvSpPr>
            <a:spLocks noGrp="1"/>
          </p:cNvSpPr>
          <p:nvPr>
            <p:ph idx="1"/>
          </p:nvPr>
        </p:nvSpPr>
        <p:spPr/>
        <p:txBody>
          <a:bodyPr/>
          <a:lstStyle/>
          <a:p>
            <a:r>
              <a:rPr lang="en-US" dirty="0" smtClean="0"/>
              <a:t>A checklist helps the review leader to structure the FTR meeting and helps each reviewer to focus on important issues. Checklists should be developed for analysis, design, code, and even test documents.</a:t>
            </a:r>
          </a:p>
          <a:p>
            <a:pPr>
              <a:buNone/>
            </a:pPr>
            <a:endParaRPr lang="en-US" dirty="0" smtClean="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8. Allocate resources and schedule time for FTRs.</a:t>
            </a:r>
            <a:endParaRPr lang="en-US" dirty="0"/>
          </a:p>
        </p:txBody>
      </p:sp>
      <p:sp>
        <p:nvSpPr>
          <p:cNvPr id="3" name="Content Placeholder 2"/>
          <p:cNvSpPr>
            <a:spLocks noGrp="1"/>
          </p:cNvSpPr>
          <p:nvPr>
            <p:ph idx="1"/>
          </p:nvPr>
        </p:nvSpPr>
        <p:spPr/>
        <p:txBody>
          <a:bodyPr/>
          <a:lstStyle/>
          <a:p>
            <a:r>
              <a:rPr lang="en-US" dirty="0" smtClean="0"/>
              <a:t>For reviews to be effective, they should be scheduled as a task during the software engineering process. In addition, time should be scheduled for the inevitable modifications that will occur as the result of an FTR.</a:t>
            </a:r>
          </a:p>
          <a:p>
            <a:pPr>
              <a:buNone/>
            </a:pPr>
            <a:r>
              <a:rPr lang="en-US" dirty="0" smtClean="0"/>
              <a:t/>
            </a:r>
            <a:br>
              <a:rPr lang="en-US" dirty="0" smtClean="0"/>
            </a:b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9. Conduct meaningful training for all reviewers.</a:t>
            </a:r>
            <a:endParaRPr lang="en-US" dirty="0"/>
          </a:p>
        </p:txBody>
      </p:sp>
      <p:sp>
        <p:nvSpPr>
          <p:cNvPr id="3" name="Content Placeholder 2"/>
          <p:cNvSpPr>
            <a:spLocks noGrp="1"/>
          </p:cNvSpPr>
          <p:nvPr>
            <p:ph idx="1"/>
          </p:nvPr>
        </p:nvSpPr>
        <p:spPr/>
        <p:txBody>
          <a:bodyPr/>
          <a:lstStyle/>
          <a:p>
            <a:r>
              <a:rPr lang="en-US" dirty="0" smtClean="0"/>
              <a:t>To be effective all review participant </a:t>
            </a:r>
            <a:r>
              <a:rPr lang="en-US" dirty="0" err="1" smtClean="0"/>
              <a:t>sshould</a:t>
            </a:r>
            <a:r>
              <a:rPr lang="en-US" dirty="0" smtClean="0"/>
              <a:t> receive some formal training. The training should stress both process-related issues and the human psychological side of reviews. Freedman and Weinberg  estimate a one-month learning curve for every 20 people who are to participate effectively in reviews.</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10. Review your early reviews.</a:t>
            </a:r>
            <a:endParaRPr lang="en-US" dirty="0"/>
          </a:p>
        </p:txBody>
      </p:sp>
      <p:sp>
        <p:nvSpPr>
          <p:cNvPr id="3" name="Content Placeholder 2"/>
          <p:cNvSpPr>
            <a:spLocks noGrp="1"/>
          </p:cNvSpPr>
          <p:nvPr>
            <p:ph idx="1"/>
          </p:nvPr>
        </p:nvSpPr>
        <p:spPr>
          <a:xfrm>
            <a:off x="457200" y="1524000"/>
            <a:ext cx="8229600" cy="4389120"/>
          </a:xfrm>
        </p:spPr>
        <p:txBody>
          <a:bodyPr>
            <a:normAutofit lnSpcReduction="10000"/>
          </a:bodyPr>
          <a:lstStyle/>
          <a:p>
            <a:r>
              <a:rPr lang="en-US" dirty="0" smtClean="0"/>
              <a:t>Debriefing can be beneficial in uncovering problems with the review process itself. The very first product to be reviewed should be the review guidelines themselves.</a:t>
            </a:r>
            <a:br>
              <a:rPr lang="en-US" dirty="0" smtClean="0"/>
            </a:br>
            <a:r>
              <a:rPr lang="en-US" dirty="0" smtClean="0"/>
              <a:t>Because many variables (e.g., number of participants, type of work products, timing and length, specific review approach) have an impact on a successful review, a software organization should experiment to determine what approach works best in a local context. Porter and his colleagues  provide excellent guidance for this type of experimentation.</a:t>
            </a:r>
          </a:p>
          <a:p>
            <a:pPr>
              <a:buNone/>
            </a:pPr>
            <a:endParaRPr lang="en-US" b="1" dirty="0" smtClean="0"/>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checklist is a catalog of items/tasks that are recorded for tracking. This list could be either ordered in a sequence or could be haphazard.</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checklists is use for the following reasons:</a:t>
            </a:r>
            <a:endParaRPr lang="en-US" dirty="0"/>
          </a:p>
        </p:txBody>
      </p:sp>
      <p:sp>
        <p:nvSpPr>
          <p:cNvPr id="3" name="Content Placeholder 2"/>
          <p:cNvSpPr>
            <a:spLocks noGrp="1"/>
          </p:cNvSpPr>
          <p:nvPr>
            <p:ph idx="1"/>
          </p:nvPr>
        </p:nvSpPr>
        <p:spPr/>
        <p:txBody>
          <a:bodyPr/>
          <a:lstStyle/>
          <a:p>
            <a:r>
              <a:rPr lang="en-US" dirty="0" smtClean="0"/>
              <a:t>the use of checklists for the following reasons:</a:t>
            </a:r>
          </a:p>
          <a:p>
            <a:r>
              <a:rPr lang="en-US" dirty="0" smtClean="0"/>
              <a:t>It is versatile  – can be used for anything</a:t>
            </a:r>
          </a:p>
          <a:p>
            <a:r>
              <a:rPr lang="en-US" dirty="0" smtClean="0"/>
              <a:t>Easy to create/use/maintain</a:t>
            </a:r>
          </a:p>
          <a:p>
            <a:r>
              <a:rPr lang="en-US" dirty="0" smtClean="0"/>
              <a:t>Analyzing results (task progress/completion status) is super easy</a:t>
            </a:r>
          </a:p>
          <a:p>
            <a:r>
              <a:rPr lang="en-US" dirty="0" smtClean="0"/>
              <a:t>Very flexible – you can add or remove items as needed</a:t>
            </a:r>
          </a:p>
          <a:p>
            <a:pPr>
              <a:buNone/>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Why do we need checklists? </a:t>
            </a:r>
            <a:r>
              <a:rPr lang="en-US" dirty="0" smtClean="0"/>
              <a:t>: For tracking and assessing completion (or non-completion). To make a note of tasks, so that nothing is overlooked.</a:t>
            </a:r>
          </a:p>
          <a:p>
            <a:r>
              <a:rPr lang="en-US" b="1" dirty="0" smtClean="0"/>
              <a:t>How do we create checklists? : </a:t>
            </a:r>
            <a:r>
              <a:rPr lang="en-US" dirty="0" smtClean="0"/>
              <a:t>Well, this could not be simpler. Simply, write everything down point by point.</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FORMAL APPROACHES TO SQA :-</a:t>
            </a:r>
            <a:endParaRPr lang="en-US" dirty="0"/>
          </a:p>
        </p:txBody>
      </p:sp>
      <p:sp>
        <p:nvSpPr>
          <p:cNvPr id="3" name="Content Placeholder 2"/>
          <p:cNvSpPr>
            <a:spLocks noGrp="1"/>
          </p:cNvSpPr>
          <p:nvPr>
            <p:ph idx="1"/>
          </p:nvPr>
        </p:nvSpPr>
        <p:spPr/>
        <p:txBody>
          <a:bodyPr/>
          <a:lstStyle/>
          <a:p>
            <a:r>
              <a:rPr lang="en-US" b="1" dirty="0" smtClean="0"/>
              <a:t>Proof of Correctness </a:t>
            </a:r>
          </a:p>
          <a:p>
            <a:r>
              <a:rPr lang="en-US" b="1" dirty="0" smtClean="0"/>
              <a:t>Statistical Quality Assurance </a:t>
            </a:r>
          </a:p>
          <a:p>
            <a:r>
              <a:rPr lang="en-US" b="1" dirty="0" smtClean="0"/>
              <a:t>The </a:t>
            </a:r>
            <a:r>
              <a:rPr lang="en-US" b="1" dirty="0" err="1" smtClean="0"/>
              <a:t>Cleanroom</a:t>
            </a:r>
            <a:r>
              <a:rPr lang="en-US" b="1" dirty="0" smtClean="0"/>
              <a:t> Process </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Proof of Correctness</a:t>
            </a:r>
            <a:endParaRPr lang="en-US" dirty="0"/>
          </a:p>
        </p:txBody>
      </p:sp>
      <p:sp>
        <p:nvSpPr>
          <p:cNvPr id="3" name="Content Placeholder 2"/>
          <p:cNvSpPr>
            <a:spLocks noGrp="1"/>
          </p:cNvSpPr>
          <p:nvPr>
            <p:ph idx="1"/>
          </p:nvPr>
        </p:nvSpPr>
        <p:spPr>
          <a:xfrm>
            <a:off x="457200" y="685800"/>
            <a:ext cx="8153400" cy="4114800"/>
          </a:xfrm>
        </p:spPr>
        <p:txBody>
          <a:bodyPr>
            <a:normAutofit fontScale="85000" lnSpcReduction="10000"/>
          </a:bodyPr>
          <a:lstStyle/>
          <a:p>
            <a:endParaRPr lang="en-US" dirty="0" smtClean="0"/>
          </a:p>
          <a:p>
            <a:r>
              <a:rPr lang="en-US" dirty="0" smtClean="0"/>
              <a:t>Treat a program as a mathematical object. </a:t>
            </a:r>
          </a:p>
          <a:p>
            <a:r>
              <a:rPr lang="en-US" dirty="0" smtClean="0"/>
              <a:t>Developed with a language with a rigorous syntax. </a:t>
            </a:r>
          </a:p>
          <a:p>
            <a:r>
              <a:rPr lang="en-US" dirty="0" smtClean="0"/>
              <a:t>Are attempts at developing a rigorous approach to specification of software requirements. </a:t>
            </a:r>
          </a:p>
          <a:p>
            <a:r>
              <a:rPr lang="en-US" dirty="0" smtClean="0"/>
              <a:t>With both can attempt to develop a mathematical proof that a program conforms exactly to its specification. </a:t>
            </a:r>
          </a:p>
          <a:p>
            <a:r>
              <a:rPr lang="en-US" dirty="0" smtClean="0"/>
              <a:t>In the code, can at selected statements formulate assertions on the set of correct values for program variables. </a:t>
            </a:r>
          </a:p>
          <a:p>
            <a:r>
              <a:rPr lang="en-US" dirty="0" smtClean="0"/>
              <a:t>Can then show that the statements between these assertions do the correct transformation of the values in the assertions. </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C00000"/>
                </a:solidFill>
              </a:rPr>
              <a:t>Software Quality Assurance(SQA) activities:</a:t>
            </a:r>
            <a:endParaRPr lang="en-US" sz="3600" dirty="0">
              <a:solidFill>
                <a:srgbClr val="C00000"/>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smtClean="0"/>
              <a:t>A </a:t>
            </a:r>
            <a:r>
              <a:rPr lang="en-US" b="1" dirty="0"/>
              <a:t>Quality Management </a:t>
            </a:r>
            <a:r>
              <a:rPr lang="en-US" b="1" dirty="0" smtClean="0"/>
              <a:t>Plan</a:t>
            </a:r>
          </a:p>
          <a:p>
            <a:pPr marL="514350" indent="-514350">
              <a:buFont typeface="+mj-lt"/>
              <a:buAutoNum type="arabicPeriod"/>
            </a:pPr>
            <a:r>
              <a:rPr lang="en-US" b="1" dirty="0"/>
              <a:t>Applying Software Engineering Techniques</a:t>
            </a:r>
            <a:endParaRPr lang="en-US" b="1" dirty="0" smtClean="0"/>
          </a:p>
          <a:p>
            <a:pPr marL="514350" indent="-514350">
              <a:buFont typeface="+mj-lt"/>
              <a:buAutoNum type="arabicPeriod"/>
            </a:pPr>
            <a:r>
              <a:rPr lang="en-US" b="1" dirty="0"/>
              <a:t>Technical Reviews</a:t>
            </a:r>
            <a:endParaRPr lang="en-US" b="1" dirty="0" smtClean="0"/>
          </a:p>
          <a:p>
            <a:pPr marL="514350" indent="-514350">
              <a:buFont typeface="+mj-lt"/>
              <a:buAutoNum type="arabicPeriod"/>
            </a:pPr>
            <a:r>
              <a:rPr lang="en-US" b="1" dirty="0"/>
              <a:t>Applying the Testing Strategy</a:t>
            </a:r>
            <a:endParaRPr lang="en-US" b="1" dirty="0" smtClean="0"/>
          </a:p>
          <a:p>
            <a:pPr marL="514350" indent="-514350">
              <a:buFont typeface="+mj-lt"/>
              <a:buAutoNum type="arabicPeriod"/>
            </a:pPr>
            <a:r>
              <a:rPr lang="en-US" b="1" dirty="0"/>
              <a:t>Ensuring Process Adherence</a:t>
            </a:r>
            <a:endParaRPr lang="en-US" b="1" dirty="0" smtClean="0"/>
          </a:p>
          <a:p>
            <a:pPr marL="514350" indent="-514350">
              <a:buFont typeface="+mj-lt"/>
              <a:buAutoNum type="arabicPeriod"/>
            </a:pPr>
            <a:r>
              <a:rPr lang="en-US" b="1" dirty="0"/>
              <a:t>The Change Control Process</a:t>
            </a:r>
            <a:endParaRPr lang="en-US" b="1" dirty="0" smtClean="0"/>
          </a:p>
          <a:p>
            <a:pPr marL="514350" indent="-514350">
              <a:buFont typeface="+mj-lt"/>
              <a:buAutoNum type="arabicPeriod"/>
            </a:pPr>
            <a:r>
              <a:rPr lang="en-US" b="1" dirty="0"/>
              <a:t>Software Quality Assurance </a:t>
            </a:r>
            <a:r>
              <a:rPr lang="en-US" b="1" dirty="0" smtClean="0"/>
              <a:t>Audits/SQA Audits</a:t>
            </a:r>
          </a:p>
          <a:p>
            <a:pPr marL="514350" indent="-514350">
              <a:buFont typeface="+mj-lt"/>
              <a:buAutoNum type="arabicPeriod"/>
            </a:pPr>
            <a:r>
              <a:rPr lang="en-US" b="1" dirty="0"/>
              <a:t>Generate </a:t>
            </a:r>
            <a:r>
              <a:rPr lang="en-US" b="1" dirty="0" smtClean="0"/>
              <a:t>Reports</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Statistical Quality Assurance</a:t>
            </a:r>
            <a:endParaRPr lang="en-US" dirty="0"/>
          </a:p>
        </p:txBody>
      </p:sp>
      <p:sp>
        <p:nvSpPr>
          <p:cNvPr id="3" name="Content Placeholder 2"/>
          <p:cNvSpPr>
            <a:spLocks noGrp="1"/>
          </p:cNvSpPr>
          <p:nvPr>
            <p:ph idx="1"/>
          </p:nvPr>
        </p:nvSpPr>
        <p:spPr>
          <a:xfrm>
            <a:off x="457200" y="914400"/>
            <a:ext cx="8229600" cy="4389120"/>
          </a:xfrm>
        </p:spPr>
        <p:txBody>
          <a:bodyPr>
            <a:normAutofit fontScale="92500" lnSpcReduction="10000"/>
          </a:bodyPr>
          <a:lstStyle/>
          <a:p>
            <a:pPr>
              <a:buNone/>
            </a:pPr>
            <a:r>
              <a:rPr lang="en-US" dirty="0" smtClean="0"/>
              <a:t>	In statistical quality assurance: </a:t>
            </a:r>
          </a:p>
          <a:p>
            <a:pPr marL="514350" indent="-514350">
              <a:buFont typeface="+mj-lt"/>
              <a:buAutoNum type="arabicParenR"/>
            </a:pPr>
            <a:r>
              <a:rPr lang="en-US" dirty="0" smtClean="0"/>
              <a:t>Information about software defects is collected and </a:t>
            </a:r>
            <a:r>
              <a:rPr lang="en-US" dirty="0" err="1" smtClean="0"/>
              <a:t>categorised</a:t>
            </a:r>
            <a:r>
              <a:rPr lang="en-US" dirty="0" smtClean="0"/>
              <a:t>. </a:t>
            </a:r>
          </a:p>
          <a:p>
            <a:pPr marL="514350" indent="-514350">
              <a:buFont typeface="+mj-lt"/>
              <a:buAutoNum type="arabicParenR"/>
            </a:pPr>
            <a:r>
              <a:rPr lang="en-US" dirty="0" smtClean="0"/>
              <a:t>An attempt is made to trace each defect to its underlying cause (e.g., not conforming to the specification, design error, violation of standards, poor communication with customer ...) </a:t>
            </a:r>
          </a:p>
          <a:p>
            <a:pPr marL="514350" indent="-514350">
              <a:buFont typeface="+mj-lt"/>
              <a:buAutoNum type="arabicParenR"/>
            </a:pPr>
            <a:r>
              <a:rPr lang="en-US" dirty="0" smtClean="0"/>
              <a:t>Using the 'Pareto principle' (80% of defects can be traced to 20% of all possible causes), isolate the 20% of causes (the "vital few"). </a:t>
            </a:r>
          </a:p>
          <a:p>
            <a:pPr marL="514350" indent="-514350">
              <a:buFont typeface="+mj-lt"/>
              <a:buAutoNum type="arabicParenR"/>
            </a:pPr>
            <a:r>
              <a:rPr lang="en-US" dirty="0" smtClean="0"/>
              <a:t>Once the "vital few" causes have been identified, correct the problems that have caused the defects. </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err="1" smtClean="0"/>
              <a:t>Cleanroom</a:t>
            </a:r>
            <a:r>
              <a:rPr lang="en-US" b="1" dirty="0" smtClean="0"/>
              <a:t> process:</a:t>
            </a:r>
            <a:endParaRPr lang="en-US" dirty="0"/>
          </a:p>
        </p:txBody>
      </p:sp>
      <p:sp>
        <p:nvSpPr>
          <p:cNvPr id="3" name="Content Placeholder 2"/>
          <p:cNvSpPr>
            <a:spLocks noGrp="1"/>
          </p:cNvSpPr>
          <p:nvPr>
            <p:ph idx="1"/>
          </p:nvPr>
        </p:nvSpPr>
        <p:spPr>
          <a:xfrm>
            <a:off x="457200" y="990600"/>
            <a:ext cx="8229600" cy="4389120"/>
          </a:xfrm>
        </p:spPr>
        <p:txBody>
          <a:bodyPr>
            <a:normAutofit lnSpcReduction="10000"/>
          </a:bodyPr>
          <a:lstStyle/>
          <a:p>
            <a:pPr algn="just"/>
            <a:r>
              <a:rPr lang="en-US" sz="2100" dirty="0" smtClean="0"/>
              <a:t>The </a:t>
            </a:r>
            <a:r>
              <a:rPr lang="en-US" sz="2100" b="1" dirty="0" smtClean="0"/>
              <a:t>cleanroom </a:t>
            </a:r>
            <a:r>
              <a:rPr lang="en-US" sz="2100" dirty="0" smtClean="0"/>
              <a:t>process is a software development process intended to produce software with a certifiable level of reliability.</a:t>
            </a:r>
          </a:p>
          <a:p>
            <a:pPr algn="just"/>
            <a:r>
              <a:rPr lang="en-US" sz="2100" dirty="0"/>
              <a:t>it focus on defect prevention, rather than defect removal. </a:t>
            </a:r>
            <a:endParaRPr lang="en-US" sz="2100" dirty="0" smtClean="0"/>
          </a:p>
          <a:p>
            <a:pPr algn="just"/>
            <a:r>
              <a:rPr lang="en-US" sz="2100" dirty="0" smtClean="0"/>
              <a:t> The cleanroom process was originally developed by Harlan Mills and several of his colleagues including Alan </a:t>
            </a:r>
            <a:r>
              <a:rPr lang="en-US" sz="2100" dirty="0" err="1" smtClean="0"/>
              <a:t>Hevner</a:t>
            </a:r>
            <a:r>
              <a:rPr lang="en-US" sz="2100" dirty="0" smtClean="0"/>
              <a:t> at IBM.</a:t>
            </a:r>
            <a:r>
              <a:rPr lang="en-US" sz="2100" baseline="30000" dirty="0" smtClean="0"/>
              <a:t> </a:t>
            </a:r>
            <a:endParaRPr lang="en-US" sz="2100" dirty="0"/>
          </a:p>
          <a:p>
            <a:pPr algn="just"/>
            <a:r>
              <a:rPr lang="en-US" sz="2100" dirty="0" smtClean="0"/>
              <a:t>The name "cleanroom" was chosen to invoke the cleanrooms used in the electronics industry to prevent the introduction of defects during the fabrication of semiconductors. The </a:t>
            </a:r>
            <a:r>
              <a:rPr lang="en-US" sz="2100" dirty="0" err="1" smtClean="0"/>
              <a:t>cleanroom</a:t>
            </a:r>
            <a:r>
              <a:rPr lang="en-US" sz="2100" dirty="0" smtClean="0"/>
              <a:t> process first saw use in the mid to late 1980s. Demonstration projects within the military began in the early 1990s. Recent work on the </a:t>
            </a:r>
            <a:r>
              <a:rPr lang="en-US" sz="2100" dirty="0" err="1" smtClean="0"/>
              <a:t>cleanroom</a:t>
            </a:r>
            <a:r>
              <a:rPr lang="en-US" sz="2100" dirty="0" smtClean="0"/>
              <a:t> process has examined fusing </a:t>
            </a:r>
            <a:r>
              <a:rPr lang="en-US" sz="2100" dirty="0" err="1" smtClean="0"/>
              <a:t>cleanroom</a:t>
            </a:r>
            <a:r>
              <a:rPr lang="en-US" sz="2100" dirty="0" smtClean="0"/>
              <a:t> with the automated verification capabilities provided by specifications expressed in CSP.</a:t>
            </a:r>
          </a:p>
          <a:p>
            <a:pPr algn="just"/>
            <a:endParaRPr lang="en-US" sz="21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400" b="1" dirty="0" smtClean="0"/>
              <a:t>The </a:t>
            </a:r>
            <a:r>
              <a:rPr lang="en-US" sz="4400" b="1" dirty="0" err="1" smtClean="0"/>
              <a:t>Cleanroom</a:t>
            </a:r>
            <a:r>
              <a:rPr lang="en-US" sz="4400" b="1" dirty="0" smtClean="0"/>
              <a:t> Process(</a:t>
            </a:r>
            <a:r>
              <a:rPr lang="en-US" sz="4400" b="1" dirty="0" err="1" smtClean="0"/>
              <a:t>contd</a:t>
            </a:r>
            <a:r>
              <a:rPr lang="en-US" sz="4400" b="1" dirty="0" smtClean="0"/>
              <a:t>):</a:t>
            </a:r>
            <a:endParaRPr lang="en-US" sz="4400" dirty="0"/>
          </a:p>
        </p:txBody>
      </p:sp>
      <p:sp>
        <p:nvSpPr>
          <p:cNvPr id="3" name="Content Placeholder 2"/>
          <p:cNvSpPr>
            <a:spLocks noGrp="1"/>
          </p:cNvSpPr>
          <p:nvPr>
            <p:ph idx="1"/>
          </p:nvPr>
        </p:nvSpPr>
        <p:spPr>
          <a:xfrm>
            <a:off x="457200" y="685800"/>
            <a:ext cx="8229600" cy="4389120"/>
          </a:xfrm>
        </p:spPr>
        <p:txBody>
          <a:bodyPr>
            <a:normAutofit fontScale="92500"/>
          </a:bodyPr>
          <a:lstStyle/>
          <a:p>
            <a:pPr>
              <a:buFont typeface="Wingdings" pitchFamily="2" charset="2"/>
              <a:buChar char="Ø"/>
            </a:pPr>
            <a:endParaRPr lang="en-US" dirty="0" smtClean="0"/>
          </a:p>
          <a:p>
            <a:pPr>
              <a:buFont typeface="Wingdings" pitchFamily="2" charset="2"/>
              <a:buChar char="Ø"/>
            </a:pPr>
            <a:r>
              <a:rPr lang="en-US" dirty="0" smtClean="0"/>
              <a:t>Use statistical quality control and formal program verification. </a:t>
            </a:r>
          </a:p>
          <a:p>
            <a:pPr>
              <a:buFont typeface="Wingdings" pitchFamily="2" charset="2"/>
              <a:buChar char="Ø"/>
            </a:pPr>
            <a:r>
              <a:rPr lang="en-US" dirty="0" smtClean="0"/>
              <a:t>Attempt to prevent defects rather than find defects. </a:t>
            </a:r>
          </a:p>
          <a:p>
            <a:pPr>
              <a:buFont typeface="Wingdings" pitchFamily="2" charset="2"/>
              <a:buChar char="Ø"/>
            </a:pPr>
            <a:r>
              <a:rPr lang="en-US" dirty="0" smtClean="0"/>
              <a:t>In projects attempted so far with this method (size between 1000 and 50,000 LOC), 90% of all defects were found before the first execution tests were conducted. </a:t>
            </a:r>
          </a:p>
          <a:p>
            <a:pPr>
              <a:buFont typeface="Wingdings" pitchFamily="2" charset="2"/>
              <a:buChar char="Ø"/>
            </a:pPr>
            <a:r>
              <a:rPr lang="en-US" dirty="0" smtClean="0"/>
              <a:t>Has not been widely applied in industry. </a:t>
            </a:r>
          </a:p>
          <a:p>
            <a:pPr>
              <a:buFont typeface="Wingdings" pitchFamily="2" charset="2"/>
              <a:buChar char="Ø"/>
            </a:pPr>
            <a:r>
              <a:rPr lang="en-US" dirty="0" smtClean="0"/>
              <a:t>Requires significant change in both management and technical approaches to software development. </a:t>
            </a:r>
          </a:p>
          <a:p>
            <a:pPr>
              <a:buFont typeface="Wingdings" pitchFamily="2" charset="2"/>
              <a:buChar char="Ø"/>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Cleanroom</a:t>
            </a:r>
            <a:r>
              <a:rPr lang="en-US" dirty="0" smtClean="0"/>
              <a:t> development process:</a:t>
            </a:r>
            <a:endParaRPr lang="en-US" dirty="0"/>
          </a:p>
        </p:txBody>
      </p:sp>
      <p:sp>
        <p:nvSpPr>
          <p:cNvPr id="3" name="Content Placeholder 2"/>
          <p:cNvSpPr>
            <a:spLocks noGrp="1"/>
          </p:cNvSpPr>
          <p:nvPr>
            <p:ph idx="1"/>
          </p:nvPr>
        </p:nvSpPr>
        <p:spPr/>
        <p:txBody>
          <a:bodyPr>
            <a:normAutofit/>
          </a:bodyPr>
          <a:lstStyle/>
          <a:p>
            <a:r>
              <a:rPr lang="en-US" dirty="0" smtClean="0"/>
              <a:t>Cleanroom software development is a software development philosophy that is based on avoiding software defects by using formal methods of development and a rigorous inspection process.</a:t>
            </a:r>
          </a:p>
          <a:p>
            <a:r>
              <a:rPr lang="en-US" dirty="0" smtClean="0"/>
              <a:t> The name ‘Cleanroom’ was derived by analogy with semiconductor fabrication units. In these units (cleanrooms) defects are avoided by manufacturing in an ultra-clean atmosphere. </a:t>
            </a:r>
          </a:p>
          <a:p>
            <a:r>
              <a:rPr lang="en-US" smtClean="0"/>
              <a:t>The </a:t>
            </a:r>
            <a:r>
              <a:rPr lang="en-US" dirty="0" smtClean="0"/>
              <a:t>objective of this approach to software development is zero-defect software. </a:t>
            </a:r>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077200" cy="5105400"/>
          </a:xfrm>
        </p:spPr>
        <p:txBody>
          <a:bodyPr>
            <a:noAutofit/>
          </a:bodyPr>
          <a:lstStyle/>
          <a:p>
            <a:pPr algn="just">
              <a:buNone/>
            </a:pPr>
            <a:r>
              <a:rPr lang="en-US" sz="2100" dirty="0" smtClean="0"/>
              <a:t>	The </a:t>
            </a:r>
            <a:r>
              <a:rPr lang="en-US" sz="2100" dirty="0" err="1" smtClean="0"/>
              <a:t>Cleanroom</a:t>
            </a:r>
            <a:r>
              <a:rPr lang="en-US" sz="2100" dirty="0" smtClean="0"/>
              <a:t> approach to software development is based on five key strategies:</a:t>
            </a:r>
          </a:p>
          <a:p>
            <a:pPr algn="just">
              <a:buNone/>
            </a:pPr>
            <a:r>
              <a:rPr lang="en-US" sz="2100" i="1" dirty="0" smtClean="0"/>
              <a:t>	1)	Formal specification </a:t>
            </a:r>
            <a:r>
              <a:rPr lang="en-US" sz="2100" dirty="0" smtClean="0"/>
              <a:t>The software to be developed is formally specified. A state-transition model which shows system responses to stimuli is used to express the specification.</a:t>
            </a:r>
          </a:p>
          <a:p>
            <a:pPr algn="just">
              <a:buNone/>
            </a:pPr>
            <a:r>
              <a:rPr lang="en-US" sz="2100" dirty="0" smtClean="0"/>
              <a:t>	2)	 </a:t>
            </a:r>
            <a:r>
              <a:rPr lang="en-US" sz="2100" i="1" dirty="0" smtClean="0"/>
              <a:t>Incremental development </a:t>
            </a:r>
            <a:r>
              <a:rPr lang="en-US" sz="2100" dirty="0" smtClean="0"/>
              <a:t>The software is partitioned into increments which are developed and validated separately using the </a:t>
            </a:r>
            <a:r>
              <a:rPr lang="en-US" sz="2100" dirty="0" err="1" smtClean="0"/>
              <a:t>Cleanroom</a:t>
            </a:r>
            <a:r>
              <a:rPr lang="en-US" sz="2100" dirty="0" smtClean="0"/>
              <a:t> process. These increments are specified, with customer input, at an early stage in the process. </a:t>
            </a:r>
          </a:p>
          <a:p>
            <a:pPr algn="just">
              <a:buNone/>
            </a:pPr>
            <a:r>
              <a:rPr lang="en-US" sz="2100" i="1" dirty="0" smtClean="0"/>
              <a:t>	3)	Structured programming</a:t>
            </a:r>
            <a:r>
              <a:rPr lang="en-US" sz="2100" dirty="0" smtClean="0"/>
              <a:t> Only a limited number of control and data abstraction constructs are used. The program development process is a process of stepwise refinement of the specification. A limited number of constructs are used and the aim is to apply correctness-preserving transformations to the specification to create the program code.</a:t>
            </a:r>
            <a:endParaRPr lang="en-US" sz="21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389120"/>
          </a:xfrm>
        </p:spPr>
        <p:txBody>
          <a:bodyPr>
            <a:normAutofit/>
          </a:bodyPr>
          <a:lstStyle/>
          <a:p>
            <a:pPr marL="514350" indent="-514350">
              <a:buAutoNum type="arabicParenR" startAt="4"/>
            </a:pPr>
            <a:r>
              <a:rPr lang="en-US" i="1" dirty="0" smtClean="0"/>
              <a:t>Static verification:</a:t>
            </a:r>
          </a:p>
          <a:p>
            <a:pPr marL="514350" indent="-514350">
              <a:buNone/>
            </a:pPr>
            <a:r>
              <a:rPr lang="en-US" i="1" dirty="0" smtClean="0"/>
              <a:t>	</a:t>
            </a:r>
            <a:r>
              <a:rPr lang="en-US" dirty="0" smtClean="0"/>
              <a:t> The developed software is statically verified using rigorous software inspections. There is no unit or module testing process for code components.</a:t>
            </a:r>
          </a:p>
          <a:p>
            <a:pPr marL="514350" indent="-514350">
              <a:buFont typeface="+mj-lt"/>
              <a:buAutoNum type="arabicParenR" startAt="5"/>
            </a:pPr>
            <a:r>
              <a:rPr lang="en-US" dirty="0" smtClean="0"/>
              <a:t> </a:t>
            </a:r>
            <a:r>
              <a:rPr lang="en-US" i="1" dirty="0" smtClean="0"/>
              <a:t>Statistical testing of the system:</a:t>
            </a:r>
          </a:p>
          <a:p>
            <a:pPr marL="514350" indent="-514350">
              <a:buNone/>
            </a:pPr>
            <a:r>
              <a:rPr lang="en-US" dirty="0" smtClean="0"/>
              <a:t> 	The integrated software increment is tested statistically  to determine its reliability. These statistical tests are based on an operational profile which is developed in parallel with the system specification.</a:t>
            </a: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sz="4400" dirty="0" smtClean="0"/>
              <a:t>Clean Room Certification Process:</a:t>
            </a:r>
            <a:endParaRPr lang="en-US" sz="4400" dirty="0"/>
          </a:p>
        </p:txBody>
      </p:sp>
      <p:sp>
        <p:nvSpPr>
          <p:cNvPr id="3" name="Content Placeholder 2"/>
          <p:cNvSpPr>
            <a:spLocks noGrp="1"/>
          </p:cNvSpPr>
          <p:nvPr>
            <p:ph idx="1"/>
          </p:nvPr>
        </p:nvSpPr>
        <p:spPr>
          <a:xfrm>
            <a:off x="457200" y="990600"/>
            <a:ext cx="8077200" cy="4724400"/>
          </a:xfrm>
        </p:spPr>
        <p:txBody>
          <a:bodyPr>
            <a:noAutofit/>
          </a:bodyPr>
          <a:lstStyle/>
          <a:p>
            <a:pPr>
              <a:buNone/>
            </a:pPr>
            <a:r>
              <a:rPr lang="en-US" sz="1900" dirty="0" smtClean="0"/>
              <a:t>	The certification team creates the Usage Models and Increment Test Plan and generates the Statistical Test Cases. Usage models are used to generate statistical test cases and monitor the progress of testing in the Statistical Testing and Certification Process. A usage model for a software system represents an infinite population of possible uses. It consists of a structural component that defines possible traversals of states of use by users, together with a probability component that defines the likelihood that particular traversals will occur. In statistical testing, test cases are generated from the usage model based on its probability distribution. Multiple usage models may be required for multiple classes of users and environments. Models are developed incrementally in accordance with the Increment Construction Plan, and accumulate into final form in parallel with increment designs. The customer reviews the usage models, and agrees that they will generate all scenarios of use, are correctly weighted, and are appropriate for certification.</a:t>
            </a:r>
          </a:p>
          <a:p>
            <a:endParaRPr lang="en-US" sz="1900"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dirty="0" smtClean="0"/>
              <a:t>	Usage model statistics provide a great deal of information about the testing effort that will be required to achieve certification goals given projected failure rates in testing. Usage model analysis provides a basis for test planning, and</a:t>
            </a:r>
          </a:p>
          <a:p>
            <a:pPr algn="just">
              <a:buNone/>
            </a:pPr>
            <a:r>
              <a:rPr lang="en-US" dirty="0" smtClean="0"/>
              <a:t>	is an effective management tool for reducing the risk of inaccurate resource and schedule estimates.</a:t>
            </a:r>
          </a:p>
          <a:p>
            <a:pPr algn="just">
              <a:buNone/>
            </a:pPr>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199" cy="762000"/>
          </a:xfrm>
        </p:spPr>
        <p:txBody>
          <a:bodyPr>
            <a:normAutofit fontScale="90000"/>
          </a:bodyPr>
          <a:lstStyle/>
          <a:p>
            <a:r>
              <a:rPr lang="en-US" dirty="0"/>
              <a:t/>
            </a:r>
            <a:br>
              <a:rPr lang="en-US" dirty="0"/>
            </a:br>
            <a:r>
              <a:rPr lang="en-US" dirty="0"/>
              <a:t>Cleanroom software engineering</a:t>
            </a:r>
          </a:p>
        </p:txBody>
      </p:sp>
      <p:sp>
        <p:nvSpPr>
          <p:cNvPr id="3" name="Content Placeholder 2"/>
          <p:cNvSpPr>
            <a:spLocks noGrp="1"/>
          </p:cNvSpPr>
          <p:nvPr>
            <p:ph idx="1"/>
          </p:nvPr>
        </p:nvSpPr>
        <p:spPr>
          <a:xfrm>
            <a:off x="381000" y="1447800"/>
            <a:ext cx="8305800" cy="4876800"/>
          </a:xfrm>
        </p:spPr>
        <p:txBody>
          <a:bodyPr/>
          <a:lstStyle/>
          <a:p>
            <a:r>
              <a:rPr lang="en-US" dirty="0" smtClean="0"/>
              <a:t>(</a:t>
            </a:r>
            <a:r>
              <a:rPr lang="en-US" dirty="0" err="1" smtClean="0"/>
              <a:t>trk</a:t>
            </a:r>
            <a:r>
              <a:rPr lang="en-US" dirty="0" smtClean="0"/>
              <a:t>)</a:t>
            </a:r>
            <a:r>
              <a:rPr lang="en-US" dirty="0"/>
              <a:t> The </a:t>
            </a:r>
            <a:r>
              <a:rPr lang="en-US" b="1" dirty="0"/>
              <a:t>cleanroom software engineering</a:t>
            </a:r>
            <a:r>
              <a:rPr lang="en-US" dirty="0"/>
              <a:t> process is a </a:t>
            </a:r>
            <a:r>
              <a:rPr lang="en-US" dirty="0">
                <a:hlinkClick r:id="rId2" tooltip="Software development process"/>
              </a:rPr>
              <a:t>software development process</a:t>
            </a:r>
            <a:r>
              <a:rPr lang="en-US" dirty="0"/>
              <a:t> intended to produce software with a certifiable level of </a:t>
            </a:r>
            <a:r>
              <a:rPr lang="en-US" dirty="0">
                <a:hlinkClick r:id="rId3" tooltip="Reliability engineering"/>
              </a:rPr>
              <a:t>reliability</a:t>
            </a:r>
            <a:r>
              <a:rPr lang="en-US" dirty="0" smtClean="0"/>
              <a:t>.</a:t>
            </a:r>
          </a:p>
          <a:p>
            <a:r>
              <a:rPr lang="en-US" dirty="0"/>
              <a:t>The focus of the cleanroom process is on defect prevention, rather than defect removal. </a:t>
            </a: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extLst>
      <p:ext uri="{BB962C8B-B14F-4D97-AF65-F5344CB8AC3E}">
        <p14:creationId xmlns:p14="http://schemas.microsoft.com/office/powerpoint/2010/main" val="174184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Autofit/>
          </a:bodyPr>
          <a:lstStyle/>
          <a:p>
            <a:r>
              <a:rPr lang="en-US" sz="4000" b="1" dirty="0" smtClean="0"/>
              <a:t>1.	A Quality Management Plan</a:t>
            </a:r>
            <a:br>
              <a:rPr lang="en-US" sz="4000" b="1" dirty="0" smtClean="0"/>
            </a:br>
            <a:endParaRPr lang="en-US" sz="4000" dirty="0"/>
          </a:p>
        </p:txBody>
      </p:sp>
      <p:sp>
        <p:nvSpPr>
          <p:cNvPr id="3" name="Content Placeholder 2"/>
          <p:cNvSpPr>
            <a:spLocks noGrp="1"/>
          </p:cNvSpPr>
          <p:nvPr>
            <p:ph idx="1"/>
          </p:nvPr>
        </p:nvSpPr>
        <p:spPr>
          <a:xfrm>
            <a:off x="457200" y="2240280"/>
            <a:ext cx="8077200" cy="4084320"/>
          </a:xfrm>
        </p:spPr>
        <p:txBody>
          <a:bodyPr/>
          <a:lstStyle/>
          <a:p>
            <a:r>
              <a:rPr lang="en-US" dirty="0"/>
              <a:t>A Quality Management Plan is designed and developed for the Software Quality Assurance Process. The plan includes the proper technical methods to manage the Software Quality Assurance activities.</a:t>
            </a: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Autofit/>
          </a:bodyPr>
          <a:lstStyle/>
          <a:p>
            <a:r>
              <a:rPr lang="en-US" sz="3200" b="1" dirty="0" smtClean="0"/>
              <a:t>2) Applying Software Engineering Techniques</a:t>
            </a:r>
            <a:br>
              <a:rPr lang="en-US" sz="3200" b="1" dirty="0" smtClean="0"/>
            </a:br>
            <a:endParaRPr lang="en-US" sz="3200" dirty="0"/>
          </a:p>
        </p:txBody>
      </p:sp>
      <p:sp>
        <p:nvSpPr>
          <p:cNvPr id="3" name="Content Placeholder 2"/>
          <p:cNvSpPr>
            <a:spLocks noGrp="1"/>
          </p:cNvSpPr>
          <p:nvPr>
            <p:ph idx="1"/>
          </p:nvPr>
        </p:nvSpPr>
        <p:spPr>
          <a:xfrm>
            <a:off x="457200" y="2316480"/>
            <a:ext cx="8001000" cy="3931920"/>
          </a:xfrm>
        </p:spPr>
        <p:txBody>
          <a:bodyPr/>
          <a:lstStyle/>
          <a:p>
            <a:r>
              <a:rPr lang="en-US" dirty="0"/>
              <a:t>The software engineering techniques are selected to achieve software quality. The techniques to be used for Software Quality Assurance are determined by analyzing the requirements collected. The requirement evaluation can be done by using some techniques </a:t>
            </a:r>
            <a:r>
              <a:rPr lang="en-US" dirty="0" err="1"/>
              <a:t>eg</a:t>
            </a:r>
            <a:r>
              <a:rPr lang="en-US" dirty="0"/>
              <a:t>: Facilitated  Application Specification Technique[FAST].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Technical </a:t>
            </a:r>
            <a:r>
              <a:rPr lang="en-US" b="1" dirty="0"/>
              <a:t>Reviews</a:t>
            </a:r>
          </a:p>
        </p:txBody>
      </p:sp>
      <p:sp>
        <p:nvSpPr>
          <p:cNvPr id="3" name="Content Placeholder 2"/>
          <p:cNvSpPr>
            <a:spLocks noGrp="1"/>
          </p:cNvSpPr>
          <p:nvPr>
            <p:ph idx="1"/>
          </p:nvPr>
        </p:nvSpPr>
        <p:spPr/>
        <p:txBody>
          <a:bodyPr/>
          <a:lstStyle/>
          <a:p>
            <a:r>
              <a:rPr lang="en-US" dirty="0"/>
              <a:t>The Formal Technical Reviews[FTR] are conducted to assess the quality and design of the quality management plan. FTR is performed in the presence of the technical people and so will be helpful to find the defects in the early stages.</a:t>
            </a: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4)Applying </a:t>
            </a:r>
            <a:r>
              <a:rPr lang="en-US" b="1" dirty="0"/>
              <a:t>the Testing Strategy</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a:t>The testing strategies are designed based on the policies of the company, the stages for each test phase execution are designed and scheduled for the concerned persons. Alpha testing and Beta testing with selected clients are also conducted to test the product before delivered.</a:t>
            </a:r>
          </a:p>
        </p:txBody>
      </p:sp>
      <p:sp>
        <p:nvSpPr>
          <p:cNvPr id="4" name="Footer Placeholder 3"/>
          <p:cNvSpPr>
            <a:spLocks noGrp="1"/>
          </p:cNvSpPr>
          <p:nvPr>
            <p:ph type="ftr" sz="quarter" idx="11"/>
          </p:nvPr>
        </p:nvSpPr>
        <p:spPr/>
        <p:txBody>
          <a:bodyPr/>
          <a:lstStyle/>
          <a:p>
            <a:r>
              <a:rPr lang="en-US" smtClean="0"/>
              <a:t>Made by Lecturer Navraj Koirala, CCT College, Butwal</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847</TotalTime>
  <Words>3014</Words>
  <Application>Microsoft Office PowerPoint</Application>
  <PresentationFormat>On-screen Show (4:3)</PresentationFormat>
  <Paragraphs>264</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Calibri</vt:lpstr>
      <vt:lpstr>Constantia</vt:lpstr>
      <vt:lpstr>Wingdings</vt:lpstr>
      <vt:lpstr>Wingdings 2</vt:lpstr>
      <vt:lpstr>Flow</vt:lpstr>
      <vt:lpstr>Software Qualities and Software Quality Assurance:</vt:lpstr>
      <vt:lpstr>Software quality</vt:lpstr>
      <vt:lpstr>Software quality factor/standard:</vt:lpstr>
      <vt:lpstr>Software quality assurance(guarantee):</vt:lpstr>
      <vt:lpstr>Software Quality Assurance(SQA) activities:</vt:lpstr>
      <vt:lpstr>1. A Quality Management Plan </vt:lpstr>
      <vt:lpstr>2) Applying Software Engineering Techniques </vt:lpstr>
      <vt:lpstr>3) Technical Reviews</vt:lpstr>
      <vt:lpstr>4)Applying the Testing Strategy </vt:lpstr>
      <vt:lpstr>5) Ensuring Process Adherence  </vt:lpstr>
      <vt:lpstr>6) The Change Control Process </vt:lpstr>
      <vt:lpstr>7) Software Quality Assurance Audits </vt:lpstr>
      <vt:lpstr>8) Generate Reports </vt:lpstr>
      <vt:lpstr>Software quality standards: IS0 9000 and ISO 9001</vt:lpstr>
      <vt:lpstr>1. Customer focus</vt:lpstr>
      <vt:lpstr>2) Leadership</vt:lpstr>
      <vt:lpstr>3) Engagement of people</vt:lpstr>
      <vt:lpstr>4) Process approach </vt:lpstr>
      <vt:lpstr>5) Improvement </vt:lpstr>
      <vt:lpstr>6) Evidence-based decision making </vt:lpstr>
      <vt:lpstr>7) Relationship management</vt:lpstr>
      <vt:lpstr>Software review</vt:lpstr>
      <vt:lpstr>Cost impact of software defects:</vt:lpstr>
      <vt:lpstr>Cost impact of software defects(contd):</vt:lpstr>
      <vt:lpstr>Cost impact of software defects(contd):</vt:lpstr>
      <vt:lpstr>Defect amplification and Removal </vt:lpstr>
      <vt:lpstr>FORMAL TECHNICAL REVIEWS </vt:lpstr>
      <vt:lpstr>FORMAL TECHNICAL REVIEWS(contd): </vt:lpstr>
      <vt:lpstr>Review meeting:-</vt:lpstr>
      <vt:lpstr>Review meeting(contd):</vt:lpstr>
      <vt:lpstr>Review meeting(contd):</vt:lpstr>
      <vt:lpstr>Review meeting(contd):</vt:lpstr>
      <vt:lpstr>Review Reporting and Record Keeping</vt:lpstr>
      <vt:lpstr>Review Guidelines:</vt:lpstr>
      <vt:lpstr>1. Review the product, not the producer.</vt:lpstr>
      <vt:lpstr>2. Set an agenda and maintain it.</vt:lpstr>
      <vt:lpstr>3. Limit debate and rebuttal.</vt:lpstr>
      <vt:lpstr>4. Enunciate problem areas, but don't attempt to solve every problem noted.</vt:lpstr>
      <vt:lpstr>5. Take written notes.</vt:lpstr>
      <vt:lpstr>6. Limit the number of participants and insist upon advance preparation.</vt:lpstr>
      <vt:lpstr>7. Develop a checklist for each product that is likely to be reviewed.</vt:lpstr>
      <vt:lpstr>8. Allocate resources and schedule time for FTRs.</vt:lpstr>
      <vt:lpstr>9. Conduct meaningful training for all reviewers.</vt:lpstr>
      <vt:lpstr>10. Review your early reviews.</vt:lpstr>
      <vt:lpstr>PowerPoint Presentation</vt:lpstr>
      <vt:lpstr> checklists is use for the following reasons:</vt:lpstr>
      <vt:lpstr>PowerPoint Presentation</vt:lpstr>
      <vt:lpstr>FORMAL APPROACHES TO SQA :-</vt:lpstr>
      <vt:lpstr>Proof of Correctness</vt:lpstr>
      <vt:lpstr>Statistical Quality Assurance</vt:lpstr>
      <vt:lpstr>Cleanroom process:</vt:lpstr>
      <vt:lpstr>The Cleanroom Process(contd):</vt:lpstr>
      <vt:lpstr>Cleanroom development process:</vt:lpstr>
      <vt:lpstr>PowerPoint Presentation</vt:lpstr>
      <vt:lpstr>PowerPoint Presentation</vt:lpstr>
      <vt:lpstr>Clean Room Certification Process:</vt:lpstr>
      <vt:lpstr>PowerPoint Presentation</vt:lpstr>
      <vt:lpstr> Cleanroom software engineering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Qualities and Software Quality Assurance:</dc:title>
  <dc:creator>nabraj</dc:creator>
  <cp:lastModifiedBy>DELL</cp:lastModifiedBy>
  <cp:revision>52</cp:revision>
  <dcterms:created xsi:type="dcterms:W3CDTF">2018-01-23T15:27:15Z</dcterms:created>
  <dcterms:modified xsi:type="dcterms:W3CDTF">2018-04-23T12:35:34Z</dcterms:modified>
</cp:coreProperties>
</file>