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31" r:id="rId55"/>
    <p:sldId id="332" r:id="rId56"/>
    <p:sldId id="333" r:id="rId57"/>
    <p:sldId id="334" r:id="rId58"/>
    <p:sldId id="335" r:id="rId59"/>
    <p:sldId id="317" r:id="rId60"/>
    <p:sldId id="318" r:id="rId61"/>
    <p:sldId id="319" r:id="rId62"/>
    <p:sldId id="320" r:id="rId63"/>
    <p:sldId id="321" r:id="rId64"/>
    <p:sldId id="322" r:id="rId65"/>
    <p:sldId id="323" r:id="rId66"/>
    <p:sldId id="324" r:id="rId67"/>
    <p:sldId id="325" r:id="rId68"/>
    <p:sldId id="326" r:id="rId69"/>
    <p:sldId id="327"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A9C44A-1AFE-4AB7-8B81-7759D3F3DE42}" type="datetimeFigureOut">
              <a:rPr lang="en-US" smtClean="0"/>
              <a:pPr/>
              <a:t>5/13/2018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8192DB-9B27-45BC-8B08-C88BA6D706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9C44A-1AFE-4AB7-8B81-7759D3F3DE42}"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192DB-9B27-45BC-8B08-C88BA6D706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9C44A-1AFE-4AB7-8B81-7759D3F3DE42}"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192DB-9B27-45BC-8B08-C88BA6D706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9C44A-1AFE-4AB7-8B81-7759D3F3DE42}"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192DB-9B27-45BC-8B08-C88BA6D706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A9C44A-1AFE-4AB7-8B81-7759D3F3DE42}"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192DB-9B27-45BC-8B08-C88BA6D706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9C44A-1AFE-4AB7-8B81-7759D3F3DE42}" type="datetimeFigureOut">
              <a:rPr lang="en-US" smtClean="0"/>
              <a:pPr/>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192DB-9B27-45BC-8B08-C88BA6D706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A9C44A-1AFE-4AB7-8B81-7759D3F3DE42}" type="datetimeFigureOut">
              <a:rPr lang="en-US" smtClean="0"/>
              <a:pPr/>
              <a:t>5/13/2018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192DB-9B27-45BC-8B08-C88BA6D706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A9C44A-1AFE-4AB7-8B81-7759D3F3DE42}" type="datetimeFigureOut">
              <a:rPr lang="en-US" smtClean="0"/>
              <a:pPr/>
              <a:t>5/13/2018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192DB-9B27-45BC-8B08-C88BA6D706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9C44A-1AFE-4AB7-8B81-7759D3F3DE42}" type="datetimeFigureOut">
              <a:rPr lang="en-US" smtClean="0"/>
              <a:pPr/>
              <a:t>5/13/2018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192DB-9B27-45BC-8B08-C88BA6D706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9C44A-1AFE-4AB7-8B81-7759D3F3DE42}" type="datetimeFigureOut">
              <a:rPr lang="en-US" smtClean="0"/>
              <a:pPr/>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192DB-9B27-45BC-8B08-C88BA6D706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A9C44A-1AFE-4AB7-8B81-7759D3F3DE42}" type="datetimeFigureOut">
              <a:rPr lang="en-US" smtClean="0"/>
              <a:pPr/>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8192DB-9B27-45BC-8B08-C88BA6D706A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A9C44A-1AFE-4AB7-8B81-7759D3F3DE42}" type="datetimeFigureOut">
              <a:rPr lang="en-US" smtClean="0"/>
              <a:pPr/>
              <a:t>5/13/2018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8192DB-9B27-45BC-8B08-C88BA6D706A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of Software engineering</a:t>
            </a:r>
            <a:endParaRPr lang="en-US" dirty="0"/>
          </a:p>
        </p:txBody>
      </p:sp>
      <p:sp>
        <p:nvSpPr>
          <p:cNvPr id="3" name="Subtitle 2"/>
          <p:cNvSpPr>
            <a:spLocks noGrp="1"/>
          </p:cNvSpPr>
          <p:nvPr>
            <p:ph type="subTitle" idx="1"/>
          </p:nvPr>
        </p:nvSpPr>
        <p:spPr/>
        <p:txBody>
          <a:bodyPr/>
          <a:lstStyle/>
          <a:p>
            <a:r>
              <a:rPr lang="en-US" dirty="0" smtClean="0"/>
              <a:t>Chapter-6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Skills necessary for software project Managers:</a:t>
            </a:r>
            <a:endParaRPr lang="en-US" dirty="0"/>
          </a:p>
        </p:txBody>
      </p:sp>
      <p:sp>
        <p:nvSpPr>
          <p:cNvPr id="3" name="Content Placeholder 2"/>
          <p:cNvSpPr>
            <a:spLocks noGrp="1"/>
          </p:cNvSpPr>
          <p:nvPr>
            <p:ph idx="1"/>
          </p:nvPr>
        </p:nvSpPr>
        <p:spPr/>
        <p:txBody>
          <a:bodyPr/>
          <a:lstStyle/>
          <a:p>
            <a:pPr>
              <a:buNone/>
            </a:pPr>
            <a:r>
              <a:rPr lang="en-US" b="1" dirty="0" smtClean="0"/>
              <a:t>1. Communication</a:t>
            </a:r>
          </a:p>
          <a:p>
            <a:r>
              <a:rPr lang="en-US" dirty="0" smtClean="0"/>
              <a:t>Did you know that 90 percent of a project manager’s time is spent communicating? It’s essential that project managers can effectively convey vision, ideas, goals, and issues—as well as produce reports and presentations, among other skills.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Leadership</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Leadership is the current buzzword in the project management industry, and with good reason: If you can lead, you can deliver. But most importantly, leadership is often what is missing in the project manager’s arsenal of highly developed technical skills. If you’re a project manager, I can guarantee you have felt the need to improve yourself as a leader at some point.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Team management</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Besides leading a team from a strategic perspective, project managers also need to manage from an operational point of view. An effective team manager excels at administering and coordinating groups of individuals by promoting teamwork, delegating tasks, resolving conflict, setting goals, and evaluating performance. Leadership is about inspiring others to walk with you; team management makes sure your team has the right shoes.</a:t>
            </a:r>
          </a:p>
          <a:p>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Negotiation</a:t>
            </a:r>
            <a:br>
              <a:rPr lang="en-US" b="1" dirty="0" smtClean="0"/>
            </a:br>
            <a:endParaRPr lang="en-US" dirty="0"/>
          </a:p>
        </p:txBody>
      </p:sp>
      <p:sp>
        <p:nvSpPr>
          <p:cNvPr id="3" name="Content Placeholder 2"/>
          <p:cNvSpPr>
            <a:spLocks noGrp="1"/>
          </p:cNvSpPr>
          <p:nvPr>
            <p:ph idx="1"/>
          </p:nvPr>
        </p:nvSpPr>
        <p:spPr/>
        <p:txBody>
          <a:bodyPr/>
          <a:lstStyle/>
          <a:p>
            <a:r>
              <a:rPr lang="en-US" dirty="0" smtClean="0"/>
              <a:t>Going back to the communication skill—a lot of this communication has to do with negotiating the use of resources, budgets, schedules, scope creep, and a variety of other compromises that are unavoidable. Knowing how to negotiate well so that all parties are satisfied is a key skill for the successful project manager.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Personal organization</a:t>
            </a:r>
            <a:br>
              <a:rPr lang="en-US" b="1" dirty="0" smtClean="0"/>
            </a:br>
            <a:endParaRPr lang="en-US" dirty="0"/>
          </a:p>
        </p:txBody>
      </p:sp>
      <p:sp>
        <p:nvSpPr>
          <p:cNvPr id="3" name="Content Placeholder 2"/>
          <p:cNvSpPr>
            <a:spLocks noGrp="1"/>
          </p:cNvSpPr>
          <p:nvPr>
            <p:ph idx="1"/>
          </p:nvPr>
        </p:nvSpPr>
        <p:spPr/>
        <p:txBody>
          <a:bodyPr/>
          <a:lstStyle/>
          <a:p>
            <a:r>
              <a:rPr lang="en-US" dirty="0" smtClean="0"/>
              <a:t>Have you ever heard that you cannot give what you do not have? How can you get things done and organize work for other people if your own personal life and projects are disorganized and going nowhere?  Get organized personally, and you will immediately improve as a project manager.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 Risk management</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During my “Project Management for You” podcast series</a:t>
            </a:r>
            <a:r>
              <a:rPr lang="en-US" u="sng" dirty="0" smtClean="0"/>
              <a:t>,</a:t>
            </a:r>
            <a:r>
              <a:rPr lang="en-US" dirty="0" smtClean="0"/>
              <a:t> I interviewed top-notch project managers and asked them about their go-to project management tool or technique.  I was surprised to see them suggesting risk management. They are absolutely right: If you can predict and create solutions to issues before they arise, you increase your chances of delivering projects successfully.  Risks by definition are not urgent; as a result, many project managers fail to consider risks as seriously as they should.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Project Management Plan (SPMP)</a:t>
            </a:r>
            <a:endParaRPr lang="en-US" dirty="0"/>
          </a:p>
        </p:txBody>
      </p:sp>
      <p:sp>
        <p:nvSpPr>
          <p:cNvPr id="3" name="Content Placeholder 2"/>
          <p:cNvSpPr>
            <a:spLocks noGrp="1"/>
          </p:cNvSpPr>
          <p:nvPr>
            <p:ph idx="1"/>
          </p:nvPr>
        </p:nvSpPr>
        <p:spPr/>
        <p:txBody>
          <a:bodyPr/>
          <a:lstStyle/>
          <a:p>
            <a:r>
              <a:rPr lang="en-US" dirty="0" smtClean="0"/>
              <a:t>It begins with a cover page that contains the version control and release information. Each section has a description of the information contained within.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Software Project Management Plan</a:t>
            </a:r>
          </a:p>
          <a:p>
            <a:pPr>
              <a:buNone/>
            </a:pPr>
            <a:r>
              <a:rPr lang="en-US" dirty="0" smtClean="0"/>
              <a:t>				for</a:t>
            </a:r>
          </a:p>
          <a:p>
            <a:pPr>
              <a:buNone/>
            </a:pPr>
            <a:r>
              <a:rPr lang="en-US" dirty="0" smtClean="0"/>
              <a:t>		&lt;Name of Project&gt;</a:t>
            </a:r>
          </a:p>
          <a:p>
            <a:pPr>
              <a:buNone/>
            </a:pPr>
            <a:r>
              <a:rPr lang="en-US" dirty="0" smtClean="0"/>
              <a:t>			&lt;author&gt;</a:t>
            </a:r>
          </a:p>
          <a:p>
            <a:pPr>
              <a:buNone/>
            </a:pPr>
            <a:r>
              <a:rPr lang="en-US" dirty="0" smtClean="0"/>
              <a:t>			&lt;date&gt;</a:t>
            </a:r>
          </a:p>
          <a:p>
            <a:pPr>
              <a:buNone/>
            </a:pPr>
            <a:r>
              <a:rPr lang="en-US" sz="1800" dirty="0" smtClean="0"/>
              <a:t>Version Release 	Responsible Party		 Major Changes 	Date</a:t>
            </a:r>
          </a:p>
          <a:p>
            <a:pPr>
              <a:buFont typeface="Arial" pitchFamily="34" charset="0"/>
              <a:buChar char="•"/>
            </a:pPr>
            <a:r>
              <a:rPr lang="en-US" dirty="0" smtClean="0"/>
              <a:t>0.1 Initial Document Release for Comment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ctr">
              <a:buNone/>
            </a:pPr>
            <a:r>
              <a:rPr lang="en-US" dirty="0" smtClean="0"/>
              <a:t>Table of Contents</a:t>
            </a:r>
          </a:p>
          <a:p>
            <a:pPr>
              <a:buNone/>
            </a:pPr>
            <a:r>
              <a:rPr lang="en-US" dirty="0" smtClean="0"/>
              <a:t>	Build the table of contents here. Insert it when you finish your document.</a:t>
            </a:r>
          </a:p>
          <a:p>
            <a:r>
              <a:rPr lang="en-US" dirty="0" smtClean="0"/>
              <a:t>1. Introduction</a:t>
            </a:r>
          </a:p>
          <a:p>
            <a:pPr>
              <a:buNone/>
            </a:pPr>
            <a:r>
              <a:rPr lang="en-US" dirty="0" smtClean="0"/>
              <a:t>	This section of the SPMP provides an overview of the project.</a:t>
            </a:r>
          </a:p>
          <a:p>
            <a:r>
              <a:rPr lang="en-US" dirty="0" smtClean="0"/>
              <a:t>1.1 Project Overview</a:t>
            </a:r>
          </a:p>
          <a:p>
            <a:pPr>
              <a:buNone/>
            </a:pPr>
            <a:r>
              <a:rPr lang="en-US" dirty="0" smtClean="0"/>
              <a:t>	Include a concise summary of the project objectives, major work activities, major milestones, required resources, and budget. Describe the relationship of this project to other projects, if appropriate. Provide a reference to the official statement of product requirements.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dirty="0" smtClean="0"/>
              <a:t>1.2 Project Deliverables</a:t>
            </a:r>
          </a:p>
          <a:p>
            <a:pPr>
              <a:buNone/>
            </a:pPr>
            <a:r>
              <a:rPr lang="en-US" dirty="0" smtClean="0"/>
              <a:t>	List the primary deliverables for the customer, the delivery dates, delivery locations, and quantities required satisfying the terms of the project agreement.</a:t>
            </a:r>
          </a:p>
          <a:p>
            <a:r>
              <a:rPr lang="en-US" dirty="0" smtClean="0"/>
              <a:t>1.3 Evolution of the SPMP</a:t>
            </a:r>
          </a:p>
          <a:p>
            <a:pPr>
              <a:buNone/>
            </a:pPr>
            <a:r>
              <a:rPr lang="en-US" dirty="0" smtClean="0"/>
              <a:t>	Describe how this plan will be completed, disseminated, and put under change control. Describe how both scheduled and unscheduled updates will be handled.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Responsibilities of a Project Manager</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1) </a:t>
            </a:r>
            <a:r>
              <a:rPr lang="en-US" b="1" dirty="0" smtClean="0"/>
              <a:t>Planning</a:t>
            </a:r>
          </a:p>
          <a:p>
            <a:pPr>
              <a:buNone/>
            </a:pPr>
            <a:r>
              <a:rPr lang="en-US" dirty="0" smtClean="0"/>
              <a:t>	In order for a project to be successful and completed within a specified time the project manager for a software company must plan effectively. This also includes:</a:t>
            </a:r>
          </a:p>
          <a:p>
            <a:pPr>
              <a:buNone/>
            </a:pPr>
            <a:r>
              <a:rPr lang="en-US" b="1" dirty="0" smtClean="0"/>
              <a:t>	Scope:</a:t>
            </a:r>
            <a:r>
              <a:rPr lang="en-US" dirty="0" smtClean="0"/>
              <a:t> The project manager must clearly define the scope of the project and answer questions like, who is the customer? What need will the software satisfy? How will it be beneficial to others? What are the operational requirements for the project?</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dirty="0" smtClean="0"/>
              <a:t>1.4 Reference Materials</a:t>
            </a:r>
          </a:p>
          <a:p>
            <a:pPr>
              <a:buNone/>
            </a:pPr>
            <a:r>
              <a:rPr lang="en-US" dirty="0" smtClean="0"/>
              <a:t>	Provide a complete list of all documents and other sources of information referenced in the plan. Include for each the title, report number, date, author, and publishing organization.</a:t>
            </a:r>
          </a:p>
          <a:p>
            <a:r>
              <a:rPr lang="en-US" dirty="0" smtClean="0"/>
              <a:t>1.5 Definitions and Acronyms</a:t>
            </a:r>
          </a:p>
          <a:p>
            <a:pPr>
              <a:buNone/>
            </a:pPr>
            <a:r>
              <a:rPr lang="en-US" dirty="0" smtClean="0"/>
              <a:t>	Define or provide references to the definition of all terms and acronyms required to </a:t>
            </a:r>
            <a:r>
              <a:rPr lang="en-US" dirty="0" err="1" smtClean="0"/>
              <a:t>properlyinterpret</a:t>
            </a:r>
            <a:r>
              <a:rPr lang="en-US" dirty="0" smtClean="0"/>
              <a:t> the SPMP.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dirty="0" smtClean="0"/>
              <a:t>2. Project Organization</a:t>
            </a:r>
          </a:p>
          <a:p>
            <a:pPr>
              <a:buNone/>
            </a:pPr>
            <a:r>
              <a:rPr lang="en-US" dirty="0" smtClean="0"/>
              <a:t>	This section specifies the process model for the project and its organizational structure.</a:t>
            </a:r>
          </a:p>
          <a:p>
            <a:r>
              <a:rPr lang="en-US" dirty="0" smtClean="0"/>
              <a:t>2.1 Process Model</a:t>
            </a:r>
          </a:p>
          <a:p>
            <a:pPr>
              <a:buNone/>
            </a:pPr>
            <a:r>
              <a:rPr lang="en-US" dirty="0" smtClean="0"/>
              <a:t>	 The process model must include roles, activities, entry criteria and exit criteria for project initiation, product development, product release, and project termination.</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dirty="0" smtClean="0"/>
              <a:t>2.2 Organizational Structure</a:t>
            </a:r>
          </a:p>
          <a:p>
            <a:pPr>
              <a:buNone/>
            </a:pPr>
            <a:r>
              <a:rPr lang="en-US" dirty="0" smtClean="0"/>
              <a:t>	Describe the internal management structure of the project, as well as how the project relates to the rest of the organization.</a:t>
            </a:r>
          </a:p>
          <a:p>
            <a:pPr>
              <a:buNone/>
            </a:pPr>
            <a:r>
              <a:rPr lang="en-US" dirty="0" smtClean="0"/>
              <a:t>	Figure F-2: Organization Chart</a:t>
            </a:r>
          </a:p>
          <a:p>
            <a:r>
              <a:rPr lang="en-US" dirty="0" smtClean="0"/>
              <a:t>2.3 Organizational Interfaces</a:t>
            </a:r>
          </a:p>
          <a:p>
            <a:pPr>
              <a:buNone/>
            </a:pPr>
            <a:r>
              <a:rPr lang="en-US" dirty="0" smtClean="0"/>
              <a:t>	Describe the administrative and managerial interfaces between the project and the primary entities with which it interacts. A table may be a useful way to represent this information.</a:t>
            </a:r>
          </a:p>
          <a:p>
            <a:pPr>
              <a:buNone/>
            </a:pPr>
            <a:r>
              <a:rPr lang="en-US" dirty="0" smtClean="0"/>
              <a:t>	Table F-1. Project Interfaces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2.4 Project Responsibilities</a:t>
            </a:r>
          </a:p>
          <a:p>
            <a:r>
              <a:rPr lang="en-US" dirty="0" smtClean="0"/>
              <a:t>Identify and state the nature of each major project function and activity, and identify the individuals who are responsible for those functions and activities. Tables of functions and activities may be used to depict project responsibilities.</a:t>
            </a:r>
          </a:p>
          <a:p>
            <a:pPr>
              <a:buNone/>
            </a:pPr>
            <a:r>
              <a:rPr lang="en-US" dirty="0" smtClean="0"/>
              <a:t>	Table F-2. Project Responsibilities.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dirty="0" smtClean="0"/>
              <a:t>3. Managerial Process</a:t>
            </a:r>
          </a:p>
          <a:p>
            <a:pPr>
              <a:buNone/>
            </a:pPr>
            <a:r>
              <a:rPr lang="en-US" dirty="0" smtClean="0"/>
              <a:t>	This section of the SPMP specifies the management process for this project.</a:t>
            </a:r>
          </a:p>
          <a:p>
            <a:r>
              <a:rPr lang="en-US" dirty="0" smtClean="0"/>
              <a:t>3.1 Management Objectives and Priorities</a:t>
            </a:r>
          </a:p>
          <a:p>
            <a:r>
              <a:rPr lang="en-US" dirty="0" smtClean="0"/>
              <a:t>3.2 Assumptions, Dependencies, and Constraints</a:t>
            </a:r>
          </a:p>
          <a:p>
            <a:r>
              <a:rPr lang="en-US" dirty="0" smtClean="0"/>
              <a:t>3.3 Risk Management</a:t>
            </a:r>
          </a:p>
          <a:p>
            <a:pPr>
              <a:buNone/>
            </a:pPr>
            <a:r>
              <a:rPr lang="en-US" dirty="0" smtClean="0"/>
              <a:t>	Describe the process to be used to identify, analyze, and manage the risk factors associated with the project. </a:t>
            </a:r>
          </a:p>
          <a:p>
            <a:pPr>
              <a:buNone/>
            </a:pPr>
            <a:r>
              <a:rPr lang="en-US" dirty="0" smtClean="0"/>
              <a:t>3.4 Monitoring and Controlling Mechanisms</a:t>
            </a:r>
          </a:p>
          <a:p>
            <a:pPr>
              <a:buNone/>
            </a:pPr>
            <a:r>
              <a:rPr lang="en-US" dirty="0" smtClean="0"/>
              <a:t>3.5 Staffing Approach.</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6248400"/>
          </a:xfrm>
        </p:spPr>
        <p:txBody>
          <a:bodyPr>
            <a:normAutofit/>
          </a:bodyPr>
          <a:lstStyle/>
          <a:p>
            <a:r>
              <a:rPr lang="en-US" dirty="0" smtClean="0"/>
              <a:t>4. Technical Process</a:t>
            </a:r>
          </a:p>
          <a:p>
            <a:r>
              <a:rPr lang="en-US" dirty="0" smtClean="0"/>
              <a:t>This section specifies the technical methods, tools, and techniques to be used on the project. It also includes identification of the work products and reviews to be held and the plans for the support group activities in user documentation, training, software quality assurance, and configuration management.</a:t>
            </a:r>
          </a:p>
          <a:p>
            <a:r>
              <a:rPr lang="en-US" dirty="0" smtClean="0"/>
              <a:t>4.1 Methods, Tools, and Techniques</a:t>
            </a:r>
          </a:p>
          <a:p>
            <a:r>
              <a:rPr lang="en-US" dirty="0" smtClean="0"/>
              <a:t>4.2 Software Documentation</a:t>
            </a:r>
          </a:p>
          <a:p>
            <a:pPr lvl="1"/>
            <a:r>
              <a:rPr lang="en-US" dirty="0" smtClean="0"/>
              <a:t>4.2.1 Software Requirements Specification (SRS)</a:t>
            </a:r>
          </a:p>
          <a:p>
            <a:pPr lvl="1"/>
            <a:r>
              <a:rPr lang="en-US" dirty="0" smtClean="0"/>
              <a:t>4.2.2 Software Design Description (SDD)</a:t>
            </a:r>
          </a:p>
          <a:p>
            <a:pPr lvl="1"/>
            <a:r>
              <a:rPr lang="en-US" dirty="0" smtClean="0"/>
              <a:t>4.2.3 Software Test Plan</a:t>
            </a:r>
          </a:p>
          <a:p>
            <a:pPr marL="60325" lvl="1" indent="396875">
              <a:buFont typeface="Arial" pitchFamily="34" charset="0"/>
              <a:buChar char="•"/>
            </a:pPr>
            <a:r>
              <a:rPr lang="en-US" dirty="0" smtClean="0"/>
              <a:t>4.3 User Documentation</a:t>
            </a:r>
          </a:p>
          <a:p>
            <a:pPr marL="60325" lvl="1" indent="396875">
              <a:buFont typeface="Arial" pitchFamily="34" charset="0"/>
              <a:buChar char="•"/>
            </a:pPr>
            <a:r>
              <a:rPr lang="en-US" dirty="0" smtClean="0"/>
              <a:t>4.4 Project Support Functions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5. Work Packages, Schedule, and Budget</a:t>
            </a:r>
          </a:p>
          <a:p>
            <a:pPr>
              <a:buNone/>
            </a:pPr>
            <a:r>
              <a:rPr lang="en-US" dirty="0" smtClean="0"/>
              <a:t>	Specify the work packages, dependency relationships, resource requirements, allocation of budget and resources to work packages, and a project schedule. Much of the content may be in appendices that are living documents, updated as the work proceeds.</a:t>
            </a:r>
          </a:p>
          <a:p>
            <a:pPr>
              <a:buNone/>
            </a:pPr>
            <a:r>
              <a:rPr lang="en-US" dirty="0" smtClean="0"/>
              <a:t>5.1 Work Packages</a:t>
            </a:r>
          </a:p>
          <a:p>
            <a:pPr>
              <a:buNone/>
            </a:pPr>
            <a:r>
              <a:rPr lang="en-US" dirty="0" smtClean="0"/>
              <a:t>5.2 Dependencies</a:t>
            </a:r>
          </a:p>
          <a:p>
            <a:pPr>
              <a:buNone/>
            </a:pPr>
            <a:r>
              <a:rPr lang="en-US" dirty="0" smtClean="0"/>
              <a:t>5.3 Resource Requirements</a:t>
            </a:r>
          </a:p>
          <a:p>
            <a:pPr>
              <a:buNone/>
            </a:pPr>
            <a:r>
              <a:rPr lang="en-US" dirty="0" smtClean="0"/>
              <a:t>5.4 Budget and Resource Allocation</a:t>
            </a:r>
          </a:p>
          <a:p>
            <a:pPr>
              <a:buNone/>
            </a:pPr>
            <a:r>
              <a:rPr lang="en-US" dirty="0" smtClean="0"/>
              <a:t>5.5 Schedule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dirty="0" smtClean="0"/>
              <a:t>6. Additional Components</a:t>
            </a:r>
          </a:p>
          <a:p>
            <a:pPr>
              <a:buNone/>
            </a:pPr>
            <a:r>
              <a:rPr lang="en-US" dirty="0" smtClean="0"/>
              <a:t>	Additional items of importance on any particular project may include subcontractor management plans, security plans, independent verification and validation plans, training plans, hardware procurement plans, facilities plans, installation plans, data conversion plans, system transition plans, or the product maintenance plan.</a:t>
            </a:r>
          </a:p>
          <a:p>
            <a:pPr>
              <a:buNone/>
            </a:pPr>
            <a:r>
              <a:rPr lang="en-US" dirty="0" smtClean="0"/>
              <a:t>6.1 Index.</a:t>
            </a:r>
          </a:p>
          <a:p>
            <a:pPr>
              <a:buNone/>
            </a:pPr>
            <a:r>
              <a:rPr lang="en-US" smtClean="0"/>
              <a:t>6.2 Appendices</a:t>
            </a: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size estimation:</a:t>
            </a:r>
            <a:endParaRPr lang="en-US" dirty="0"/>
          </a:p>
        </p:txBody>
      </p:sp>
      <p:pic>
        <p:nvPicPr>
          <p:cNvPr id="4" name="Content Placeholder 3" descr="metrics-for-project-size-estimation-3-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metrics-for-project-size-estimation-5-638.jpg"/>
          <p:cNvPicPr>
            <a:picLocks noGrp="1" noChangeAspect="1"/>
          </p:cNvPicPr>
          <p:nvPr>
            <p:ph idx="1"/>
          </p:nvPr>
        </p:nvPicPr>
        <p:blipFill>
          <a:blip r:embed="rId2"/>
          <a:stretch>
            <a:fillRect/>
          </a:stretch>
        </p:blipFill>
        <p:spPr>
          <a:xfrm>
            <a:off x="762000" y="1752600"/>
            <a:ext cx="7391400" cy="48768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smtClean="0"/>
              <a:t>	Activity Schedules:</a:t>
            </a:r>
            <a:r>
              <a:rPr lang="en-US" dirty="0" smtClean="0"/>
              <a:t> Making activity schedules and planning out the activities according o the time frame is extremely important. He must first list out the jobs to be done and then allot specific jobs to team members. For each job there are different tasks to be accomplished which must be clearly outlined. Identifying and specifying the critical activities of the project and then equally delegating the roles to each member of the team.</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lines of code</a:t>
            </a:r>
            <a:r>
              <a:rPr lang="en-US" dirty="0" smtClean="0"/>
              <a:t> (</a:t>
            </a:r>
            <a:r>
              <a:rPr lang="en-US" b="1" dirty="0" smtClean="0"/>
              <a:t>LOC</a:t>
            </a:r>
            <a:r>
              <a:rPr lang="en-US" dirty="0" smtClean="0"/>
              <a:t>):</a:t>
            </a:r>
            <a:endParaRPr lang="en-US" dirty="0"/>
          </a:p>
        </p:txBody>
      </p:sp>
      <p:sp>
        <p:nvSpPr>
          <p:cNvPr id="3" name="Content Placeholder 2"/>
          <p:cNvSpPr>
            <a:spLocks noGrp="1"/>
          </p:cNvSpPr>
          <p:nvPr>
            <p:ph idx="1"/>
          </p:nvPr>
        </p:nvSpPr>
        <p:spPr/>
        <p:txBody>
          <a:bodyPr/>
          <a:lstStyle/>
          <a:p>
            <a:r>
              <a:rPr lang="en-US" dirty="0" smtClean="0"/>
              <a:t> </a:t>
            </a:r>
            <a:r>
              <a:rPr lang="en-US" b="1" dirty="0" smtClean="0"/>
              <a:t>lines of code</a:t>
            </a:r>
            <a:r>
              <a:rPr lang="en-US" dirty="0" smtClean="0"/>
              <a:t> (</a:t>
            </a:r>
            <a:r>
              <a:rPr lang="en-US" b="1" dirty="0" smtClean="0"/>
              <a:t>LOC</a:t>
            </a:r>
            <a:r>
              <a:rPr lang="en-US" dirty="0" smtClean="0"/>
              <a:t>), is a software metric used to </a:t>
            </a:r>
            <a:r>
              <a:rPr lang="en-US" dirty="0" smtClean="0">
                <a:solidFill>
                  <a:schemeClr val="bg2">
                    <a:lumMod val="50000"/>
                  </a:schemeClr>
                </a:solidFill>
              </a:rPr>
              <a:t>measure the size of a computer program by counting the number of lines </a:t>
            </a:r>
            <a:r>
              <a:rPr lang="en-US" dirty="0" smtClean="0"/>
              <a:t>in the text of the program's source code. SLOC is typically used to predict the amount of effort that will be required to develop a program, as well as to estimate programming productivity or maintainability once the software is produced.</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lines of code</a:t>
            </a:r>
            <a:r>
              <a:rPr lang="en-US" dirty="0" smtClean="0"/>
              <a:t> (</a:t>
            </a:r>
            <a:r>
              <a:rPr lang="en-US" b="1" dirty="0" smtClean="0"/>
              <a:t>LOC</a:t>
            </a:r>
            <a:r>
              <a:rPr lang="en-US" dirty="0" smtClean="0"/>
              <a:t>) </a:t>
            </a:r>
            <a:r>
              <a:rPr lang="en-US" dirty="0" err="1" smtClean="0"/>
              <a:t>contd</a:t>
            </a:r>
            <a:r>
              <a:rPr lang="en-US" dirty="0" smtClean="0"/>
              <a:t>:</a:t>
            </a:r>
            <a:endParaRPr lang="en-US" dirty="0"/>
          </a:p>
        </p:txBody>
      </p:sp>
      <p:pic>
        <p:nvPicPr>
          <p:cNvPr id="4" name="Content Placeholder 3" descr="loc.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0-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1-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2-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3-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4-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5-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6-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7-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Gantt Chart:</a:t>
            </a:r>
            <a:r>
              <a:rPr lang="en-US" dirty="0" smtClean="0"/>
              <a:t> Once the activities and their different tasks have been outlined, he must list all the activities in a Gantt chart and allot time frames for their completion. This always helps in deciding deadlines for the various activities and also in refining the project plan as it moves along.</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8-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trics-for-project-size-estimation-19-638.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estimation technique:</a:t>
            </a:r>
            <a:endParaRPr lang="en-US" dirty="0"/>
          </a:p>
        </p:txBody>
      </p:sp>
      <p:sp>
        <p:nvSpPr>
          <p:cNvPr id="3" name="Content Placeholder 2"/>
          <p:cNvSpPr>
            <a:spLocks noGrp="1"/>
          </p:cNvSpPr>
          <p:nvPr>
            <p:ph idx="1"/>
          </p:nvPr>
        </p:nvSpPr>
        <p:spPr/>
        <p:txBody>
          <a:bodyPr>
            <a:normAutofit/>
          </a:bodyPr>
          <a:lstStyle/>
          <a:p>
            <a:r>
              <a:rPr lang="en-US" dirty="0" smtClean="0"/>
              <a:t>Project estimation techniques are critical survival tools for predicting when a project will finish and how much it will cost. Estimating duration and cost accurately can make the difference between consistent success and frequent failure.  Project managers need to use different techniques during the project phases to provide good information to the decision-makers.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Empirical Estimation Techniques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a:t>
            </a:r>
            <a:r>
              <a:rPr lang="en-US" dirty="0" smtClean="0"/>
              <a:t/>
            </a:r>
            <a:br>
              <a:rPr lang="en-US" dirty="0" smtClean="0"/>
            </a:br>
            <a:r>
              <a:rPr lang="en-US" dirty="0" smtClean="0"/>
              <a:t>- It is based on making an educated guess of the project parameters. </a:t>
            </a:r>
            <a:br>
              <a:rPr lang="en-US" dirty="0" smtClean="0"/>
            </a:br>
            <a:r>
              <a:rPr lang="en-US" dirty="0" smtClean="0"/>
              <a:t>- While using this technique, prior experience with development of similar products is helpful.</a:t>
            </a:r>
            <a:br>
              <a:rPr lang="en-US" dirty="0" smtClean="0"/>
            </a:br>
            <a:r>
              <a:rPr lang="en-US" dirty="0" smtClean="0"/>
              <a:t>- Although empirical estimation techniques are based on common sense, different activities involved in estimation have been formalized over the years.</a:t>
            </a:r>
            <a:br>
              <a:rPr lang="en-US" dirty="0" smtClean="0"/>
            </a:br>
            <a:r>
              <a:rPr lang="en-US" dirty="0" smtClean="0"/>
              <a:t>- </a:t>
            </a:r>
            <a:r>
              <a:rPr lang="en-US" b="1" dirty="0" smtClean="0"/>
              <a:t>Two popular empirical estimation techniques are</a:t>
            </a:r>
            <a:r>
              <a:rPr lang="en-US" dirty="0" smtClean="0"/>
              <a:t>: Expert </a:t>
            </a:r>
            <a:r>
              <a:rPr lang="en-US" dirty="0" err="1" smtClean="0"/>
              <a:t>judgement</a:t>
            </a:r>
            <a:r>
              <a:rPr lang="en-US" dirty="0" smtClean="0"/>
              <a:t> technique and Delphi cost estimation.</a:t>
            </a:r>
            <a:br>
              <a:rPr lang="en-US" dirty="0" smtClean="0"/>
            </a:b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Judgment Technique: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Expert Judgment is a term that refers a specifically to a technique in which judgment is made based upon a specific set of criteria and/or expertise that has been acquired in a specific knowledge area, or product area, a particular discipline, an industry, etc. This knowledge base can be provided by a member of the project team, or multiple members of the project team, or by a team leader or team leaders. However, typically expert judgment requires an expertise that is not present within the project team and, as such, it is common for an external group or person with a specific relevant skill set or knowledge base to be brought in for a consultation, Some examples of resources of expert knowledge can be stakeholders, customers, professional and technical organizations, and other miscellaneous industry groups that may provide these types of services for a small fee, or may provider them free of charge (in some cases, only free if one of the members of the project team is a dues paying member of said organization).</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Delphi cost estimation technique:</a:t>
            </a:r>
            <a:endParaRPr lang="en-US" dirty="0"/>
          </a:p>
        </p:txBody>
      </p:sp>
      <p:sp>
        <p:nvSpPr>
          <p:cNvPr id="3" name="Content Placeholder 2"/>
          <p:cNvSpPr>
            <a:spLocks noGrp="1"/>
          </p:cNvSpPr>
          <p:nvPr>
            <p:ph idx="1"/>
          </p:nvPr>
        </p:nvSpPr>
        <p:spPr/>
        <p:txBody>
          <a:bodyPr/>
          <a:lstStyle/>
          <a:p>
            <a:r>
              <a:rPr lang="en-US" dirty="0" smtClean="0"/>
              <a:t>The Delphi technique was developed at the RAND corporation in 1948 to gain the RAND corporation in 1948 to gain expert consensus without introducing the expert consensus without introducing the adverse side effects of group meetings.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dirty="0" smtClean="0"/>
              <a:t>The Delphi technique can be adapted to software cost estimation in the following manner:</a:t>
            </a:r>
          </a:p>
          <a:p>
            <a:r>
              <a:rPr lang="en-US" dirty="0" smtClean="0"/>
              <a:t>A coordinator provides each estimator with the System Definition document and form for recording a cost estimate.</a:t>
            </a:r>
          </a:p>
          <a:p>
            <a:r>
              <a:rPr lang="en-US" dirty="0" smtClean="0"/>
              <a:t>Estimators study the definition and complete their estimates anonymously. They may ask questions of the coordinator, but they do not discuss their estimates with one another.</a:t>
            </a:r>
          </a:p>
          <a:p>
            <a:r>
              <a:rPr lang="en-US" dirty="0" smtClean="0"/>
              <a:t>The coordinator prepares and distributes a summary of the estimators’ responses, and includes any unusual the estimators’ responses, and includes any unusual rationales noted by the estimators.</a:t>
            </a:r>
          </a:p>
          <a:p>
            <a:pPr>
              <a:buNone/>
            </a:pPr>
            <a:endParaRPr lang="en-US" dirty="0" smtClean="0"/>
          </a:p>
          <a:p>
            <a:r>
              <a:rPr lang="en-US" dirty="0" smtClean="0"/>
              <a:t>Estimators complete another estimate again anonymously using the results from the previous anonymously using the results from the previous estimate. Estimators whose estimates differ sharply from the group may be asked, to provide justification from the group may be asked, to provide justification for their estimates.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process is iterated for as many rounds as required.  No group discussion is allowed during the entire process.</a:t>
            </a:r>
          </a:p>
          <a:p>
            <a:r>
              <a:rPr lang="en-US" dirty="0" smtClean="0"/>
              <a:t>The following approach is a variation on the standard Delphi technique  that increases communication while preserving anonymity. </a:t>
            </a:r>
          </a:p>
          <a:p>
            <a:r>
              <a:rPr lang="en-US" dirty="0" smtClean="0"/>
              <a:t>The coordinator prepares a summary of the estimates but does not record any rationales. but does not record any rationales.</a:t>
            </a:r>
          </a:p>
          <a:p>
            <a:r>
              <a:rPr lang="en-US" dirty="0" smtClean="0"/>
              <a:t>The coordinator calls a group meeting to focus on issues where the estimates vary widely.</a:t>
            </a:r>
          </a:p>
          <a:p>
            <a:r>
              <a:rPr lang="en-US" dirty="0" smtClean="0"/>
              <a:t>Estimators complete another estimate again anonymously. The process is iterated as many rounds as necessary.</a:t>
            </a:r>
          </a:p>
          <a:p>
            <a:endParaRPr lang="en-US" dirty="0"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It is possible that several rounds of estimates will not lead to a consensus estimate.</a:t>
            </a:r>
          </a:p>
          <a:p>
            <a:r>
              <a:rPr lang="en-US" dirty="0" smtClean="0"/>
              <a:t>In this case the coordinator  must discuss the issues involved with each estimator to determine the reasons for the differences.</a:t>
            </a:r>
          </a:p>
          <a:p>
            <a:r>
              <a:rPr lang="en-US" dirty="0" smtClean="0"/>
              <a:t>The coordinator may have to gather additional information and present it to the estimators  in order to resolve the differences.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Heuristic technique:</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Heuristic methods are those experience-based software engineering methods that have been and are fairly widely practiced in the software industry. This topic area contains three broad discussion categories: structured analysis and design methods, data modeling methods, and </a:t>
            </a:r>
            <a:r>
              <a:rPr lang="en-US" dirty="0" err="1" smtClean="0"/>
              <a:t>objectoriented</a:t>
            </a:r>
            <a:r>
              <a:rPr lang="en-US" dirty="0" smtClean="0"/>
              <a:t> analysis and design methods. </a:t>
            </a:r>
          </a:p>
          <a:p>
            <a:r>
              <a:rPr lang="en-US" i="1" dirty="0" smtClean="0"/>
              <a:t>Structured Analysis and Design Methods</a:t>
            </a:r>
            <a:r>
              <a:rPr lang="en-US" dirty="0" smtClean="0"/>
              <a:t>: The software model is developed primarily from a functional or behavioral viewpoint, starting from a high-level view of the software (including data and control elements) and then progressively decomposing or refining the model components through increasingly detailed designs. The detailed design eventually converges to very specific details or specifications of the software that must be coded (by hand, automatically generated, or both), built, tested, and verified.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smtClean="0"/>
              <a:t>	Potential Risks:</a:t>
            </a:r>
            <a:r>
              <a:rPr lang="en-US" dirty="0" smtClean="0"/>
              <a:t> He must plan for any hindrances that might occur during the course of the project. Risk management is an integral part of the project and ensures the presence of a backup plan. Some of the potential risks could be:</a:t>
            </a:r>
          </a:p>
          <a:p>
            <a:r>
              <a:rPr lang="en-US" dirty="0" smtClean="0"/>
              <a:t>Design variations</a:t>
            </a:r>
          </a:p>
          <a:p>
            <a:r>
              <a:rPr lang="en-US" dirty="0" smtClean="0"/>
              <a:t>Variations by the client</a:t>
            </a:r>
          </a:p>
          <a:p>
            <a:r>
              <a:rPr lang="en-US" dirty="0" smtClean="0"/>
              <a:t>Occurrence of dispute and fixing any discrepancies arising due to personal conflicts between the team members.</a:t>
            </a:r>
          </a:p>
          <a:p>
            <a:r>
              <a:rPr lang="en-US" dirty="0" smtClean="0"/>
              <a:t>Incomplete or inaccurate cost estimate</a:t>
            </a:r>
          </a:p>
          <a:p>
            <a:r>
              <a:rPr lang="en-US" dirty="0" smtClean="0"/>
              <a:t>He must be the one to take the decision of handling any free riders in the team and decide on how they are to be handled.</a:t>
            </a:r>
          </a:p>
          <a:p>
            <a:r>
              <a:rPr lang="en-US" dirty="0" smtClean="0"/>
              <a:t>If the project has been delayed then he must try to fix the gap brought about by the delay.</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i="1" dirty="0" smtClean="0"/>
              <a:t>Data Modeling Methods</a:t>
            </a:r>
            <a:r>
              <a:rPr lang="en-US" dirty="0" smtClean="0"/>
              <a:t>: The data model is constructed from the viewpoint of the data or information used. Data tables and relationships</a:t>
            </a:r>
          </a:p>
          <a:p>
            <a:r>
              <a:rPr lang="en-US" dirty="0" smtClean="0"/>
              <a:t>define the data models. This data modeling method is used primarily for defining and analyzing data requirements supporting database designs or data repositories typically found in business software, where data is actively managed as a business systems resource or asset. </a:t>
            </a:r>
          </a:p>
          <a:p>
            <a:r>
              <a:rPr lang="en-US" i="1" dirty="0" smtClean="0"/>
              <a:t>Object-Oriented Analysis and Design Methods</a:t>
            </a:r>
            <a:r>
              <a:rPr lang="en-US" dirty="0" smtClean="0"/>
              <a:t>: The object-oriented model is represented as a collection of objects that encapsulate</a:t>
            </a:r>
          </a:p>
          <a:p>
            <a:r>
              <a:rPr lang="en-US" dirty="0" smtClean="0"/>
              <a:t>data and relationships and interact with other objects through methods. Objects may be real-world items or virtual items. The software model is constructed using diagrams to constitute selected views of the software. Progressive refinement of the software models leads to a detailed design. The detailed design is then either evolved through successive iteration or transformed (using some mechanism) into the implementation view of the model, where the code and packaging approach for eventual software product release and deployment is expressed.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Constructive Cost Model (</a:t>
            </a:r>
            <a:r>
              <a:rPr lang="en-US" dirty="0" smtClean="0"/>
              <a:t>COCOMO)</a:t>
            </a:r>
            <a:r>
              <a:rPr lang="en-US" sz="2000" dirty="0" smtClean="0"/>
              <a:t>cost estimation </a:t>
            </a:r>
            <a:r>
              <a:rPr lang="en-US" sz="2000" dirty="0" err="1" smtClean="0"/>
              <a:t>techniquea</a:t>
            </a:r>
            <a:endParaRPr lang="en-US" sz="2000" dirty="0"/>
          </a:p>
        </p:txBody>
      </p:sp>
      <p:sp>
        <p:nvSpPr>
          <p:cNvPr id="3" name="Content Placeholder 2"/>
          <p:cNvSpPr>
            <a:spLocks noGrp="1"/>
          </p:cNvSpPr>
          <p:nvPr>
            <p:ph idx="1"/>
          </p:nvPr>
        </p:nvSpPr>
        <p:spPr/>
        <p:txBody>
          <a:bodyPr/>
          <a:lstStyle/>
          <a:p>
            <a:r>
              <a:rPr lang="en-US" dirty="0" smtClean="0"/>
              <a:t>The Constructive Cost Model (COCOMO) is an algorithmic software cost estimation model developed by Barry Boehm. The model uses a basic regression formula, with parameters that are derived from historical project data and current project characteristics.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COCOMO was first published in 1981 Barry W. Boehm's Book Software engineering economics[1] as a model for estimating effort, cost, and schedule for software projects. It drew on a study of 63 projects at TRW Aerospace where Barry Boehm was Director of Software Research and Technology in 1981. The study examined projects ranging in size from 2,000 to 100,000 lines of code, and programming languages ranging from assembly to PL/I. These projects were based on the waterfall model of software development which was the prevalent software development process in 1981.</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References to this model typically call it COCOMO 81. In 1997 COCOMO II was developed and finally published in 2000 in the book Software Cost Estimation with COCOMO II[2]. COCOMO II is the successor of COCOMO 81 and is better suited for estimating modern software development projects. It provides more support for modern software development processes and an updated project database. The need for the new model came as software development technology moved from mainframe and overnight batch processing to desktop development, code reusability and the use of off-the-shelf software components. This article refers to COCOMO 81.</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COCOMO consists of a hierarchy of three increasingly detailed and accurate forms. The first level, Basic COCOMO is good for quick, early, rough order of magnitude estimates of software costs, but its accuracy is limited due to its lack of factors to account for difference in project attributes (Cost Drivers). Intermediate COCOMO takes these Cost Drivers into account and Detailed COCOMO additionally accounts for the influence of individual project phases. Basic COCOMO computes software development effort (and cost) as a function of program size. Program size is expressed in estimated thousands of lines of code (KLOC).</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COCOMO applies to three classes of software projects:</a:t>
            </a:r>
          </a:p>
          <a:p>
            <a:r>
              <a:rPr lang="en-US" dirty="0" smtClean="0"/>
              <a:t>    * Organic projects - "small" teams with "good" experience working with "less than rigid" requirements</a:t>
            </a:r>
          </a:p>
          <a:p>
            <a:r>
              <a:rPr lang="en-US" dirty="0" smtClean="0"/>
              <a:t>    * Semi-detached projects - "medium" teams with mixed experience working with a mix of rigid and less than rigid requirements</a:t>
            </a:r>
          </a:p>
          <a:p>
            <a:r>
              <a:rPr lang="en-US" dirty="0" smtClean="0"/>
              <a:t>    * Embedded projects - developed within a set of "tight" constraints (hardware, software, operational,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basic COCOMO equations take the form</a:t>
            </a:r>
          </a:p>
          <a:p>
            <a:r>
              <a:rPr lang="en-US" dirty="0" smtClean="0"/>
              <a:t> </a:t>
            </a:r>
          </a:p>
          <a:p>
            <a:r>
              <a:rPr lang="en-US" dirty="0" smtClean="0"/>
              <a:t>    Effort Applied = </a:t>
            </a:r>
            <a:r>
              <a:rPr lang="en-US" dirty="0" err="1" smtClean="0"/>
              <a:t>ab</a:t>
            </a:r>
            <a:r>
              <a:rPr lang="en-US" dirty="0" smtClean="0"/>
              <a:t>(KLOC)bb [ man-months ]</a:t>
            </a:r>
          </a:p>
          <a:p>
            <a:r>
              <a:rPr lang="en-US" dirty="0" smtClean="0"/>
              <a:t>    Development Time = </a:t>
            </a:r>
            <a:r>
              <a:rPr lang="en-US" dirty="0" err="1" smtClean="0"/>
              <a:t>cb</a:t>
            </a:r>
            <a:r>
              <a:rPr lang="en-US" dirty="0" smtClean="0"/>
              <a:t>(Effort Applied)db [months]</a:t>
            </a:r>
          </a:p>
          <a:p>
            <a:r>
              <a:rPr lang="en-US" dirty="0" smtClean="0"/>
              <a:t>    People required = Effort Applied / Development Time [count]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Basic COCOMO is good for quick estimate of software costs. However it does not account for differences in hardware constraints, personnel quality and experience, use of modern tools and techniques, and so on.</a:t>
            </a:r>
          </a:p>
          <a:p>
            <a:r>
              <a:rPr lang="en-US" dirty="0" smtClean="0"/>
              <a:t>Intermediate COCOMO computes software development effort as function of program size and a set of "cost drivers" that include subjective assessment of product, hardware, personnel and project attributes. This extension considers a set of four "cost </a:t>
            </a:r>
            <a:r>
              <a:rPr lang="en-US" dirty="0" err="1" smtClean="0"/>
              <a:t>drivers",each</a:t>
            </a:r>
            <a:r>
              <a:rPr lang="en-US" dirty="0" smtClean="0"/>
              <a:t> with a number of subsidiary attributes:-</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7500" lnSpcReduction="20000"/>
          </a:bodyPr>
          <a:lstStyle/>
          <a:p>
            <a:r>
              <a:rPr lang="en-US" dirty="0" smtClean="0"/>
              <a:t>Product attributes</a:t>
            </a:r>
          </a:p>
          <a:p>
            <a:r>
              <a:rPr lang="en-US" dirty="0" smtClean="0"/>
              <a:t>           Required software reliability</a:t>
            </a:r>
          </a:p>
          <a:p>
            <a:r>
              <a:rPr lang="en-US" dirty="0" smtClean="0"/>
              <a:t>           Size of application database</a:t>
            </a:r>
          </a:p>
          <a:p>
            <a:r>
              <a:rPr lang="en-US" dirty="0" smtClean="0"/>
              <a:t>           Complexity of the product</a:t>
            </a:r>
          </a:p>
          <a:p>
            <a:r>
              <a:rPr lang="en-US" dirty="0" smtClean="0"/>
              <a:t>    * Hardware attributes</a:t>
            </a:r>
          </a:p>
          <a:p>
            <a:r>
              <a:rPr lang="en-US" dirty="0" smtClean="0"/>
              <a:t>          Run-time performance constraints</a:t>
            </a:r>
          </a:p>
          <a:p>
            <a:r>
              <a:rPr lang="en-US" dirty="0" smtClean="0"/>
              <a:t>          Memory constraints</a:t>
            </a:r>
          </a:p>
          <a:p>
            <a:r>
              <a:rPr lang="en-US" dirty="0" smtClean="0"/>
              <a:t>          Volatility of the virtual machine environment</a:t>
            </a:r>
          </a:p>
          <a:p>
            <a:r>
              <a:rPr lang="en-US" dirty="0" smtClean="0"/>
              <a:t>           Required turnabout time</a:t>
            </a:r>
          </a:p>
          <a:p>
            <a:r>
              <a:rPr lang="en-US" dirty="0" smtClean="0"/>
              <a:t>    * Personnel attributes</a:t>
            </a:r>
          </a:p>
          <a:p>
            <a:r>
              <a:rPr lang="en-US" dirty="0" smtClean="0"/>
              <a:t>           Analyst capability</a:t>
            </a:r>
          </a:p>
          <a:p>
            <a:r>
              <a:rPr lang="en-US" dirty="0" smtClean="0"/>
              <a:t>          Software engineering capability</a:t>
            </a:r>
          </a:p>
          <a:p>
            <a:r>
              <a:rPr lang="en-US" dirty="0" smtClean="0"/>
              <a:t>           Applications experience</a:t>
            </a:r>
          </a:p>
          <a:p>
            <a:r>
              <a:rPr lang="en-US" dirty="0" smtClean="0"/>
              <a:t>           Virtual machine experience</a:t>
            </a:r>
          </a:p>
          <a:p>
            <a:r>
              <a:rPr lang="en-US" dirty="0" smtClean="0"/>
              <a:t>           Programming language experience</a:t>
            </a:r>
          </a:p>
          <a:p>
            <a:r>
              <a:rPr lang="en-US" dirty="0" smtClean="0"/>
              <a:t>    * Project attributes</a:t>
            </a:r>
          </a:p>
          <a:p>
            <a:r>
              <a:rPr lang="en-US" dirty="0" smtClean="0"/>
              <a:t>           Use of software tools</a:t>
            </a:r>
          </a:p>
          <a:p>
            <a:r>
              <a:rPr lang="en-US" dirty="0" smtClean="0"/>
              <a:t>           Application of software engineering methods</a:t>
            </a:r>
          </a:p>
          <a:p>
            <a:r>
              <a:rPr lang="en-US" smtClean="0"/>
              <a:t>           Required development schedule</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Analytical Estimation Techniques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Analytical estimation techniques derive the required results starting with basic assumptions regarding the project. Thus, unlike empirical and heuristic techniques, analytical techniques do have scientific basis. Halstead’s software science is an example of an analytical technique. Halstead’s software science can be used to derive some interesting results starting with a few simple assumptions. Halstead’s software science is especially useful for estimating software maintenance efforts. In fact, it outperforms both empirical and heuristic techniques when used for predicting software maintenance efforts.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Setting Goals</a:t>
            </a:r>
            <a:br>
              <a:rPr lang="en-US" b="1" dirty="0" smtClean="0"/>
            </a:br>
            <a:endParaRPr lang="en-US" dirty="0"/>
          </a:p>
        </p:txBody>
      </p:sp>
      <p:sp>
        <p:nvSpPr>
          <p:cNvPr id="3" name="Content Placeholder 2"/>
          <p:cNvSpPr>
            <a:spLocks noGrp="1"/>
          </p:cNvSpPr>
          <p:nvPr>
            <p:ph idx="1"/>
          </p:nvPr>
        </p:nvSpPr>
        <p:spPr/>
        <p:txBody>
          <a:bodyPr/>
          <a:lstStyle/>
          <a:p>
            <a:r>
              <a:rPr lang="en-US" dirty="0" smtClean="0"/>
              <a:t>He must set measurable goals that should define the overall project’s objective.</a:t>
            </a:r>
            <a:br>
              <a:rPr lang="en-US" dirty="0" smtClean="0"/>
            </a:br>
            <a:r>
              <a:rPr lang="en-US" dirty="0" smtClean="0"/>
              <a:t>For example: Complete the project within six months from start date in the budget of xxx amount.</a:t>
            </a:r>
            <a:br>
              <a:rPr lang="en-US" dirty="0" smtClean="0"/>
            </a:br>
            <a:r>
              <a:rPr lang="en-US" dirty="0" smtClean="0"/>
              <a:t>It is concise, crisp and outlines the objective clearly.</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Project Scheduling </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Project scheduling is concerned with the techniques that can be employed to manage the activities that need to be undertaken during the development of a project. </a:t>
            </a:r>
          </a:p>
          <a:p>
            <a:r>
              <a:rPr lang="en-US" dirty="0" smtClean="0"/>
              <a:t>Scheduling is carried out in advance of the project commencing and involves: </a:t>
            </a:r>
          </a:p>
          <a:p>
            <a:r>
              <a:rPr lang="en-US" dirty="0" smtClean="0"/>
              <a:t>   identifying the tasks that need to be carried out; </a:t>
            </a:r>
          </a:p>
          <a:p>
            <a:r>
              <a:rPr lang="en-US" dirty="0" smtClean="0"/>
              <a:t>    estimating how long they will take; </a:t>
            </a:r>
          </a:p>
          <a:p>
            <a:r>
              <a:rPr lang="en-US" dirty="0" smtClean="0"/>
              <a:t>    allocating resources (mainly personnel); </a:t>
            </a:r>
          </a:p>
          <a:p>
            <a:r>
              <a:rPr lang="en-US" dirty="0" smtClean="0"/>
              <a:t>    scheduling when the tasks will occur.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Once the project is underway control needs to be exerted to ensure that the plan continues to represent the best prediction of what will occur in the future: </a:t>
            </a:r>
          </a:p>
          <a:p>
            <a:r>
              <a:rPr lang="en-US" dirty="0" smtClean="0"/>
              <a:t>  based on what occurs during the development; </a:t>
            </a:r>
          </a:p>
          <a:p>
            <a:r>
              <a:rPr lang="en-US" dirty="0" smtClean="0"/>
              <a:t>   often necessitates revision of the plan. </a:t>
            </a:r>
          </a:p>
          <a:p>
            <a:r>
              <a:rPr lang="en-US" dirty="0" smtClean="0"/>
              <a:t>Effective project planning will help to ensure that the systems are delivered: </a:t>
            </a:r>
          </a:p>
          <a:p>
            <a:r>
              <a:rPr lang="en-US" dirty="0" smtClean="0"/>
              <a:t>•    within cost; </a:t>
            </a:r>
          </a:p>
          <a:p>
            <a:r>
              <a:rPr lang="en-US" dirty="0" smtClean="0"/>
              <a:t>•    within the time constraint; </a:t>
            </a:r>
          </a:p>
          <a:p>
            <a:r>
              <a:rPr lang="en-US" dirty="0" smtClean="0"/>
              <a:t>•    to a specific standard of quality.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Two project scheduling techniques will be presented, the Milestone Chart (or Gantt Chart) and the Activity Network. </a:t>
            </a:r>
            <a:br>
              <a:rPr lang="en-US" sz="2400" dirty="0" smtClean="0"/>
            </a:br>
            <a:endParaRPr lang="en-US" sz="2400" dirty="0"/>
          </a:p>
        </p:txBody>
      </p:sp>
      <p:sp>
        <p:nvSpPr>
          <p:cNvPr id="3" name="Content Placeholder 2"/>
          <p:cNvSpPr>
            <a:spLocks noGrp="1"/>
          </p:cNvSpPr>
          <p:nvPr>
            <p:ph idx="1"/>
          </p:nvPr>
        </p:nvSpPr>
        <p:spPr/>
        <p:txBody>
          <a:bodyPr>
            <a:normAutofit fontScale="85000" lnSpcReduction="20000"/>
          </a:bodyPr>
          <a:lstStyle/>
          <a:p>
            <a:r>
              <a:rPr lang="en-US" u="sng" dirty="0" smtClean="0"/>
              <a:t>Gantt Charts </a:t>
            </a:r>
            <a:endParaRPr lang="en-US" dirty="0" smtClean="0"/>
          </a:p>
          <a:p>
            <a:r>
              <a:rPr lang="en-US" dirty="0" smtClean="0"/>
              <a:t>A Gantt chart is a horizontal bar or line chart which will commonly include the following features: </a:t>
            </a:r>
          </a:p>
          <a:p>
            <a:r>
              <a:rPr lang="en-US" dirty="0" smtClean="0"/>
              <a:t>•    activities identified on the left hand side; </a:t>
            </a:r>
          </a:p>
          <a:p>
            <a:r>
              <a:rPr lang="en-US" dirty="0" smtClean="0"/>
              <a:t>•    time scale is drawn on the top (or bottom) of the chart; </a:t>
            </a:r>
          </a:p>
          <a:p>
            <a:r>
              <a:rPr lang="en-US" dirty="0" smtClean="0"/>
              <a:t>•    a horizontal open oblong or a line is drawn against each activity indicating estimated duration; </a:t>
            </a:r>
          </a:p>
          <a:p>
            <a:r>
              <a:rPr lang="en-US" dirty="0" smtClean="0"/>
              <a:t>•    dependencies between activities are shown; </a:t>
            </a:r>
          </a:p>
          <a:p>
            <a:r>
              <a:rPr lang="en-US" dirty="0" smtClean="0"/>
              <a:t>•    at a review point the oblongs are shaded to represent the actual time spent (an alternative is to represent actual and estimated by 2 separate lines); </a:t>
            </a:r>
          </a:p>
          <a:p>
            <a:r>
              <a:rPr lang="en-US" dirty="0" smtClean="0"/>
              <a:t>•    a vertical cursor (such as a transparent ruler) placed at the review point makes it possible to establish activities which are behind or ahead of schedule.</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structure </a:t>
            </a:r>
            <a:endParaRPr lang="en-US" dirty="0"/>
          </a:p>
        </p:txBody>
      </p:sp>
      <p:sp>
        <p:nvSpPr>
          <p:cNvPr id="3" name="Content Placeholder 2"/>
          <p:cNvSpPr>
            <a:spLocks noGrp="1"/>
          </p:cNvSpPr>
          <p:nvPr>
            <p:ph idx="1"/>
          </p:nvPr>
        </p:nvSpPr>
        <p:spPr/>
        <p:txBody>
          <a:bodyPr>
            <a:normAutofit/>
          </a:bodyPr>
          <a:lstStyle/>
          <a:p>
            <a:r>
              <a:rPr lang="en-US" dirty="0" smtClean="0"/>
              <a:t>Usually every software development organization handles several projects at any time. Software organizations assign different teams of engineers to handle different software projects. Each type of organization structure has its own advantages and disadvantages so the issue “how is the organization as a whole structured?” must be taken into consideration so that each software project can be finished before its deadline.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format vs. project format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There are essentially two broad ways in which a software development organization can be structured: functional format and project format. In the project format, the project development staff are divided based on the project for which they work (as shown in fig. 12.1). In the functional format, the development staff are divided based on the functional group to which they belong. The different projects borrow engineers from the required functional groups for specific phases to be undertaken in the project and return them to the functional group upon the completion of the phase.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Project organization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057400" y="1792891"/>
            <a:ext cx="4763841" cy="4150709"/>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77500" lnSpcReduction="20000"/>
          </a:bodyPr>
          <a:lstStyle/>
          <a:p>
            <a:r>
              <a:rPr lang="en-US" dirty="0" smtClean="0"/>
              <a:t>In the functional format, different teams of programmers perform different phases of a project. For example, one team might do the requirements specification, another do the design, and so on. The partially completed product passes from one team to another as the project evolves. Therefore, the functional format requires considerable communication among the different teams because the work of one team must be clearly understood by the subsequent teams working on the project. This requires good quality documentation to be produced after every activity. </a:t>
            </a:r>
          </a:p>
          <a:p>
            <a:r>
              <a:rPr lang="en-US" dirty="0" smtClean="0"/>
              <a:t>In the project format, a set of engineers is assigned to the project at the start of the project and they remain with the project till the completion of the project. Thus, the same team carries out all the life cycle activities. Obviously, the functional format requires more communication among teams than the project format, because one team must understand the work done by the previous teams.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 structures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Team structure addresses the issue of organization of the individual project teams. There are some possible ways in which the individual project teams can be organized. There are mainly three formal team structures: chief programmer, democratic, and the mixed team organizations although several other variations to these structures are possible. Problems of different complexities and sizes often require different team structures for chief solution.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Chief Programmer Team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r>
              <a:rPr lang="en-US" dirty="0" smtClean="0"/>
              <a:t>In this team organization, a senior engineer provides the technical leadership and is designated as the chief programmer. The chief programmer partitions the task into small activities and assigns them to the team members. He also verifies and integrates the products developed by different team members. The structure of the chief programmer team is shown in fig. 12.2. The chief programmer provides an authority, and this structure is arguably more efficient than the democratic team for well-understood problems. However, the chief programmer team leads to lower team morale, since team-members work under the constant supervision of the chief programmer. This also inhibits their original thinking. The chief programmer team is subject to single point failure since too much responsibility and authority is assigned to the chief programmer.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Fig</a:t>
            </a:r>
            <a:r>
              <a:rPr lang="en-US" b="1" smtClean="0"/>
              <a:t>. : Chief programmer team structure </a:t>
            </a:r>
            <a:endParaRPr lang="en-US"/>
          </a:p>
        </p:txBody>
      </p:sp>
      <p:pic>
        <p:nvPicPr>
          <p:cNvPr id="3074" name="Picture 2"/>
          <p:cNvPicPr>
            <a:picLocks noGrp="1" noChangeAspect="1" noChangeArrowheads="1"/>
          </p:cNvPicPr>
          <p:nvPr>
            <p:ph idx="1"/>
          </p:nvPr>
        </p:nvPicPr>
        <p:blipFill>
          <a:blip r:embed="rId2"/>
          <a:stretch>
            <a:fillRect/>
          </a:stretch>
        </p:blipFill>
        <p:spPr bwMode="auto">
          <a:xfrm>
            <a:off x="3438525" y="3172619"/>
            <a:ext cx="2266950" cy="19145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3.Time Management</a:t>
            </a:r>
            <a:br>
              <a:rPr lang="en-US" b="1" dirty="0" smtClean="0"/>
            </a:br>
            <a:endParaRPr lang="en-US" dirty="0"/>
          </a:p>
        </p:txBody>
      </p:sp>
      <p:sp>
        <p:nvSpPr>
          <p:cNvPr id="3" name="Content Placeholder 2"/>
          <p:cNvSpPr>
            <a:spLocks noGrp="1"/>
          </p:cNvSpPr>
          <p:nvPr>
            <p:ph idx="1"/>
          </p:nvPr>
        </p:nvSpPr>
        <p:spPr/>
        <p:txBody>
          <a:bodyPr/>
          <a:lstStyle/>
          <a:p>
            <a:r>
              <a:rPr lang="en-US" dirty="0" smtClean="0"/>
              <a:t>Time estimation for the various activities is of major significance as it helps set the daily priorities of each team member. A project manager has to properly time all the activities for the completion of the project and also prepare for any delays in any of the activities.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In Software Engineering</a:t>
            </a:r>
            <a:endParaRPr lang="en-US" dirty="0"/>
          </a:p>
        </p:txBody>
      </p:sp>
      <p:sp>
        <p:nvSpPr>
          <p:cNvPr id="3" name="Content Placeholder 2"/>
          <p:cNvSpPr>
            <a:spLocks noGrp="1"/>
          </p:cNvSpPr>
          <p:nvPr>
            <p:ph idx="1"/>
          </p:nvPr>
        </p:nvSpPr>
        <p:spPr/>
        <p:txBody>
          <a:bodyPr>
            <a:normAutofit fontScale="85000" lnSpcReduction="10000"/>
          </a:bodyPr>
          <a:lstStyle/>
          <a:p>
            <a:pPr>
              <a:buNone/>
            </a:pPr>
            <a:endParaRPr lang="en-US" b="1" dirty="0" smtClean="0"/>
          </a:p>
          <a:p>
            <a:r>
              <a:rPr lang="en-US" dirty="0" smtClean="0"/>
              <a:t>Very simply, a risk is a </a:t>
            </a:r>
            <a:r>
              <a:rPr lang="en-US" i="1" dirty="0" smtClean="0"/>
              <a:t>potential</a:t>
            </a:r>
            <a:r>
              <a:rPr lang="en-US" dirty="0" smtClean="0"/>
              <a:t> problem. It’s an activity or event that may compromise the success of a software development project. Risk is the possibility of suffering loss, and total risk exposure to a specific project will account for both the </a:t>
            </a:r>
            <a:r>
              <a:rPr lang="en-US" i="1" dirty="0" smtClean="0"/>
              <a:t>probability</a:t>
            </a:r>
            <a:r>
              <a:rPr lang="en-US" dirty="0" smtClean="0"/>
              <a:t> and the </a:t>
            </a:r>
            <a:r>
              <a:rPr lang="en-US" i="1" dirty="0" smtClean="0"/>
              <a:t>size</a:t>
            </a:r>
            <a:r>
              <a:rPr lang="en-US" dirty="0" smtClean="0"/>
              <a:t> of the potential loss. </a:t>
            </a:r>
          </a:p>
          <a:p>
            <a:r>
              <a:rPr lang="en-US" dirty="0" smtClean="0"/>
              <a:t>Guesswork and crisis-management are never effective. Identifying and aggregating risks is the only predictive method for capturing the probability that a software development project will experience unplanned or inadmissible events. These include terminations, discontinuities, schedule delays, cost underestimation, and overrun of project resources</a:t>
            </a:r>
            <a:br>
              <a:rPr lang="en-US" dirty="0" smtClean="0"/>
            </a:br>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Risk Management In Software Engineering</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Risk management means risk containment and mitigation. First, you’ve got to identify and plan. Then be ready to act when a risk arises, drawing upon the experience and knowledge of the entire team to minimize the impact to the project. </a:t>
            </a:r>
            <a:br>
              <a:rPr lang="en-US" dirty="0" smtClean="0"/>
            </a:br>
            <a:r>
              <a:rPr lang="en-US" dirty="0" smtClean="0"/>
              <a:t/>
            </a:r>
            <a:br>
              <a:rPr lang="en-US" dirty="0" smtClean="0"/>
            </a:br>
            <a:r>
              <a:rPr lang="en-US" dirty="0" smtClean="0"/>
              <a:t>Risk management includes the following tasks:</a:t>
            </a:r>
            <a:br>
              <a:rPr lang="en-US" dirty="0" smtClean="0"/>
            </a:br>
            <a:endParaRPr lang="en-US" dirty="0" smtClean="0"/>
          </a:p>
          <a:p>
            <a:r>
              <a:rPr lang="en-US" b="1" i="1" dirty="0" smtClean="0"/>
              <a:t>Identify</a:t>
            </a:r>
            <a:r>
              <a:rPr lang="en-US" dirty="0" smtClean="0"/>
              <a:t> risks and their triggers</a:t>
            </a:r>
          </a:p>
          <a:p>
            <a:r>
              <a:rPr lang="en-US" b="1" i="1" dirty="0" smtClean="0"/>
              <a:t>Classify</a:t>
            </a:r>
            <a:r>
              <a:rPr lang="en-US" dirty="0" smtClean="0"/>
              <a:t> and prioritize all risks</a:t>
            </a:r>
          </a:p>
          <a:p>
            <a:r>
              <a:rPr lang="en-US" dirty="0" smtClean="0"/>
              <a:t>Craft a </a:t>
            </a:r>
            <a:r>
              <a:rPr lang="en-US" b="1" i="1" dirty="0" smtClean="0"/>
              <a:t>plan</a:t>
            </a:r>
            <a:r>
              <a:rPr lang="en-US" dirty="0" smtClean="0"/>
              <a:t> that links each risk to a mitigation</a:t>
            </a:r>
          </a:p>
          <a:p>
            <a:r>
              <a:rPr lang="en-US" b="1" i="1" dirty="0" smtClean="0"/>
              <a:t>Monitor</a:t>
            </a:r>
            <a:r>
              <a:rPr lang="en-US" dirty="0" smtClean="0"/>
              <a:t> for risk triggers during the project</a:t>
            </a:r>
          </a:p>
          <a:p>
            <a:r>
              <a:rPr lang="en-US" dirty="0" smtClean="0"/>
              <a:t>Implement the </a:t>
            </a:r>
            <a:r>
              <a:rPr lang="en-US" b="1" i="1" dirty="0" smtClean="0"/>
              <a:t>mitigating action </a:t>
            </a:r>
            <a:r>
              <a:rPr lang="en-US" dirty="0" smtClean="0"/>
              <a:t>if any risk materializes</a:t>
            </a:r>
          </a:p>
          <a:p>
            <a:r>
              <a:rPr lang="en-US" b="1" i="1" dirty="0" smtClean="0"/>
              <a:t>Communicate</a:t>
            </a:r>
            <a:r>
              <a:rPr lang="en-US" dirty="0" smtClean="0"/>
              <a:t> risk status throughout project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Identify and Classify Risks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Most software engineering projects are inherently risky because of the variety potential problems that might arise. Experience from other software engineering projects can help managers classify risk. The importance here is not the elegance or range of classification, but rather to precisely </a:t>
            </a:r>
            <a:r>
              <a:rPr lang="en-US" i="1" dirty="0" smtClean="0"/>
              <a:t>identify and describe all of the real threats to project success</a:t>
            </a:r>
            <a:r>
              <a:rPr lang="en-US" dirty="0" smtClean="0"/>
              <a:t>. A simple but effective classification scheme is to arrange risks according to the areas of impact.</a:t>
            </a:r>
            <a:br>
              <a:rPr lang="en-US" dirty="0" smtClean="0"/>
            </a:b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Five Types of Risk In Software Project Management</a:t>
            </a:r>
            <a:br>
              <a:rPr lang="en-US" b="1" dirty="0" smtClean="0"/>
            </a:br>
            <a:endParaRPr lang="en-US" dirty="0"/>
          </a:p>
        </p:txBody>
      </p:sp>
      <p:sp>
        <p:nvSpPr>
          <p:cNvPr id="3" name="Content Placeholder 2"/>
          <p:cNvSpPr>
            <a:spLocks noGrp="1"/>
          </p:cNvSpPr>
          <p:nvPr>
            <p:ph idx="1"/>
          </p:nvPr>
        </p:nvSpPr>
        <p:spPr/>
        <p:txBody>
          <a:bodyPr/>
          <a:lstStyle/>
          <a:p>
            <a:r>
              <a:rPr lang="en-US" dirty="0" smtClean="0"/>
              <a:t>New, unproven technologies</a:t>
            </a:r>
          </a:p>
          <a:p>
            <a:r>
              <a:rPr lang="en-US" dirty="0" smtClean="0"/>
              <a:t>User and functional requirements</a:t>
            </a:r>
          </a:p>
          <a:p>
            <a:r>
              <a:rPr lang="en-US" dirty="0" smtClean="0"/>
              <a:t>Application and system architecture</a:t>
            </a:r>
          </a:p>
          <a:p>
            <a:r>
              <a:rPr lang="en-US" dirty="0" smtClean="0"/>
              <a:t>Performance</a:t>
            </a:r>
          </a:p>
          <a:p>
            <a:r>
              <a:rPr lang="en-US" dirty="0" smtClean="0"/>
              <a:t>Organizational</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 unproven technologies:</a:t>
            </a:r>
            <a:endParaRPr lang="en-US" dirty="0"/>
          </a:p>
        </p:txBody>
      </p:sp>
      <p:sp>
        <p:nvSpPr>
          <p:cNvPr id="3" name="Content Placeholder 2"/>
          <p:cNvSpPr>
            <a:spLocks noGrp="1"/>
          </p:cNvSpPr>
          <p:nvPr>
            <p:ph idx="1"/>
          </p:nvPr>
        </p:nvSpPr>
        <p:spPr/>
        <p:txBody>
          <a:bodyPr>
            <a:normAutofit/>
          </a:bodyPr>
          <a:lstStyle/>
          <a:p>
            <a:r>
              <a:rPr lang="en-US" dirty="0" smtClean="0"/>
              <a:t>The majority of software projects entail the use of new technologies. Ever-changing tools, techniques, protocols, standards, and development systems increase the probability that technology risks will arise in virtually any substantial software engineering effort. Training and knowledge are of critical importance, and the improper use of new technology most often leads directly to project failure.</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 and functional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Software requirements capture all user needs with respect to the software system features, functions, and quality of service. Too often, the process of requirements definition is lengthy, tedious, and complex. Moreover, requirements usually change with discovery, prototyping, and integration activities. Change in elemental requirements will likely propagate throughout the entire project, and modifications to user requirements might not translate to functional requirements. These disruptions often lead to one or more critical failures of a poorly-planned software development project.</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and system architecture</a:t>
            </a:r>
            <a:endParaRPr lang="en-US" dirty="0"/>
          </a:p>
        </p:txBody>
      </p:sp>
      <p:sp>
        <p:nvSpPr>
          <p:cNvPr id="3" name="Content Placeholder 2"/>
          <p:cNvSpPr>
            <a:spLocks noGrp="1"/>
          </p:cNvSpPr>
          <p:nvPr>
            <p:ph idx="1"/>
          </p:nvPr>
        </p:nvSpPr>
        <p:spPr/>
        <p:txBody>
          <a:bodyPr/>
          <a:lstStyle/>
          <a:p>
            <a:r>
              <a:rPr lang="en-US" dirty="0" smtClean="0"/>
              <a:t>Taking the wrong direction with a platform, component, or architecture can have disastrous consequences. As with the technological risks, it is vital that the team includes experts who understand the architecture and have the capability to make sound design choices.</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a:t>
            </a:r>
            <a:endParaRPr lang="en-US" dirty="0"/>
          </a:p>
        </p:txBody>
      </p:sp>
      <p:sp>
        <p:nvSpPr>
          <p:cNvPr id="3" name="Content Placeholder 2"/>
          <p:cNvSpPr>
            <a:spLocks noGrp="1"/>
          </p:cNvSpPr>
          <p:nvPr>
            <p:ph idx="1"/>
          </p:nvPr>
        </p:nvSpPr>
        <p:spPr/>
        <p:txBody>
          <a:bodyPr/>
          <a:lstStyle/>
          <a:p>
            <a:r>
              <a:rPr lang="en-US" dirty="0" smtClean="0"/>
              <a:t>It’s important to ensure that any risk management plan encompasses user and partner expectations on performance. Consideration must be given to benchmarks and threshold testing throughout the project to ensure that the work products are moving in the right direction.</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Organizational:</a:t>
            </a:r>
            <a:endParaRPr lang="en-US" dirty="0"/>
          </a:p>
        </p:txBody>
      </p:sp>
      <p:sp>
        <p:nvSpPr>
          <p:cNvPr id="3" name="Content Placeholder 2"/>
          <p:cNvSpPr>
            <a:spLocks noGrp="1"/>
          </p:cNvSpPr>
          <p:nvPr>
            <p:ph idx="1"/>
          </p:nvPr>
        </p:nvSpPr>
        <p:spPr/>
        <p:txBody>
          <a:bodyPr/>
          <a:lstStyle/>
          <a:p>
            <a:r>
              <a:rPr lang="en-US" dirty="0" smtClean="0"/>
              <a:t>Organizational problems may have adverse effects on project outcomes. Project management must plan for efficient execution of the project, and find a balance between the needs of the development team and the expectations of the customers. Of course, adequate staffing includes choosing team members with skill sets that are a good match with the project. </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 assessment</a:t>
            </a:r>
            <a:endParaRPr lang="en-US"/>
          </a:p>
        </p:txBody>
      </p:sp>
      <p:sp>
        <p:nvSpPr>
          <p:cNvPr id="3" name="Content Placeholder 2"/>
          <p:cNvSpPr>
            <a:spLocks noGrp="1"/>
          </p:cNvSpPr>
          <p:nvPr>
            <p:ph idx="1"/>
          </p:nvPr>
        </p:nvSpPr>
        <p:spPr/>
        <p:txBody>
          <a:bodyPr>
            <a:normAutofit fontScale="85000" lnSpcReduction="20000"/>
          </a:bodyPr>
          <a:lstStyle/>
          <a:p>
            <a:r>
              <a:rPr lang="en-US" dirty="0" smtClean="0"/>
              <a:t>Software risk assessment is a process of identifying, analyzing, and prioritizing risks. In general, there are large, medium, and small software projects that each of them can be influenced by a risk. Therefore, it needs a unique assessment process of the possible risks that may cause failure or loss of the project if they occur. In the literature, there are wide range of risk assessment researches conducted toward software projects. But there is at least view researches focusing on risk assessment of small and medium software projects. This creates a gap for the risk assessment research field which can cause most of small and medium project without having risk assessment. Therefore, the main focus of the paper is to give researchers an insight of the current level of risk assessment for small and medium software development projects. Finally, some future directions will be discussed hoping to insight the gap of the risk assessment field for small and medium software development projects.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Budget Allocation and Cost Estimates</a:t>
            </a:r>
            <a:br>
              <a:rPr lang="en-US" b="1" dirty="0" smtClean="0"/>
            </a:br>
            <a:endParaRPr lang="en-US" dirty="0"/>
          </a:p>
        </p:txBody>
      </p:sp>
      <p:sp>
        <p:nvSpPr>
          <p:cNvPr id="3" name="Content Placeholder 2"/>
          <p:cNvSpPr>
            <a:spLocks noGrp="1"/>
          </p:cNvSpPr>
          <p:nvPr>
            <p:ph idx="1"/>
          </p:nvPr>
        </p:nvSpPr>
        <p:spPr/>
        <p:txBody>
          <a:bodyPr/>
          <a:lstStyle/>
          <a:p>
            <a:r>
              <a:rPr lang="en-US" dirty="0" smtClean="0"/>
              <a:t>Project manager must assign budgets to the various activities and make any cost considerations that there might be.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containment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many cases during the risk assessment process, the project manager and the team will be able to identify strategies to minimize or eliminate the risk factors. For example, if the team is perceived to be a high risk because of lack of experience in the development platform, the recruiting of experts or hiring expert contractors can control the risk. All high risk factors that cannot be constrained or eliminated during the risk assessment sessions should have a risk memorandum developed for them, documenting the risk, the impact of the risk on the project, what actions the steering committee and project sponsor can take to assist in reducing the risk, and, for high-impact risks, a contingency plan.</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configuration Management:</a:t>
            </a:r>
            <a:endParaRPr lang="en-US" dirty="0"/>
          </a:p>
        </p:txBody>
      </p:sp>
      <p:sp>
        <p:nvSpPr>
          <p:cNvPr id="3" name="Content Placeholder 2"/>
          <p:cNvSpPr>
            <a:spLocks noGrp="1"/>
          </p:cNvSpPr>
          <p:nvPr>
            <p:ph idx="1"/>
          </p:nvPr>
        </p:nvSpPr>
        <p:spPr/>
        <p:txBody>
          <a:bodyPr/>
          <a:lstStyle/>
          <a:p>
            <a:r>
              <a:rPr lang="en-US" dirty="0" smtClean="0"/>
              <a:t>Software Configuration Management is an ability to control and manage change in a software project. Changes are inherent and ongoing in any software project. The ability to track control such changes in a proper manner form a good software project. Software Configuration Management tries to bridge this gap by defining a process for the change control.</a:t>
            </a:r>
            <a:endParaRPr lang="en-US"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Necessity of Software configuration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The need for an SCM process came when there are many developers and many versions of the software. Suffice to say that in a complex scenario where bug fixing should happen on multiple productions of systems and enhancements must be continued on the main code base, SCM acts as the backbone which can make this happen.</a:t>
            </a:r>
          </a:p>
          <a:p>
            <a:r>
              <a:rPr lang="en-US" dirty="0" smtClean="0"/>
              <a:t>The SCM processes further defines the need to trace the changes and the ability to verify that the final delivered software has all the planned enhancements that are supposed to be part of the release.</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The SCM identifies some procedures that must be defined for each software project to ensure that a good SCM process is implemented. Those are following:</a:t>
            </a:r>
          </a:p>
          <a:p>
            <a:r>
              <a:rPr lang="en-US" dirty="0" smtClean="0"/>
              <a:t>Identification</a:t>
            </a:r>
          </a:p>
          <a:p>
            <a:r>
              <a:rPr lang="en-US" dirty="0" smtClean="0"/>
              <a:t>Control</a:t>
            </a:r>
          </a:p>
          <a:p>
            <a:r>
              <a:rPr lang="en-US" dirty="0" smtClean="0"/>
              <a:t>Status Accounting/Monitoring</a:t>
            </a:r>
          </a:p>
          <a:p>
            <a:r>
              <a:rPr lang="en-US" dirty="0" smtClean="0"/>
              <a:t>Authentication</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Identification</a:t>
            </a:r>
            <a:endParaRPr lang="en-US" dirty="0"/>
          </a:p>
        </p:txBody>
      </p:sp>
      <p:sp>
        <p:nvSpPr>
          <p:cNvPr id="3" name="Content Placeholder 2"/>
          <p:cNvSpPr>
            <a:spLocks noGrp="1"/>
          </p:cNvSpPr>
          <p:nvPr>
            <p:ph idx="1"/>
          </p:nvPr>
        </p:nvSpPr>
        <p:spPr/>
        <p:txBody>
          <a:bodyPr/>
          <a:lstStyle/>
          <a:p>
            <a:r>
              <a:rPr lang="en-US" dirty="0" smtClean="0"/>
              <a:t>Software is usually made up of several programs. Each program has it’s related documentation and data can be called as a “configurable item”(CI). The number of CI in any software project that make up a CI is a decision made of the project. The end product is made up of a bunches of CIs.</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a:t>
            </a:r>
            <a:endParaRPr lang="en-US" dirty="0"/>
          </a:p>
        </p:txBody>
      </p:sp>
      <p:sp>
        <p:nvSpPr>
          <p:cNvPr id="3" name="Content Placeholder 2"/>
          <p:cNvSpPr>
            <a:spLocks noGrp="1"/>
          </p:cNvSpPr>
          <p:nvPr>
            <p:ph idx="1"/>
          </p:nvPr>
        </p:nvSpPr>
        <p:spPr/>
        <p:txBody>
          <a:bodyPr/>
          <a:lstStyle/>
          <a:p>
            <a:r>
              <a:rPr lang="en-US" b="1" dirty="0" smtClean="0"/>
              <a:t/>
            </a:r>
            <a:br>
              <a:rPr lang="en-US" b="1" dirty="0" smtClean="0"/>
            </a:br>
            <a:r>
              <a:rPr lang="en-US" dirty="0" smtClean="0"/>
              <a:t>The process of deciding, coordinating the approved changes for the proposed CIs and implementing all the changes on the appropriate baseline is called Configuration control. It should be kept in mind that configuration controls only address the process after changes are approved. The act of evaluating and approving changes to the software comes under the purview of an entirely different process is called change control.</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Status Accounting/Monitoring</a:t>
            </a:r>
            <a:endParaRPr lang="en-US" dirty="0"/>
          </a:p>
        </p:txBody>
      </p:sp>
      <p:sp>
        <p:nvSpPr>
          <p:cNvPr id="3" name="Content Placeholder 2"/>
          <p:cNvSpPr>
            <a:spLocks noGrp="1"/>
          </p:cNvSpPr>
          <p:nvPr>
            <p:ph idx="1"/>
          </p:nvPr>
        </p:nvSpPr>
        <p:spPr/>
        <p:txBody>
          <a:bodyPr/>
          <a:lstStyle/>
          <a:p>
            <a:r>
              <a:rPr lang="en-US" dirty="0" smtClean="0"/>
              <a:t>Configuration status accounting is the keeping process of each release. This procedure involves tracking what all is in each version of software and the changes that lead to this version. Configuration status accounting keeps a record of all the changes made to the previous baseline to reach of the new baseline.</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Authentication</a:t>
            </a:r>
            <a:endParaRPr lang="en-US" dirty="0"/>
          </a:p>
        </p:txBody>
      </p:sp>
      <p:sp>
        <p:nvSpPr>
          <p:cNvPr id="3" name="Content Placeholder 2"/>
          <p:cNvSpPr>
            <a:spLocks noGrp="1"/>
          </p:cNvSpPr>
          <p:nvPr>
            <p:ph idx="1"/>
          </p:nvPr>
        </p:nvSpPr>
        <p:spPr/>
        <p:txBody>
          <a:bodyPr/>
          <a:lstStyle/>
          <a:p>
            <a:r>
              <a:rPr lang="en-US" dirty="0" smtClean="0"/>
              <a:t>Configuration authentication (CA) is a process of assuring that a new baseline has all the planned and approved changes incorporated. The process involves verifying that all the functional aspects of the software is completed and also the completeness of the delivery in terms of the right programs, documentation and data are being delivered.</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Revision Control System</a:t>
            </a:r>
            <a:r>
              <a:rPr lang="en-US" dirty="0" smtClean="0"/>
              <a:t> </a:t>
            </a:r>
            <a:r>
              <a:rPr lang="en-US" b="1" dirty="0" smtClean="0"/>
              <a:t>(RCS)</a:t>
            </a:r>
            <a:endParaRPr lang="en-US" dirty="0"/>
          </a:p>
        </p:txBody>
      </p:sp>
      <p:sp>
        <p:nvSpPr>
          <p:cNvPr id="3" name="Content Placeholder 2"/>
          <p:cNvSpPr>
            <a:spLocks noGrp="1"/>
          </p:cNvSpPr>
          <p:nvPr>
            <p:ph idx="1"/>
          </p:nvPr>
        </p:nvSpPr>
        <p:spPr/>
        <p:txBody>
          <a:bodyPr/>
          <a:lstStyle/>
          <a:p>
            <a:r>
              <a:rPr lang="en-US" b="1" dirty="0" smtClean="0"/>
              <a:t>Revision Control System</a:t>
            </a:r>
            <a:r>
              <a:rPr lang="en-US" dirty="0" smtClean="0"/>
              <a:t> </a:t>
            </a:r>
            <a:r>
              <a:rPr lang="en-US" b="1" dirty="0" smtClean="0"/>
              <a:t>(RCS) </a:t>
            </a:r>
            <a:r>
              <a:rPr lang="en-US" dirty="0" smtClean="0"/>
              <a:t>is an early version control system (VCS). It can be thought of as a set of UNIX commands that allow multiple users to develop and maintain program code or documents. With RCS, users can make their own revisions of a document, commit changes, and merge them together. RCS was originally developed for programs but is also useful for text documents or configuration files that are frequently revised.</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 of operation of </a:t>
            </a:r>
            <a:r>
              <a:rPr lang="en-US" dirty="0" smtClean="0"/>
              <a:t>RCS </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RCS operates only on single files. It has no way of working with an entire project, so it does not support atomic commits affecting multiple files. Although it provides branching for individual files, the version syntax is cumbersome. Instead of using branches, many teams just use the built-in locking mechanism and work on a single </a:t>
            </a:r>
            <a:r>
              <a:rPr lang="en-US" i="1" dirty="0" smtClean="0"/>
              <a:t>head</a:t>
            </a:r>
            <a:r>
              <a:rPr lang="en-US" dirty="0" smtClean="0"/>
              <a:t> branch.</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5. Implementation and Monitoring</a:t>
            </a:r>
            <a:br>
              <a:rPr lang="en-US" b="1" smtClean="0"/>
            </a:br>
            <a:endParaRPr lang="en-US"/>
          </a:p>
        </p:txBody>
      </p:sp>
      <p:sp>
        <p:nvSpPr>
          <p:cNvPr id="3" name="Content Placeholder 2"/>
          <p:cNvSpPr>
            <a:spLocks noGrp="1"/>
          </p:cNvSpPr>
          <p:nvPr>
            <p:ph idx="1"/>
          </p:nvPr>
        </p:nvSpPr>
        <p:spPr/>
        <p:txBody>
          <a:bodyPr>
            <a:normAutofit/>
          </a:bodyPr>
          <a:lstStyle/>
          <a:p>
            <a:r>
              <a:rPr lang="en-US" dirty="0" smtClean="0"/>
              <a:t>Implementation of the project’s activities includes delegating different activities and ensuring their completion on time. Executing the plan of action and ensuring that it is monitored along the way is a key responsibility if his. A project manager must set out the project boundaries and scope for the project which them formulates itself into a plan of action and assists in successful completion of the project.</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Usage of RCS: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RCS revolves around the usage of "revision groups" or sets of files that have been checked-in via the "co" (checkout) and "</a:t>
            </a:r>
            <a:r>
              <a:rPr lang="en-US" dirty="0" err="1" smtClean="0"/>
              <a:t>ci</a:t>
            </a:r>
            <a:r>
              <a:rPr lang="en-US" dirty="0" smtClean="0"/>
              <a:t>" (check-in) commands. By default, a checked-in file is removed and replaced with a ",v" file (so </a:t>
            </a:r>
            <a:r>
              <a:rPr lang="en-US" dirty="0" err="1" smtClean="0"/>
              <a:t>foo.rb</a:t>
            </a:r>
            <a:r>
              <a:rPr lang="en-US" dirty="0" smtClean="0"/>
              <a:t> when checked in becomes </a:t>
            </a:r>
            <a:r>
              <a:rPr lang="en-US" dirty="0" err="1" smtClean="0"/>
              <a:t>foo.rb,v</a:t>
            </a:r>
            <a:r>
              <a:rPr lang="en-US" dirty="0" smtClean="0"/>
              <a:t>) which can then be checked out by anyone with access to the revision group. RCS files (again, files with the extension ",v") reflect the main file with addition metadata on its first lines. Once checked in, RCS stores revisions in a tree structure that can be followed so that a user can revert a file to a previous form if necessary.</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RCS:</a:t>
            </a:r>
            <a:br>
              <a:rPr lang="en-US" b="1" dirty="0" smtClean="0"/>
            </a:br>
            <a:endParaRPr lang="en-US" dirty="0"/>
          </a:p>
        </p:txBody>
      </p:sp>
      <p:sp>
        <p:nvSpPr>
          <p:cNvPr id="3" name="Content Placeholder 2"/>
          <p:cNvSpPr>
            <a:spLocks noGrp="1"/>
          </p:cNvSpPr>
          <p:nvPr>
            <p:ph idx="1"/>
          </p:nvPr>
        </p:nvSpPr>
        <p:spPr/>
        <p:txBody>
          <a:bodyPr/>
          <a:lstStyle/>
          <a:p>
            <a:r>
              <a:rPr lang="en-US" dirty="0" smtClean="0"/>
              <a:t>Simple structure and easy to work with </a:t>
            </a:r>
          </a:p>
          <a:p>
            <a:r>
              <a:rPr lang="en-US" dirty="0" smtClean="0"/>
              <a:t>Revision saving is not dependent on a central repository </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RCS:</a:t>
            </a:r>
            <a:br>
              <a:rPr lang="en-US" b="1" dirty="0" smtClean="0"/>
            </a:br>
            <a:endParaRPr lang="en-US" dirty="0"/>
          </a:p>
        </p:txBody>
      </p:sp>
      <p:sp>
        <p:nvSpPr>
          <p:cNvPr id="3" name="Content Placeholder 2"/>
          <p:cNvSpPr>
            <a:spLocks noGrp="1"/>
          </p:cNvSpPr>
          <p:nvPr>
            <p:ph idx="1"/>
          </p:nvPr>
        </p:nvSpPr>
        <p:spPr/>
        <p:txBody>
          <a:bodyPr/>
          <a:lstStyle/>
          <a:p>
            <a:r>
              <a:rPr lang="en-US" dirty="0" smtClean="0"/>
              <a:t>There is little security, in the sense that the version history can be edited by the users. </a:t>
            </a:r>
          </a:p>
          <a:p>
            <a:r>
              <a:rPr lang="en-US" dirty="0" smtClean="0"/>
              <a:t>Only one user can work on a file at a time. </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Source Code Control System (SCCS) mean? </a:t>
            </a:r>
            <a:br>
              <a:rPr lang="en-US" sz="3600" b="1" dirty="0" smtClean="0"/>
            </a:br>
            <a:endParaRPr lang="en-US" sz="3600" dirty="0"/>
          </a:p>
        </p:txBody>
      </p:sp>
      <p:sp>
        <p:nvSpPr>
          <p:cNvPr id="3" name="Content Placeholder 2"/>
          <p:cNvSpPr>
            <a:spLocks noGrp="1"/>
          </p:cNvSpPr>
          <p:nvPr>
            <p:ph idx="1"/>
          </p:nvPr>
        </p:nvSpPr>
        <p:spPr/>
        <p:txBody>
          <a:bodyPr>
            <a:normAutofit lnSpcReduction="10000"/>
          </a:bodyPr>
          <a:lstStyle/>
          <a:p>
            <a:r>
              <a:rPr lang="en-US" dirty="0" smtClean="0"/>
              <a:t>Source Code Control System (SCCS) is a specific kind of revision control resource that’s aimed at changing source code in manageable ways. This program was developed in the 1970s for IBM systems and was later adapted for UNIX.</a:t>
            </a:r>
          </a:p>
          <a:p>
            <a:r>
              <a:rPr lang="en-US" dirty="0" smtClean="0"/>
              <a:t>Source Code Control System was popular until it was largely replaced by newer kinds of revision control resources. Experts point out that SCCS played a role in fixing year 2000 problems around the handling of the millennial change in various computer systems.</a:t>
            </a:r>
            <a:br>
              <a:rPr lang="en-US" dirty="0" smtClean="0"/>
            </a:b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Elements of Source Code Control System are still seen in today’s revision control tools. One thing that this software is known for is an "</a:t>
            </a:r>
            <a:r>
              <a:rPr lang="en-US" dirty="0" err="1" smtClean="0"/>
              <a:t>sccsid</a:t>
            </a:r>
            <a:r>
              <a:rPr lang="en-US" dirty="0" smtClean="0"/>
              <a:t>" variable, which consists of a file name, date and a potential comment. </a:t>
            </a:r>
            <a:r>
              <a:rPr lang="en-US" smtClean="0"/>
              <a:t>This customized variable could be used to note various changes or versions of a software program or source code module.</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1827</TotalTime>
  <Words>4471</Words>
  <Application>Microsoft Office PowerPoint</Application>
  <PresentationFormat>On-screen Show (4:3)</PresentationFormat>
  <Paragraphs>276</Paragraphs>
  <Slides>94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Calibri</vt:lpstr>
      <vt:lpstr>Constantia</vt:lpstr>
      <vt:lpstr>Wingdings 2</vt:lpstr>
      <vt:lpstr>Flow</vt:lpstr>
      <vt:lpstr>Management of Software engineering</vt:lpstr>
      <vt:lpstr>Responsibilities of a Project Manager </vt:lpstr>
      <vt:lpstr>PowerPoint Presentation</vt:lpstr>
      <vt:lpstr>PowerPoint Presentation</vt:lpstr>
      <vt:lpstr>PowerPoint Presentation</vt:lpstr>
      <vt:lpstr>2. Setting Goals </vt:lpstr>
      <vt:lpstr>3.Time Management </vt:lpstr>
      <vt:lpstr>4. Budget Allocation and Cost Estimates </vt:lpstr>
      <vt:lpstr>5. Implementation and Monitoring </vt:lpstr>
      <vt:lpstr>Skills necessary for software project Managers:</vt:lpstr>
      <vt:lpstr>2. Leadership </vt:lpstr>
      <vt:lpstr>3. Team management </vt:lpstr>
      <vt:lpstr>4. Negotiation </vt:lpstr>
      <vt:lpstr>5. Personal organization </vt:lpstr>
      <vt:lpstr>6. Risk management </vt:lpstr>
      <vt:lpstr>Software Project Management Plan (SPMP)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size estimation:</vt:lpstr>
      <vt:lpstr>PowerPoint Presentation</vt:lpstr>
      <vt:lpstr>lines of code (LOC):</vt:lpstr>
      <vt:lpstr>lines of code (LOC)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estimation technique:</vt:lpstr>
      <vt:lpstr>Empirical Estimation Techniques</vt:lpstr>
      <vt:lpstr>Expert Judgment Technique:</vt:lpstr>
      <vt:lpstr>The Delphi cost estimation technique:</vt:lpstr>
      <vt:lpstr>PowerPoint Presentation</vt:lpstr>
      <vt:lpstr>PowerPoint Presentation</vt:lpstr>
      <vt:lpstr>PowerPoint Presentation</vt:lpstr>
      <vt:lpstr>Heuristic technique: </vt:lpstr>
      <vt:lpstr>PowerPoint Presentation</vt:lpstr>
      <vt:lpstr>The Constructive Cost Model (COCOMO)cost estimation techniquea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Analytical Estimation Techniques  </vt:lpstr>
      <vt:lpstr>Project Scheduling  </vt:lpstr>
      <vt:lpstr>PowerPoint Presentation</vt:lpstr>
      <vt:lpstr>Two project scheduling techniques will be presented, the Milestone Chart (or Gantt Chart) and the Activity Network.  </vt:lpstr>
      <vt:lpstr>Organization structure </vt:lpstr>
      <vt:lpstr>Functional format vs. project format  </vt:lpstr>
      <vt:lpstr>Fig. Project organization</vt:lpstr>
      <vt:lpstr>PowerPoint Presentation</vt:lpstr>
      <vt:lpstr>Team structures  </vt:lpstr>
      <vt:lpstr>Chief Programmer Team  </vt:lpstr>
      <vt:lpstr>Fig. : Chief programmer team structure </vt:lpstr>
      <vt:lpstr>Risk In Software Engineering</vt:lpstr>
      <vt:lpstr>Risk Management In Software Engineering </vt:lpstr>
      <vt:lpstr>Identify and Classify Risks </vt:lpstr>
      <vt:lpstr>Five Types of Risk In Software Project Management </vt:lpstr>
      <vt:lpstr>New, unproven technologies:</vt:lpstr>
      <vt:lpstr>User and functional requirements.</vt:lpstr>
      <vt:lpstr>Application and system architecture</vt:lpstr>
      <vt:lpstr>Performance</vt:lpstr>
      <vt:lpstr>Organizational:</vt:lpstr>
      <vt:lpstr>risk assessment</vt:lpstr>
      <vt:lpstr>Risk containment</vt:lpstr>
      <vt:lpstr>Software configuration Management:</vt:lpstr>
      <vt:lpstr>Necessity of Software configuration Management:</vt:lpstr>
      <vt:lpstr>PowerPoint Presentation</vt:lpstr>
      <vt:lpstr>Identification</vt:lpstr>
      <vt:lpstr>Control</vt:lpstr>
      <vt:lpstr>Status Accounting/Monitoring</vt:lpstr>
      <vt:lpstr>Authentication</vt:lpstr>
      <vt:lpstr>Revision Control System (RCS)</vt:lpstr>
      <vt:lpstr>Mode of operation of RCS  </vt:lpstr>
      <vt:lpstr>Usage of RCS: </vt:lpstr>
      <vt:lpstr>Advantages of RCS: </vt:lpstr>
      <vt:lpstr>Disadvantages of RCS: </vt:lpstr>
      <vt:lpstr>Source Code Control System (SCCS) mean?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nabraj</dc:creator>
  <cp:lastModifiedBy>DELL</cp:lastModifiedBy>
  <cp:revision>19</cp:revision>
  <dcterms:created xsi:type="dcterms:W3CDTF">2018-01-29T13:15:45Z</dcterms:created>
  <dcterms:modified xsi:type="dcterms:W3CDTF">2018-05-13T11:15:09Z</dcterms:modified>
</cp:coreProperties>
</file>