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6E5935C-E592-4B5A-A3FA-EC7A22C277E0}" type="datetimeFigureOut">
              <a:rPr lang="en-US" smtClean="0"/>
              <a:pPr/>
              <a:t>5/11/2018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E567190-1236-474B-A476-F24AC703FAB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E5935C-E592-4B5A-A3FA-EC7A22C277E0}" type="datetimeFigureOut">
              <a:rPr lang="en-US" smtClean="0"/>
              <a:pPr/>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67190-1236-474B-A476-F24AC703FAB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E5935C-E592-4B5A-A3FA-EC7A22C277E0}" type="datetimeFigureOut">
              <a:rPr lang="en-US" smtClean="0"/>
              <a:pPr/>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67190-1236-474B-A476-F24AC703FAB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E5935C-E592-4B5A-A3FA-EC7A22C277E0}" type="datetimeFigureOut">
              <a:rPr lang="en-US" smtClean="0"/>
              <a:pPr/>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67190-1236-474B-A476-F24AC703FAB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6E5935C-E592-4B5A-A3FA-EC7A22C277E0}" type="datetimeFigureOut">
              <a:rPr lang="en-US" smtClean="0"/>
              <a:pPr/>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67190-1236-474B-A476-F24AC703FAB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6E5935C-E592-4B5A-A3FA-EC7A22C277E0}" type="datetimeFigureOut">
              <a:rPr lang="en-US" smtClean="0"/>
              <a:pPr/>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67190-1236-474B-A476-F24AC703FAB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6E5935C-E592-4B5A-A3FA-EC7A22C277E0}" type="datetimeFigureOut">
              <a:rPr lang="en-US" smtClean="0"/>
              <a:pPr/>
              <a:t>5/11/2018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567190-1236-474B-A476-F24AC703FAB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6E5935C-E592-4B5A-A3FA-EC7A22C277E0}" type="datetimeFigureOut">
              <a:rPr lang="en-US" smtClean="0"/>
              <a:pPr/>
              <a:t>5/11/2018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67190-1236-474B-A476-F24AC703FAB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5935C-E592-4B5A-A3FA-EC7A22C277E0}" type="datetimeFigureOut">
              <a:rPr lang="en-US" smtClean="0"/>
              <a:pPr/>
              <a:t>5/11/2018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567190-1236-474B-A476-F24AC703FAB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6E5935C-E592-4B5A-A3FA-EC7A22C277E0}" type="datetimeFigureOut">
              <a:rPr lang="en-US" smtClean="0"/>
              <a:pPr/>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67190-1236-474B-A476-F24AC703FAB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6E5935C-E592-4B5A-A3FA-EC7A22C277E0}" type="datetimeFigureOut">
              <a:rPr lang="en-US" smtClean="0"/>
              <a:pPr/>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E567190-1236-474B-A476-F24AC703FAB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6E5935C-E592-4B5A-A3FA-EC7A22C277E0}" type="datetimeFigureOut">
              <a:rPr lang="en-US" smtClean="0"/>
              <a:pPr/>
              <a:t>5/11/2018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E567190-1236-474B-A476-F24AC703FAB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Emerging Trends</a:t>
            </a:r>
            <a:endParaRPr lang="en-US" dirty="0"/>
          </a:p>
        </p:txBody>
      </p:sp>
      <p:sp>
        <p:nvSpPr>
          <p:cNvPr id="3" name="Subtitle 2"/>
          <p:cNvSpPr>
            <a:spLocks noGrp="1"/>
          </p:cNvSpPr>
          <p:nvPr>
            <p:ph type="subTitle" idx="1"/>
          </p:nvPr>
        </p:nvSpPr>
        <p:spPr/>
        <p:txBody>
          <a:bodyPr/>
          <a:lstStyle/>
          <a:p>
            <a:r>
              <a:rPr lang="en-US" dirty="0" smtClean="0"/>
              <a:t>Chapter - 8</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a:t>
            </a:r>
            <a:endParaRPr lang="en-US" dirty="0"/>
          </a:p>
        </p:txBody>
      </p:sp>
      <p:sp>
        <p:nvSpPr>
          <p:cNvPr id="3" name="Content Placeholder 2"/>
          <p:cNvSpPr>
            <a:spLocks noGrp="1"/>
          </p:cNvSpPr>
          <p:nvPr>
            <p:ph idx="1"/>
          </p:nvPr>
        </p:nvSpPr>
        <p:spPr/>
        <p:txBody>
          <a:bodyPr>
            <a:normAutofit/>
          </a:bodyPr>
          <a:lstStyle/>
          <a:p>
            <a:r>
              <a:rPr lang="en-US" dirty="0" smtClean="0"/>
              <a:t>A </a:t>
            </a:r>
            <a:r>
              <a:rPr lang="en-US" b="1" dirty="0" smtClean="0"/>
              <a:t>service-oriented architecture</a:t>
            </a:r>
            <a:r>
              <a:rPr lang="en-US" dirty="0" smtClean="0"/>
              <a:t> (</a:t>
            </a:r>
            <a:r>
              <a:rPr lang="en-US" b="1" dirty="0" smtClean="0"/>
              <a:t>SOA</a:t>
            </a:r>
            <a:r>
              <a:rPr lang="en-US" dirty="0" smtClean="0"/>
              <a:t>) is a style of software design where services are provided to the other components by application components, through a communication protocol over a network. The basic principles of service-oriented architecture are independent of vendors, products and technologies.</a:t>
            </a:r>
            <a:r>
              <a:rPr lang="en-US" baseline="30000" dirty="0" smtClean="0"/>
              <a:t> </a:t>
            </a:r>
            <a:r>
              <a:rPr lang="en-US" dirty="0" smtClean="0"/>
              <a:t>A service is a discrete unit of functionality that can be accessed remotely and acted upon and updated independently, such as retrieving a credit card statement online.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A service has four properties according to one of many definitions of SOA:</a:t>
            </a:r>
          </a:p>
          <a:p>
            <a:pPr>
              <a:buNone/>
            </a:pPr>
            <a:r>
              <a:rPr lang="en-US" dirty="0" smtClean="0"/>
              <a:t>1.It logically represents a business activity with a specified outcome.</a:t>
            </a:r>
          </a:p>
          <a:p>
            <a:pPr>
              <a:buNone/>
            </a:pPr>
            <a:r>
              <a:rPr lang="en-US" dirty="0" smtClean="0"/>
              <a:t>2. It is self-contained.</a:t>
            </a:r>
          </a:p>
          <a:p>
            <a:pPr>
              <a:buNone/>
            </a:pPr>
            <a:r>
              <a:rPr lang="en-US" dirty="0" smtClean="0"/>
              <a:t>3. It is a black box for its consumers.</a:t>
            </a:r>
          </a:p>
          <a:p>
            <a:pPr>
              <a:buNone/>
            </a:pPr>
            <a:r>
              <a:rPr lang="en-US" dirty="0" smtClean="0"/>
              <a:t>4. It may consist of other underlying services.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a:bodyPr>
          <a:lstStyle/>
          <a:p>
            <a:r>
              <a:rPr lang="en-US" dirty="0" smtClean="0"/>
              <a:t>Different services can be used in conjunction to provide the functionality of a large software application. So far, the definition could be a definition of modular programming in the 1970s. Service-oriented architecture is less about how to modularize an application, and more about how to compose an application by integrating distributed, separately-maintained and deployed software components. It is enabled by technologies and standards that make it easier for components to communicate and cooperate over a network, especially an IP network.</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In SOA, services use protocols that describe how they pass and parse messages using description metadata. This metadata describes both the functional characteristics of the service and quality-of-service characteristics. Service-oriented architecture </a:t>
            </a:r>
            <a:r>
              <a:rPr lang="en-US" dirty="0" smtClean="0">
                <a:solidFill>
                  <a:schemeClr val="bg2">
                    <a:lumMod val="50000"/>
                  </a:schemeClr>
                </a:solidFill>
              </a:rPr>
              <a:t>aims to allow users to combine large chunks of functionality to form applications </a:t>
            </a:r>
            <a:r>
              <a:rPr lang="en-US" dirty="0" smtClean="0"/>
              <a:t>which are built purely from existing services and combining them in an ad hoc manner. A service presents a simple interface to the requester that abstracts away the underlying complexity acting as a black box. Further users can also access these independent services without any knowledge of their internal implementation.</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SaaS</a:t>
            </a:r>
            <a:r>
              <a:rPr lang="en-US" dirty="0" smtClean="0"/>
              <a:t>:</a:t>
            </a:r>
            <a:endParaRPr lang="en-US" dirty="0"/>
          </a:p>
        </p:txBody>
      </p:sp>
      <p:sp>
        <p:nvSpPr>
          <p:cNvPr id="3" name="Content Placeholder 2"/>
          <p:cNvSpPr>
            <a:spLocks noGrp="1"/>
          </p:cNvSpPr>
          <p:nvPr>
            <p:ph idx="1"/>
          </p:nvPr>
        </p:nvSpPr>
        <p:spPr/>
        <p:txBody>
          <a:bodyPr/>
          <a:lstStyle/>
          <a:p>
            <a:r>
              <a:rPr lang="en-US" dirty="0" smtClean="0"/>
              <a:t>Software as a service (</a:t>
            </a:r>
            <a:r>
              <a:rPr lang="en-US" dirty="0" err="1" smtClean="0"/>
              <a:t>SaaS</a:t>
            </a:r>
            <a:r>
              <a:rPr lang="en-US" dirty="0" smtClean="0"/>
              <a:t>) is a software distribution model in which a third-party provider hosts applications and makes them available to customers over the Internet. </a:t>
            </a:r>
            <a:r>
              <a:rPr lang="en-US" dirty="0" err="1" smtClean="0"/>
              <a:t>SaaS</a:t>
            </a:r>
            <a:r>
              <a:rPr lang="en-US" dirty="0" smtClean="0"/>
              <a:t> is one of three main categories of cloud computing, alongside infrastructure as a service (</a:t>
            </a:r>
            <a:r>
              <a:rPr lang="en-US" dirty="0" err="1" smtClean="0"/>
              <a:t>IaaS</a:t>
            </a:r>
            <a:r>
              <a:rPr lang="en-US" dirty="0" smtClean="0"/>
              <a:t>) and platform as a service (</a:t>
            </a:r>
            <a:r>
              <a:rPr lang="en-US" dirty="0" err="1" smtClean="0"/>
              <a:t>PaaS</a:t>
            </a:r>
            <a:r>
              <a:rPr lang="en-US" dirty="0" smtClean="0"/>
              <a: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SaaS</a:t>
            </a:r>
            <a:r>
              <a:rPr lang="en-US" dirty="0" smtClean="0"/>
              <a:t> removes the need for organizations to install and run applications on their own computers or in their own data centers. This eliminates the expense of hardware acquisition, provisioning and maintenance, as well as software licensing, installation and support. </a:t>
            </a:r>
            <a:r>
              <a:rPr lang="en-US" b="1" dirty="0" smtClean="0"/>
              <a:t>Other benefits of the </a:t>
            </a:r>
            <a:r>
              <a:rPr lang="en-US" b="1" dirty="0" err="1" smtClean="0"/>
              <a:t>SaaS</a:t>
            </a:r>
            <a:r>
              <a:rPr lang="en-US" b="1" dirty="0" smtClean="0"/>
              <a:t> model include:</a:t>
            </a:r>
          </a:p>
          <a:p>
            <a:pPr marL="0" indent="0">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Flexible payments</a:t>
            </a:r>
            <a:endParaRPr lang="en-US" dirty="0"/>
          </a:p>
        </p:txBody>
      </p:sp>
      <p:sp>
        <p:nvSpPr>
          <p:cNvPr id="3" name="Content Placeholder 2"/>
          <p:cNvSpPr>
            <a:spLocks noGrp="1"/>
          </p:cNvSpPr>
          <p:nvPr>
            <p:ph idx="1"/>
          </p:nvPr>
        </p:nvSpPr>
        <p:spPr/>
        <p:txBody>
          <a:bodyPr>
            <a:normAutofit/>
          </a:bodyPr>
          <a:lstStyle/>
          <a:p>
            <a:r>
              <a:rPr lang="en-US" dirty="0" smtClean="0"/>
              <a:t> Rather than purchasing software to install, or additional hardware to support it, customers subscribe to a </a:t>
            </a:r>
            <a:r>
              <a:rPr lang="en-US" dirty="0" err="1" smtClean="0"/>
              <a:t>SaaS</a:t>
            </a:r>
            <a:r>
              <a:rPr lang="en-US" dirty="0" smtClean="0"/>
              <a:t> offering. Generally, they pay for this service on a monthly basis using a pay-as-you-go model. Transitioning costs to a recurring operating expense allows many businesses to exercise better and more predictable budgeting. Users can also terminate </a:t>
            </a:r>
            <a:r>
              <a:rPr lang="en-US" dirty="0" err="1" smtClean="0"/>
              <a:t>SaaS</a:t>
            </a:r>
            <a:r>
              <a:rPr lang="en-US" dirty="0" smtClean="0"/>
              <a:t> offerings at any time to stop those recurring costs.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Scalable usage</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Cloud services like </a:t>
            </a:r>
            <a:r>
              <a:rPr lang="en-US" dirty="0" err="1" smtClean="0"/>
              <a:t>SaaS</a:t>
            </a:r>
            <a:r>
              <a:rPr lang="en-US" dirty="0" smtClean="0"/>
              <a:t> offer high scalability, which gives customers the option to access more, or fewer, services or features on-demand.</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Automatic updates:</a:t>
            </a:r>
            <a:endParaRPr lang="en-US" dirty="0"/>
          </a:p>
        </p:txBody>
      </p:sp>
      <p:sp>
        <p:nvSpPr>
          <p:cNvPr id="3" name="Content Placeholder 2"/>
          <p:cNvSpPr>
            <a:spLocks noGrp="1"/>
          </p:cNvSpPr>
          <p:nvPr>
            <p:ph idx="1"/>
          </p:nvPr>
        </p:nvSpPr>
        <p:spPr/>
        <p:txBody>
          <a:bodyPr/>
          <a:lstStyle/>
          <a:p>
            <a:r>
              <a:rPr lang="en-US" dirty="0" smtClean="0"/>
              <a:t>Rather than purchasing new software, customers can rely on a </a:t>
            </a:r>
            <a:r>
              <a:rPr lang="en-US" dirty="0" err="1" smtClean="0"/>
              <a:t>SaaS</a:t>
            </a:r>
            <a:r>
              <a:rPr lang="en-US" dirty="0" smtClean="0"/>
              <a:t> provider to automatically perform updates and patch management. This further reduces the burden on in-house IT staff.</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Accessibility and persistence:</a:t>
            </a:r>
            <a:endParaRPr lang="en-US"/>
          </a:p>
        </p:txBody>
      </p:sp>
      <p:sp>
        <p:nvSpPr>
          <p:cNvPr id="3" name="Content Placeholder 2"/>
          <p:cNvSpPr>
            <a:spLocks noGrp="1"/>
          </p:cNvSpPr>
          <p:nvPr>
            <p:ph idx="1"/>
          </p:nvPr>
        </p:nvSpPr>
        <p:spPr/>
        <p:txBody>
          <a:bodyPr/>
          <a:lstStyle/>
          <a:p>
            <a:r>
              <a:rPr lang="en-US" dirty="0" smtClean="0"/>
              <a:t>Since </a:t>
            </a:r>
            <a:r>
              <a:rPr lang="en-US" dirty="0" err="1" smtClean="0"/>
              <a:t>SaaS</a:t>
            </a:r>
            <a:r>
              <a:rPr lang="en-US" dirty="0" smtClean="0"/>
              <a:t> applications are delivered over the Internet, users can access them from any Internet-enabled device and location.</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Client-server software:</a:t>
            </a:r>
            <a:endParaRPr lang="en-US" dirty="0"/>
          </a:p>
        </p:txBody>
      </p:sp>
      <p:sp>
        <p:nvSpPr>
          <p:cNvPr id="3" name="Content Placeholder 2"/>
          <p:cNvSpPr>
            <a:spLocks noGrp="1"/>
          </p:cNvSpPr>
          <p:nvPr>
            <p:ph idx="1"/>
          </p:nvPr>
        </p:nvSpPr>
        <p:spPr>
          <a:xfrm>
            <a:off x="381000" y="2057400"/>
            <a:ext cx="8305800" cy="4068763"/>
          </a:xfrm>
        </p:spPr>
        <p:txBody>
          <a:bodyPr>
            <a:normAutofit fontScale="92500" lnSpcReduction="10000"/>
          </a:bodyPr>
          <a:lstStyle/>
          <a:p>
            <a:r>
              <a:rPr lang="en-US" dirty="0" smtClean="0"/>
              <a:t>In Computer science, </a:t>
            </a:r>
            <a:r>
              <a:rPr lang="en-US" b="1" dirty="0" smtClean="0"/>
              <a:t>client-server</a:t>
            </a:r>
            <a:r>
              <a:rPr lang="en-US" dirty="0" smtClean="0"/>
              <a:t> is a software architecture model consisting of two parts, client systems and server systems, both communicating over a computer network or on the same computer. A client-server application is a distributed system made up of both client and server software. Client server application provide a better way to share the workload. The client process always initiates a connection to the server, while the server process always waits for requests from any client. When both the client process and server process are running on the same computer, this is called a </a:t>
            </a:r>
            <a:r>
              <a:rPr lang="en-US" b="1" dirty="0" smtClean="0"/>
              <a:t>single seat</a:t>
            </a:r>
            <a:r>
              <a:rPr lang="en-US" dirty="0" smtClean="0"/>
              <a:t> setup.</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a:t>
            </a:r>
            <a:endParaRPr lang="en-US" dirty="0"/>
          </a:p>
        </p:txBody>
      </p:sp>
      <p:sp>
        <p:nvSpPr>
          <p:cNvPr id="3" name="Content Placeholder 2"/>
          <p:cNvSpPr>
            <a:spLocks noGrp="1"/>
          </p:cNvSpPr>
          <p:nvPr>
            <p:ph idx="1"/>
          </p:nvPr>
        </p:nvSpPr>
        <p:spPr/>
        <p:txBody>
          <a:bodyPr/>
          <a:lstStyle/>
          <a:p>
            <a:r>
              <a:rPr lang="en-US" dirty="0" smtClean="0"/>
              <a:t/>
            </a:r>
            <a:br>
              <a:rPr lang="en-US" dirty="0" smtClean="0"/>
            </a:br>
            <a:r>
              <a:rPr lang="en-US" dirty="0" smtClean="0"/>
              <a:t>Of course, there are also potential pitfalls associated with </a:t>
            </a:r>
            <a:r>
              <a:rPr lang="en-US" dirty="0" err="1" smtClean="0"/>
              <a:t>SaaS</a:t>
            </a:r>
            <a:r>
              <a:rPr lang="en-US" dirty="0" smtClean="0"/>
              <a:t>, which is why the world hasn't yet gone completely cloud-software-crazy. These include:</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Security</a:t>
            </a:r>
            <a:endParaRPr lang="en-US" dirty="0"/>
          </a:p>
        </p:txBody>
      </p:sp>
      <p:sp>
        <p:nvSpPr>
          <p:cNvPr id="3" name="Content Placeholder 2"/>
          <p:cNvSpPr>
            <a:spLocks noGrp="1"/>
          </p:cNvSpPr>
          <p:nvPr>
            <p:ph idx="1"/>
          </p:nvPr>
        </p:nvSpPr>
        <p:spPr/>
        <p:txBody>
          <a:bodyPr>
            <a:normAutofit/>
          </a:bodyPr>
          <a:lstStyle/>
          <a:p>
            <a:r>
              <a:rPr lang="en-US" dirty="0" smtClean="0"/>
              <a:t>The number-one concern for businesses considering </a:t>
            </a:r>
            <a:r>
              <a:rPr lang="en-US" dirty="0" err="1" smtClean="0"/>
              <a:t>SaaS</a:t>
            </a:r>
            <a:r>
              <a:rPr lang="en-US" dirty="0" smtClean="0"/>
              <a:t> is often security: if sensitive company data and business processes are to be entrusted to a third-party service provider, then issues such as identity and access management -- particularly from mobile devices -- need to be addressed. And if your company uses multiple cloud services, be aware that </a:t>
            </a:r>
            <a:r>
              <a:rPr lang="en-US" dirty="0" err="1" smtClean="0"/>
              <a:t>deprovisioning</a:t>
            </a:r>
            <a:r>
              <a:rPr lang="en-US" dirty="0" smtClean="0"/>
              <a:t> an ex-employee can become a security headache.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Outages</a:t>
            </a:r>
            <a:endParaRPr lang="en-US" dirty="0"/>
          </a:p>
        </p:txBody>
      </p:sp>
      <p:sp>
        <p:nvSpPr>
          <p:cNvPr id="3" name="Content Placeholder 2"/>
          <p:cNvSpPr>
            <a:spLocks noGrp="1"/>
          </p:cNvSpPr>
          <p:nvPr>
            <p:ph idx="1"/>
          </p:nvPr>
        </p:nvSpPr>
        <p:spPr/>
        <p:txBody>
          <a:bodyPr>
            <a:normAutofit lnSpcReduction="10000"/>
          </a:bodyPr>
          <a:lstStyle/>
          <a:p>
            <a:r>
              <a:rPr lang="en-US" dirty="0" smtClean="0"/>
              <a:t>Despite cloud providers' best-laid plans, outages do happen, with causes ranging from acts of God to human error and many points in between. Any downtime is irritating, but a lengthy outage of a mission-critical app could prove disastrous. You'll need to </a:t>
            </a:r>
            <a:r>
              <a:rPr lang="en-US" dirty="0" err="1" smtClean="0"/>
              <a:t>scrutinise</a:t>
            </a:r>
            <a:r>
              <a:rPr lang="en-US" dirty="0" smtClean="0"/>
              <a:t> your service provider's SLA (Service Level Agreement) and historical performance very carefully before outsourcing mission-critical applications to the public cloud. Tools such as Compuware's Outage Analyzer and Is It Down Right Now? let you monitor ongoing cloud outages.</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Compliance</a:t>
            </a:r>
            <a:endParaRPr lang="en-US" dirty="0"/>
          </a:p>
        </p:txBody>
      </p:sp>
      <p:sp>
        <p:nvSpPr>
          <p:cNvPr id="3" name="Content Placeholder 2"/>
          <p:cNvSpPr>
            <a:spLocks noGrp="1"/>
          </p:cNvSpPr>
          <p:nvPr>
            <p:ph idx="1"/>
          </p:nvPr>
        </p:nvSpPr>
        <p:spPr/>
        <p:txBody>
          <a:bodyPr>
            <a:normAutofit/>
          </a:bodyPr>
          <a:lstStyle/>
          <a:p>
            <a:r>
              <a:rPr lang="en-US" dirty="0" smtClean="0"/>
              <a:t>When your business data resides in a service provider's datacenter, ensuring that you comply with the relevant government data-protection regulations can be a problem. You'll need to determine which regulations apply to your business, ask the right questions of your </a:t>
            </a:r>
            <a:r>
              <a:rPr lang="en-US" dirty="0" err="1" smtClean="0"/>
              <a:t>SaaS</a:t>
            </a:r>
            <a:r>
              <a:rPr lang="en-US" dirty="0" smtClean="0"/>
              <a:t> vendor and implement a solution to address any failings. Alternatively, you can investigate a Compliance-as-a-Service product such as that from </a:t>
            </a:r>
            <a:r>
              <a:rPr lang="en-US" dirty="0" err="1" smtClean="0"/>
              <a:t>Niu</a:t>
            </a:r>
            <a:r>
              <a:rPr lang="en-US" dirty="0" smtClean="0"/>
              <a:t> Solutions.</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Performance</a:t>
            </a:r>
            <a:endParaRPr lang="en-US" dirty="0"/>
          </a:p>
        </p:txBody>
      </p:sp>
      <p:sp>
        <p:nvSpPr>
          <p:cNvPr id="3" name="Content Placeholder 2"/>
          <p:cNvSpPr>
            <a:spLocks noGrp="1"/>
          </p:cNvSpPr>
          <p:nvPr>
            <p:ph idx="1"/>
          </p:nvPr>
        </p:nvSpPr>
        <p:spPr/>
        <p:txBody>
          <a:bodyPr>
            <a:normAutofit/>
          </a:bodyPr>
          <a:lstStyle/>
          <a:p>
            <a:r>
              <a:rPr lang="en-US" dirty="0" smtClean="0"/>
              <a:t>A browser-based application hosted in a remote datacenter and accessed via an internet connection is likely to cause worries about performance when compared to software running on a local machine or over the company LAN. Obviously some tasks will be better suited than others to the </a:t>
            </a:r>
            <a:r>
              <a:rPr lang="en-US" dirty="0" err="1" smtClean="0"/>
              <a:t>SaaS</a:t>
            </a:r>
            <a:r>
              <a:rPr lang="en-US" dirty="0" smtClean="0"/>
              <a:t> model -- at least until internet connection speed is no longer an issue. In the meantime, application performance management tools can help businesses and service providers keep tabs on how their apps are running.</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Data mobility</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SaaS</a:t>
            </a:r>
            <a:r>
              <a:rPr lang="en-US" dirty="0" smtClean="0"/>
              <a:t> market is awash with startups, and some will inevitably fail. What happens to your data and your carefully orchestrated business processes if your service provider goes under -- or if you need to change your </a:t>
            </a:r>
            <a:r>
              <a:rPr lang="en-US" dirty="0" err="1" smtClean="0"/>
              <a:t>SaaS</a:t>
            </a:r>
            <a:r>
              <a:rPr lang="en-US" dirty="0" smtClean="0"/>
              <a:t> vendor for some other reason? When choosing a </a:t>
            </a:r>
            <a:r>
              <a:rPr lang="en-US" dirty="0" err="1" smtClean="0"/>
              <a:t>SaaS</a:t>
            </a:r>
            <a:r>
              <a:rPr lang="en-US" dirty="0" smtClean="0"/>
              <a:t> vendor, you'd be wise to ensure you avoid lock-in by preparing an exit strategy.</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Integration</a:t>
            </a:r>
            <a:endParaRPr lang="en-US" dirty="0"/>
          </a:p>
        </p:txBody>
      </p:sp>
      <p:sp>
        <p:nvSpPr>
          <p:cNvPr id="3" name="Content Placeholder 2"/>
          <p:cNvSpPr>
            <a:spLocks noGrp="1"/>
          </p:cNvSpPr>
          <p:nvPr>
            <p:ph idx="1"/>
          </p:nvPr>
        </p:nvSpPr>
        <p:spPr/>
        <p:txBody>
          <a:bodyPr/>
          <a:lstStyle/>
          <a:p>
            <a:r>
              <a:rPr lang="en-US" dirty="0" smtClean="0"/>
              <a:t>Businesses that adopt multiple </a:t>
            </a:r>
            <a:r>
              <a:rPr lang="en-US" dirty="0" err="1" smtClean="0"/>
              <a:t>SaaS</a:t>
            </a:r>
            <a:r>
              <a:rPr lang="en-US" dirty="0" smtClean="0"/>
              <a:t> applications, or wish to connect hosted software with existing on-premise apps, face the problem of software integration. If it's not possible to handle the relevant APIs and data structures in-house, there's a relatively new breed of Integration-as-a-Service products available, including </a:t>
            </a:r>
            <a:r>
              <a:rPr lang="en-US" dirty="0" err="1" smtClean="0"/>
              <a:t>Boomi</a:t>
            </a:r>
            <a:r>
              <a:rPr lang="en-US" dirty="0" smtClean="0"/>
              <a:t> (a Dell-owned company), </a:t>
            </a:r>
            <a:r>
              <a:rPr lang="en-US" dirty="0" err="1" smtClean="0"/>
              <a:t>CloudSwitch</a:t>
            </a:r>
            <a:r>
              <a:rPr lang="en-US" dirty="0" smtClean="0"/>
              <a:t> and </a:t>
            </a:r>
            <a:r>
              <a:rPr lang="en-US" dirty="0" err="1" smtClean="0"/>
              <a:t>Informatica</a:t>
            </a:r>
            <a:r>
              <a:rPr lang="en-US" dirty="0" smtClean="0"/>
              <a:t>.</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END</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a:t>
            </a:r>
            <a:r>
              <a:rPr lang="en-US" b="1" dirty="0" smtClean="0"/>
              <a:t>client-server relationship</a:t>
            </a:r>
            <a:r>
              <a:rPr lang="en-US" dirty="0" smtClean="0"/>
              <a:t> describes the relation between the client and how it makes a service request to the server, and how the server can accept these requests, process them, and return the requested information to the client.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basic type of </a:t>
            </a:r>
            <a:r>
              <a:rPr lang="en-US" b="1" dirty="0" smtClean="0"/>
              <a:t>client-server</a:t>
            </a:r>
            <a:r>
              <a:rPr lang="en-US" dirty="0" smtClean="0"/>
              <a:t> software architecture employs only two types of hosts: clients and servers. This type of architecture is sometimes referred to as </a:t>
            </a:r>
            <a:r>
              <a:rPr lang="en-US" b="1" dirty="0" smtClean="0"/>
              <a:t>two-tier</a:t>
            </a:r>
            <a:r>
              <a:rPr lang="en-US" dirty="0" smtClean="0"/>
              <a:t>. The </a:t>
            </a:r>
            <a:r>
              <a:rPr lang="en-US" b="1" dirty="0" smtClean="0"/>
              <a:t>two-tier</a:t>
            </a:r>
            <a:r>
              <a:rPr lang="en-US" dirty="0" smtClean="0"/>
              <a:t> architecture means that the client acts as one tier and server process acts as the other tier.</a:t>
            </a:r>
          </a:p>
          <a:p>
            <a:r>
              <a:rPr lang="en-US" dirty="0" smtClean="0"/>
              <a:t>The </a:t>
            </a:r>
            <a:r>
              <a:rPr lang="en-US" b="1" dirty="0" smtClean="0"/>
              <a:t>client-server</a:t>
            </a:r>
            <a:r>
              <a:rPr lang="en-US" dirty="0" smtClean="0"/>
              <a:t> software architecture has become one of the basic models of network computing. Many types of applications have been written using the </a:t>
            </a:r>
            <a:r>
              <a:rPr lang="en-US" b="1" dirty="0" smtClean="0"/>
              <a:t>client-server</a:t>
            </a:r>
            <a:r>
              <a:rPr lang="en-US" dirty="0" smtClean="0"/>
              <a:t> model. Standard networked functions such as E-mail exchange, web access and database access, are based on the client-server model. For example, a web browser is a client program at the user computer that may access information at any web server in the world.</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CORBA:</a:t>
            </a:r>
            <a:endParaRPr lang="en-US" dirty="0"/>
          </a:p>
        </p:txBody>
      </p:sp>
      <p:sp>
        <p:nvSpPr>
          <p:cNvPr id="3" name="Content Placeholder 2"/>
          <p:cNvSpPr>
            <a:spLocks noGrp="1"/>
          </p:cNvSpPr>
          <p:nvPr>
            <p:ph idx="1"/>
          </p:nvPr>
        </p:nvSpPr>
        <p:spPr/>
        <p:txBody>
          <a:bodyPr/>
          <a:lstStyle/>
          <a:p>
            <a:r>
              <a:rPr lang="en-US" dirty="0" smtClean="0"/>
              <a:t>Common Object Request Broker Architecture (CORBA) is an architecture and specification for creating, distributing, and managing distributed program objects in a network. </a:t>
            </a:r>
          </a:p>
          <a:p>
            <a:r>
              <a:rPr lang="en-US" dirty="0" smtClean="0"/>
              <a:t>It allows programs at different locations and developed by different vendors to communicate in a network through an "interface broker.“</a:t>
            </a:r>
          </a:p>
          <a:p>
            <a:r>
              <a:rPr lang="en-US"/>
              <a:t> developed by the Object Management Group (OMG)</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The essential concept in CORBA is the Object Request Broker (ORB). ORB support in a network of clients and servers on different computers means that a client program (which may itself be an object) can request services from a server program or object without having to understand where the server is in a distributed network or what the interface to the server program looks like. To make requests or return replies between the ORBs, programs use the General Inter-ORB Protocol (GIOP) and, for the Internet, its Internet Inter-ORB Protocol (IIOP). IIOP maps GIOP requests and replies to the Internet's Transmission Control Protocol (TCP) layer in each computer.</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COM/DCOM</a:t>
            </a:r>
            <a:endParaRPr lang="en-US" dirty="0"/>
          </a:p>
        </p:txBody>
      </p:sp>
      <p:sp>
        <p:nvSpPr>
          <p:cNvPr id="3" name="Content Placeholder 2"/>
          <p:cNvSpPr>
            <a:spLocks noGrp="1"/>
          </p:cNvSpPr>
          <p:nvPr>
            <p:ph idx="1"/>
          </p:nvPr>
        </p:nvSpPr>
        <p:spPr>
          <a:xfrm>
            <a:off x="457200" y="1524000"/>
            <a:ext cx="8229600" cy="4953000"/>
          </a:xfrm>
        </p:spPr>
        <p:txBody>
          <a:bodyPr>
            <a:noAutofit/>
          </a:bodyPr>
          <a:lstStyle/>
          <a:p>
            <a:r>
              <a:rPr lang="en-US" sz="1800" dirty="0" smtClean="0"/>
              <a:t>Component Object Model (</a:t>
            </a:r>
            <a:r>
              <a:rPr lang="en-US" sz="1800" b="1" dirty="0" smtClean="0"/>
              <a:t>COM</a:t>
            </a:r>
            <a:r>
              <a:rPr lang="en-US" sz="1800" dirty="0" smtClean="0"/>
              <a:t>) is a binary-interface standard for software components introduced by Microsoft in 1993. It is used to enable inter-process communication object creation in a large range of programming languages. COM is the basis for several other Microsoft technologies and frameworks, including OLE, OLE Automation, Browser Helper Object, ActiveX, COM+, DCOM, the Windows shell, DirectX, UMDF and Windows Runtime. The essence of COM is a language-neutral way of implementing objects that can be used in environments different from the one in which they were created, even across machine boundaries. For well-authored components, </a:t>
            </a:r>
            <a:r>
              <a:rPr lang="en-US" sz="1800" dirty="0" smtClean="0">
                <a:solidFill>
                  <a:schemeClr val="bg2">
                    <a:lumMod val="50000"/>
                  </a:schemeClr>
                </a:solidFill>
              </a:rPr>
              <a:t>COM allows reuse of objects with no knowledge of their internal implementation</a:t>
            </a:r>
            <a:r>
              <a:rPr lang="en-US" sz="1800" dirty="0" smtClean="0"/>
              <a:t>, as it forces component implementers to provide well-defined interfaces that are separated from the implementation. The different allocation semantics of languages are accommodated by making objects responsible for their own creation and destruction through reference-counting. Type conversion casting between different interfaces of an object is achieved through the Query Interface method. The preferred method of "inheritance" within COM is the creation of sub-objects to which method "calls" are delegated.</a:t>
            </a:r>
          </a:p>
          <a:p>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DCOM</a:t>
            </a:r>
            <a:endParaRPr lang="en-US" dirty="0"/>
          </a:p>
        </p:txBody>
      </p:sp>
      <p:sp>
        <p:nvSpPr>
          <p:cNvPr id="3" name="Content Placeholder 2"/>
          <p:cNvSpPr>
            <a:spLocks noGrp="1"/>
          </p:cNvSpPr>
          <p:nvPr>
            <p:ph idx="1"/>
          </p:nvPr>
        </p:nvSpPr>
        <p:spPr/>
        <p:txBody>
          <a:bodyPr>
            <a:normAutofit/>
          </a:bodyPr>
          <a:lstStyle/>
          <a:p>
            <a:r>
              <a:rPr lang="en-US" dirty="0" smtClean="0"/>
              <a:t>DCOM (Distributed Component Object Model) is a set of Microsoft concepts and program interfaces in which client program object s can request services from server program objects on other computers in a network. DCOM is based on the Component Object Model (COM), which provides a set of interfaces allowing clients and servers to communicate within the same computer (that is running Windows 95 or a later version).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For example, you can create a page for a Web site that contains a script or program that can be processed (before being sent to a requesting user) not on the Web site server but on another, more specialized server in the network. Using DCOM interfaces, the Web server site program (now acting as a client object ) can forward a Remote Procedure Call ( RPC ) to the specialized server object, which provides the necessary processing and returns the result to the Web server site. It passes the result on to the Web page viewer.</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121</TotalTime>
  <Words>1858</Words>
  <Application>Microsoft Office PowerPoint</Application>
  <PresentationFormat>On-screen Show (4:3)</PresentationFormat>
  <Paragraphs>52</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Calibri</vt:lpstr>
      <vt:lpstr>Constantia</vt:lpstr>
      <vt:lpstr>Wingdings 2</vt:lpstr>
      <vt:lpstr>Flow</vt:lpstr>
      <vt:lpstr>Emerging Trends</vt:lpstr>
      <vt:lpstr>Client-server software:</vt:lpstr>
      <vt:lpstr>PowerPoint Presentation</vt:lpstr>
      <vt:lpstr>PowerPoint Presentation</vt:lpstr>
      <vt:lpstr>CORBA:</vt:lpstr>
      <vt:lpstr>PowerPoint Presentation</vt:lpstr>
      <vt:lpstr>COM/DCOM</vt:lpstr>
      <vt:lpstr>DCOM</vt:lpstr>
      <vt:lpstr>PowerPoint Presentation</vt:lpstr>
      <vt:lpstr>SOA:</vt:lpstr>
      <vt:lpstr>PowerPoint Presentation</vt:lpstr>
      <vt:lpstr>PowerPoint Presentation</vt:lpstr>
      <vt:lpstr>PowerPoint Presentation</vt:lpstr>
      <vt:lpstr>SaaS:</vt:lpstr>
      <vt:lpstr>PowerPoint Presentation</vt:lpstr>
      <vt:lpstr>Flexible payments</vt:lpstr>
      <vt:lpstr>Scalable usage:</vt:lpstr>
      <vt:lpstr>Automatic updates:</vt:lpstr>
      <vt:lpstr>Accessibility and persistence:</vt:lpstr>
      <vt:lpstr>CONS</vt:lpstr>
      <vt:lpstr>Security</vt:lpstr>
      <vt:lpstr>Outages</vt:lpstr>
      <vt:lpstr>Compliance</vt:lpstr>
      <vt:lpstr>Performance</vt:lpstr>
      <vt:lpstr>Data mobility</vt:lpstr>
      <vt:lpstr>Integration</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Emerging Trends</dc:title>
  <dc:creator>nabraj</dc:creator>
  <cp:lastModifiedBy>DELL</cp:lastModifiedBy>
  <cp:revision>14</cp:revision>
  <dcterms:created xsi:type="dcterms:W3CDTF">2018-02-09T02:03:00Z</dcterms:created>
  <dcterms:modified xsi:type="dcterms:W3CDTF">2018-05-11T10:20:23Z</dcterms:modified>
</cp:coreProperties>
</file>