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337" r:id="rId4"/>
    <p:sldId id="258" r:id="rId5"/>
    <p:sldId id="261" r:id="rId6"/>
    <p:sldId id="260" r:id="rId7"/>
    <p:sldId id="262" r:id="rId8"/>
    <p:sldId id="263" r:id="rId9"/>
    <p:sldId id="338" r:id="rId10"/>
    <p:sldId id="264" r:id="rId11"/>
    <p:sldId id="282" r:id="rId12"/>
    <p:sldId id="266" r:id="rId13"/>
    <p:sldId id="339" r:id="rId14"/>
    <p:sldId id="265"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8" r:id="rId45"/>
    <p:sldId id="299" r:id="rId46"/>
    <p:sldId id="325" r:id="rId47"/>
    <p:sldId id="340"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9" r:id="rId65"/>
    <p:sldId id="326" r:id="rId66"/>
    <p:sldId id="327" r:id="rId67"/>
    <p:sldId id="328" r:id="rId68"/>
    <p:sldId id="329" r:id="rId69"/>
    <p:sldId id="317" r:id="rId70"/>
    <p:sldId id="320" r:id="rId71"/>
    <p:sldId id="321" r:id="rId72"/>
    <p:sldId id="322" r:id="rId73"/>
    <p:sldId id="323" r:id="rId74"/>
    <p:sldId id="324" r:id="rId75"/>
    <p:sldId id="330" r:id="rId76"/>
    <p:sldId id="331" r:id="rId77"/>
    <p:sldId id="332" r:id="rId78"/>
    <p:sldId id="333" r:id="rId79"/>
    <p:sldId id="334" r:id="rId80"/>
    <p:sldId id="336" r:id="rId81"/>
  </p:sldIdLst>
  <p:sldSz cx="9144000" cy="6858000" type="overhead"/>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66" d="100"/>
          <a:sy n="66" d="100"/>
        </p:scale>
        <p:origin x="-1440"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2"/>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ikihow.com/Install-the-Apache-Web-Server-on-a-Windows-P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www.tutorialspoint.com/php/php_function_readdir.htm" TargetMode="External"/><Relationship Id="rId3" Type="http://schemas.openxmlformats.org/officeDocument/2006/relationships/hyperlink" Target="http://www.tutorialspoint.com/php/php_function_chroot.htm" TargetMode="External"/><Relationship Id="rId7" Type="http://schemas.openxmlformats.org/officeDocument/2006/relationships/hyperlink" Target="http://www.tutorialspoint.com/php/php_function_opendir.htm" TargetMode="External"/><Relationship Id="rId2" Type="http://schemas.openxmlformats.org/officeDocument/2006/relationships/hyperlink" Target="http://www.tutorialspoint.com/php/php_function_chdir.htm" TargetMode="External"/><Relationship Id="rId1" Type="http://schemas.openxmlformats.org/officeDocument/2006/relationships/slideLayout" Target="../slideLayouts/slideLayout2.xml"/><Relationship Id="rId6" Type="http://schemas.openxmlformats.org/officeDocument/2006/relationships/hyperlink" Target="http://www.tutorialspoint.com/php/php_function_getcwd.htm" TargetMode="External"/><Relationship Id="rId5" Type="http://schemas.openxmlformats.org/officeDocument/2006/relationships/hyperlink" Target="http://www.tutorialspoint.com/php/php_function_closedir.htm" TargetMode="External"/><Relationship Id="rId10" Type="http://schemas.openxmlformats.org/officeDocument/2006/relationships/hyperlink" Target="http://www.tutorialspoint.com/php/php_function_scandir.htm" TargetMode="External"/><Relationship Id="rId4" Type="http://schemas.openxmlformats.org/officeDocument/2006/relationships/hyperlink" Target="http://www.tutorialspoint.com/php/php_function_dir.htm" TargetMode="External"/><Relationship Id="rId9" Type="http://schemas.openxmlformats.org/officeDocument/2006/relationships/hyperlink" Target="http://www.tutorialspoint.com/php/php_function_rewinddir.ht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www.w3schools.com/php/func_filesystem_fclose.asp" TargetMode="External"/><Relationship Id="rId3" Type="http://schemas.openxmlformats.org/officeDocument/2006/relationships/hyperlink" Target="http://www.w3schools.com/php/func_filesystem_chgrp.asp" TargetMode="External"/><Relationship Id="rId7" Type="http://schemas.openxmlformats.org/officeDocument/2006/relationships/hyperlink" Target="http://www.w3schools.com/php/func_filesystem_copy.asp" TargetMode="External"/><Relationship Id="rId2" Type="http://schemas.openxmlformats.org/officeDocument/2006/relationships/hyperlink" Target="http://www.w3schools.com/php/func_filesystem_basename.asp" TargetMode="External"/><Relationship Id="rId1" Type="http://schemas.openxmlformats.org/officeDocument/2006/relationships/slideLayout" Target="../slideLayouts/slideLayout2.xml"/><Relationship Id="rId6" Type="http://schemas.openxmlformats.org/officeDocument/2006/relationships/hyperlink" Target="http://www.w3schools.com/php/func_filesystem_clearstatcache.asp" TargetMode="External"/><Relationship Id="rId5" Type="http://schemas.openxmlformats.org/officeDocument/2006/relationships/hyperlink" Target="http://www.w3schools.com/php/func_filesystem_chown.asp" TargetMode="External"/><Relationship Id="rId10" Type="http://schemas.openxmlformats.org/officeDocument/2006/relationships/hyperlink" Target="http://www.w3schools.com/php/func_filesystem_disk_free_space.asp" TargetMode="External"/><Relationship Id="rId4" Type="http://schemas.openxmlformats.org/officeDocument/2006/relationships/hyperlink" Target="http://www.w3schools.com/php/func_filesystem_chmod.asp" TargetMode="External"/><Relationship Id="rId9" Type="http://schemas.openxmlformats.org/officeDocument/2006/relationships/hyperlink" Target="http://www.w3schools.com/php/func_filesystem_dirname.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mailto:imaginekp123@gmail.com"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UNIT II</a:t>
            </a:r>
            <a:endParaRPr lang="en-US" dirty="0"/>
          </a:p>
        </p:txBody>
      </p:sp>
      <p:sp>
        <p:nvSpPr>
          <p:cNvPr id="3" name="Subtitle 2"/>
          <p:cNvSpPr>
            <a:spLocks noGrp="1"/>
          </p:cNvSpPr>
          <p:nvPr>
            <p:ph type="subTitle" idx="1"/>
          </p:nvPr>
        </p:nvSpPr>
        <p:spPr/>
        <p:txBody>
          <a:bodyPr>
            <a:normAutofit/>
          </a:bodyPr>
          <a:lstStyle/>
          <a:p>
            <a:pPr algn="ctr"/>
            <a:r>
              <a:rPr lang="en-US" sz="2400" b="1" dirty="0" smtClean="0"/>
              <a:t>     Web-based scripting using PHP</a:t>
            </a:r>
          </a:p>
          <a:p>
            <a:endParaRPr lang="en-US" sz="2400" b="1" dirty="0" smtClean="0"/>
          </a:p>
        </p:txBody>
      </p:sp>
    </p:spTree>
    <p:extLst>
      <p:ext uri="{BB962C8B-B14F-4D97-AF65-F5344CB8AC3E}">
        <p14:creationId xmlns:p14="http://schemas.microsoft.com/office/powerpoint/2010/main" xmlns="" val="2023433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b="1" dirty="0">
                <a:latin typeface="Century Gothic (Body)"/>
              </a:rPr>
              <a:t>Single-line comments</a:t>
            </a:r>
            <a:endParaRPr lang="en-US" b="1" dirty="0"/>
          </a:p>
        </p:txBody>
      </p:sp>
      <p:sp>
        <p:nvSpPr>
          <p:cNvPr id="3" name="Content Placeholder 2"/>
          <p:cNvSpPr>
            <a:spLocks noGrp="1"/>
          </p:cNvSpPr>
          <p:nvPr>
            <p:ph idx="1"/>
          </p:nvPr>
        </p:nvSpPr>
        <p:spPr>
          <a:xfrm>
            <a:off x="502276" y="1571224"/>
            <a:ext cx="8393805" cy="5112912"/>
          </a:xfrm>
        </p:spPr>
        <p:txBody>
          <a:bodyPr>
            <a:normAutofit/>
          </a:bodyPr>
          <a:lstStyle/>
          <a:p>
            <a:pPr>
              <a:buNone/>
            </a:pPr>
            <a:r>
              <a:rPr lang="en-US" sz="2800" dirty="0" smtClean="0"/>
              <a:t>They </a:t>
            </a:r>
            <a:r>
              <a:rPr lang="en-US" sz="2800" dirty="0"/>
              <a:t>are generally used for short explanations or notes relevant to the local code. Here are the examples of single line comments.</a:t>
            </a:r>
          </a:p>
          <a:p>
            <a:pPr>
              <a:buNone/>
            </a:pPr>
            <a:r>
              <a:rPr lang="en-US" sz="2800" dirty="0" smtClean="0"/>
              <a:t>&lt;?</a:t>
            </a:r>
            <a:endParaRPr lang="en-US" sz="2800" dirty="0"/>
          </a:p>
          <a:p>
            <a:pPr>
              <a:buNone/>
            </a:pPr>
            <a:r>
              <a:rPr lang="en-US" sz="2800" dirty="0"/>
              <a:t>   </a:t>
            </a:r>
            <a:r>
              <a:rPr lang="en-US" sz="2800" dirty="0">
                <a:solidFill>
                  <a:srgbClr val="FF0000"/>
                </a:solidFill>
              </a:rPr>
              <a:t># This is a comment, and</a:t>
            </a:r>
          </a:p>
          <a:p>
            <a:pPr>
              <a:buNone/>
            </a:pPr>
            <a:r>
              <a:rPr lang="en-US" sz="2800" dirty="0">
                <a:solidFill>
                  <a:srgbClr val="FF0000"/>
                </a:solidFill>
              </a:rPr>
              <a:t>   # This is the second line of the comment</a:t>
            </a:r>
          </a:p>
          <a:p>
            <a:pPr>
              <a:buNone/>
            </a:pPr>
            <a:r>
              <a:rPr lang="en-US" sz="2800" dirty="0">
                <a:solidFill>
                  <a:srgbClr val="FF0000"/>
                </a:solidFill>
              </a:rPr>
              <a:t>   </a:t>
            </a:r>
          </a:p>
          <a:p>
            <a:pPr>
              <a:buNone/>
            </a:pPr>
            <a:r>
              <a:rPr lang="en-US" sz="2800" dirty="0">
                <a:solidFill>
                  <a:srgbClr val="FF0000"/>
                </a:solidFill>
              </a:rPr>
              <a:t>   // This is a comment too. Each style comments only</a:t>
            </a:r>
          </a:p>
          <a:p>
            <a:pPr>
              <a:buNone/>
            </a:pPr>
            <a:r>
              <a:rPr lang="en-US" sz="2800" dirty="0"/>
              <a:t>   print "An example with single line comments";</a:t>
            </a:r>
          </a:p>
          <a:p>
            <a:pPr>
              <a:buNone/>
            </a:pPr>
            <a:r>
              <a:rPr lang="en-US" sz="2800" dirty="0"/>
              <a:t>?&gt;</a:t>
            </a:r>
            <a:endParaRPr lang="en-US" sz="2800" dirty="0" smtClean="0"/>
          </a:p>
        </p:txBody>
      </p:sp>
    </p:spTree>
    <p:extLst>
      <p:ext uri="{BB962C8B-B14F-4D97-AF65-F5344CB8AC3E}">
        <p14:creationId xmlns:p14="http://schemas.microsoft.com/office/powerpoint/2010/main" xmlns="" val="4251138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sz="4800" b="1" dirty="0">
                <a:latin typeface="Century Gothic (Body)"/>
              </a:rPr>
              <a:t>Multi-lines </a:t>
            </a:r>
            <a:r>
              <a:rPr lang="en-US" sz="4800" b="1" dirty="0" smtClean="0">
                <a:latin typeface="Century Gothic (Body)"/>
              </a:rPr>
              <a:t>comments</a:t>
            </a:r>
            <a:endParaRPr lang="en-US" sz="4800" b="1" dirty="0"/>
          </a:p>
        </p:txBody>
      </p:sp>
      <p:sp>
        <p:nvSpPr>
          <p:cNvPr id="3" name="Content Placeholder 2"/>
          <p:cNvSpPr>
            <a:spLocks noGrp="1"/>
          </p:cNvSpPr>
          <p:nvPr>
            <p:ph idx="1"/>
          </p:nvPr>
        </p:nvSpPr>
        <p:spPr>
          <a:xfrm>
            <a:off x="502276" y="1571224"/>
            <a:ext cx="8393805" cy="5112912"/>
          </a:xfrm>
        </p:spPr>
        <p:txBody>
          <a:bodyPr>
            <a:normAutofit/>
          </a:bodyPr>
          <a:lstStyle/>
          <a:p>
            <a:pPr>
              <a:buNone/>
            </a:pPr>
            <a:r>
              <a:rPr lang="en-US" sz="2400" dirty="0" smtClean="0"/>
              <a:t>They </a:t>
            </a:r>
            <a:r>
              <a:rPr lang="en-US" sz="2400" dirty="0"/>
              <a:t>are generally used to provide pseudocode algorithms and more detailed explanations when necessary. The multiline style of commenting is the same as in C. Here are the example of multi lines comments.</a:t>
            </a:r>
          </a:p>
          <a:p>
            <a:pPr>
              <a:buNone/>
            </a:pPr>
            <a:r>
              <a:rPr lang="en-US" sz="2400" dirty="0" smtClean="0"/>
              <a:t>&lt;?</a:t>
            </a:r>
            <a:endParaRPr lang="en-US" sz="2400" dirty="0"/>
          </a:p>
          <a:p>
            <a:pPr>
              <a:buNone/>
            </a:pPr>
            <a:r>
              <a:rPr lang="en-US" sz="2400" dirty="0" smtClean="0"/>
              <a:t>   </a:t>
            </a:r>
            <a:r>
              <a:rPr lang="en-US" sz="2400" dirty="0" smtClean="0">
                <a:solidFill>
                  <a:srgbClr val="FF0000"/>
                </a:solidFill>
              </a:rPr>
              <a:t> </a:t>
            </a:r>
            <a:r>
              <a:rPr lang="en-US" sz="2400" dirty="0">
                <a:solidFill>
                  <a:srgbClr val="FF0000"/>
                </a:solidFill>
              </a:rPr>
              <a:t>/* This is a comment with multiline</a:t>
            </a:r>
          </a:p>
          <a:p>
            <a:pPr>
              <a:buNone/>
            </a:pPr>
            <a:r>
              <a:rPr lang="en-US" sz="2400" dirty="0">
                <a:solidFill>
                  <a:srgbClr val="FF0000"/>
                </a:solidFill>
              </a:rPr>
              <a:t>      Author : Mohammad </a:t>
            </a:r>
            <a:r>
              <a:rPr lang="en-US" sz="2400" dirty="0" err="1">
                <a:solidFill>
                  <a:srgbClr val="FF0000"/>
                </a:solidFill>
              </a:rPr>
              <a:t>Mohtashim</a:t>
            </a:r>
            <a:endParaRPr lang="en-US" sz="2400" dirty="0">
              <a:solidFill>
                <a:srgbClr val="FF0000"/>
              </a:solidFill>
            </a:endParaRPr>
          </a:p>
          <a:p>
            <a:pPr>
              <a:buNone/>
            </a:pPr>
            <a:r>
              <a:rPr lang="en-US" sz="2400" dirty="0">
                <a:solidFill>
                  <a:srgbClr val="FF0000"/>
                </a:solidFill>
              </a:rPr>
              <a:t>      Purpose: Multiline Comments Demo</a:t>
            </a:r>
          </a:p>
          <a:p>
            <a:pPr>
              <a:buNone/>
            </a:pPr>
            <a:r>
              <a:rPr lang="en-US" sz="2400" dirty="0">
                <a:solidFill>
                  <a:srgbClr val="FF0000"/>
                </a:solidFill>
              </a:rPr>
              <a:t>      Subject: PHP</a:t>
            </a:r>
          </a:p>
          <a:p>
            <a:pPr>
              <a:buNone/>
            </a:pPr>
            <a:r>
              <a:rPr lang="en-US" sz="2400" dirty="0">
                <a:solidFill>
                  <a:srgbClr val="FF0000"/>
                </a:solidFill>
              </a:rPr>
              <a:t>   */</a:t>
            </a:r>
            <a:endParaRPr lang="en-US" sz="2400" dirty="0"/>
          </a:p>
          <a:p>
            <a:pPr>
              <a:buNone/>
            </a:pPr>
            <a:r>
              <a:rPr lang="en-US" sz="2400" dirty="0"/>
              <a:t>   print "An example with multi line comments";</a:t>
            </a:r>
          </a:p>
          <a:p>
            <a:pPr>
              <a:buNone/>
            </a:pPr>
            <a:r>
              <a:rPr lang="en-US" sz="2400" dirty="0"/>
              <a:t>?&gt;</a:t>
            </a:r>
            <a:endParaRPr lang="en-US" sz="2400" dirty="0" smtClean="0"/>
          </a:p>
        </p:txBody>
      </p:sp>
    </p:spTree>
    <p:extLst>
      <p:ext uri="{BB962C8B-B14F-4D97-AF65-F5344CB8AC3E}">
        <p14:creationId xmlns:p14="http://schemas.microsoft.com/office/powerpoint/2010/main" xmlns="" val="3422975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PHP - Variable </a:t>
            </a:r>
            <a:r>
              <a:rPr lang="en-US" dirty="0" smtClean="0"/>
              <a:t>Types</a:t>
            </a:r>
            <a:endParaRPr lang="en-US" dirty="0"/>
          </a:p>
        </p:txBody>
      </p:sp>
      <p:sp>
        <p:nvSpPr>
          <p:cNvPr id="3" name="Content Placeholder 2"/>
          <p:cNvSpPr>
            <a:spLocks noGrp="1"/>
          </p:cNvSpPr>
          <p:nvPr>
            <p:ph idx="1"/>
          </p:nvPr>
        </p:nvSpPr>
        <p:spPr>
          <a:xfrm>
            <a:off x="502276" y="1571224"/>
            <a:ext cx="8393805" cy="5112912"/>
          </a:xfrm>
        </p:spPr>
        <p:txBody>
          <a:bodyPr>
            <a:noAutofit/>
          </a:bodyPr>
          <a:lstStyle/>
          <a:p>
            <a:r>
              <a:rPr lang="en-US" sz="2800" dirty="0"/>
              <a:t>PHP has a total of eight data types which we use to construct our variables −</a:t>
            </a:r>
          </a:p>
          <a:p>
            <a:r>
              <a:rPr lang="en-US" sz="2800" b="1" dirty="0"/>
              <a:t>Integers</a:t>
            </a:r>
            <a:r>
              <a:rPr lang="en-US" sz="2800" dirty="0"/>
              <a:t> − are whole numbers, without a decimal point, like 4195.</a:t>
            </a:r>
          </a:p>
          <a:p>
            <a:r>
              <a:rPr lang="en-US" sz="2800" b="1" dirty="0"/>
              <a:t>Doubles</a:t>
            </a:r>
            <a:r>
              <a:rPr lang="en-US" sz="2800" dirty="0"/>
              <a:t> − are floating-point numbers, like 3.14159 or 49.1.</a:t>
            </a:r>
          </a:p>
          <a:p>
            <a:r>
              <a:rPr lang="en-US" sz="2800" b="1" dirty="0"/>
              <a:t>Booleans</a:t>
            </a:r>
            <a:r>
              <a:rPr lang="en-US" sz="2800" dirty="0"/>
              <a:t> − have only two possible values either true or false.</a:t>
            </a:r>
          </a:p>
          <a:p>
            <a:r>
              <a:rPr lang="en-US" sz="2800" b="1" dirty="0"/>
              <a:t>NULL</a:t>
            </a:r>
            <a:r>
              <a:rPr lang="en-US" sz="2800" dirty="0"/>
              <a:t> − is a special type that only has one value: NULL.</a:t>
            </a:r>
          </a:p>
          <a:p>
            <a:r>
              <a:rPr lang="en-US" sz="2800" b="1" dirty="0"/>
              <a:t>Strings</a:t>
            </a:r>
            <a:r>
              <a:rPr lang="en-US" sz="2800" dirty="0"/>
              <a:t> − are sequences of characters, like 'PHP supports string operations</a:t>
            </a:r>
            <a:r>
              <a:rPr lang="en-US" sz="2800" dirty="0" smtClean="0"/>
              <a:t>.'</a:t>
            </a:r>
            <a:endParaRPr lang="en-US" sz="2800" dirty="0"/>
          </a:p>
        </p:txBody>
      </p:sp>
    </p:spTree>
    <p:extLst>
      <p:ext uri="{BB962C8B-B14F-4D97-AF65-F5344CB8AC3E}">
        <p14:creationId xmlns:p14="http://schemas.microsoft.com/office/powerpoint/2010/main" xmlns="" val="2096458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PHP - Variable </a:t>
            </a:r>
            <a:r>
              <a:rPr lang="en-US" dirty="0" smtClean="0"/>
              <a:t>Types</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b="1" dirty="0" smtClean="0"/>
              <a:t>Arrays</a:t>
            </a:r>
            <a:r>
              <a:rPr lang="en-US" dirty="0"/>
              <a:t> − are named and indexed collections of other values.</a:t>
            </a:r>
          </a:p>
          <a:p>
            <a:r>
              <a:rPr lang="en-US" b="1" dirty="0"/>
              <a:t>Objects</a:t>
            </a:r>
            <a:r>
              <a:rPr lang="en-US" dirty="0"/>
              <a:t> − are instances of programmer-defined classes, which can package up both other kinds of values and functions that are specific to the class.</a:t>
            </a:r>
          </a:p>
          <a:p>
            <a:r>
              <a:rPr lang="en-US" b="1" dirty="0"/>
              <a:t>Resources</a:t>
            </a:r>
            <a:r>
              <a:rPr lang="en-US" dirty="0"/>
              <a:t> − are special variables that hold references to resources external to PHP (such as database connections).</a:t>
            </a:r>
          </a:p>
          <a:p>
            <a:endParaRPr lang="en-US" sz="2400" dirty="0" smtClean="0">
              <a:latin typeface="Century Gothic (Body)"/>
            </a:endParaRPr>
          </a:p>
        </p:txBody>
      </p:sp>
    </p:spTree>
    <p:extLst>
      <p:ext uri="{BB962C8B-B14F-4D97-AF65-F5344CB8AC3E}">
        <p14:creationId xmlns:p14="http://schemas.microsoft.com/office/powerpoint/2010/main" xmlns="" val="2096458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Variables in </a:t>
            </a:r>
            <a:r>
              <a:rPr lang="en-US" dirty="0" smtClean="0"/>
              <a:t>PHP</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Variables are used for storing values, like text strings, numbers or arrays. When a variable is declared, it can be used over and over again in your script. All variables in PHP start with a $ sign symbol. The correct way of declaring a variable in PHP: $</a:t>
            </a:r>
            <a:r>
              <a:rPr lang="en-US" sz="2400" dirty="0" err="1"/>
              <a:t>var_name</a:t>
            </a:r>
            <a:r>
              <a:rPr lang="en-US" sz="2400" dirty="0"/>
              <a:t> = value;  New PHP programmers often forget the $ sign at the beginning of the variable. In that case it will not work. Let's try creating a variable containing a string, and a variable containing a number: </a:t>
            </a:r>
            <a:r>
              <a:rPr lang="en-US" sz="2400" dirty="0">
                <a:solidFill>
                  <a:srgbClr val="00B050"/>
                </a:solidFill>
              </a:rPr>
              <a:t>&lt;?php </a:t>
            </a:r>
            <a:endParaRPr lang="en-US" sz="2400" dirty="0" smtClean="0">
              <a:solidFill>
                <a:srgbClr val="00B050"/>
              </a:solidFill>
            </a:endParaRPr>
          </a:p>
          <a:p>
            <a:r>
              <a:rPr lang="en-US" sz="2400" dirty="0" smtClean="0">
                <a:solidFill>
                  <a:srgbClr val="00B050"/>
                </a:solidFill>
              </a:rPr>
              <a:t>$</a:t>
            </a:r>
            <a:r>
              <a:rPr lang="en-US" sz="2400" dirty="0">
                <a:solidFill>
                  <a:srgbClr val="00B050"/>
                </a:solidFill>
              </a:rPr>
              <a:t>txt="Hello World</a:t>
            </a:r>
            <a:r>
              <a:rPr lang="en-US" sz="2400" dirty="0" smtClean="0">
                <a:solidFill>
                  <a:srgbClr val="00B050"/>
                </a:solidFill>
              </a:rPr>
              <a:t>!";</a:t>
            </a:r>
          </a:p>
          <a:p>
            <a:r>
              <a:rPr lang="en-US" sz="2400" dirty="0" smtClean="0">
                <a:solidFill>
                  <a:srgbClr val="00B050"/>
                </a:solidFill>
              </a:rPr>
              <a:t> </a:t>
            </a:r>
            <a:r>
              <a:rPr lang="en-US" sz="2400" dirty="0">
                <a:solidFill>
                  <a:srgbClr val="00B050"/>
                </a:solidFill>
              </a:rPr>
              <a:t>$x=16; </a:t>
            </a:r>
            <a:endParaRPr lang="en-US" sz="2400" dirty="0" smtClean="0">
              <a:solidFill>
                <a:srgbClr val="00B050"/>
              </a:solidFill>
            </a:endParaRPr>
          </a:p>
          <a:p>
            <a:r>
              <a:rPr lang="en-US" sz="2400" dirty="0" smtClean="0">
                <a:solidFill>
                  <a:srgbClr val="00B050"/>
                </a:solidFill>
              </a:rPr>
              <a:t>echo $txt;</a:t>
            </a:r>
          </a:p>
          <a:p>
            <a:r>
              <a:rPr lang="en-US" sz="2400" dirty="0" smtClean="0">
                <a:solidFill>
                  <a:srgbClr val="00B050"/>
                </a:solidFill>
              </a:rPr>
              <a:t>?&gt;</a:t>
            </a:r>
          </a:p>
        </p:txBody>
      </p:sp>
    </p:spTree>
    <p:extLst>
      <p:ext uri="{BB962C8B-B14F-4D97-AF65-F5344CB8AC3E}">
        <p14:creationId xmlns:p14="http://schemas.microsoft.com/office/powerpoint/2010/main" xmlns="" val="749077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b="1" dirty="0">
                <a:latin typeface="Century Gothic (Body)"/>
              </a:rPr>
              <a:t>PHP is a Loosely Typed Language</a:t>
            </a:r>
            <a:endParaRPr lang="en-US" b="1" dirty="0"/>
          </a:p>
        </p:txBody>
      </p:sp>
      <p:sp>
        <p:nvSpPr>
          <p:cNvPr id="3" name="Content Placeholder 2"/>
          <p:cNvSpPr>
            <a:spLocks noGrp="1"/>
          </p:cNvSpPr>
          <p:nvPr>
            <p:ph idx="1"/>
          </p:nvPr>
        </p:nvSpPr>
        <p:spPr>
          <a:xfrm>
            <a:off x="502276" y="1571224"/>
            <a:ext cx="8393805" cy="5112912"/>
          </a:xfrm>
        </p:spPr>
        <p:txBody>
          <a:bodyPr>
            <a:normAutofit/>
          </a:bodyPr>
          <a:lstStyle/>
          <a:p>
            <a:r>
              <a:rPr lang="en-US" dirty="0" smtClean="0"/>
              <a:t>In </a:t>
            </a:r>
            <a:r>
              <a:rPr lang="en-US" dirty="0"/>
              <a:t>PHP, a variable does not need to be declared before adding a value to it. In the example above, you see that you do not have to tell PHP which data type the variable is. PHP automatically converts the variable to the correct data type, depending on its value. In a strongly typed programming language, you have to declare (define) the type and name of the variable before using it. In PHP, the variable is declared automatically when you use it. </a:t>
            </a:r>
            <a:endParaRPr lang="en-US" dirty="0" smtClean="0"/>
          </a:p>
        </p:txBody>
      </p:sp>
    </p:spTree>
    <p:extLst>
      <p:ext uri="{BB962C8B-B14F-4D97-AF65-F5344CB8AC3E}">
        <p14:creationId xmlns:p14="http://schemas.microsoft.com/office/powerpoint/2010/main" xmlns="" val="1771277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err="1" smtClean="0"/>
              <a:t>PHPMyAdmin</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3600" dirty="0" err="1" smtClean="0">
                <a:latin typeface="Century Gothic (Body)"/>
              </a:rPr>
              <a:t>phpMyAdmin</a:t>
            </a:r>
            <a:r>
              <a:rPr lang="en-US" sz="3600" dirty="0" smtClean="0">
                <a:latin typeface="Century Gothic (Body)"/>
              </a:rPr>
              <a:t> is a free and open source tool written in php intended to handle the administration of </a:t>
            </a:r>
            <a:r>
              <a:rPr lang="en-US" sz="3600" dirty="0" err="1" smtClean="0">
                <a:latin typeface="Century Gothic (Body)"/>
              </a:rPr>
              <a:t>mysql</a:t>
            </a:r>
            <a:r>
              <a:rPr lang="en-US" sz="3600" dirty="0" smtClean="0">
                <a:latin typeface="Century Gothic (Body)"/>
              </a:rPr>
              <a:t> with the use of web browser.</a:t>
            </a:r>
          </a:p>
          <a:p>
            <a:r>
              <a:rPr lang="en-US" sz="3600" dirty="0" smtClean="0">
                <a:latin typeface="Century Gothic (Body)"/>
              </a:rPr>
              <a:t>It can perform various tasks such as creating, modifying or deleting databases, tables, fields or rows. Executing SQL </a:t>
            </a:r>
            <a:r>
              <a:rPr lang="en-US" sz="3600" dirty="0" err="1" smtClean="0">
                <a:latin typeface="Century Gothic (Body)"/>
              </a:rPr>
              <a:t>statements,or</a:t>
            </a:r>
            <a:r>
              <a:rPr lang="en-US" sz="3600" dirty="0" smtClean="0">
                <a:latin typeface="Century Gothic (Body)"/>
              </a:rPr>
              <a:t> manipulating users.</a:t>
            </a:r>
            <a:endParaRPr lang="en-US" sz="3600" dirty="0">
              <a:latin typeface="Century Gothic (Body)"/>
            </a:endParaRPr>
          </a:p>
          <a:p>
            <a:r>
              <a:rPr lang="en-US" sz="3600" dirty="0" smtClean="0">
                <a:latin typeface="Century Gothic (Body)"/>
              </a:rPr>
              <a:t>Features of </a:t>
            </a:r>
            <a:r>
              <a:rPr lang="en-US" sz="3600" dirty="0" err="1" smtClean="0">
                <a:latin typeface="Century Gothic (Body)"/>
              </a:rPr>
              <a:t>phpMyAdmin</a:t>
            </a:r>
            <a:endParaRPr lang="en-US" sz="3600" dirty="0">
              <a:latin typeface="Century Gothic (Body)"/>
            </a:endParaRPr>
          </a:p>
          <a:p>
            <a:r>
              <a:rPr lang="en-US" sz="3600" dirty="0" err="1" smtClean="0">
                <a:latin typeface="Century Gothic (Body)"/>
              </a:rPr>
              <a:t>Assingment</a:t>
            </a:r>
            <a:r>
              <a:rPr lang="en-US" sz="3600" dirty="0" smtClean="0">
                <a:latin typeface="Century Gothic (Body)"/>
              </a:rPr>
              <a:t>.</a:t>
            </a:r>
          </a:p>
          <a:p>
            <a:endParaRPr lang="en-US" sz="2400" dirty="0" smtClean="0">
              <a:latin typeface="Century Gothic (Body)"/>
            </a:endParaRPr>
          </a:p>
        </p:txBody>
      </p:sp>
    </p:spTree>
    <p:extLst>
      <p:ext uri="{BB962C8B-B14F-4D97-AF65-F5344CB8AC3E}">
        <p14:creationId xmlns:p14="http://schemas.microsoft.com/office/powerpoint/2010/main" xmlns="" val="1492282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853" y="0"/>
            <a:ext cx="7421065" cy="888642"/>
          </a:xfrm>
        </p:spPr>
        <p:txBody>
          <a:bodyPr/>
          <a:lstStyle/>
          <a:p>
            <a:r>
              <a:rPr lang="en-US" b="1" dirty="0">
                <a:latin typeface="Century Gothic (Body)"/>
              </a:rPr>
              <a:t>The Concatenation Operator</a:t>
            </a:r>
            <a:endParaRPr lang="en-US" b="1" dirty="0"/>
          </a:p>
        </p:txBody>
      </p:sp>
      <p:sp>
        <p:nvSpPr>
          <p:cNvPr id="3" name="Content Placeholder 2"/>
          <p:cNvSpPr>
            <a:spLocks noGrp="1"/>
          </p:cNvSpPr>
          <p:nvPr>
            <p:ph idx="1"/>
          </p:nvPr>
        </p:nvSpPr>
        <p:spPr>
          <a:xfrm>
            <a:off x="502276" y="1146629"/>
            <a:ext cx="8393805" cy="5537507"/>
          </a:xfrm>
        </p:spPr>
        <p:txBody>
          <a:bodyPr>
            <a:noAutofit/>
          </a:bodyPr>
          <a:lstStyle/>
          <a:p>
            <a:pPr>
              <a:buNone/>
            </a:pPr>
            <a:r>
              <a:rPr lang="en-US" sz="2800" dirty="0" smtClean="0"/>
              <a:t>There </a:t>
            </a:r>
            <a:r>
              <a:rPr lang="en-US" sz="2800" dirty="0"/>
              <a:t>is only one string operator in PHP. </a:t>
            </a:r>
          </a:p>
          <a:p>
            <a:pPr>
              <a:buNone/>
            </a:pPr>
            <a:r>
              <a:rPr lang="en-US" sz="2800" dirty="0" smtClean="0"/>
              <a:t>The </a:t>
            </a:r>
            <a:r>
              <a:rPr lang="en-US" sz="2800" dirty="0"/>
              <a:t>concatenation operator (.)  is used to put two string values together. </a:t>
            </a:r>
            <a:endParaRPr lang="en-US" sz="2800" dirty="0" smtClean="0"/>
          </a:p>
          <a:p>
            <a:pPr>
              <a:buNone/>
            </a:pPr>
            <a:r>
              <a:rPr lang="en-US" sz="2800" dirty="0" smtClean="0"/>
              <a:t>To </a:t>
            </a:r>
            <a:r>
              <a:rPr lang="en-US" sz="2800" dirty="0"/>
              <a:t>concatenate two string variables together, use the concatenation operator: </a:t>
            </a:r>
            <a:r>
              <a:rPr lang="en-US" sz="2800" dirty="0">
                <a:solidFill>
                  <a:srgbClr val="FF0000"/>
                </a:solidFill>
              </a:rPr>
              <a:t>&lt;?php </a:t>
            </a:r>
          </a:p>
          <a:p>
            <a:pPr marL="0" indent="0">
              <a:buNone/>
            </a:pPr>
            <a:r>
              <a:rPr lang="en-US" sz="2800" dirty="0" smtClean="0">
                <a:solidFill>
                  <a:srgbClr val="FF0000"/>
                </a:solidFill>
              </a:rPr>
              <a:t>		</a:t>
            </a:r>
            <a:r>
              <a:rPr lang="en-US" sz="2400" dirty="0" smtClean="0">
                <a:solidFill>
                  <a:srgbClr val="FF0000"/>
                </a:solidFill>
              </a:rPr>
              <a:t>$</a:t>
            </a:r>
            <a:r>
              <a:rPr lang="en-US" sz="2400" dirty="0">
                <a:solidFill>
                  <a:srgbClr val="FF0000"/>
                </a:solidFill>
              </a:rPr>
              <a:t>txt1="Hello World!"; </a:t>
            </a:r>
            <a:endParaRPr lang="en-US" sz="2400" dirty="0" smtClean="0">
              <a:solidFill>
                <a:srgbClr val="FF0000"/>
              </a:solidFill>
            </a:endParaRPr>
          </a:p>
          <a:p>
            <a:pPr marL="0" indent="0">
              <a:buNone/>
            </a:pPr>
            <a:r>
              <a:rPr lang="en-US" sz="2400" dirty="0">
                <a:solidFill>
                  <a:srgbClr val="FF0000"/>
                </a:solidFill>
              </a:rPr>
              <a:t>	</a:t>
            </a:r>
            <a:r>
              <a:rPr lang="en-US" sz="2400" dirty="0" smtClean="0">
                <a:solidFill>
                  <a:srgbClr val="FF0000"/>
                </a:solidFill>
              </a:rPr>
              <a:t>	$</a:t>
            </a:r>
            <a:r>
              <a:rPr lang="en-US" sz="2400" dirty="0">
                <a:solidFill>
                  <a:srgbClr val="FF0000"/>
                </a:solidFill>
              </a:rPr>
              <a:t>txt2="What a nice day!"; </a:t>
            </a:r>
            <a:endParaRPr lang="en-US" sz="2400" dirty="0" smtClean="0">
              <a:solidFill>
                <a:srgbClr val="FF0000"/>
              </a:solidFill>
            </a:endParaRPr>
          </a:p>
          <a:p>
            <a:pPr marL="0" indent="0">
              <a:buNone/>
            </a:pPr>
            <a:r>
              <a:rPr lang="en-US" sz="2400" dirty="0">
                <a:solidFill>
                  <a:srgbClr val="FF0000"/>
                </a:solidFill>
              </a:rPr>
              <a:t>	</a:t>
            </a:r>
            <a:r>
              <a:rPr lang="en-US" sz="2400" dirty="0" smtClean="0">
                <a:solidFill>
                  <a:srgbClr val="FF0000"/>
                </a:solidFill>
              </a:rPr>
              <a:t>	echo </a:t>
            </a:r>
            <a:r>
              <a:rPr lang="en-US" sz="2400" dirty="0">
                <a:solidFill>
                  <a:srgbClr val="FF0000"/>
                </a:solidFill>
              </a:rPr>
              <a:t>$txt1 . " " . $txt2; </a:t>
            </a:r>
            <a:endParaRPr lang="en-US" sz="2400" dirty="0" smtClean="0">
              <a:solidFill>
                <a:srgbClr val="FF0000"/>
              </a:solidFill>
            </a:endParaRPr>
          </a:p>
          <a:p>
            <a:pPr marL="0" indent="0">
              <a:buNone/>
            </a:pPr>
            <a:r>
              <a:rPr lang="en-US" sz="2400" dirty="0">
                <a:solidFill>
                  <a:srgbClr val="FF0000"/>
                </a:solidFill>
              </a:rPr>
              <a:t>	</a:t>
            </a:r>
            <a:r>
              <a:rPr lang="en-US" sz="2400" dirty="0" smtClean="0">
                <a:solidFill>
                  <a:srgbClr val="FF0000"/>
                </a:solidFill>
              </a:rPr>
              <a:t>?&gt;  </a:t>
            </a:r>
          </a:p>
          <a:p>
            <a:pPr marL="0" indent="0">
              <a:buNone/>
            </a:pPr>
            <a:r>
              <a:rPr lang="en-US" sz="2400" dirty="0" smtClean="0"/>
              <a:t> </a:t>
            </a:r>
            <a:r>
              <a:rPr lang="en-US" sz="2400" dirty="0"/>
              <a:t>The output of the code above will be: </a:t>
            </a:r>
            <a:endParaRPr lang="en-US" sz="2400" dirty="0" smtClean="0"/>
          </a:p>
          <a:p>
            <a:pPr marL="0" indent="0">
              <a:buNone/>
            </a:pPr>
            <a:r>
              <a:rPr lang="en-US" sz="2400" b="1" dirty="0" smtClean="0">
                <a:solidFill>
                  <a:srgbClr val="00B050"/>
                </a:solidFill>
              </a:rPr>
              <a:t>Hello </a:t>
            </a:r>
            <a:r>
              <a:rPr lang="en-US" sz="2400" b="1" dirty="0">
                <a:solidFill>
                  <a:srgbClr val="00B050"/>
                </a:solidFill>
              </a:rPr>
              <a:t>World! What a nice day</a:t>
            </a:r>
            <a:r>
              <a:rPr lang="en-US" sz="2400" b="1" dirty="0" smtClean="0">
                <a:solidFill>
                  <a:srgbClr val="00B050"/>
                </a:solidFill>
              </a:rPr>
              <a:t>!</a:t>
            </a:r>
          </a:p>
        </p:txBody>
      </p:sp>
    </p:spTree>
    <p:extLst>
      <p:ext uri="{BB962C8B-B14F-4D97-AF65-F5344CB8AC3E}">
        <p14:creationId xmlns:p14="http://schemas.microsoft.com/office/powerpoint/2010/main" xmlns="" val="400894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PHP Operators</a:t>
            </a:r>
          </a:p>
        </p:txBody>
      </p:sp>
      <p:sp>
        <p:nvSpPr>
          <p:cNvPr id="3" name="Content Placeholder 2"/>
          <p:cNvSpPr>
            <a:spLocks noGrp="1"/>
          </p:cNvSpPr>
          <p:nvPr>
            <p:ph idx="1"/>
          </p:nvPr>
        </p:nvSpPr>
        <p:spPr>
          <a:xfrm>
            <a:off x="502276" y="1571224"/>
            <a:ext cx="8393805" cy="5112912"/>
          </a:xfrm>
        </p:spPr>
        <p:txBody>
          <a:bodyPr>
            <a:normAutofit fontScale="85000" lnSpcReduction="20000"/>
          </a:bodyPr>
          <a:lstStyle/>
          <a:p>
            <a:pPr>
              <a:buNone/>
            </a:pPr>
            <a:r>
              <a:rPr lang="en-US" sz="2400" dirty="0">
                <a:latin typeface="Century Gothic (Body)"/>
              </a:rPr>
              <a:t>Arithmetic Operators </a:t>
            </a:r>
            <a:endParaRPr lang="en-US" sz="2400" dirty="0" smtClean="0">
              <a:latin typeface="Century Gothic (Body)"/>
            </a:endParaRPr>
          </a:p>
          <a:p>
            <a:pPr>
              <a:buNone/>
            </a:pPr>
            <a:r>
              <a:rPr lang="en-US" sz="2400" dirty="0" smtClean="0">
                <a:latin typeface="Century Gothic (Body)"/>
              </a:rPr>
              <a:t>Operator 		Description 					Example 					Result </a:t>
            </a:r>
          </a:p>
          <a:p>
            <a:pPr>
              <a:buNone/>
            </a:pPr>
            <a:r>
              <a:rPr lang="en-US" sz="2400" dirty="0" smtClean="0">
                <a:latin typeface="Century Gothic (Body)"/>
              </a:rPr>
              <a:t>+ 				Addition 						x=2, x+2 					4 </a:t>
            </a:r>
          </a:p>
          <a:p>
            <a:pPr>
              <a:buNone/>
            </a:pPr>
            <a:r>
              <a:rPr lang="en-US" sz="2400" dirty="0" smtClean="0">
                <a:latin typeface="Century Gothic (Body)"/>
              </a:rPr>
              <a:t>- 				Subtraction 					x=2, </a:t>
            </a:r>
            <a:r>
              <a:rPr lang="en-US" sz="2400" dirty="0">
                <a:latin typeface="Century Gothic (Body)"/>
              </a:rPr>
              <a:t>5-x </a:t>
            </a:r>
            <a:r>
              <a:rPr lang="en-US" sz="2400" dirty="0" smtClean="0">
                <a:latin typeface="Century Gothic (Body)"/>
              </a:rPr>
              <a:t>					3 </a:t>
            </a:r>
          </a:p>
          <a:p>
            <a:pPr>
              <a:buNone/>
            </a:pPr>
            <a:r>
              <a:rPr lang="en-US" sz="2400" dirty="0" smtClean="0">
                <a:latin typeface="Century Gothic (Body)"/>
              </a:rPr>
              <a:t>* 				Multiplication 				x=4, </a:t>
            </a:r>
            <a:r>
              <a:rPr lang="en-US" sz="2400" dirty="0">
                <a:latin typeface="Century Gothic (Body)"/>
              </a:rPr>
              <a:t>x*5 </a:t>
            </a:r>
            <a:r>
              <a:rPr lang="en-US" sz="2400" dirty="0" smtClean="0">
                <a:latin typeface="Century Gothic (Body)"/>
              </a:rPr>
              <a:t>					20 </a:t>
            </a:r>
          </a:p>
          <a:p>
            <a:pPr>
              <a:buNone/>
            </a:pPr>
            <a:r>
              <a:rPr lang="en-US" sz="2400" dirty="0" smtClean="0">
                <a:latin typeface="Century Gothic (Body)"/>
              </a:rPr>
              <a:t>/ 				Division 						15/5 						3</a:t>
            </a:r>
          </a:p>
          <a:p>
            <a:pPr>
              <a:buNone/>
            </a:pPr>
            <a:r>
              <a:rPr lang="en-US" sz="2400" dirty="0" smtClean="0">
                <a:latin typeface="Century Gothic (Body)"/>
              </a:rPr>
              <a:t>% 				Modulus </a:t>
            </a:r>
            <a:r>
              <a:rPr lang="en-US" sz="2400" dirty="0">
                <a:latin typeface="Century Gothic (Body)"/>
              </a:rPr>
              <a:t>(division remainder) 5%2 </a:t>
            </a:r>
            <a:r>
              <a:rPr lang="en-US" sz="2400" dirty="0" smtClean="0">
                <a:latin typeface="Century Gothic (Body)"/>
              </a:rPr>
              <a:t>					1 </a:t>
            </a:r>
          </a:p>
          <a:p>
            <a:pPr>
              <a:buNone/>
            </a:pPr>
            <a:r>
              <a:rPr lang="en-US" sz="2400" dirty="0" smtClean="0">
                <a:latin typeface="Century Gothic (Body)"/>
              </a:rPr>
              <a:t>++ 				Increment 					x=5, </a:t>
            </a:r>
            <a:r>
              <a:rPr lang="en-US" sz="2400" dirty="0">
                <a:latin typeface="Century Gothic (Body)"/>
              </a:rPr>
              <a:t>x++ </a:t>
            </a:r>
            <a:r>
              <a:rPr lang="en-US" sz="2400" dirty="0" smtClean="0">
                <a:latin typeface="Century Gothic (Body)"/>
              </a:rPr>
              <a:t>					x=6 </a:t>
            </a:r>
          </a:p>
          <a:p>
            <a:pPr>
              <a:buNone/>
            </a:pPr>
            <a:r>
              <a:rPr lang="en-US" sz="2400" dirty="0" smtClean="0">
                <a:latin typeface="Century Gothic (Body)"/>
              </a:rPr>
              <a:t>-- 				Decrement 					x=5, </a:t>
            </a:r>
            <a:r>
              <a:rPr lang="en-US" sz="2400" dirty="0">
                <a:latin typeface="Century Gothic (Body)"/>
              </a:rPr>
              <a:t>x-- </a:t>
            </a:r>
            <a:r>
              <a:rPr lang="en-US" sz="2400" dirty="0" smtClean="0">
                <a:latin typeface="Century Gothic (Body)"/>
              </a:rPr>
              <a:t>					x=4 </a:t>
            </a:r>
          </a:p>
        </p:txBody>
      </p:sp>
    </p:spTree>
    <p:extLst>
      <p:ext uri="{BB962C8B-B14F-4D97-AF65-F5344CB8AC3E}">
        <p14:creationId xmlns:p14="http://schemas.microsoft.com/office/powerpoint/2010/main" xmlns="" val="3196094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s-ES" dirty="0" err="1">
                <a:latin typeface="Century Gothic (Body)"/>
              </a:rPr>
              <a:t>Assignment</a:t>
            </a:r>
            <a:r>
              <a:rPr lang="es-ES" dirty="0">
                <a:latin typeface="Century Gothic (Body)"/>
              </a:rPr>
              <a:t> </a:t>
            </a:r>
            <a:r>
              <a:rPr lang="es-ES" dirty="0" err="1">
                <a:latin typeface="Century Gothic (Body)"/>
              </a:rPr>
              <a:t>Operators</a:t>
            </a:r>
            <a:r>
              <a:rPr lang="es-ES" dirty="0">
                <a:latin typeface="Century Gothic (Body)"/>
              </a:rPr>
              <a:t> </a:t>
            </a: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10000"/>
          </a:bodyPr>
          <a:lstStyle/>
          <a:p>
            <a:r>
              <a:rPr lang="es-ES" sz="2400" dirty="0" err="1" smtClean="0">
                <a:latin typeface="Century Gothic (Body)"/>
              </a:rPr>
              <a:t>Operator</a:t>
            </a:r>
            <a:r>
              <a:rPr lang="es-ES" sz="2400" dirty="0" smtClean="0">
                <a:latin typeface="Century Gothic (Body)"/>
              </a:rPr>
              <a:t> 					</a:t>
            </a:r>
            <a:r>
              <a:rPr lang="es-ES" sz="2400" dirty="0" err="1" smtClean="0">
                <a:latin typeface="Century Gothic (Body)"/>
              </a:rPr>
              <a:t>Example</a:t>
            </a:r>
            <a:r>
              <a:rPr lang="es-ES" sz="2400" dirty="0" smtClean="0">
                <a:latin typeface="Century Gothic (Body)"/>
              </a:rPr>
              <a:t> 						</a:t>
            </a:r>
            <a:r>
              <a:rPr lang="es-ES" sz="2400" dirty="0" err="1" smtClean="0">
                <a:latin typeface="Century Gothic (Body)"/>
              </a:rPr>
              <a:t>Is</a:t>
            </a:r>
            <a:r>
              <a:rPr lang="es-ES" sz="2400" dirty="0" smtClean="0">
                <a:latin typeface="Century Gothic (Body)"/>
              </a:rPr>
              <a:t> </a:t>
            </a:r>
            <a:r>
              <a:rPr lang="es-ES" sz="2400" dirty="0" err="1">
                <a:latin typeface="Century Gothic (Body)"/>
              </a:rPr>
              <a:t>The</a:t>
            </a:r>
            <a:r>
              <a:rPr lang="es-ES" sz="2400" dirty="0">
                <a:latin typeface="Century Gothic (Body)"/>
              </a:rPr>
              <a:t> </a:t>
            </a:r>
            <a:r>
              <a:rPr lang="es-ES" sz="2400" dirty="0" err="1">
                <a:latin typeface="Century Gothic (Body)"/>
              </a:rPr>
              <a:t>Same</a:t>
            </a:r>
            <a:r>
              <a:rPr lang="es-ES" sz="2400" dirty="0">
                <a:latin typeface="Century Gothic (Body)"/>
              </a:rPr>
              <a:t> As </a:t>
            </a:r>
            <a:endParaRPr lang="es-ES" sz="2400" dirty="0" smtClean="0">
              <a:latin typeface="Century Gothic (Body)"/>
            </a:endParaRPr>
          </a:p>
          <a:p>
            <a:r>
              <a:rPr lang="es-ES" sz="2400" dirty="0" smtClean="0">
                <a:latin typeface="Century Gothic (Body)"/>
              </a:rPr>
              <a:t>= 							x=y							 </a:t>
            </a:r>
            <a:r>
              <a:rPr lang="es-ES" sz="2400" dirty="0">
                <a:latin typeface="Century Gothic (Body)"/>
              </a:rPr>
              <a:t>x=y </a:t>
            </a:r>
            <a:endParaRPr lang="es-ES" sz="2400" dirty="0" smtClean="0">
              <a:latin typeface="Century Gothic (Body)"/>
            </a:endParaRPr>
          </a:p>
          <a:p>
            <a:r>
              <a:rPr lang="es-ES" sz="2400" dirty="0" smtClean="0">
                <a:latin typeface="Century Gothic (Body)"/>
              </a:rPr>
              <a:t>+= 							x</a:t>
            </a:r>
            <a:r>
              <a:rPr lang="es-ES" sz="2400" dirty="0">
                <a:latin typeface="Century Gothic (Body)"/>
              </a:rPr>
              <a:t>+=y </a:t>
            </a:r>
            <a:r>
              <a:rPr lang="es-ES" sz="2400" dirty="0" smtClean="0">
                <a:latin typeface="Century Gothic (Body)"/>
              </a:rPr>
              <a:t>							x=</a:t>
            </a:r>
            <a:r>
              <a:rPr lang="es-ES" sz="2400" dirty="0" err="1" smtClean="0">
                <a:latin typeface="Century Gothic (Body)"/>
              </a:rPr>
              <a:t>x+y</a:t>
            </a:r>
            <a:endParaRPr lang="es-ES" sz="2400" dirty="0" smtClean="0">
              <a:latin typeface="Century Gothic (Body)"/>
            </a:endParaRPr>
          </a:p>
          <a:p>
            <a:r>
              <a:rPr lang="es-ES" sz="2400" dirty="0" smtClean="0">
                <a:latin typeface="Century Gothic (Body)"/>
              </a:rPr>
              <a:t> </a:t>
            </a:r>
            <a:r>
              <a:rPr lang="es-ES" sz="2400" dirty="0">
                <a:latin typeface="Century Gothic (Body)"/>
              </a:rPr>
              <a:t>-= </a:t>
            </a:r>
            <a:r>
              <a:rPr lang="es-ES" sz="2400" dirty="0" smtClean="0">
                <a:latin typeface="Century Gothic (Body)"/>
              </a:rPr>
              <a:t>							x-</a:t>
            </a:r>
            <a:r>
              <a:rPr lang="es-ES" sz="2400" dirty="0">
                <a:latin typeface="Century Gothic (Body)"/>
              </a:rPr>
              <a:t>=y </a:t>
            </a:r>
            <a:r>
              <a:rPr lang="es-ES" sz="2400" dirty="0" smtClean="0">
                <a:latin typeface="Century Gothic (Body)"/>
              </a:rPr>
              <a:t>							x=x-y 	</a:t>
            </a:r>
          </a:p>
          <a:p>
            <a:r>
              <a:rPr lang="es-ES" sz="2400" dirty="0" smtClean="0">
                <a:latin typeface="Century Gothic (Body)"/>
              </a:rPr>
              <a:t>*= 							x</a:t>
            </a:r>
            <a:r>
              <a:rPr lang="es-ES" sz="2400" dirty="0">
                <a:latin typeface="Century Gothic (Body)"/>
              </a:rPr>
              <a:t>*=y </a:t>
            </a:r>
            <a:r>
              <a:rPr lang="es-ES" sz="2400" dirty="0" smtClean="0">
                <a:latin typeface="Century Gothic (Body)"/>
              </a:rPr>
              <a:t>							x=x*y</a:t>
            </a:r>
          </a:p>
          <a:p>
            <a:r>
              <a:rPr lang="es-ES" sz="2400" dirty="0" smtClean="0">
                <a:latin typeface="Century Gothic (Body)"/>
              </a:rPr>
              <a:t> </a:t>
            </a:r>
            <a:r>
              <a:rPr lang="es-ES" sz="2400" dirty="0">
                <a:latin typeface="Century Gothic (Body)"/>
              </a:rPr>
              <a:t>/= </a:t>
            </a:r>
            <a:r>
              <a:rPr lang="es-ES" sz="2400" dirty="0" smtClean="0">
                <a:latin typeface="Century Gothic (Body)"/>
              </a:rPr>
              <a:t>							x</a:t>
            </a:r>
            <a:r>
              <a:rPr lang="es-ES" sz="2400" dirty="0">
                <a:latin typeface="Century Gothic (Body)"/>
              </a:rPr>
              <a:t>/=y </a:t>
            </a:r>
            <a:r>
              <a:rPr lang="es-ES" sz="2400" dirty="0" smtClean="0">
                <a:latin typeface="Century Gothic (Body)"/>
              </a:rPr>
              <a:t>							x=x/y .</a:t>
            </a:r>
          </a:p>
          <a:p>
            <a:r>
              <a:rPr lang="es-ES" sz="2400" dirty="0" smtClean="0">
                <a:latin typeface="Century Gothic (Body)"/>
              </a:rPr>
              <a:t>%= 							x</a:t>
            </a:r>
            <a:r>
              <a:rPr lang="es-ES" sz="2400" dirty="0">
                <a:latin typeface="Century Gothic (Body)"/>
              </a:rPr>
              <a:t>%=y </a:t>
            </a:r>
            <a:r>
              <a:rPr lang="es-ES" sz="2400" dirty="0" smtClean="0">
                <a:latin typeface="Century Gothic (Body)"/>
              </a:rPr>
              <a:t>							x=</a:t>
            </a:r>
            <a:r>
              <a:rPr lang="es-ES" sz="2400" dirty="0" err="1" smtClean="0">
                <a:latin typeface="Century Gothic (Body)"/>
              </a:rPr>
              <a:t>x%y</a:t>
            </a:r>
            <a:endParaRPr lang="en-US" sz="2400" dirty="0" smtClean="0">
              <a:latin typeface="Century Gothic (Body)"/>
            </a:endParaRPr>
          </a:p>
        </p:txBody>
      </p:sp>
    </p:spTree>
    <p:extLst>
      <p:ext uri="{BB962C8B-B14F-4D97-AF65-F5344CB8AC3E}">
        <p14:creationId xmlns:p14="http://schemas.microsoft.com/office/powerpoint/2010/main" xmlns="" val="1028444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2.1 Introduction to PHP</a:t>
            </a:r>
            <a:endParaRPr lang="en-US" dirty="0"/>
          </a:p>
        </p:txBody>
      </p:sp>
      <p:sp>
        <p:nvSpPr>
          <p:cNvPr id="3" name="Content Placeholder 2"/>
          <p:cNvSpPr>
            <a:spLocks noGrp="1"/>
          </p:cNvSpPr>
          <p:nvPr>
            <p:ph idx="1"/>
          </p:nvPr>
        </p:nvSpPr>
        <p:spPr>
          <a:xfrm>
            <a:off x="502276" y="1571224"/>
            <a:ext cx="8393805" cy="5112912"/>
          </a:xfrm>
        </p:spPr>
        <p:txBody>
          <a:bodyPr>
            <a:noAutofit/>
          </a:bodyPr>
          <a:lstStyle/>
          <a:p>
            <a:pPr marL="406400" indent="-406400"/>
            <a:r>
              <a:rPr lang="en-US" dirty="0" smtClean="0"/>
              <a:t>PHP stands for Hypertext Preprocessor. </a:t>
            </a:r>
          </a:p>
          <a:p>
            <a:pPr marL="406400" indent="-406400"/>
            <a:r>
              <a:rPr lang="en-US" dirty="0" smtClean="0"/>
              <a:t>PHP is an open source server side scripting language that is embedded in HTML. </a:t>
            </a:r>
          </a:p>
          <a:p>
            <a:pPr marL="406400" indent="-406400"/>
            <a:r>
              <a:rPr lang="en-US" dirty="0" smtClean="0"/>
              <a:t>Used to manage dynamic content, databases, session tracking, even build entire e-commerce sites. </a:t>
            </a:r>
          </a:p>
          <a:p>
            <a:pPr marL="406400" indent="-406400"/>
            <a:r>
              <a:rPr lang="en-US" dirty="0" smtClean="0"/>
              <a:t>Integrated with a number of popular databases, including MySQL, PostgreSQL, Oracle, Sybase, Informix, and Microsoft SQL Server.</a:t>
            </a:r>
          </a:p>
        </p:txBody>
      </p:sp>
    </p:spTree>
    <p:extLst>
      <p:ext uri="{BB962C8B-B14F-4D97-AF65-F5344CB8AC3E}">
        <p14:creationId xmlns:p14="http://schemas.microsoft.com/office/powerpoint/2010/main" xmlns="" val="1948627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latin typeface="Century Gothic (Body)"/>
              </a:rPr>
              <a:t>Comparison Operators </a:t>
            </a:r>
            <a:br>
              <a:rPr lang="en-US" dirty="0">
                <a:latin typeface="Century Gothic (Body)"/>
              </a:rPr>
            </a:b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20000"/>
          </a:bodyPr>
          <a:lstStyle/>
          <a:p>
            <a:r>
              <a:rPr lang="en-US" sz="2400" dirty="0" smtClean="0">
                <a:latin typeface="Century Gothic (Body)"/>
              </a:rPr>
              <a:t>Operator 				Description 						Example </a:t>
            </a:r>
          </a:p>
          <a:p>
            <a:r>
              <a:rPr lang="en-US" sz="2400" dirty="0" smtClean="0">
                <a:latin typeface="Century Gothic (Body)"/>
              </a:rPr>
              <a:t>== 						is </a:t>
            </a:r>
            <a:r>
              <a:rPr lang="en-US" sz="2400" dirty="0">
                <a:latin typeface="Century Gothic (Body)"/>
              </a:rPr>
              <a:t>equal to </a:t>
            </a:r>
            <a:r>
              <a:rPr lang="en-US" sz="2400" dirty="0" smtClean="0">
                <a:latin typeface="Century Gothic (Body)"/>
              </a:rPr>
              <a:t>						5</a:t>
            </a:r>
            <a:r>
              <a:rPr lang="en-US" sz="2400" dirty="0">
                <a:latin typeface="Century Gothic (Body)"/>
              </a:rPr>
              <a:t>==8 returns false </a:t>
            </a:r>
            <a:endParaRPr lang="en-US" sz="2400" dirty="0" smtClean="0">
              <a:latin typeface="Century Gothic (Body)"/>
            </a:endParaRPr>
          </a:p>
          <a:p>
            <a:r>
              <a:rPr lang="en-US" sz="2400" dirty="0" smtClean="0">
                <a:latin typeface="Century Gothic (Body)"/>
              </a:rPr>
              <a:t>!=						is </a:t>
            </a:r>
            <a:r>
              <a:rPr lang="en-US" sz="2400" dirty="0">
                <a:latin typeface="Century Gothic (Body)"/>
              </a:rPr>
              <a:t>not equal </a:t>
            </a:r>
            <a:r>
              <a:rPr lang="en-US" sz="2400" dirty="0" smtClean="0">
                <a:latin typeface="Century Gothic (Body)"/>
              </a:rPr>
              <a:t>						5</a:t>
            </a:r>
            <a:r>
              <a:rPr lang="en-US" sz="2400" dirty="0">
                <a:latin typeface="Century Gothic (Body)"/>
              </a:rPr>
              <a:t>!=8 returns </a:t>
            </a:r>
            <a:r>
              <a:rPr lang="en-US" sz="2400" dirty="0" smtClean="0">
                <a:latin typeface="Century Gothic (Body)"/>
              </a:rPr>
              <a:t>true</a:t>
            </a:r>
          </a:p>
          <a:p>
            <a:r>
              <a:rPr lang="en-US" sz="2400" dirty="0" smtClean="0">
                <a:latin typeface="Century Gothic (Body)"/>
              </a:rPr>
              <a:t>&lt;&gt; 						is </a:t>
            </a:r>
            <a:r>
              <a:rPr lang="en-US" sz="2400" dirty="0">
                <a:latin typeface="Century Gothic (Body)"/>
              </a:rPr>
              <a:t>not equal </a:t>
            </a:r>
            <a:r>
              <a:rPr lang="en-US" sz="2400" dirty="0" smtClean="0">
                <a:latin typeface="Century Gothic (Body)"/>
              </a:rPr>
              <a:t>						5</a:t>
            </a:r>
            <a:r>
              <a:rPr lang="en-US" sz="2400" dirty="0">
                <a:latin typeface="Century Gothic (Body)"/>
              </a:rPr>
              <a:t>&lt;&gt;8 returns true </a:t>
            </a:r>
            <a:endParaRPr lang="en-US" sz="2400" dirty="0" smtClean="0">
              <a:latin typeface="Century Gothic (Body)"/>
            </a:endParaRPr>
          </a:p>
          <a:p>
            <a:r>
              <a:rPr lang="en-US" sz="2400" dirty="0" smtClean="0">
                <a:latin typeface="Century Gothic (Body)"/>
              </a:rPr>
              <a:t>&gt; 						is </a:t>
            </a:r>
            <a:r>
              <a:rPr lang="en-US" sz="2400" dirty="0">
                <a:latin typeface="Century Gothic (Body)"/>
              </a:rPr>
              <a:t>greater than </a:t>
            </a:r>
            <a:r>
              <a:rPr lang="en-US" sz="2400" dirty="0" smtClean="0">
                <a:latin typeface="Century Gothic (Body)"/>
              </a:rPr>
              <a:t>					5&gt;8 </a:t>
            </a:r>
            <a:r>
              <a:rPr lang="en-US" sz="2400" dirty="0">
                <a:latin typeface="Century Gothic (Body)"/>
              </a:rPr>
              <a:t>returns false </a:t>
            </a:r>
            <a:r>
              <a:rPr lang="en-US" sz="2400" dirty="0" smtClean="0">
                <a:latin typeface="Century Gothic (Body)"/>
              </a:rPr>
              <a:t>		</a:t>
            </a:r>
          </a:p>
          <a:p>
            <a:r>
              <a:rPr lang="en-US" sz="2400" dirty="0" smtClean="0">
                <a:latin typeface="Century Gothic (Body)"/>
              </a:rPr>
              <a:t>&lt; 						is </a:t>
            </a:r>
            <a:r>
              <a:rPr lang="en-US" sz="2400" dirty="0">
                <a:latin typeface="Century Gothic (Body)"/>
              </a:rPr>
              <a:t>less than </a:t>
            </a:r>
            <a:r>
              <a:rPr lang="en-US" sz="2400" dirty="0" smtClean="0">
                <a:latin typeface="Century Gothic (Body)"/>
              </a:rPr>
              <a:t>						5&lt;8 </a:t>
            </a:r>
            <a:r>
              <a:rPr lang="en-US" sz="2400" dirty="0">
                <a:latin typeface="Century Gothic (Body)"/>
              </a:rPr>
              <a:t>returns true </a:t>
            </a:r>
            <a:endParaRPr lang="en-US" sz="2400" dirty="0" smtClean="0">
              <a:latin typeface="Century Gothic (Body)"/>
            </a:endParaRPr>
          </a:p>
          <a:p>
            <a:r>
              <a:rPr lang="en-US" sz="2400" dirty="0" smtClean="0">
                <a:latin typeface="Century Gothic (Body)"/>
              </a:rPr>
              <a:t>&gt;= 						is </a:t>
            </a:r>
            <a:r>
              <a:rPr lang="en-US" sz="2400" dirty="0">
                <a:latin typeface="Century Gothic (Body)"/>
              </a:rPr>
              <a:t>greater than or equal to </a:t>
            </a:r>
            <a:r>
              <a:rPr lang="en-US" sz="2400" dirty="0" smtClean="0">
                <a:latin typeface="Century Gothic (Body)"/>
              </a:rPr>
              <a:t>		5</a:t>
            </a:r>
            <a:r>
              <a:rPr lang="en-US" sz="2400" dirty="0">
                <a:latin typeface="Century Gothic (Body)"/>
              </a:rPr>
              <a:t>&gt;=8 returns false </a:t>
            </a:r>
            <a:endParaRPr lang="en-US" sz="2400" dirty="0" smtClean="0">
              <a:latin typeface="Century Gothic (Body)"/>
            </a:endParaRPr>
          </a:p>
          <a:p>
            <a:r>
              <a:rPr lang="en-US" sz="2400" dirty="0" smtClean="0">
                <a:latin typeface="Century Gothic (Body)"/>
              </a:rPr>
              <a:t>&lt;= 						is </a:t>
            </a:r>
            <a:r>
              <a:rPr lang="en-US" sz="2400" dirty="0">
                <a:latin typeface="Century Gothic (Body)"/>
              </a:rPr>
              <a:t>less than or equal to </a:t>
            </a:r>
            <a:r>
              <a:rPr lang="en-US" sz="2400" dirty="0" smtClean="0">
                <a:latin typeface="Century Gothic (Body)"/>
              </a:rPr>
              <a:t>			5</a:t>
            </a:r>
            <a:r>
              <a:rPr lang="en-US" sz="2400" dirty="0">
                <a:latin typeface="Century Gothic (Body)"/>
              </a:rPr>
              <a:t>&lt;=8 returns true •</a:t>
            </a:r>
            <a:endParaRPr lang="en-US" sz="2400" dirty="0" smtClean="0">
              <a:latin typeface="Century Gothic (Body)"/>
            </a:endParaRPr>
          </a:p>
        </p:txBody>
      </p:sp>
    </p:spTree>
    <p:extLst>
      <p:ext uri="{BB962C8B-B14F-4D97-AF65-F5344CB8AC3E}">
        <p14:creationId xmlns:p14="http://schemas.microsoft.com/office/powerpoint/2010/main" xmlns="" val="2747209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latin typeface="Century Gothic (Body)"/>
              </a:rPr>
              <a:t>Logical Operators </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latin typeface="Century Gothic (Body)"/>
              </a:rPr>
              <a:t>Operator 			Description 			Example </a:t>
            </a:r>
          </a:p>
          <a:p>
            <a:r>
              <a:rPr lang="en-US" sz="2400" dirty="0" smtClean="0">
                <a:latin typeface="Century Gothic (Body)"/>
              </a:rPr>
              <a:t>&amp;&amp; 					and 					x=6 </a:t>
            </a:r>
            <a:r>
              <a:rPr lang="en-US" sz="2400" dirty="0">
                <a:latin typeface="Century Gothic (Body)"/>
              </a:rPr>
              <a:t>y=3  (x &lt; 10 &amp;&amp; y &gt; 1) returns </a:t>
            </a:r>
            <a:r>
              <a:rPr lang="en-US" sz="2400" dirty="0" smtClean="0">
                <a:latin typeface="Century Gothic (Body)"/>
              </a:rPr>
              <a:t>true</a:t>
            </a:r>
          </a:p>
          <a:p>
            <a:r>
              <a:rPr lang="en-US" sz="2400" dirty="0" smtClean="0">
                <a:latin typeface="Century Gothic (Body)"/>
              </a:rPr>
              <a:t>|| 					or 						x=6 </a:t>
            </a:r>
            <a:r>
              <a:rPr lang="en-US" sz="2400" dirty="0">
                <a:latin typeface="Century Gothic (Body)"/>
              </a:rPr>
              <a:t>y=3  (x==5 || y==5) returns false </a:t>
            </a:r>
            <a:endParaRPr lang="en-US" sz="2400" dirty="0" smtClean="0">
              <a:latin typeface="Century Gothic (Body)"/>
            </a:endParaRPr>
          </a:p>
          <a:p>
            <a:r>
              <a:rPr lang="en-US" sz="2400" dirty="0" smtClean="0">
                <a:latin typeface="Century Gothic (Body)"/>
              </a:rPr>
              <a:t>! 					not 					x=6 </a:t>
            </a:r>
            <a:r>
              <a:rPr lang="en-US" sz="2400" dirty="0">
                <a:latin typeface="Century Gothic (Body)"/>
              </a:rPr>
              <a:t>y=3  !(x==y) returns true </a:t>
            </a:r>
            <a:endParaRPr lang="en-US" sz="2400" dirty="0" smtClean="0">
              <a:latin typeface="Century Gothic (Body)"/>
            </a:endParaRPr>
          </a:p>
        </p:txBody>
      </p:sp>
    </p:spTree>
    <p:extLst>
      <p:ext uri="{BB962C8B-B14F-4D97-AF65-F5344CB8AC3E}">
        <p14:creationId xmlns:p14="http://schemas.microsoft.com/office/powerpoint/2010/main" xmlns="" val="3139899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Conditional Statements </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latin typeface="Century Gothic (Body)"/>
              </a:rPr>
              <a:t>Very often when you write code, you want to perform different actions for different decisions.  You can use conditional statements in your code to do this. In PHP we have the following conditional statements: </a:t>
            </a:r>
            <a:endParaRPr lang="en-US" sz="2400" dirty="0" smtClean="0">
              <a:latin typeface="Century Gothic (Body)"/>
            </a:endParaRPr>
          </a:p>
          <a:p>
            <a:r>
              <a:rPr lang="en-US" sz="2400" dirty="0" smtClean="0">
                <a:latin typeface="Century Gothic (Body)"/>
              </a:rPr>
              <a:t>if </a:t>
            </a:r>
            <a:r>
              <a:rPr lang="en-US" sz="2400" dirty="0">
                <a:latin typeface="Century Gothic (Body)"/>
              </a:rPr>
              <a:t>statement - use this statement to execute some code only if a specified condition is true </a:t>
            </a:r>
          </a:p>
          <a:p>
            <a:r>
              <a:rPr lang="en-US" sz="2400" dirty="0" smtClean="0">
                <a:latin typeface="Century Gothic (Body)"/>
              </a:rPr>
              <a:t>if</a:t>
            </a:r>
            <a:r>
              <a:rPr lang="en-US" sz="2400" dirty="0">
                <a:latin typeface="Century Gothic (Body)"/>
              </a:rPr>
              <a:t>...else statement - use this statement to execute some code if a condition is true and another code if the condition is false </a:t>
            </a:r>
            <a:endParaRPr lang="en-US" sz="2400" dirty="0" smtClean="0">
              <a:latin typeface="Century Gothic (Body)"/>
            </a:endParaRPr>
          </a:p>
          <a:p>
            <a:r>
              <a:rPr lang="en-US" sz="2400" dirty="0" smtClean="0">
                <a:latin typeface="Century Gothic (Body)"/>
              </a:rPr>
              <a:t>if</a:t>
            </a:r>
            <a:r>
              <a:rPr lang="en-US" sz="2400" dirty="0">
                <a:latin typeface="Century Gothic (Body)"/>
              </a:rPr>
              <a:t>...</a:t>
            </a:r>
            <a:r>
              <a:rPr lang="en-US" sz="2400" dirty="0" err="1">
                <a:latin typeface="Century Gothic (Body)"/>
              </a:rPr>
              <a:t>elseif</a:t>
            </a:r>
            <a:r>
              <a:rPr lang="en-US" sz="2400" dirty="0">
                <a:latin typeface="Century Gothic (Body)"/>
              </a:rPr>
              <a:t>....else statement - use this statement to select one of several blocks of code to be executed </a:t>
            </a:r>
            <a:endParaRPr lang="en-US" sz="2400" dirty="0" smtClean="0">
              <a:latin typeface="Century Gothic (Body)"/>
            </a:endParaRPr>
          </a:p>
          <a:p>
            <a:r>
              <a:rPr lang="en-US" sz="2400" dirty="0" smtClean="0">
                <a:latin typeface="Century Gothic (Body)"/>
              </a:rPr>
              <a:t> </a:t>
            </a:r>
            <a:r>
              <a:rPr lang="en-US" sz="2400" dirty="0">
                <a:latin typeface="Century Gothic (Body)"/>
              </a:rPr>
              <a:t>switch statement - use this statement to select one of many blocks of code to be executed </a:t>
            </a:r>
            <a:endParaRPr lang="en-US" sz="2400" dirty="0" smtClean="0">
              <a:latin typeface="Century Gothic (Body)"/>
            </a:endParaRPr>
          </a:p>
        </p:txBody>
      </p:sp>
    </p:spTree>
    <p:extLst>
      <p:ext uri="{BB962C8B-B14F-4D97-AF65-F5344CB8AC3E}">
        <p14:creationId xmlns:p14="http://schemas.microsoft.com/office/powerpoint/2010/main" xmlns="" val="4029358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 if Statement </a:t>
            </a:r>
          </a:p>
        </p:txBody>
      </p:sp>
      <p:sp>
        <p:nvSpPr>
          <p:cNvPr id="3" name="Content Placeholder 2"/>
          <p:cNvSpPr>
            <a:spLocks noGrp="1"/>
          </p:cNvSpPr>
          <p:nvPr>
            <p:ph idx="1"/>
          </p:nvPr>
        </p:nvSpPr>
        <p:spPr>
          <a:xfrm>
            <a:off x="502276" y="1571224"/>
            <a:ext cx="8393805" cy="5112912"/>
          </a:xfrm>
        </p:spPr>
        <p:txBody>
          <a:bodyPr>
            <a:normAutofit fontScale="92500" lnSpcReduction="10000"/>
          </a:bodyPr>
          <a:lstStyle/>
          <a:p>
            <a:r>
              <a:rPr lang="en-US" sz="2400" dirty="0">
                <a:latin typeface="Century Gothic (Body)"/>
              </a:rPr>
              <a:t>Use the if statement to execute some code only if a specified condition is true. </a:t>
            </a:r>
            <a:endParaRPr lang="en-US" sz="2400" dirty="0" smtClean="0">
              <a:latin typeface="Century Gothic (Body)"/>
            </a:endParaRPr>
          </a:p>
          <a:p>
            <a:r>
              <a:rPr lang="en-US" sz="2400" b="1" dirty="0" smtClean="0">
                <a:latin typeface="Century Gothic (Body)"/>
              </a:rPr>
              <a:t>Syntax</a:t>
            </a:r>
          </a:p>
          <a:p>
            <a:r>
              <a:rPr lang="en-US" sz="2400" dirty="0" smtClean="0">
                <a:latin typeface="Century Gothic (Body)"/>
              </a:rPr>
              <a:t>if </a:t>
            </a:r>
            <a:r>
              <a:rPr lang="en-US" sz="2400" dirty="0">
                <a:latin typeface="Century Gothic (Body)"/>
              </a:rPr>
              <a:t>(condition) code to be executed if condition is true; </a:t>
            </a:r>
            <a:endParaRPr lang="en-US" sz="2400" dirty="0" smtClean="0">
              <a:latin typeface="Century Gothic (Body)"/>
            </a:endParaRPr>
          </a:p>
          <a:p>
            <a:r>
              <a:rPr lang="en-US" sz="2400" dirty="0" smtClean="0">
                <a:latin typeface="Century Gothic (Body)"/>
              </a:rPr>
              <a:t>&lt;</a:t>
            </a:r>
            <a:r>
              <a:rPr lang="en-US" sz="2400" dirty="0">
                <a:latin typeface="Century Gothic (Body)"/>
              </a:rPr>
              <a:t>html&gt; &lt;body&gt;  </a:t>
            </a:r>
          </a:p>
          <a:p>
            <a:r>
              <a:rPr lang="en-US" sz="2400" dirty="0">
                <a:solidFill>
                  <a:srgbClr val="FF0000"/>
                </a:solidFill>
                <a:latin typeface="Century Gothic (Body)"/>
              </a:rPr>
              <a:t>&lt;?php </a:t>
            </a:r>
            <a:endParaRPr lang="en-US" sz="2400" dirty="0" smtClean="0">
              <a:solidFill>
                <a:srgbClr val="FF0000"/>
              </a:solidFill>
              <a:latin typeface="Century Gothic (Body)"/>
            </a:endParaRPr>
          </a:p>
          <a:p>
            <a:pPr marL="0" indent="0">
              <a:buNone/>
            </a:pPr>
            <a:r>
              <a:rPr lang="en-US" sz="2400" dirty="0">
                <a:solidFill>
                  <a:srgbClr val="FF0000"/>
                </a:solidFill>
                <a:latin typeface="Century Gothic (Body)"/>
              </a:rPr>
              <a:t>	$x = 5 /* + 15 */ + 6;</a:t>
            </a:r>
          </a:p>
          <a:p>
            <a:pPr marL="0" indent="0">
              <a:buNone/>
            </a:pPr>
            <a:r>
              <a:rPr lang="en-US" sz="2400" dirty="0" smtClean="0">
                <a:solidFill>
                  <a:srgbClr val="FF0000"/>
                </a:solidFill>
                <a:latin typeface="Century Gothic (Body)"/>
              </a:rPr>
              <a:t>	If </a:t>
            </a:r>
            <a:r>
              <a:rPr lang="en-US" sz="2400" dirty="0">
                <a:solidFill>
                  <a:srgbClr val="FF0000"/>
                </a:solidFill>
                <a:latin typeface="Century Gothic (Body)"/>
              </a:rPr>
              <a:t>($x==10)</a:t>
            </a:r>
          </a:p>
          <a:p>
            <a:pPr marL="0" indent="0">
              <a:buNone/>
            </a:pPr>
            <a:r>
              <a:rPr lang="en-US" sz="2400" dirty="0">
                <a:solidFill>
                  <a:srgbClr val="FF0000"/>
                </a:solidFill>
                <a:latin typeface="Century Gothic (Body)"/>
              </a:rPr>
              <a:t>	</a:t>
            </a:r>
            <a:r>
              <a:rPr lang="en-US" sz="2400" dirty="0" smtClean="0">
                <a:solidFill>
                  <a:srgbClr val="FF0000"/>
                </a:solidFill>
                <a:latin typeface="Century Gothic (Body)"/>
              </a:rPr>
              <a:t>	echo </a:t>
            </a:r>
            <a:r>
              <a:rPr lang="en-US" sz="2400" dirty="0">
                <a:solidFill>
                  <a:srgbClr val="FF0000"/>
                </a:solidFill>
                <a:latin typeface="Century Gothic (Body)"/>
              </a:rPr>
              <a:t>$x;</a:t>
            </a:r>
          </a:p>
          <a:p>
            <a:pPr marL="0" indent="0">
              <a:buNone/>
            </a:pPr>
            <a:r>
              <a:rPr lang="en-US" sz="2400" dirty="0" smtClean="0">
                <a:solidFill>
                  <a:srgbClr val="FF0000"/>
                </a:solidFill>
                <a:latin typeface="Century Gothic (Body)"/>
              </a:rPr>
              <a:t>	?&gt;  </a:t>
            </a:r>
          </a:p>
          <a:p>
            <a:r>
              <a:rPr lang="en-US" sz="2400" dirty="0" smtClean="0">
                <a:latin typeface="Century Gothic (Body)"/>
              </a:rPr>
              <a:t>&lt;/</a:t>
            </a:r>
            <a:r>
              <a:rPr lang="en-US" sz="2400" dirty="0">
                <a:latin typeface="Century Gothic (Body)"/>
              </a:rPr>
              <a:t>body&gt; </a:t>
            </a:r>
            <a:endParaRPr lang="en-US" sz="2400" dirty="0" smtClean="0">
              <a:latin typeface="Century Gothic (Body)"/>
            </a:endParaRPr>
          </a:p>
          <a:p>
            <a:r>
              <a:rPr lang="en-US" sz="2400" dirty="0" smtClean="0">
                <a:latin typeface="Century Gothic (Body)"/>
              </a:rPr>
              <a:t>&lt;/</a:t>
            </a:r>
            <a:r>
              <a:rPr lang="en-US" sz="2400" dirty="0">
                <a:latin typeface="Century Gothic (Body)"/>
              </a:rPr>
              <a:t>html&gt;  </a:t>
            </a:r>
            <a:endParaRPr lang="en-US" sz="2400" dirty="0" smtClean="0">
              <a:latin typeface="Century Gothic (Body)"/>
            </a:endParaRPr>
          </a:p>
          <a:p>
            <a:r>
              <a:rPr lang="en-US" sz="2400" dirty="0" smtClean="0">
                <a:latin typeface="Century Gothic (Body)"/>
              </a:rPr>
              <a:t>Notice </a:t>
            </a:r>
            <a:r>
              <a:rPr lang="en-US" sz="2400" dirty="0">
                <a:latin typeface="Century Gothic (Body)"/>
              </a:rPr>
              <a:t>that there is no ..else.. in this syntax. The code is executed only if the specified condition is true. </a:t>
            </a:r>
            <a:endParaRPr lang="en-US" sz="2400" dirty="0" smtClean="0">
              <a:latin typeface="Century Gothic (Body)"/>
            </a:endParaRPr>
          </a:p>
        </p:txBody>
      </p:sp>
    </p:spTree>
    <p:extLst>
      <p:ext uri="{BB962C8B-B14F-4D97-AF65-F5344CB8AC3E}">
        <p14:creationId xmlns:p14="http://schemas.microsoft.com/office/powerpoint/2010/main" xmlns="" val="4192195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latin typeface="Century Gothic (Body)"/>
              </a:rPr>
              <a:t>if...else Statement </a:t>
            </a:r>
            <a:endParaRPr lang="en-US" dirty="0"/>
          </a:p>
        </p:txBody>
      </p:sp>
      <p:sp>
        <p:nvSpPr>
          <p:cNvPr id="3" name="Content Placeholder 2"/>
          <p:cNvSpPr>
            <a:spLocks noGrp="1"/>
          </p:cNvSpPr>
          <p:nvPr>
            <p:ph idx="1"/>
          </p:nvPr>
        </p:nvSpPr>
        <p:spPr>
          <a:xfrm>
            <a:off x="502276" y="1571224"/>
            <a:ext cx="8393805" cy="5112912"/>
          </a:xfrm>
        </p:spPr>
        <p:txBody>
          <a:bodyPr>
            <a:normAutofit fontScale="85000" lnSpcReduction="10000"/>
          </a:bodyPr>
          <a:lstStyle/>
          <a:p>
            <a:r>
              <a:rPr lang="en-US" sz="2400" dirty="0" smtClean="0">
                <a:latin typeface="Century Gothic (Body)"/>
              </a:rPr>
              <a:t>Use </a:t>
            </a:r>
            <a:r>
              <a:rPr lang="en-US" sz="2400" dirty="0">
                <a:latin typeface="Century Gothic (Body)"/>
              </a:rPr>
              <a:t>the if....else statement to execute some code if a condition is true and another code if a condition is false. </a:t>
            </a:r>
            <a:endParaRPr lang="en-US" sz="2400" dirty="0" smtClean="0">
              <a:latin typeface="Century Gothic (Body)"/>
            </a:endParaRPr>
          </a:p>
          <a:p>
            <a:r>
              <a:rPr lang="en-US" sz="2400" dirty="0" smtClean="0">
                <a:latin typeface="Century Gothic (Body)"/>
              </a:rPr>
              <a:t>Syntax </a:t>
            </a:r>
            <a:r>
              <a:rPr lang="en-US" sz="2400" dirty="0">
                <a:latin typeface="Century Gothic (Body)"/>
              </a:rPr>
              <a:t>if (condition)   </a:t>
            </a:r>
            <a:endParaRPr lang="en-US" sz="2400" dirty="0" smtClean="0">
              <a:latin typeface="Century Gothic (Body)"/>
            </a:endParaRPr>
          </a:p>
          <a:p>
            <a:r>
              <a:rPr lang="en-US" sz="2400" dirty="0" smtClean="0">
                <a:latin typeface="Century Gothic (Body)"/>
              </a:rPr>
              <a:t>code </a:t>
            </a:r>
            <a:r>
              <a:rPr lang="en-US" sz="2400" dirty="0">
                <a:latin typeface="Century Gothic (Body)"/>
              </a:rPr>
              <a:t>to be executed if condition is true; </a:t>
            </a:r>
            <a:endParaRPr lang="en-US" sz="2400" dirty="0" smtClean="0">
              <a:latin typeface="Century Gothic (Body)"/>
            </a:endParaRPr>
          </a:p>
          <a:p>
            <a:r>
              <a:rPr lang="en-US" sz="2400" dirty="0" smtClean="0">
                <a:latin typeface="Century Gothic (Body)"/>
              </a:rPr>
              <a:t>else   </a:t>
            </a:r>
          </a:p>
          <a:p>
            <a:r>
              <a:rPr lang="en-US" sz="2400" dirty="0" smtClean="0">
                <a:latin typeface="Century Gothic (Body)"/>
              </a:rPr>
              <a:t>code </a:t>
            </a:r>
            <a:r>
              <a:rPr lang="en-US" sz="2400" dirty="0">
                <a:latin typeface="Century Gothic (Body)"/>
              </a:rPr>
              <a:t>to be executed if condition is false;  </a:t>
            </a:r>
            <a:endParaRPr lang="en-US" sz="2400" dirty="0" smtClean="0">
              <a:latin typeface="Century Gothic (Body)"/>
            </a:endParaRPr>
          </a:p>
          <a:p>
            <a:r>
              <a:rPr lang="en-US" sz="2400" dirty="0" smtClean="0">
                <a:latin typeface="Century Gothic (Body)"/>
              </a:rPr>
              <a:t>Example ;</a:t>
            </a:r>
          </a:p>
          <a:p>
            <a:r>
              <a:rPr lang="en-US" sz="2400" dirty="0" smtClean="0">
                <a:latin typeface="Century Gothic (Body)"/>
              </a:rPr>
              <a:t> </a:t>
            </a:r>
            <a:r>
              <a:rPr lang="en-US" sz="2400" dirty="0">
                <a:latin typeface="Century Gothic (Body)"/>
              </a:rPr>
              <a:t>&lt;html&gt; &lt;body&gt; </a:t>
            </a:r>
          </a:p>
          <a:p>
            <a:r>
              <a:rPr lang="en-US" sz="2400" dirty="0">
                <a:solidFill>
                  <a:srgbClr val="FF0000"/>
                </a:solidFill>
                <a:latin typeface="Century Gothic (Body)"/>
              </a:rPr>
              <a:t>&lt;?php </a:t>
            </a:r>
          </a:p>
          <a:p>
            <a:pPr marL="0" indent="0">
              <a:buNone/>
            </a:pPr>
            <a:r>
              <a:rPr lang="en-US" sz="2400" dirty="0">
                <a:solidFill>
                  <a:srgbClr val="FF0000"/>
                </a:solidFill>
                <a:latin typeface="Century Gothic (Body)"/>
              </a:rPr>
              <a:t>	$x = 5 /* + 15 */ + 6;</a:t>
            </a:r>
          </a:p>
          <a:p>
            <a:pPr marL="0" indent="0">
              <a:buNone/>
            </a:pPr>
            <a:r>
              <a:rPr lang="en-US" sz="2400" dirty="0">
                <a:solidFill>
                  <a:srgbClr val="FF0000"/>
                </a:solidFill>
                <a:latin typeface="Century Gothic (Body)"/>
              </a:rPr>
              <a:t>	If ($x==10)</a:t>
            </a:r>
          </a:p>
          <a:p>
            <a:pPr marL="0" indent="0">
              <a:buNone/>
            </a:pPr>
            <a:r>
              <a:rPr lang="en-US" sz="2400" dirty="0">
                <a:solidFill>
                  <a:srgbClr val="FF0000"/>
                </a:solidFill>
                <a:latin typeface="Century Gothic (Body)"/>
              </a:rPr>
              <a:t>		echo $x;</a:t>
            </a:r>
          </a:p>
          <a:p>
            <a:pPr marL="0" indent="0">
              <a:buNone/>
            </a:pPr>
            <a:r>
              <a:rPr lang="en-US" sz="2400" dirty="0">
                <a:solidFill>
                  <a:srgbClr val="FF0000"/>
                </a:solidFill>
                <a:latin typeface="Century Gothic (Body)"/>
              </a:rPr>
              <a:t>	else</a:t>
            </a:r>
          </a:p>
          <a:p>
            <a:pPr marL="0" indent="0">
              <a:buNone/>
            </a:pPr>
            <a:r>
              <a:rPr lang="en-US" sz="2400" dirty="0">
                <a:solidFill>
                  <a:srgbClr val="FF0000"/>
                </a:solidFill>
                <a:latin typeface="Century Gothic (Body)"/>
              </a:rPr>
              <a:t>		echo "Greater than 10";	</a:t>
            </a:r>
          </a:p>
          <a:p>
            <a:pPr marL="0" indent="0">
              <a:buNone/>
            </a:pPr>
            <a:r>
              <a:rPr lang="en-US" sz="2400" dirty="0">
                <a:solidFill>
                  <a:srgbClr val="FF0000"/>
                </a:solidFill>
                <a:latin typeface="Century Gothic (Body)"/>
              </a:rPr>
              <a:t>?&gt;  </a:t>
            </a:r>
          </a:p>
          <a:p>
            <a:r>
              <a:rPr lang="en-US" sz="2400" dirty="0" smtClean="0">
                <a:latin typeface="Century Gothic (Body)"/>
              </a:rPr>
              <a:t>&lt;/</a:t>
            </a:r>
            <a:r>
              <a:rPr lang="en-US" sz="2400" dirty="0">
                <a:latin typeface="Century Gothic (Body)"/>
              </a:rPr>
              <a:t>body&gt; &lt;/html&gt; </a:t>
            </a:r>
            <a:endParaRPr lang="en-US" sz="2400" dirty="0" smtClean="0">
              <a:latin typeface="Century Gothic (Body)"/>
            </a:endParaRPr>
          </a:p>
        </p:txBody>
      </p:sp>
    </p:spTree>
    <p:extLst>
      <p:ext uri="{BB962C8B-B14F-4D97-AF65-F5344CB8AC3E}">
        <p14:creationId xmlns:p14="http://schemas.microsoft.com/office/powerpoint/2010/main" xmlns="" val="3391017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latin typeface="Century Gothic (Body)"/>
              </a:rPr>
              <a:t>if</a:t>
            </a:r>
            <a:r>
              <a:rPr lang="en-US" dirty="0">
                <a:latin typeface="Century Gothic (Body)"/>
              </a:rPr>
              <a:t>...</a:t>
            </a:r>
            <a:r>
              <a:rPr lang="en-US" dirty="0" err="1">
                <a:latin typeface="Century Gothic (Body)"/>
              </a:rPr>
              <a:t>elseif</a:t>
            </a:r>
            <a:r>
              <a:rPr lang="en-US" dirty="0">
                <a:latin typeface="Century Gothic (Body)"/>
              </a:rPr>
              <a:t>....else Statement </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latin typeface="Century Gothic (Body)"/>
              </a:rPr>
              <a:t>Use </a:t>
            </a:r>
            <a:r>
              <a:rPr lang="en-US" sz="2400" dirty="0">
                <a:latin typeface="Century Gothic (Body)"/>
              </a:rPr>
              <a:t>the if....</a:t>
            </a:r>
            <a:r>
              <a:rPr lang="en-US" sz="2400" dirty="0" err="1">
                <a:latin typeface="Century Gothic (Body)"/>
              </a:rPr>
              <a:t>elseif</a:t>
            </a:r>
            <a:r>
              <a:rPr lang="en-US" sz="2400" dirty="0">
                <a:latin typeface="Century Gothic (Body)"/>
              </a:rPr>
              <a:t>...else statement to select one of several blocks of code to be executed. </a:t>
            </a:r>
            <a:endParaRPr lang="en-US" sz="2400" dirty="0" smtClean="0">
              <a:latin typeface="Century Gothic (Body)"/>
            </a:endParaRPr>
          </a:p>
          <a:p>
            <a:r>
              <a:rPr lang="en-US" sz="2400" dirty="0" smtClean="0">
                <a:latin typeface="Century Gothic (Body)"/>
              </a:rPr>
              <a:t>Syntax </a:t>
            </a:r>
          </a:p>
          <a:p>
            <a:r>
              <a:rPr lang="en-US" sz="2400" dirty="0" smtClean="0">
                <a:latin typeface="Century Gothic (Body)"/>
              </a:rPr>
              <a:t>if </a:t>
            </a:r>
            <a:r>
              <a:rPr lang="en-US" sz="2400" dirty="0">
                <a:latin typeface="Century Gothic (Body)"/>
              </a:rPr>
              <a:t>(condition)   </a:t>
            </a:r>
          </a:p>
          <a:p>
            <a:pPr marL="0" indent="0">
              <a:buNone/>
            </a:pPr>
            <a:r>
              <a:rPr lang="en-US" sz="2400" dirty="0" smtClean="0">
                <a:latin typeface="Century Gothic (Body)"/>
              </a:rPr>
              <a:t>		</a:t>
            </a:r>
            <a:r>
              <a:rPr lang="en-US" sz="2200" dirty="0" smtClean="0">
                <a:latin typeface="Century Gothic (Body)"/>
              </a:rPr>
              <a:t>code </a:t>
            </a:r>
            <a:r>
              <a:rPr lang="en-US" sz="2200" dirty="0">
                <a:latin typeface="Century Gothic (Body)"/>
              </a:rPr>
              <a:t>to be executed if condition is true; </a:t>
            </a:r>
            <a:endParaRPr lang="en-US" sz="2200" dirty="0" smtClean="0">
              <a:latin typeface="Century Gothic (Body)"/>
            </a:endParaRPr>
          </a:p>
          <a:p>
            <a:pPr marL="0" indent="0">
              <a:buNone/>
            </a:pPr>
            <a:r>
              <a:rPr lang="en-US" sz="2200" dirty="0">
                <a:latin typeface="Century Gothic (Body)"/>
              </a:rPr>
              <a:t>	</a:t>
            </a:r>
            <a:r>
              <a:rPr lang="en-US" sz="2200" dirty="0" err="1" smtClean="0">
                <a:latin typeface="Century Gothic (Body)"/>
              </a:rPr>
              <a:t>elseif</a:t>
            </a:r>
            <a:r>
              <a:rPr lang="en-US" sz="2200" dirty="0" smtClean="0">
                <a:latin typeface="Century Gothic (Body)"/>
              </a:rPr>
              <a:t> </a:t>
            </a:r>
            <a:r>
              <a:rPr lang="en-US" sz="2200" dirty="0">
                <a:latin typeface="Century Gothic (Body)"/>
              </a:rPr>
              <a:t>(condition)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	code </a:t>
            </a:r>
            <a:r>
              <a:rPr lang="en-US" sz="2200" dirty="0">
                <a:latin typeface="Century Gothic (Body)"/>
              </a:rPr>
              <a:t>to be executed if condition is true; </a:t>
            </a:r>
            <a:endParaRPr lang="en-US" sz="2200" dirty="0" smtClean="0">
              <a:latin typeface="Century Gothic (Body)"/>
            </a:endParaRPr>
          </a:p>
          <a:p>
            <a:pPr marL="0" indent="0">
              <a:buNone/>
            </a:pPr>
            <a:r>
              <a:rPr lang="en-US" sz="2200" dirty="0" smtClean="0">
                <a:latin typeface="Century Gothic (Body)"/>
              </a:rPr>
              <a:t>	else   </a:t>
            </a:r>
          </a:p>
          <a:p>
            <a:pPr marL="0" indent="0">
              <a:buNone/>
            </a:pPr>
            <a:r>
              <a:rPr lang="en-US" sz="2200" dirty="0">
                <a:latin typeface="Century Gothic (Body)"/>
              </a:rPr>
              <a:t>	</a:t>
            </a:r>
            <a:r>
              <a:rPr lang="en-US" sz="2200" dirty="0" smtClean="0">
                <a:latin typeface="Century Gothic (Body)"/>
              </a:rPr>
              <a:t>	code </a:t>
            </a:r>
            <a:r>
              <a:rPr lang="en-US" sz="2200" dirty="0">
                <a:latin typeface="Century Gothic (Body)"/>
              </a:rPr>
              <a:t>to be executed if condition is false;  </a:t>
            </a:r>
            <a:endParaRPr lang="en-US" sz="2200" dirty="0" smtClean="0">
              <a:latin typeface="Century Gothic (Body)"/>
            </a:endParaRPr>
          </a:p>
          <a:p>
            <a:pPr marL="0" indent="0">
              <a:buNone/>
            </a:pPr>
            <a:r>
              <a:rPr lang="en-US" sz="2200" dirty="0" smtClean="0">
                <a:latin typeface="Century Gothic (Body)"/>
              </a:rPr>
              <a:t>Example </a:t>
            </a:r>
          </a:p>
          <a:p>
            <a:pPr marL="0" indent="0">
              <a:buNone/>
            </a:pPr>
            <a:r>
              <a:rPr lang="en-US" sz="2200" dirty="0" smtClean="0">
                <a:latin typeface="Century Gothic (Body)"/>
              </a:rPr>
              <a:t>&lt;</a:t>
            </a:r>
            <a:r>
              <a:rPr lang="en-US" sz="2200" dirty="0">
                <a:latin typeface="Century Gothic (Body)"/>
              </a:rPr>
              <a:t>html&gt; &lt;body&gt;  </a:t>
            </a:r>
          </a:p>
          <a:p>
            <a:r>
              <a:rPr lang="en-US" sz="2400" dirty="0" smtClean="0">
                <a:latin typeface="Century Gothic (Body)"/>
              </a:rPr>
              <a:t>&lt;/</a:t>
            </a:r>
            <a:r>
              <a:rPr lang="en-US" sz="2400" dirty="0">
                <a:latin typeface="Century Gothic (Body)"/>
              </a:rPr>
              <a:t>body&gt; &lt;/html&gt; </a:t>
            </a:r>
            <a:endParaRPr lang="en-US" sz="2400" dirty="0" smtClean="0">
              <a:latin typeface="Century Gothic (Body)"/>
            </a:endParaRPr>
          </a:p>
        </p:txBody>
      </p:sp>
    </p:spTree>
    <p:extLst>
      <p:ext uri="{BB962C8B-B14F-4D97-AF65-F5344CB8AC3E}">
        <p14:creationId xmlns:p14="http://schemas.microsoft.com/office/powerpoint/2010/main" xmlns="" val="42050462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latin typeface="Century Gothic (Body)"/>
              </a:rPr>
              <a:t>PHP </a:t>
            </a:r>
            <a:r>
              <a:rPr lang="en-US" dirty="0">
                <a:latin typeface="Century Gothic (Body)"/>
              </a:rPr>
              <a:t>Switch Statement</a:t>
            </a:r>
            <a:endParaRPr lang="en-US" dirty="0"/>
          </a:p>
        </p:txBody>
      </p:sp>
      <p:sp>
        <p:nvSpPr>
          <p:cNvPr id="3" name="Content Placeholder 2"/>
          <p:cNvSpPr>
            <a:spLocks noGrp="1"/>
          </p:cNvSpPr>
          <p:nvPr>
            <p:ph idx="1"/>
          </p:nvPr>
        </p:nvSpPr>
        <p:spPr>
          <a:xfrm>
            <a:off x="502276" y="1571224"/>
            <a:ext cx="8393805" cy="5112912"/>
          </a:xfrm>
        </p:spPr>
        <p:txBody>
          <a:bodyPr>
            <a:normAutofit lnSpcReduction="10000"/>
          </a:bodyPr>
          <a:lstStyle/>
          <a:p>
            <a:r>
              <a:rPr lang="en-US" sz="2400" dirty="0" smtClean="0">
                <a:latin typeface="Century Gothic (Body)"/>
              </a:rPr>
              <a:t>Use </a:t>
            </a:r>
            <a:r>
              <a:rPr lang="en-US" sz="2400" dirty="0">
                <a:latin typeface="Century Gothic (Body)"/>
              </a:rPr>
              <a:t>the switch statement to select one of many blocks of code to be executed. </a:t>
            </a:r>
            <a:endParaRPr lang="en-US" sz="2400" dirty="0" smtClean="0">
              <a:latin typeface="Century Gothic (Body)"/>
            </a:endParaRPr>
          </a:p>
          <a:p>
            <a:r>
              <a:rPr lang="en-US" sz="2400" dirty="0" smtClean="0">
                <a:latin typeface="Century Gothic (Body)"/>
              </a:rPr>
              <a:t>Syntax </a:t>
            </a:r>
          </a:p>
          <a:p>
            <a:r>
              <a:rPr lang="en-US" sz="2400" dirty="0" smtClean="0">
                <a:latin typeface="Century Gothic (Body)"/>
              </a:rPr>
              <a:t>switch </a:t>
            </a:r>
            <a:r>
              <a:rPr lang="en-US" sz="2400" dirty="0">
                <a:latin typeface="Century Gothic (Body)"/>
              </a:rPr>
              <a:t>(n) </a:t>
            </a:r>
            <a:endParaRPr lang="en-US" sz="2400" dirty="0" smtClean="0">
              <a:latin typeface="Century Gothic (Body)"/>
            </a:endParaRPr>
          </a:p>
          <a:p>
            <a:r>
              <a:rPr lang="en-US" sz="2400" dirty="0" smtClean="0">
                <a:latin typeface="Century Gothic (Body)"/>
              </a:rPr>
              <a:t>{ </a:t>
            </a:r>
          </a:p>
          <a:p>
            <a:pPr marL="457200" lvl="1" indent="0">
              <a:buNone/>
            </a:pPr>
            <a:r>
              <a:rPr lang="en-US" sz="2200" dirty="0" smtClean="0">
                <a:latin typeface="Century Gothic (Body)"/>
              </a:rPr>
              <a:t>case </a:t>
            </a:r>
            <a:r>
              <a:rPr lang="en-US" sz="2200" dirty="0">
                <a:latin typeface="Century Gothic (Body)"/>
              </a:rPr>
              <a:t>label1: </a:t>
            </a:r>
          </a:p>
          <a:p>
            <a:pPr marL="0" indent="0">
              <a:buNone/>
            </a:pPr>
            <a:r>
              <a:rPr lang="en-US" sz="2400" dirty="0" smtClean="0">
                <a:latin typeface="Century Gothic (Body)"/>
              </a:rPr>
              <a:t>	 	code </a:t>
            </a:r>
            <a:r>
              <a:rPr lang="en-US" sz="2400" dirty="0">
                <a:latin typeface="Century Gothic (Body)"/>
              </a:rPr>
              <a:t>to be executed if n=label1;  </a:t>
            </a:r>
          </a:p>
          <a:p>
            <a:pPr marL="0" indent="0">
              <a:buNone/>
            </a:pPr>
            <a:r>
              <a:rPr lang="en-US" sz="2400" dirty="0" smtClean="0">
                <a:latin typeface="Century Gothic (Body)"/>
              </a:rPr>
              <a:t>	</a:t>
            </a:r>
            <a:r>
              <a:rPr lang="en-US" sz="2200" dirty="0" smtClean="0">
                <a:latin typeface="Century Gothic (Body)"/>
              </a:rPr>
              <a:t> 	break</a:t>
            </a:r>
            <a:r>
              <a:rPr lang="en-US" sz="2200" dirty="0">
                <a:latin typeface="Century Gothic (Body)"/>
              </a:rPr>
              <a:t>; </a:t>
            </a:r>
          </a:p>
          <a:p>
            <a:pPr marL="0" indent="0">
              <a:buNone/>
            </a:pPr>
            <a:r>
              <a:rPr lang="en-US" sz="2200" dirty="0" smtClean="0">
                <a:latin typeface="Century Gothic (Body)"/>
              </a:rPr>
              <a:t>	case </a:t>
            </a:r>
            <a:r>
              <a:rPr lang="en-US" sz="2200" dirty="0">
                <a:latin typeface="Century Gothic (Body)"/>
              </a:rPr>
              <a:t>label2: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	code </a:t>
            </a:r>
            <a:r>
              <a:rPr lang="en-US" sz="2200" dirty="0">
                <a:latin typeface="Century Gothic (Body)"/>
              </a:rPr>
              <a:t>to be executed if n=label2;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default</a:t>
            </a:r>
            <a:r>
              <a:rPr lang="en-US" sz="2200" dirty="0">
                <a:latin typeface="Century Gothic (Body)"/>
              </a:rPr>
              <a:t>:   </a:t>
            </a:r>
            <a:endParaRPr lang="en-US" sz="2200" dirty="0" smtClean="0">
              <a:latin typeface="Century Gothic (Body)"/>
            </a:endParaRPr>
          </a:p>
          <a:p>
            <a:pPr marL="0" indent="0">
              <a:buNone/>
            </a:pPr>
            <a:r>
              <a:rPr lang="en-US" sz="2200" dirty="0" smtClean="0">
                <a:latin typeface="Century Gothic (Body)"/>
              </a:rPr>
              <a:t>		code </a:t>
            </a:r>
            <a:r>
              <a:rPr lang="en-US" sz="2200" dirty="0">
                <a:latin typeface="Century Gothic (Body)"/>
              </a:rPr>
              <a:t>to be executed if n is different from both label1 and label2; </a:t>
            </a:r>
            <a:endParaRPr lang="en-US" sz="2200" dirty="0" smtClean="0">
              <a:latin typeface="Century Gothic (Body)"/>
            </a:endParaRPr>
          </a:p>
          <a:p>
            <a:pPr marL="0" indent="0">
              <a:buNone/>
            </a:pPr>
            <a:r>
              <a:rPr lang="en-US" sz="2200" dirty="0" smtClean="0">
                <a:latin typeface="Century Gothic (Body)"/>
              </a:rPr>
              <a:t>} </a:t>
            </a:r>
          </a:p>
        </p:txBody>
      </p:sp>
    </p:spTree>
    <p:extLst>
      <p:ext uri="{BB962C8B-B14F-4D97-AF65-F5344CB8AC3E}">
        <p14:creationId xmlns:p14="http://schemas.microsoft.com/office/powerpoint/2010/main" xmlns="" val="26527527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latin typeface="Century Gothic (Body)"/>
              </a:rPr>
              <a:t>Example</a:t>
            </a:r>
            <a:endParaRPr lang="en-US" dirty="0"/>
          </a:p>
        </p:txBody>
      </p:sp>
      <p:sp>
        <p:nvSpPr>
          <p:cNvPr id="3" name="Content Placeholder 2"/>
          <p:cNvSpPr>
            <a:spLocks noGrp="1"/>
          </p:cNvSpPr>
          <p:nvPr>
            <p:ph idx="1"/>
          </p:nvPr>
        </p:nvSpPr>
        <p:spPr>
          <a:xfrm>
            <a:off x="502276" y="1571224"/>
            <a:ext cx="8393805" cy="5112912"/>
          </a:xfrm>
        </p:spPr>
        <p:txBody>
          <a:bodyPr>
            <a:normAutofit fontScale="85000" lnSpcReduction="20000"/>
          </a:bodyPr>
          <a:lstStyle/>
          <a:p>
            <a:r>
              <a:rPr lang="en-US" sz="2400" dirty="0" smtClean="0">
                <a:latin typeface="Century Gothic (Body)"/>
              </a:rPr>
              <a:t>&lt;</a:t>
            </a:r>
            <a:r>
              <a:rPr lang="en-US" sz="2400" dirty="0">
                <a:latin typeface="Century Gothic (Body)"/>
              </a:rPr>
              <a:t>html&gt; &lt;body&gt;  </a:t>
            </a:r>
          </a:p>
          <a:p>
            <a:r>
              <a:rPr lang="en-US" sz="2400" dirty="0">
                <a:latin typeface="Century Gothic (Body)"/>
              </a:rPr>
              <a:t>&lt;?php </a:t>
            </a:r>
            <a:endParaRPr lang="en-US" sz="2400" dirty="0" smtClean="0">
              <a:latin typeface="Century Gothic (Body)"/>
            </a:endParaRPr>
          </a:p>
          <a:p>
            <a:pPr marL="457200" lvl="1" indent="0">
              <a:buNone/>
            </a:pPr>
            <a:r>
              <a:rPr lang="en-US" sz="2200" dirty="0" smtClean="0">
                <a:latin typeface="Century Gothic (Body)"/>
              </a:rPr>
              <a:t>switch </a:t>
            </a:r>
            <a:r>
              <a:rPr lang="en-US" sz="2200" dirty="0">
                <a:latin typeface="Century Gothic (Body)"/>
              </a:rPr>
              <a:t>($x) </a:t>
            </a:r>
            <a:endParaRPr lang="en-US" sz="2200" dirty="0" smtClean="0">
              <a:latin typeface="Century Gothic (Body)"/>
            </a:endParaRPr>
          </a:p>
          <a:p>
            <a:pPr marL="457200" lvl="1" indent="0">
              <a:buNone/>
            </a:pPr>
            <a:r>
              <a:rPr lang="en-US" sz="2200" dirty="0" smtClean="0">
                <a:latin typeface="Century Gothic (Body)"/>
              </a:rPr>
              <a:t>{ </a:t>
            </a:r>
          </a:p>
          <a:p>
            <a:pPr marL="457200" lvl="1" indent="0">
              <a:buNone/>
            </a:pPr>
            <a:r>
              <a:rPr lang="en-US" sz="2200" dirty="0">
                <a:latin typeface="Century Gothic (Body)"/>
              </a:rPr>
              <a:t>	</a:t>
            </a:r>
            <a:r>
              <a:rPr lang="en-US" sz="2200" dirty="0" smtClean="0">
                <a:latin typeface="Century Gothic (Body)"/>
              </a:rPr>
              <a:t>case </a:t>
            </a:r>
            <a:r>
              <a:rPr lang="en-US" sz="2200" dirty="0">
                <a:latin typeface="Century Gothic (Body)"/>
              </a:rPr>
              <a:t>1: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"Number 1";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case </a:t>
            </a:r>
            <a:r>
              <a:rPr lang="en-US" sz="2200" dirty="0">
                <a:latin typeface="Century Gothic (Body)"/>
              </a:rPr>
              <a:t>2: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"Number 2";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case </a:t>
            </a:r>
            <a:r>
              <a:rPr lang="en-US" sz="2200" dirty="0">
                <a:latin typeface="Century Gothic (Body)"/>
              </a:rPr>
              <a:t>3: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"Number 3";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default</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"No number between 1 and </a:t>
            </a:r>
            <a:r>
              <a:rPr lang="en-US" sz="2200" dirty="0" smtClean="0">
                <a:latin typeface="Century Gothic (Body)"/>
              </a:rPr>
              <a:t>3"; </a:t>
            </a:r>
            <a:r>
              <a:rPr lang="en-US" sz="2200" dirty="0">
                <a:latin typeface="Century Gothic (Body)"/>
              </a:rPr>
              <a:t>} ?&gt;  </a:t>
            </a:r>
          </a:p>
          <a:p>
            <a:r>
              <a:rPr lang="en-US" sz="2400" dirty="0">
                <a:latin typeface="Century Gothic (Body)"/>
              </a:rPr>
              <a:t>&lt;/body&gt; &lt;/html&gt; </a:t>
            </a:r>
            <a:endParaRPr lang="en-US" sz="2400" dirty="0" smtClean="0">
              <a:latin typeface="Century Gothic (Body)"/>
            </a:endParaRPr>
          </a:p>
        </p:txBody>
      </p:sp>
    </p:spTree>
    <p:extLst>
      <p:ext uri="{BB962C8B-B14F-4D97-AF65-F5344CB8AC3E}">
        <p14:creationId xmlns:p14="http://schemas.microsoft.com/office/powerpoint/2010/main" xmlns="" val="559148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 Array</a:t>
            </a:r>
          </a:p>
        </p:txBody>
      </p:sp>
      <p:sp>
        <p:nvSpPr>
          <p:cNvPr id="3" name="Content Placeholder 2"/>
          <p:cNvSpPr>
            <a:spLocks noGrp="1"/>
          </p:cNvSpPr>
          <p:nvPr>
            <p:ph idx="1"/>
          </p:nvPr>
        </p:nvSpPr>
        <p:spPr>
          <a:xfrm>
            <a:off x="502276" y="1571224"/>
            <a:ext cx="8393805" cy="5112912"/>
          </a:xfrm>
        </p:spPr>
        <p:txBody>
          <a:bodyPr>
            <a:normAutofit fontScale="92500" lnSpcReduction="10000"/>
          </a:bodyPr>
          <a:lstStyle/>
          <a:p>
            <a:r>
              <a:rPr lang="en-US" sz="2400" dirty="0">
                <a:latin typeface="Century Gothic (Body)"/>
              </a:rPr>
              <a:t>A variable is a storage area holding a number or text. The problem is, a variable will hold only one value. An array is a special variable, which can store multiple values in one single variable. If you have a list of items (a list of car names, for example), storing the cars in single variables could look like this: </a:t>
            </a:r>
            <a:endParaRPr lang="en-US" sz="2400" dirty="0" smtClean="0">
              <a:latin typeface="Century Gothic (Body)"/>
            </a:endParaRPr>
          </a:p>
          <a:p>
            <a:r>
              <a:rPr lang="en-US" sz="2400" dirty="0" smtClean="0">
                <a:latin typeface="Century Gothic (Body)"/>
              </a:rPr>
              <a:t>$</a:t>
            </a:r>
            <a:r>
              <a:rPr lang="en-US" sz="2400" dirty="0">
                <a:latin typeface="Century Gothic (Body)"/>
              </a:rPr>
              <a:t>cars1="Saab"; </a:t>
            </a:r>
            <a:endParaRPr lang="en-US" sz="2400" dirty="0" smtClean="0">
              <a:latin typeface="Century Gothic (Body)"/>
            </a:endParaRPr>
          </a:p>
          <a:p>
            <a:r>
              <a:rPr lang="en-US" sz="2400" dirty="0" smtClean="0">
                <a:latin typeface="Century Gothic (Body)"/>
              </a:rPr>
              <a:t>$</a:t>
            </a:r>
            <a:r>
              <a:rPr lang="en-US" sz="2400" dirty="0">
                <a:latin typeface="Century Gothic (Body)"/>
              </a:rPr>
              <a:t>cars2="Volvo"; </a:t>
            </a:r>
            <a:endParaRPr lang="en-US" sz="2400" dirty="0" smtClean="0">
              <a:latin typeface="Century Gothic (Body)"/>
            </a:endParaRPr>
          </a:p>
          <a:p>
            <a:r>
              <a:rPr lang="en-US" sz="2400" dirty="0" smtClean="0">
                <a:latin typeface="Century Gothic (Body)"/>
              </a:rPr>
              <a:t>$</a:t>
            </a:r>
            <a:r>
              <a:rPr lang="en-US" sz="2400" dirty="0">
                <a:latin typeface="Century Gothic (Body)"/>
              </a:rPr>
              <a:t>cars3="BMW";  </a:t>
            </a:r>
            <a:endParaRPr lang="en-US" sz="2400" dirty="0" smtClean="0">
              <a:latin typeface="Century Gothic (Body)"/>
            </a:endParaRPr>
          </a:p>
          <a:p>
            <a:r>
              <a:rPr lang="en-US" sz="2400" dirty="0" smtClean="0">
                <a:latin typeface="Century Gothic (Body)"/>
              </a:rPr>
              <a:t>However</a:t>
            </a:r>
            <a:r>
              <a:rPr lang="en-US" sz="2400" dirty="0">
                <a:latin typeface="Century Gothic (Body)"/>
              </a:rPr>
              <a:t>, what if you want to loop through the cars and find a specific one? And what if you had not 3 cars, but 300? The best solution here is to use an array! An array can hold all your variable values under a single name. And you can access the values by referring to the array name. Each element in the array has its own index so that it can be easily accessed. In PHP, there are three kind of arrays: </a:t>
            </a:r>
          </a:p>
          <a:p>
            <a:r>
              <a:rPr lang="en-US" sz="2400" dirty="0" smtClean="0">
                <a:latin typeface="Century Gothic (Body)"/>
              </a:rPr>
              <a:t>Numeric </a:t>
            </a:r>
            <a:r>
              <a:rPr lang="en-US" sz="2400" dirty="0">
                <a:latin typeface="Century Gothic (Body)"/>
              </a:rPr>
              <a:t>array - An array with a numeric index </a:t>
            </a:r>
          </a:p>
          <a:p>
            <a:r>
              <a:rPr lang="en-US" sz="2400" dirty="0" smtClean="0">
                <a:latin typeface="Century Gothic (Body)"/>
              </a:rPr>
              <a:t>Associative </a:t>
            </a:r>
            <a:r>
              <a:rPr lang="en-US" sz="2400" dirty="0">
                <a:latin typeface="Century Gothic (Body)"/>
              </a:rPr>
              <a:t>array - An array where each ID key is associated with a value </a:t>
            </a:r>
            <a:endParaRPr lang="en-US" sz="2400" dirty="0" smtClean="0">
              <a:latin typeface="Century Gothic (Body)"/>
            </a:endParaRPr>
          </a:p>
          <a:p>
            <a:r>
              <a:rPr lang="en-US" sz="2400" dirty="0" smtClean="0">
                <a:latin typeface="Century Gothic (Body)"/>
              </a:rPr>
              <a:t>Multidimensional </a:t>
            </a:r>
            <a:r>
              <a:rPr lang="en-US" sz="2400" dirty="0">
                <a:latin typeface="Century Gothic (Body)"/>
              </a:rPr>
              <a:t>array - An array containing one or more arrays </a:t>
            </a:r>
            <a:endParaRPr lang="en-US" sz="2400" dirty="0" smtClean="0">
              <a:latin typeface="Century Gothic (Body)"/>
            </a:endParaRPr>
          </a:p>
        </p:txBody>
      </p:sp>
    </p:spTree>
    <p:extLst>
      <p:ext uri="{BB962C8B-B14F-4D97-AF65-F5344CB8AC3E}">
        <p14:creationId xmlns:p14="http://schemas.microsoft.com/office/powerpoint/2010/main" xmlns="" val="3671031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Numeric Arrays </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latin typeface="Century Gothic (Body)"/>
              </a:rPr>
              <a:t>A numeric array stores each array element with a numeric index. There are two methods to create a numeric array. </a:t>
            </a:r>
            <a:endParaRPr lang="en-US" sz="2400" dirty="0" smtClean="0">
              <a:latin typeface="Century Gothic (Body)"/>
            </a:endParaRPr>
          </a:p>
          <a:p>
            <a:r>
              <a:rPr lang="en-US" sz="2400" dirty="0" smtClean="0">
                <a:latin typeface="Century Gothic (Body)"/>
              </a:rPr>
              <a:t>1</a:t>
            </a:r>
            <a:r>
              <a:rPr lang="en-US" sz="2400" dirty="0">
                <a:latin typeface="Century Gothic (Body)"/>
              </a:rPr>
              <a:t>. In the following example the index are automatically assigned (the index starts at 0): $cars=array("</a:t>
            </a:r>
            <a:r>
              <a:rPr lang="en-US" sz="2400" dirty="0" err="1">
                <a:latin typeface="Century Gothic (Body)"/>
              </a:rPr>
              <a:t>Saab","Volvo","BMW","Toyota</a:t>
            </a:r>
            <a:r>
              <a:rPr lang="en-US" sz="2400" dirty="0">
                <a:latin typeface="Century Gothic (Body)"/>
              </a:rPr>
              <a:t>");  </a:t>
            </a:r>
            <a:endParaRPr lang="en-US" sz="2400" dirty="0" smtClean="0">
              <a:latin typeface="Century Gothic (Body)"/>
            </a:endParaRPr>
          </a:p>
          <a:p>
            <a:r>
              <a:rPr lang="en-US" sz="2400" dirty="0" smtClean="0">
                <a:latin typeface="Century Gothic (Body)"/>
              </a:rPr>
              <a:t>2</a:t>
            </a:r>
            <a:r>
              <a:rPr lang="en-US" sz="2400" dirty="0">
                <a:latin typeface="Century Gothic (Body)"/>
              </a:rPr>
              <a:t>. In the following example we assign the index manually: </a:t>
            </a:r>
            <a:endParaRPr lang="en-US" sz="2400" dirty="0" smtClean="0">
              <a:latin typeface="Century Gothic (Body)"/>
            </a:endParaRPr>
          </a:p>
          <a:p>
            <a:r>
              <a:rPr lang="en-US" sz="2400" dirty="0" smtClean="0">
                <a:latin typeface="Century Gothic (Body)"/>
              </a:rPr>
              <a:t>$</a:t>
            </a:r>
            <a:r>
              <a:rPr lang="en-US" sz="2400" dirty="0">
                <a:latin typeface="Century Gothic (Body)"/>
              </a:rPr>
              <a:t>cars[0]="Saab</a:t>
            </a:r>
            <a:r>
              <a:rPr lang="en-US" sz="2400" dirty="0" smtClean="0">
                <a:latin typeface="Century Gothic (Body)"/>
              </a:rPr>
              <a:t>";</a:t>
            </a:r>
          </a:p>
          <a:p>
            <a:r>
              <a:rPr lang="en-US" sz="2400" dirty="0" smtClean="0">
                <a:latin typeface="Century Gothic (Body)"/>
              </a:rPr>
              <a:t>$</a:t>
            </a:r>
            <a:r>
              <a:rPr lang="en-US" sz="2400" dirty="0">
                <a:latin typeface="Century Gothic (Body)"/>
              </a:rPr>
              <a:t>cars[1]="Volvo"; </a:t>
            </a:r>
            <a:endParaRPr lang="en-US" sz="2400" dirty="0" smtClean="0">
              <a:latin typeface="Century Gothic (Body)"/>
            </a:endParaRPr>
          </a:p>
          <a:p>
            <a:r>
              <a:rPr lang="en-US" sz="2400" dirty="0" smtClean="0">
                <a:latin typeface="Century Gothic (Body)"/>
              </a:rPr>
              <a:t>$</a:t>
            </a:r>
            <a:r>
              <a:rPr lang="en-US" sz="2400" dirty="0">
                <a:latin typeface="Century Gothic (Body)"/>
              </a:rPr>
              <a:t>cars[2]="BMW"; </a:t>
            </a:r>
            <a:endParaRPr lang="en-US" sz="2400" dirty="0" smtClean="0">
              <a:latin typeface="Century Gothic (Body)"/>
            </a:endParaRPr>
          </a:p>
          <a:p>
            <a:r>
              <a:rPr lang="en-US" sz="2400" dirty="0" smtClean="0">
                <a:latin typeface="Century Gothic (Body)"/>
              </a:rPr>
              <a:t>$</a:t>
            </a:r>
            <a:r>
              <a:rPr lang="en-US" sz="2400" dirty="0">
                <a:latin typeface="Century Gothic (Body)"/>
              </a:rPr>
              <a:t>cars[3]="Toyota"; </a:t>
            </a:r>
            <a:endParaRPr lang="en-US" sz="2400" dirty="0" smtClean="0">
              <a:latin typeface="Century Gothic (Body)"/>
            </a:endParaRPr>
          </a:p>
        </p:txBody>
      </p:sp>
    </p:spTree>
    <p:extLst>
      <p:ext uri="{BB962C8B-B14F-4D97-AF65-F5344CB8AC3E}">
        <p14:creationId xmlns:p14="http://schemas.microsoft.com/office/powerpoint/2010/main" xmlns="" val="2218313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2.1 Introduction to PHP</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pPr marL="347663" indent="-347663"/>
            <a:r>
              <a:rPr lang="en-US" dirty="0" smtClean="0"/>
              <a:t>In </a:t>
            </a:r>
            <a:r>
              <a:rPr lang="en-US" dirty="0"/>
              <a:t>order to develop and run PHP Web pages three vital components need to be installed on your computer </a:t>
            </a:r>
            <a:r>
              <a:rPr lang="en-US" dirty="0" smtClean="0"/>
              <a:t>system.</a:t>
            </a:r>
          </a:p>
          <a:p>
            <a:pPr marL="347663" indent="-347663"/>
            <a:r>
              <a:rPr lang="en-US" b="1" dirty="0" smtClean="0"/>
              <a:t>Web </a:t>
            </a:r>
            <a:r>
              <a:rPr lang="en-US" b="1" dirty="0"/>
              <a:t>Server</a:t>
            </a:r>
            <a:r>
              <a:rPr lang="en-US" dirty="0"/>
              <a:t> − PHP will work with virtually all Web Server software, including Microsoft's Internet Information Server (IIS) but then most often used is freely available Apache Server</a:t>
            </a:r>
            <a:r>
              <a:rPr lang="en-US" sz="2400" dirty="0"/>
              <a:t>.</a:t>
            </a:r>
            <a:endParaRPr lang="en-US" sz="2400" dirty="0" smtClean="0">
              <a:latin typeface="Century Gothic (Body)"/>
            </a:endParaRPr>
          </a:p>
        </p:txBody>
      </p:sp>
    </p:spTree>
    <p:extLst>
      <p:ext uri="{BB962C8B-B14F-4D97-AF65-F5344CB8AC3E}">
        <p14:creationId xmlns:p14="http://schemas.microsoft.com/office/powerpoint/2010/main" xmlns="" val="1948627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latin typeface="Century Gothic (Body)"/>
              </a:rPr>
              <a:t>Example </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latin typeface="Century Gothic (Body)"/>
              </a:rPr>
              <a:t>In </a:t>
            </a:r>
            <a:r>
              <a:rPr lang="en-US" sz="2400" dirty="0">
                <a:latin typeface="Century Gothic (Body)"/>
              </a:rPr>
              <a:t>the following example you access the variable values by referring to the array name and index: </a:t>
            </a:r>
            <a:endParaRPr lang="en-US" sz="2400" dirty="0" smtClean="0">
              <a:latin typeface="Century Gothic (Body)"/>
            </a:endParaRPr>
          </a:p>
          <a:p>
            <a:r>
              <a:rPr lang="en-US" sz="2400" dirty="0" smtClean="0">
                <a:latin typeface="Century Gothic (Body)"/>
              </a:rPr>
              <a:t>&lt;?</a:t>
            </a:r>
            <a:r>
              <a:rPr lang="en-US" sz="2400" dirty="0">
                <a:latin typeface="Century Gothic (Body)"/>
              </a:rPr>
              <a:t>php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cars[0]="Saab";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cars[1]="Volvo";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cars[2]="BMW";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cars[3]="Toyota";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echo </a:t>
            </a:r>
            <a:r>
              <a:rPr lang="en-US" sz="2400" dirty="0">
                <a:latin typeface="Century Gothic (Body)"/>
              </a:rPr>
              <a:t>$cars[0] . " and " . $cars[1] . " are Swedish cars.";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?&gt; </a:t>
            </a:r>
          </a:p>
          <a:p>
            <a:pPr marL="0" indent="0">
              <a:buNone/>
            </a:pPr>
            <a:r>
              <a:rPr lang="en-US" sz="2400" dirty="0" smtClean="0">
                <a:latin typeface="Century Gothic (Body)"/>
              </a:rPr>
              <a:t>The </a:t>
            </a:r>
            <a:r>
              <a:rPr lang="en-US" sz="2400" dirty="0">
                <a:latin typeface="Century Gothic (Body)"/>
              </a:rPr>
              <a:t>code above will output: Saab and Volvo are Swedish cars. </a:t>
            </a:r>
            <a:endParaRPr lang="en-US" sz="2400" dirty="0" smtClean="0">
              <a:latin typeface="Century Gothic (Body)"/>
            </a:endParaRPr>
          </a:p>
        </p:txBody>
      </p:sp>
    </p:spTree>
    <p:extLst>
      <p:ext uri="{BB962C8B-B14F-4D97-AF65-F5344CB8AC3E}">
        <p14:creationId xmlns:p14="http://schemas.microsoft.com/office/powerpoint/2010/main" xmlns="" val="3285513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t>Associative Arrays</a:t>
            </a:r>
            <a:br>
              <a:rPr lang="en-US" dirty="0"/>
            </a:b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t>The </a:t>
            </a:r>
            <a:r>
              <a:rPr lang="en-US" sz="2400" dirty="0"/>
              <a:t>associative arrays are very similar to numeric arrays in term of functionality but they are different in terms of their index. Associative array will have their index as string so that you can establish a strong association between key and values.</a:t>
            </a:r>
          </a:p>
          <a:p>
            <a:r>
              <a:rPr lang="en-US" sz="2400" dirty="0"/>
              <a:t>To store the salaries of employees in an array, a numerically indexed array would not be the best choice. Instead, we could use the employees names as the keys in our associative array, and the value would be their respective salary.</a:t>
            </a:r>
          </a:p>
          <a:p>
            <a:endParaRPr lang="en-US" sz="2400" dirty="0" smtClean="0">
              <a:latin typeface="Century Gothic (Body)"/>
            </a:endParaRPr>
          </a:p>
        </p:txBody>
      </p:sp>
    </p:spTree>
    <p:extLst>
      <p:ext uri="{BB962C8B-B14F-4D97-AF65-F5344CB8AC3E}">
        <p14:creationId xmlns:p14="http://schemas.microsoft.com/office/powerpoint/2010/main" xmlns="" val="42116866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latin typeface="Century Gothic (Body)"/>
              </a:rPr>
              <a:t>Example</a:t>
            </a:r>
            <a:br>
              <a:rPr lang="en-US" dirty="0">
                <a:latin typeface="Century Gothic (Body)"/>
              </a:rPr>
            </a:br>
            <a:endParaRPr lang="en-US" dirty="0"/>
          </a:p>
        </p:txBody>
      </p:sp>
      <p:sp>
        <p:nvSpPr>
          <p:cNvPr id="3" name="Content Placeholder 2"/>
          <p:cNvSpPr>
            <a:spLocks noGrp="1"/>
          </p:cNvSpPr>
          <p:nvPr>
            <p:ph idx="1"/>
          </p:nvPr>
        </p:nvSpPr>
        <p:spPr>
          <a:xfrm>
            <a:off x="502277" y="1571224"/>
            <a:ext cx="6094927" cy="5112912"/>
          </a:xfrm>
        </p:spPr>
        <p:txBody>
          <a:bodyPr>
            <a:normAutofit fontScale="85000" lnSpcReduction="20000"/>
          </a:bodyPr>
          <a:lstStyle/>
          <a:p>
            <a:r>
              <a:rPr lang="en-US" sz="2400" dirty="0" smtClean="0">
                <a:latin typeface="Century Gothic (Body)"/>
              </a:rPr>
              <a:t>&lt;</a:t>
            </a:r>
            <a:r>
              <a:rPr lang="en-US" sz="2400" dirty="0">
                <a:latin typeface="Century Gothic (Body)"/>
              </a:rPr>
              <a:t>html</a:t>
            </a:r>
            <a:r>
              <a:rPr lang="en-US" sz="2400" dirty="0" smtClean="0">
                <a:latin typeface="Century Gothic (Body)"/>
              </a:rPr>
              <a:t>&gt;   </a:t>
            </a:r>
            <a:r>
              <a:rPr lang="en-US" sz="2400" dirty="0">
                <a:latin typeface="Century Gothic (Body)"/>
              </a:rPr>
              <a:t>&lt;body&gt;</a:t>
            </a:r>
          </a:p>
          <a:p>
            <a:r>
              <a:rPr lang="en-US" sz="2400" dirty="0">
                <a:latin typeface="Century Gothic (Body)"/>
              </a:rPr>
              <a:t>      </a:t>
            </a:r>
            <a:r>
              <a:rPr lang="en-US" sz="2400" dirty="0" smtClean="0">
                <a:latin typeface="Century Gothic (Body)"/>
              </a:rPr>
              <a:t>    </a:t>
            </a:r>
            <a:r>
              <a:rPr lang="en-US" sz="2400" dirty="0">
                <a:latin typeface="Century Gothic (Body)"/>
              </a:rPr>
              <a:t>&lt;?</a:t>
            </a:r>
            <a:r>
              <a:rPr lang="en-US" sz="2400" dirty="0" smtClean="0">
                <a:latin typeface="Century Gothic (Body)"/>
              </a:rPr>
              <a:t>php         </a:t>
            </a:r>
            <a:r>
              <a:rPr lang="en-US" sz="2400" dirty="0">
                <a:latin typeface="Century Gothic (Body)"/>
              </a:rPr>
              <a:t>/* First method to associate create array. */</a:t>
            </a:r>
          </a:p>
          <a:p>
            <a:r>
              <a:rPr lang="en-US" sz="2400" dirty="0">
                <a:latin typeface="Century Gothic (Body)"/>
              </a:rPr>
              <a:t>         $salaries = array("</a:t>
            </a:r>
            <a:r>
              <a:rPr lang="en-US" sz="2400" dirty="0" err="1">
                <a:latin typeface="Century Gothic (Body)"/>
              </a:rPr>
              <a:t>mohammad</a:t>
            </a:r>
            <a:r>
              <a:rPr lang="en-US" sz="2400" dirty="0">
                <a:latin typeface="Century Gothic (Body)"/>
              </a:rPr>
              <a:t>" =&gt; 2000, "</a:t>
            </a:r>
            <a:r>
              <a:rPr lang="en-US" sz="2400" dirty="0" err="1">
                <a:latin typeface="Century Gothic (Body)"/>
              </a:rPr>
              <a:t>qadir</a:t>
            </a:r>
            <a:r>
              <a:rPr lang="en-US" sz="2400" dirty="0">
                <a:latin typeface="Century Gothic (Body)"/>
              </a:rPr>
              <a:t>" =&gt; 1000, "</a:t>
            </a:r>
            <a:r>
              <a:rPr lang="en-US" sz="2400" dirty="0" err="1">
                <a:latin typeface="Century Gothic (Body)"/>
              </a:rPr>
              <a:t>zara</a:t>
            </a:r>
            <a:r>
              <a:rPr lang="en-US" sz="2400" dirty="0">
                <a:latin typeface="Century Gothic (Body)"/>
              </a:rPr>
              <a:t>" =&gt; 500</a:t>
            </a:r>
            <a:r>
              <a:rPr lang="en-US" sz="2400" dirty="0" smtClean="0">
                <a:latin typeface="Century Gothic (Body)"/>
              </a:rPr>
              <a:t>);</a:t>
            </a:r>
            <a:endParaRPr lang="en-US" sz="2400" dirty="0">
              <a:latin typeface="Century Gothic (Body)"/>
            </a:endParaRPr>
          </a:p>
          <a:p>
            <a:r>
              <a:rPr lang="en-US" sz="2400" dirty="0">
                <a:latin typeface="Century Gothic (Body)"/>
              </a:rPr>
              <a:t>         echo "Salary of </a:t>
            </a:r>
            <a:r>
              <a:rPr lang="en-US" sz="2400" dirty="0" err="1">
                <a:latin typeface="Century Gothic (Body)"/>
              </a:rPr>
              <a:t>mohammad</a:t>
            </a:r>
            <a:r>
              <a:rPr lang="en-US" sz="2400" dirty="0">
                <a:latin typeface="Century Gothic (Body)"/>
              </a:rPr>
              <a:t> is ". $salaries['</a:t>
            </a:r>
            <a:r>
              <a:rPr lang="en-US" sz="2400" dirty="0" err="1">
                <a:latin typeface="Century Gothic (Body)"/>
              </a:rPr>
              <a:t>mohammad</a:t>
            </a:r>
            <a:r>
              <a:rPr lang="en-US" sz="2400" dirty="0">
                <a:latin typeface="Century Gothic (Body)"/>
              </a:rPr>
              <a:t>'] . "&lt;</a:t>
            </a:r>
            <a:r>
              <a:rPr lang="en-US" sz="2400" dirty="0" err="1">
                <a:latin typeface="Century Gothic (Body)"/>
              </a:rPr>
              <a:t>br</a:t>
            </a:r>
            <a:r>
              <a:rPr lang="en-US" sz="2400" dirty="0">
                <a:latin typeface="Century Gothic (Body)"/>
              </a:rPr>
              <a:t> /&gt;";</a:t>
            </a:r>
          </a:p>
          <a:p>
            <a:r>
              <a:rPr lang="en-US" sz="2400" dirty="0">
                <a:latin typeface="Century Gothic (Body)"/>
              </a:rPr>
              <a:t>         echo "Salary of </a:t>
            </a:r>
            <a:r>
              <a:rPr lang="en-US" sz="2400" dirty="0" err="1">
                <a:latin typeface="Century Gothic (Body)"/>
              </a:rPr>
              <a:t>qadir</a:t>
            </a:r>
            <a:r>
              <a:rPr lang="en-US" sz="2400" dirty="0">
                <a:latin typeface="Century Gothic (Body)"/>
              </a:rPr>
              <a:t> is ".  $salaries['</a:t>
            </a:r>
            <a:r>
              <a:rPr lang="en-US" sz="2400" dirty="0" err="1">
                <a:latin typeface="Century Gothic (Body)"/>
              </a:rPr>
              <a:t>qadir</a:t>
            </a:r>
            <a:r>
              <a:rPr lang="en-US" sz="2400" dirty="0">
                <a:latin typeface="Century Gothic (Body)"/>
              </a:rPr>
              <a:t>']. "&lt;</a:t>
            </a:r>
            <a:r>
              <a:rPr lang="en-US" sz="2400" dirty="0" err="1">
                <a:latin typeface="Century Gothic (Body)"/>
              </a:rPr>
              <a:t>br</a:t>
            </a:r>
            <a:r>
              <a:rPr lang="en-US" sz="2400" dirty="0">
                <a:latin typeface="Century Gothic (Body)"/>
              </a:rPr>
              <a:t> </a:t>
            </a:r>
            <a:r>
              <a:rPr lang="en-US" sz="2400" dirty="0" smtClean="0">
                <a:latin typeface="Century Gothic (Body)"/>
              </a:rPr>
              <a:t>/&gt;";		</a:t>
            </a:r>
            <a:endParaRPr lang="en-US" sz="2400" dirty="0">
              <a:latin typeface="Century Gothic (Body)"/>
            </a:endParaRPr>
          </a:p>
          <a:p>
            <a:r>
              <a:rPr lang="en-US" sz="2400" dirty="0">
                <a:latin typeface="Century Gothic (Body)"/>
              </a:rPr>
              <a:t>         echo "Salary of </a:t>
            </a:r>
            <a:r>
              <a:rPr lang="en-US" sz="2400" dirty="0" err="1">
                <a:latin typeface="Century Gothic (Body)"/>
              </a:rPr>
              <a:t>zara</a:t>
            </a:r>
            <a:r>
              <a:rPr lang="en-US" sz="2400" dirty="0">
                <a:latin typeface="Century Gothic (Body)"/>
              </a:rPr>
              <a:t> is ".  $salaries['</a:t>
            </a:r>
            <a:r>
              <a:rPr lang="en-US" sz="2400" dirty="0" err="1">
                <a:latin typeface="Century Gothic (Body)"/>
              </a:rPr>
              <a:t>zara</a:t>
            </a:r>
            <a:r>
              <a:rPr lang="en-US" sz="2400" dirty="0">
                <a:latin typeface="Century Gothic (Body)"/>
              </a:rPr>
              <a:t>']. "&lt;</a:t>
            </a:r>
            <a:r>
              <a:rPr lang="en-US" sz="2400" dirty="0" err="1">
                <a:latin typeface="Century Gothic (Body)"/>
              </a:rPr>
              <a:t>br</a:t>
            </a:r>
            <a:r>
              <a:rPr lang="en-US" sz="2400" dirty="0">
                <a:latin typeface="Century Gothic (Body)"/>
              </a:rPr>
              <a:t> </a:t>
            </a:r>
            <a:r>
              <a:rPr lang="en-US" sz="2400" dirty="0" smtClean="0">
                <a:latin typeface="Century Gothic (Body)"/>
              </a:rPr>
              <a:t>/&gt;";</a:t>
            </a:r>
            <a:endParaRPr lang="en-US" sz="2400" dirty="0">
              <a:latin typeface="Century Gothic (Body)"/>
            </a:endParaRPr>
          </a:p>
          <a:p>
            <a:r>
              <a:rPr lang="en-US" sz="2400" dirty="0">
                <a:latin typeface="Century Gothic (Body)"/>
              </a:rPr>
              <a:t>         /* Second method to create array. */</a:t>
            </a:r>
          </a:p>
          <a:p>
            <a:r>
              <a:rPr lang="en-US" sz="2400" dirty="0">
                <a:latin typeface="Century Gothic (Body)"/>
              </a:rPr>
              <a:t>         $salaries['</a:t>
            </a:r>
            <a:r>
              <a:rPr lang="en-US" sz="2400" dirty="0" err="1">
                <a:latin typeface="Century Gothic (Body)"/>
              </a:rPr>
              <a:t>mohammad</a:t>
            </a:r>
            <a:r>
              <a:rPr lang="en-US" sz="2400" dirty="0">
                <a:latin typeface="Century Gothic (Body)"/>
              </a:rPr>
              <a:t>'] = "high";</a:t>
            </a:r>
          </a:p>
          <a:p>
            <a:r>
              <a:rPr lang="en-US" sz="2400" dirty="0">
                <a:latin typeface="Century Gothic (Body)"/>
              </a:rPr>
              <a:t>         $salaries['</a:t>
            </a:r>
            <a:r>
              <a:rPr lang="en-US" sz="2400" dirty="0" err="1">
                <a:latin typeface="Century Gothic (Body)"/>
              </a:rPr>
              <a:t>qadir</a:t>
            </a:r>
            <a:r>
              <a:rPr lang="en-US" sz="2400" dirty="0">
                <a:latin typeface="Century Gothic (Body)"/>
              </a:rPr>
              <a:t>'] = "medium";</a:t>
            </a:r>
          </a:p>
          <a:p>
            <a:r>
              <a:rPr lang="en-US" sz="2400" dirty="0">
                <a:latin typeface="Century Gothic (Body)"/>
              </a:rPr>
              <a:t>         $salaries['</a:t>
            </a:r>
            <a:r>
              <a:rPr lang="en-US" sz="2400" dirty="0" err="1">
                <a:latin typeface="Century Gothic (Body)"/>
              </a:rPr>
              <a:t>zara</a:t>
            </a:r>
            <a:r>
              <a:rPr lang="en-US" sz="2400" dirty="0">
                <a:latin typeface="Century Gothic (Body)"/>
              </a:rPr>
              <a:t>'] = "low</a:t>
            </a:r>
            <a:r>
              <a:rPr lang="en-US" sz="2400" dirty="0" smtClean="0">
                <a:latin typeface="Century Gothic (Body)"/>
              </a:rPr>
              <a:t>";</a:t>
            </a:r>
            <a:endParaRPr lang="en-US" sz="2400" dirty="0">
              <a:latin typeface="Century Gothic (Body)"/>
            </a:endParaRPr>
          </a:p>
          <a:p>
            <a:r>
              <a:rPr lang="en-US" sz="2400" dirty="0">
                <a:latin typeface="Century Gothic (Body)"/>
              </a:rPr>
              <a:t>         echo "Salary of </a:t>
            </a:r>
            <a:r>
              <a:rPr lang="en-US" sz="2400" dirty="0" err="1">
                <a:latin typeface="Century Gothic (Body)"/>
              </a:rPr>
              <a:t>mohammad</a:t>
            </a:r>
            <a:r>
              <a:rPr lang="en-US" sz="2400" dirty="0">
                <a:latin typeface="Century Gothic (Body)"/>
              </a:rPr>
              <a:t> is ". $salaries['</a:t>
            </a:r>
            <a:r>
              <a:rPr lang="en-US" sz="2400" dirty="0" err="1">
                <a:latin typeface="Century Gothic (Body)"/>
              </a:rPr>
              <a:t>mohammad</a:t>
            </a:r>
            <a:r>
              <a:rPr lang="en-US" sz="2400" dirty="0">
                <a:latin typeface="Century Gothic (Body)"/>
              </a:rPr>
              <a:t>'] . "&lt;</a:t>
            </a:r>
            <a:r>
              <a:rPr lang="en-US" sz="2400" dirty="0" err="1">
                <a:latin typeface="Century Gothic (Body)"/>
              </a:rPr>
              <a:t>br</a:t>
            </a:r>
            <a:r>
              <a:rPr lang="en-US" sz="2400" dirty="0">
                <a:latin typeface="Century Gothic (Body)"/>
              </a:rPr>
              <a:t> /&gt;";</a:t>
            </a:r>
          </a:p>
          <a:p>
            <a:r>
              <a:rPr lang="en-US" sz="2400" dirty="0">
                <a:latin typeface="Century Gothic (Body)"/>
              </a:rPr>
              <a:t>         echo "Salary of </a:t>
            </a:r>
            <a:r>
              <a:rPr lang="en-US" sz="2400" dirty="0" err="1">
                <a:latin typeface="Century Gothic (Body)"/>
              </a:rPr>
              <a:t>qadir</a:t>
            </a:r>
            <a:r>
              <a:rPr lang="en-US" sz="2400" dirty="0">
                <a:latin typeface="Century Gothic (Body)"/>
              </a:rPr>
              <a:t> is ".  $salaries['</a:t>
            </a:r>
            <a:r>
              <a:rPr lang="en-US" sz="2400" dirty="0" err="1">
                <a:latin typeface="Century Gothic (Body)"/>
              </a:rPr>
              <a:t>qadir</a:t>
            </a:r>
            <a:r>
              <a:rPr lang="en-US" sz="2400" dirty="0">
                <a:latin typeface="Century Gothic (Body)"/>
              </a:rPr>
              <a:t>']. "&lt;</a:t>
            </a:r>
            <a:r>
              <a:rPr lang="en-US" sz="2400" dirty="0" err="1">
                <a:latin typeface="Century Gothic (Body)"/>
              </a:rPr>
              <a:t>br</a:t>
            </a:r>
            <a:r>
              <a:rPr lang="en-US" sz="2400" dirty="0">
                <a:latin typeface="Century Gothic (Body)"/>
              </a:rPr>
              <a:t> /&gt;";</a:t>
            </a:r>
          </a:p>
          <a:p>
            <a:r>
              <a:rPr lang="en-US" sz="2400" dirty="0">
                <a:latin typeface="Century Gothic (Body)"/>
              </a:rPr>
              <a:t>         echo "Salary of </a:t>
            </a:r>
            <a:r>
              <a:rPr lang="en-US" sz="2400" dirty="0" err="1">
                <a:latin typeface="Century Gothic (Body)"/>
              </a:rPr>
              <a:t>zara</a:t>
            </a:r>
            <a:r>
              <a:rPr lang="en-US" sz="2400" dirty="0">
                <a:latin typeface="Century Gothic (Body)"/>
              </a:rPr>
              <a:t> is ".  $salaries['</a:t>
            </a:r>
            <a:r>
              <a:rPr lang="en-US" sz="2400" dirty="0" err="1">
                <a:latin typeface="Century Gothic (Body)"/>
              </a:rPr>
              <a:t>zara</a:t>
            </a:r>
            <a:r>
              <a:rPr lang="en-US" sz="2400" dirty="0">
                <a:latin typeface="Century Gothic (Body)"/>
              </a:rPr>
              <a:t>']. "&lt;</a:t>
            </a:r>
            <a:r>
              <a:rPr lang="en-US" sz="2400" dirty="0" err="1">
                <a:latin typeface="Century Gothic (Body)"/>
              </a:rPr>
              <a:t>br</a:t>
            </a:r>
            <a:r>
              <a:rPr lang="en-US" sz="2400" dirty="0">
                <a:latin typeface="Century Gothic (Body)"/>
              </a:rPr>
              <a:t> /&gt;";</a:t>
            </a:r>
          </a:p>
          <a:p>
            <a:r>
              <a:rPr lang="en-US" sz="2400" dirty="0">
                <a:latin typeface="Century Gothic (Body)"/>
              </a:rPr>
              <a:t>      </a:t>
            </a:r>
            <a:r>
              <a:rPr lang="en-US" sz="2400" dirty="0" smtClean="0">
                <a:latin typeface="Century Gothic (Body)"/>
              </a:rPr>
              <a:t>?&gt;</a:t>
            </a:r>
          </a:p>
          <a:p>
            <a:r>
              <a:rPr lang="en-US" sz="2400" dirty="0" smtClean="0">
                <a:latin typeface="Century Gothic (Body)"/>
              </a:rPr>
              <a:t>   </a:t>
            </a:r>
            <a:r>
              <a:rPr lang="en-US" sz="2400" dirty="0">
                <a:latin typeface="Century Gothic (Body)"/>
              </a:rPr>
              <a:t>&lt;/body</a:t>
            </a:r>
            <a:r>
              <a:rPr lang="en-US" sz="2400" dirty="0" smtClean="0">
                <a:latin typeface="Century Gothic (Body)"/>
              </a:rPr>
              <a:t>&gt;&lt;/</a:t>
            </a:r>
            <a:r>
              <a:rPr lang="en-US" sz="2400" dirty="0">
                <a:latin typeface="Century Gothic (Body)"/>
              </a:rPr>
              <a:t>html&gt;</a:t>
            </a:r>
            <a:endParaRPr lang="en-US" sz="2400" dirty="0" smtClean="0">
              <a:latin typeface="Century Gothic (Body)"/>
            </a:endParaRPr>
          </a:p>
        </p:txBody>
      </p:sp>
      <p:sp>
        <p:nvSpPr>
          <p:cNvPr id="4" name="Content Placeholder 2"/>
          <p:cNvSpPr txBox="1">
            <a:spLocks/>
          </p:cNvSpPr>
          <p:nvPr/>
        </p:nvSpPr>
        <p:spPr>
          <a:xfrm>
            <a:off x="6471636" y="1545466"/>
            <a:ext cx="2820473" cy="511291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Salary of </a:t>
            </a:r>
            <a:r>
              <a:rPr lang="en-US" sz="2400" dirty="0" err="1"/>
              <a:t>mohammad</a:t>
            </a:r>
            <a:r>
              <a:rPr lang="en-US" sz="2400" dirty="0"/>
              <a:t> is 2000</a:t>
            </a:r>
            <a:br>
              <a:rPr lang="en-US" sz="2400" dirty="0"/>
            </a:br>
            <a:r>
              <a:rPr lang="en-US" sz="2400" dirty="0"/>
              <a:t>Salary of </a:t>
            </a:r>
            <a:r>
              <a:rPr lang="en-US" sz="2400" dirty="0" err="1"/>
              <a:t>qadir</a:t>
            </a:r>
            <a:r>
              <a:rPr lang="en-US" sz="2400" dirty="0"/>
              <a:t> is 1000</a:t>
            </a:r>
            <a:br>
              <a:rPr lang="en-US" sz="2400" dirty="0"/>
            </a:br>
            <a:r>
              <a:rPr lang="en-US" sz="2400" dirty="0"/>
              <a:t>Salary of </a:t>
            </a:r>
            <a:r>
              <a:rPr lang="en-US" sz="2400" dirty="0" err="1"/>
              <a:t>zara</a:t>
            </a:r>
            <a:r>
              <a:rPr lang="en-US" sz="2400" dirty="0"/>
              <a:t> is 500</a:t>
            </a:r>
            <a:br>
              <a:rPr lang="en-US" sz="2400" dirty="0"/>
            </a:br>
            <a:r>
              <a:rPr lang="en-US" sz="2400" dirty="0"/>
              <a:t>Salary of </a:t>
            </a:r>
            <a:r>
              <a:rPr lang="en-US" sz="2400" dirty="0" err="1"/>
              <a:t>mohammad</a:t>
            </a:r>
            <a:r>
              <a:rPr lang="en-US" sz="2400" dirty="0"/>
              <a:t> is high</a:t>
            </a:r>
            <a:br>
              <a:rPr lang="en-US" sz="2400" dirty="0"/>
            </a:br>
            <a:r>
              <a:rPr lang="en-US" sz="2400" dirty="0"/>
              <a:t>Salary of </a:t>
            </a:r>
            <a:r>
              <a:rPr lang="en-US" sz="2400" dirty="0" err="1"/>
              <a:t>qadir</a:t>
            </a:r>
            <a:r>
              <a:rPr lang="en-US" sz="2400" dirty="0"/>
              <a:t> is medium</a:t>
            </a:r>
            <a:br>
              <a:rPr lang="en-US" sz="2400" dirty="0"/>
            </a:br>
            <a:r>
              <a:rPr lang="en-US" sz="2400" dirty="0"/>
              <a:t>Salary of </a:t>
            </a:r>
            <a:r>
              <a:rPr lang="en-US" sz="2400" dirty="0" err="1"/>
              <a:t>zara</a:t>
            </a:r>
            <a:r>
              <a:rPr lang="en-US" sz="2400" dirty="0"/>
              <a:t> is low</a:t>
            </a:r>
            <a:endParaRPr lang="en-US" sz="2400" dirty="0" smtClean="0">
              <a:latin typeface="Century Gothic (Body)"/>
            </a:endParaRPr>
          </a:p>
        </p:txBody>
      </p:sp>
    </p:spTree>
    <p:extLst>
      <p:ext uri="{BB962C8B-B14F-4D97-AF65-F5344CB8AC3E}">
        <p14:creationId xmlns:p14="http://schemas.microsoft.com/office/powerpoint/2010/main" xmlns="" val="19377015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t>Multidimensional Arrays</a:t>
            </a:r>
            <a:br>
              <a:rPr lang="en-US" dirty="0"/>
            </a:b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t>A </a:t>
            </a:r>
            <a:r>
              <a:rPr lang="en-US" sz="2400" dirty="0"/>
              <a:t>multi-dimensional array each element in the main array can also be an array. And each element in the sub-array can be an array, and so on. Values in the multi-dimensional array are accessed using multiple </a:t>
            </a:r>
            <a:r>
              <a:rPr lang="en-US" sz="2400" dirty="0" smtClean="0"/>
              <a:t>index</a:t>
            </a:r>
            <a:r>
              <a:rPr lang="en-US" sz="2400" dirty="0"/>
              <a:t>.</a:t>
            </a:r>
          </a:p>
        </p:txBody>
      </p:sp>
    </p:spTree>
    <p:extLst>
      <p:ext uri="{BB962C8B-B14F-4D97-AF65-F5344CB8AC3E}">
        <p14:creationId xmlns:p14="http://schemas.microsoft.com/office/powerpoint/2010/main" xmlns="" val="1994391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numCol="2">
            <a:normAutofit fontScale="85000" lnSpcReduction="10000"/>
          </a:bodyPr>
          <a:lstStyle/>
          <a:p>
            <a:r>
              <a:rPr lang="en-US" sz="2400" dirty="0">
                <a:latin typeface="Century Gothic (Body)"/>
              </a:rPr>
              <a:t>&lt;html&gt;</a:t>
            </a:r>
          </a:p>
          <a:p>
            <a:r>
              <a:rPr lang="en-US" sz="2400" dirty="0">
                <a:latin typeface="Century Gothic (Body)"/>
              </a:rPr>
              <a:t>   &lt;body&gt;</a:t>
            </a:r>
          </a:p>
          <a:p>
            <a:r>
              <a:rPr lang="en-US" sz="2400" dirty="0">
                <a:latin typeface="Century Gothic (Body)"/>
              </a:rPr>
              <a:t>      </a:t>
            </a:r>
            <a:r>
              <a:rPr lang="en-US" sz="2400" dirty="0" smtClean="0">
                <a:latin typeface="Century Gothic (Body)"/>
              </a:rPr>
              <a:t>    </a:t>
            </a:r>
            <a:r>
              <a:rPr lang="en-US" sz="2400" dirty="0">
                <a:latin typeface="Century Gothic (Body)"/>
              </a:rPr>
              <a:t>&lt;?php</a:t>
            </a:r>
          </a:p>
          <a:p>
            <a:r>
              <a:rPr lang="en-US" sz="2400" dirty="0">
                <a:latin typeface="Century Gothic (Body)"/>
              </a:rPr>
              <a:t>         $marks = array( </a:t>
            </a:r>
          </a:p>
          <a:p>
            <a:r>
              <a:rPr lang="en-US" sz="2400" dirty="0">
                <a:latin typeface="Century Gothic (Body)"/>
              </a:rPr>
              <a:t>            "</a:t>
            </a:r>
            <a:r>
              <a:rPr lang="en-US" sz="2400" dirty="0" err="1">
                <a:latin typeface="Century Gothic (Body)"/>
              </a:rPr>
              <a:t>mohammad</a:t>
            </a:r>
            <a:r>
              <a:rPr lang="en-US" sz="2400" dirty="0">
                <a:latin typeface="Century Gothic (Body)"/>
              </a:rPr>
              <a:t>" =&gt; array (</a:t>
            </a:r>
          </a:p>
          <a:p>
            <a:r>
              <a:rPr lang="en-US" sz="2400" dirty="0">
                <a:latin typeface="Century Gothic (Body)"/>
              </a:rPr>
              <a:t>               "physics" =&gt; 35,</a:t>
            </a:r>
          </a:p>
          <a:p>
            <a:r>
              <a:rPr lang="en-US" sz="2400" dirty="0">
                <a:latin typeface="Century Gothic (Body)"/>
              </a:rPr>
              <a:t>               "</a:t>
            </a:r>
            <a:r>
              <a:rPr lang="en-US" sz="2400" dirty="0" err="1">
                <a:latin typeface="Century Gothic (Body)"/>
              </a:rPr>
              <a:t>maths</a:t>
            </a:r>
            <a:r>
              <a:rPr lang="en-US" sz="2400" dirty="0">
                <a:latin typeface="Century Gothic (Body)"/>
              </a:rPr>
              <a:t>" =&gt; 30,	</a:t>
            </a:r>
          </a:p>
          <a:p>
            <a:r>
              <a:rPr lang="en-US" sz="2400" dirty="0">
                <a:latin typeface="Century Gothic (Body)"/>
              </a:rPr>
              <a:t>               "chemistry" =&gt; 39</a:t>
            </a:r>
          </a:p>
          <a:p>
            <a:r>
              <a:rPr lang="en-US" sz="2400" dirty="0">
                <a:latin typeface="Century Gothic (Body)"/>
              </a:rPr>
              <a:t>            </a:t>
            </a:r>
            <a:r>
              <a:rPr lang="en-US" sz="2400" dirty="0" smtClean="0">
                <a:latin typeface="Century Gothic (Body)"/>
              </a:rPr>
              <a:t>),</a:t>
            </a:r>
            <a:endParaRPr lang="en-US" sz="2400" dirty="0">
              <a:latin typeface="Century Gothic (Body)"/>
            </a:endParaRPr>
          </a:p>
          <a:p>
            <a:r>
              <a:rPr lang="en-US" sz="2400" dirty="0">
                <a:latin typeface="Century Gothic (Body)"/>
              </a:rPr>
              <a:t>            "</a:t>
            </a:r>
            <a:r>
              <a:rPr lang="en-US" sz="2400" dirty="0" err="1">
                <a:latin typeface="Century Gothic (Body)"/>
              </a:rPr>
              <a:t>qadir</a:t>
            </a:r>
            <a:r>
              <a:rPr lang="en-US" sz="2400" dirty="0">
                <a:latin typeface="Century Gothic (Body)"/>
              </a:rPr>
              <a:t>" =&gt; array (</a:t>
            </a:r>
          </a:p>
          <a:p>
            <a:r>
              <a:rPr lang="en-US" sz="2400" dirty="0">
                <a:latin typeface="Century Gothic (Body)"/>
              </a:rPr>
              <a:t>               "physics" =&gt; 30,</a:t>
            </a:r>
          </a:p>
          <a:p>
            <a:r>
              <a:rPr lang="en-US" sz="2400" dirty="0">
                <a:latin typeface="Century Gothic (Body)"/>
              </a:rPr>
              <a:t>               "</a:t>
            </a:r>
            <a:r>
              <a:rPr lang="en-US" sz="2400" dirty="0" err="1">
                <a:latin typeface="Century Gothic (Body)"/>
              </a:rPr>
              <a:t>maths</a:t>
            </a:r>
            <a:r>
              <a:rPr lang="en-US" sz="2400" dirty="0">
                <a:latin typeface="Century Gothic (Body)"/>
              </a:rPr>
              <a:t>" =&gt; 32,</a:t>
            </a:r>
          </a:p>
          <a:p>
            <a:r>
              <a:rPr lang="en-US" sz="2400" dirty="0">
                <a:latin typeface="Century Gothic (Body)"/>
              </a:rPr>
              <a:t>               "chemistry" =&gt; 29</a:t>
            </a:r>
          </a:p>
          <a:p>
            <a:r>
              <a:rPr lang="en-US" sz="2400" dirty="0">
                <a:latin typeface="Century Gothic (Body)"/>
              </a:rPr>
              <a:t>            </a:t>
            </a:r>
            <a:r>
              <a:rPr lang="en-US" sz="2400" dirty="0" smtClean="0">
                <a:latin typeface="Century Gothic (Body)"/>
              </a:rPr>
              <a:t>),</a:t>
            </a:r>
            <a:endParaRPr lang="en-US" sz="2400" dirty="0">
              <a:latin typeface="Century Gothic (Body)"/>
            </a:endParaRPr>
          </a:p>
          <a:p>
            <a:r>
              <a:rPr lang="en-US" sz="2400" dirty="0">
                <a:latin typeface="Century Gothic (Body)"/>
              </a:rPr>
              <a:t>            "</a:t>
            </a:r>
            <a:r>
              <a:rPr lang="en-US" sz="2400" dirty="0" err="1">
                <a:latin typeface="Century Gothic (Body)"/>
              </a:rPr>
              <a:t>zara</a:t>
            </a:r>
            <a:r>
              <a:rPr lang="en-US" sz="2400" dirty="0">
                <a:latin typeface="Century Gothic (Body)"/>
              </a:rPr>
              <a:t>" =&gt; array (</a:t>
            </a:r>
          </a:p>
          <a:p>
            <a:r>
              <a:rPr lang="en-US" sz="2400" dirty="0">
                <a:latin typeface="Century Gothic (Body)"/>
              </a:rPr>
              <a:t>               "physics" =&gt; 31,</a:t>
            </a:r>
          </a:p>
          <a:p>
            <a:r>
              <a:rPr lang="en-US" sz="2400" dirty="0">
                <a:latin typeface="Century Gothic (Body)"/>
              </a:rPr>
              <a:t>               "</a:t>
            </a:r>
            <a:r>
              <a:rPr lang="en-US" sz="2400" dirty="0" err="1">
                <a:latin typeface="Century Gothic (Body)"/>
              </a:rPr>
              <a:t>maths</a:t>
            </a:r>
            <a:r>
              <a:rPr lang="en-US" sz="2400" dirty="0">
                <a:latin typeface="Century Gothic (Body)"/>
              </a:rPr>
              <a:t>" =&gt; 22,</a:t>
            </a:r>
          </a:p>
          <a:p>
            <a:r>
              <a:rPr lang="en-US" sz="2400" dirty="0">
                <a:latin typeface="Century Gothic (Body)"/>
              </a:rPr>
              <a:t>               "chemistry" =&gt; 39</a:t>
            </a:r>
          </a:p>
          <a:p>
            <a:r>
              <a:rPr lang="en-US" sz="2400" dirty="0">
                <a:latin typeface="Century Gothic (Body)"/>
              </a:rPr>
              <a:t>            )</a:t>
            </a:r>
          </a:p>
          <a:p>
            <a:r>
              <a:rPr lang="en-US" sz="2400" dirty="0">
                <a:latin typeface="Century Gothic (Body)"/>
              </a:rPr>
              <a:t>         );</a:t>
            </a:r>
          </a:p>
          <a:p>
            <a:r>
              <a:rPr lang="en-US" sz="2400" dirty="0">
                <a:latin typeface="Century Gothic (Body)"/>
              </a:rPr>
              <a:t>         </a:t>
            </a:r>
            <a:r>
              <a:rPr lang="en-US" sz="2400" dirty="0" smtClean="0">
                <a:latin typeface="Century Gothic (Body)"/>
              </a:rPr>
              <a:t>/* </a:t>
            </a:r>
            <a:r>
              <a:rPr lang="en-US" sz="2400" dirty="0">
                <a:latin typeface="Century Gothic (Body)"/>
              </a:rPr>
              <a:t>Accessing multi-dimensional array values */</a:t>
            </a:r>
          </a:p>
          <a:p>
            <a:r>
              <a:rPr lang="en-US" sz="2400" dirty="0">
                <a:latin typeface="Century Gothic (Body)"/>
              </a:rPr>
              <a:t>         echo "Marks for </a:t>
            </a:r>
            <a:r>
              <a:rPr lang="en-US" sz="2400" dirty="0" err="1">
                <a:latin typeface="Century Gothic (Body)"/>
              </a:rPr>
              <a:t>mohammad</a:t>
            </a:r>
            <a:r>
              <a:rPr lang="en-US" sz="2400" dirty="0">
                <a:latin typeface="Century Gothic (Body)"/>
              </a:rPr>
              <a:t> in physics : " ;</a:t>
            </a:r>
          </a:p>
          <a:p>
            <a:r>
              <a:rPr lang="en-US" sz="2400" dirty="0">
                <a:latin typeface="Century Gothic (Body)"/>
              </a:rPr>
              <a:t>         echo $marks['</a:t>
            </a:r>
            <a:r>
              <a:rPr lang="en-US" sz="2400" dirty="0" err="1">
                <a:latin typeface="Century Gothic (Body)"/>
              </a:rPr>
              <a:t>mohammad</a:t>
            </a:r>
            <a:r>
              <a:rPr lang="en-US" sz="2400" dirty="0">
                <a:latin typeface="Century Gothic (Body)"/>
              </a:rPr>
              <a:t>']['physics'] . "&lt;</a:t>
            </a:r>
            <a:r>
              <a:rPr lang="en-US" sz="2400" dirty="0" err="1">
                <a:latin typeface="Century Gothic (Body)"/>
              </a:rPr>
              <a:t>br</a:t>
            </a:r>
            <a:r>
              <a:rPr lang="en-US" sz="2400" dirty="0">
                <a:latin typeface="Century Gothic (Body)"/>
              </a:rPr>
              <a:t> /&gt;"; </a:t>
            </a:r>
          </a:p>
          <a:p>
            <a:r>
              <a:rPr lang="en-US" sz="2400" dirty="0">
                <a:latin typeface="Century Gothic (Body)"/>
              </a:rPr>
              <a:t>         </a:t>
            </a:r>
            <a:r>
              <a:rPr lang="en-US" sz="2400" dirty="0" smtClean="0">
                <a:latin typeface="Century Gothic (Body)"/>
              </a:rPr>
              <a:t>echo </a:t>
            </a:r>
            <a:r>
              <a:rPr lang="en-US" sz="2400" dirty="0">
                <a:latin typeface="Century Gothic (Body)"/>
              </a:rPr>
              <a:t>"Marks for </a:t>
            </a:r>
            <a:r>
              <a:rPr lang="en-US" sz="2400" dirty="0" err="1">
                <a:latin typeface="Century Gothic (Body)"/>
              </a:rPr>
              <a:t>qadir</a:t>
            </a:r>
            <a:r>
              <a:rPr lang="en-US" sz="2400" dirty="0">
                <a:latin typeface="Century Gothic (Body)"/>
              </a:rPr>
              <a:t> in </a:t>
            </a:r>
            <a:r>
              <a:rPr lang="en-US" sz="2400" dirty="0" err="1">
                <a:latin typeface="Century Gothic (Body)"/>
              </a:rPr>
              <a:t>maths</a:t>
            </a:r>
            <a:r>
              <a:rPr lang="en-US" sz="2400" dirty="0">
                <a:latin typeface="Century Gothic (Body)"/>
              </a:rPr>
              <a:t> : ";</a:t>
            </a:r>
          </a:p>
          <a:p>
            <a:r>
              <a:rPr lang="en-US" sz="2400" dirty="0">
                <a:latin typeface="Century Gothic (Body)"/>
              </a:rPr>
              <a:t>         echo $marks['</a:t>
            </a:r>
            <a:r>
              <a:rPr lang="en-US" sz="2400" dirty="0" err="1">
                <a:latin typeface="Century Gothic (Body)"/>
              </a:rPr>
              <a:t>qadir</a:t>
            </a:r>
            <a:r>
              <a:rPr lang="en-US" sz="2400" dirty="0">
                <a:latin typeface="Century Gothic (Body)"/>
              </a:rPr>
              <a:t>']['</a:t>
            </a:r>
            <a:r>
              <a:rPr lang="en-US" sz="2400" dirty="0" err="1">
                <a:latin typeface="Century Gothic (Body)"/>
              </a:rPr>
              <a:t>maths</a:t>
            </a:r>
            <a:r>
              <a:rPr lang="en-US" sz="2400" dirty="0">
                <a:latin typeface="Century Gothic (Body)"/>
              </a:rPr>
              <a:t>'] . "&lt;</a:t>
            </a:r>
            <a:r>
              <a:rPr lang="en-US" sz="2400" dirty="0" err="1">
                <a:latin typeface="Century Gothic (Body)"/>
              </a:rPr>
              <a:t>br</a:t>
            </a:r>
            <a:r>
              <a:rPr lang="en-US" sz="2400" dirty="0">
                <a:latin typeface="Century Gothic (Body)"/>
              </a:rPr>
              <a:t> /&gt;"; </a:t>
            </a:r>
          </a:p>
          <a:p>
            <a:r>
              <a:rPr lang="en-US" sz="2400" dirty="0">
                <a:latin typeface="Century Gothic (Body)"/>
              </a:rPr>
              <a:t>         </a:t>
            </a:r>
            <a:r>
              <a:rPr lang="en-US" sz="2400" dirty="0" smtClean="0">
                <a:latin typeface="Century Gothic (Body)"/>
              </a:rPr>
              <a:t>echo </a:t>
            </a:r>
            <a:r>
              <a:rPr lang="en-US" sz="2400" dirty="0">
                <a:latin typeface="Century Gothic (Body)"/>
              </a:rPr>
              <a:t>"Marks for </a:t>
            </a:r>
            <a:r>
              <a:rPr lang="en-US" sz="2400" dirty="0" err="1">
                <a:latin typeface="Century Gothic (Body)"/>
              </a:rPr>
              <a:t>zara</a:t>
            </a:r>
            <a:r>
              <a:rPr lang="en-US" sz="2400" dirty="0">
                <a:latin typeface="Century Gothic (Body)"/>
              </a:rPr>
              <a:t> in chemistry : " ;</a:t>
            </a:r>
          </a:p>
          <a:p>
            <a:r>
              <a:rPr lang="en-US" sz="2400" dirty="0">
                <a:latin typeface="Century Gothic (Body)"/>
              </a:rPr>
              <a:t>         echo $marks['</a:t>
            </a:r>
            <a:r>
              <a:rPr lang="en-US" sz="2400" dirty="0" err="1">
                <a:latin typeface="Century Gothic (Body)"/>
              </a:rPr>
              <a:t>zara</a:t>
            </a:r>
            <a:r>
              <a:rPr lang="en-US" sz="2400" dirty="0">
                <a:latin typeface="Century Gothic (Body)"/>
              </a:rPr>
              <a:t>']['chemistry'] . "&lt;</a:t>
            </a:r>
            <a:r>
              <a:rPr lang="en-US" sz="2400" dirty="0" err="1">
                <a:latin typeface="Century Gothic (Body)"/>
              </a:rPr>
              <a:t>br</a:t>
            </a:r>
            <a:r>
              <a:rPr lang="en-US" sz="2400" dirty="0">
                <a:latin typeface="Century Gothic (Body)"/>
              </a:rPr>
              <a:t> /&gt;"; </a:t>
            </a:r>
          </a:p>
          <a:p>
            <a:r>
              <a:rPr lang="en-US" sz="2400" dirty="0">
                <a:latin typeface="Century Gothic (Body)"/>
              </a:rPr>
              <a:t>      </a:t>
            </a:r>
            <a:r>
              <a:rPr lang="en-US" sz="2400" dirty="0" smtClean="0">
                <a:latin typeface="Century Gothic (Body)"/>
              </a:rPr>
              <a:t>?&gt;</a:t>
            </a:r>
            <a:endParaRPr lang="en-US" sz="2400" dirty="0">
              <a:latin typeface="Century Gothic (Body)"/>
            </a:endParaRPr>
          </a:p>
          <a:p>
            <a:r>
              <a:rPr lang="en-US" sz="2400" dirty="0">
                <a:latin typeface="Century Gothic (Body)"/>
              </a:rPr>
              <a:t>   &lt;/body&gt;</a:t>
            </a:r>
          </a:p>
          <a:p>
            <a:r>
              <a:rPr lang="en-US" sz="2400" dirty="0">
                <a:latin typeface="Century Gothic (Body)"/>
              </a:rPr>
              <a:t>&lt;/html&gt;</a:t>
            </a:r>
            <a:endParaRPr lang="en-US" sz="2400" dirty="0" smtClean="0">
              <a:latin typeface="Century Gothic (Body)"/>
            </a:endParaRPr>
          </a:p>
        </p:txBody>
      </p:sp>
    </p:spTree>
    <p:extLst>
      <p:ext uri="{BB962C8B-B14F-4D97-AF65-F5344CB8AC3E}">
        <p14:creationId xmlns:p14="http://schemas.microsoft.com/office/powerpoint/2010/main" xmlns="" val="1583445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output</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Marks for </a:t>
            </a:r>
            <a:r>
              <a:rPr lang="en-US" sz="2400" dirty="0" err="1"/>
              <a:t>mohammad</a:t>
            </a:r>
            <a:r>
              <a:rPr lang="en-US" sz="2400" dirty="0"/>
              <a:t> in physics : 35</a:t>
            </a:r>
            <a:br>
              <a:rPr lang="en-US" sz="2400" dirty="0"/>
            </a:br>
            <a:r>
              <a:rPr lang="en-US" sz="2400" dirty="0"/>
              <a:t>Marks for </a:t>
            </a:r>
            <a:r>
              <a:rPr lang="en-US" sz="2400" dirty="0" err="1"/>
              <a:t>qadir</a:t>
            </a:r>
            <a:r>
              <a:rPr lang="en-US" sz="2400" dirty="0"/>
              <a:t> in </a:t>
            </a:r>
            <a:r>
              <a:rPr lang="en-US" sz="2400" dirty="0" err="1"/>
              <a:t>maths</a:t>
            </a:r>
            <a:r>
              <a:rPr lang="en-US" sz="2400" dirty="0"/>
              <a:t> : 32</a:t>
            </a:r>
            <a:br>
              <a:rPr lang="en-US" sz="2400" dirty="0"/>
            </a:br>
            <a:r>
              <a:rPr lang="en-US" sz="2400" dirty="0"/>
              <a:t>Marks for </a:t>
            </a:r>
            <a:r>
              <a:rPr lang="en-US" sz="2400" dirty="0" err="1"/>
              <a:t>zara</a:t>
            </a:r>
            <a:r>
              <a:rPr lang="en-US" sz="2400" dirty="0"/>
              <a:t> in chemistry : 39</a:t>
            </a:r>
            <a:endParaRPr lang="en-US" sz="2400" dirty="0" smtClean="0">
              <a:latin typeface="Century Gothic (Body)"/>
            </a:endParaRPr>
          </a:p>
        </p:txBody>
      </p:sp>
    </p:spTree>
    <p:extLst>
      <p:ext uri="{BB962C8B-B14F-4D97-AF65-F5344CB8AC3E}">
        <p14:creationId xmlns:p14="http://schemas.microsoft.com/office/powerpoint/2010/main" xmlns="" val="497240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Loop </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Loops in PHP are used to execute the same block of code a specified number of times. PHP supports following four loop types.</a:t>
            </a:r>
          </a:p>
          <a:p>
            <a:r>
              <a:rPr lang="en-US" sz="2400" b="1" dirty="0"/>
              <a:t>for</a:t>
            </a:r>
            <a:r>
              <a:rPr lang="en-US" sz="2400" dirty="0"/>
              <a:t> − loops through a block of code a specified number of times.</a:t>
            </a:r>
          </a:p>
          <a:p>
            <a:r>
              <a:rPr lang="en-US" sz="2400" b="1" dirty="0"/>
              <a:t>while</a:t>
            </a:r>
            <a:r>
              <a:rPr lang="en-US" sz="2400" dirty="0"/>
              <a:t> − loops through a block of code if and as long as a specified condition is true.</a:t>
            </a:r>
          </a:p>
          <a:p>
            <a:r>
              <a:rPr lang="en-US" sz="2400" b="1" dirty="0"/>
              <a:t>do...while</a:t>
            </a:r>
            <a:r>
              <a:rPr lang="en-US" sz="2400" dirty="0"/>
              <a:t> − loops through a block of code once, and then repeats the loop as long as a special condition is true.</a:t>
            </a:r>
          </a:p>
          <a:p>
            <a:r>
              <a:rPr lang="en-US" sz="2400" b="1" dirty="0" err="1"/>
              <a:t>foreach</a:t>
            </a:r>
            <a:r>
              <a:rPr lang="en-US" sz="2400" dirty="0"/>
              <a:t> − loops through a block of code for each element in an array.</a:t>
            </a:r>
          </a:p>
          <a:p>
            <a:endParaRPr lang="en-US" sz="2400" dirty="0" smtClean="0">
              <a:latin typeface="Century Gothic (Body)"/>
            </a:endParaRPr>
          </a:p>
        </p:txBody>
      </p:sp>
    </p:spTree>
    <p:extLst>
      <p:ext uri="{BB962C8B-B14F-4D97-AF65-F5344CB8AC3E}">
        <p14:creationId xmlns:p14="http://schemas.microsoft.com/office/powerpoint/2010/main" xmlns="" val="18949168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for loop </a:t>
            </a:r>
            <a:r>
              <a:rPr lang="en-US" dirty="0" smtClean="0"/>
              <a:t>statement</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The for statement is used when you know how many times you want to execute a statement or a block of statements.</a:t>
            </a:r>
            <a:endParaRPr lang="en-US" sz="2400" b="1" dirty="0" smtClean="0">
              <a:latin typeface="Century Gothic (Body)"/>
            </a:endParaRPr>
          </a:p>
          <a:p>
            <a:r>
              <a:rPr lang="en-US" sz="2400" b="1" dirty="0" smtClean="0">
                <a:latin typeface="Century Gothic (Body)"/>
              </a:rPr>
              <a:t>Syntax</a:t>
            </a:r>
            <a:endParaRPr lang="en-US" sz="2400" b="1" dirty="0">
              <a:latin typeface="Century Gothic (Body)"/>
            </a:endParaRPr>
          </a:p>
          <a:p>
            <a:r>
              <a:rPr lang="en-US" sz="2400" dirty="0">
                <a:latin typeface="Century Gothic (Body)"/>
              </a:rPr>
              <a:t>for (initialization; condition; increment){</a:t>
            </a:r>
          </a:p>
          <a:p>
            <a:r>
              <a:rPr lang="en-US" sz="2400" dirty="0">
                <a:latin typeface="Century Gothic (Body)"/>
              </a:rPr>
              <a:t>   code to be executed;</a:t>
            </a:r>
          </a:p>
          <a:p>
            <a:r>
              <a:rPr lang="en-US" sz="2400" dirty="0">
                <a:latin typeface="Century Gothic (Body)"/>
              </a:rPr>
              <a:t>}</a:t>
            </a:r>
            <a:endParaRPr lang="en-US" sz="2400" dirty="0" smtClean="0">
              <a:latin typeface="Century Gothic (Body)"/>
            </a:endParaRPr>
          </a:p>
        </p:txBody>
      </p:sp>
      <p:pic>
        <p:nvPicPr>
          <p:cNvPr id="6" name="Content Placeholder 3"/>
          <p:cNvPicPr>
            <a:picLocks noChangeAspect="1"/>
          </p:cNvPicPr>
          <p:nvPr/>
        </p:nvPicPr>
        <p:blipFill>
          <a:blip r:embed="rId2"/>
          <a:stretch>
            <a:fillRect/>
          </a:stretch>
        </p:blipFill>
        <p:spPr>
          <a:xfrm>
            <a:off x="5197889" y="2494641"/>
            <a:ext cx="3593931" cy="4334947"/>
          </a:xfrm>
          <a:prstGeom prst="rect">
            <a:avLst/>
          </a:prstGeom>
        </p:spPr>
      </p:pic>
    </p:spTree>
    <p:extLst>
      <p:ext uri="{BB962C8B-B14F-4D97-AF65-F5344CB8AC3E}">
        <p14:creationId xmlns:p14="http://schemas.microsoft.com/office/powerpoint/2010/main" xmlns="" val="3733961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a:normAutofit fontScale="77500" lnSpcReduction="20000"/>
          </a:bodyPr>
          <a:lstStyle/>
          <a:p>
            <a:r>
              <a:rPr lang="en-US" sz="2400" dirty="0">
                <a:latin typeface="Century Gothic (Body)"/>
              </a:rPr>
              <a:t>&lt;html&gt;</a:t>
            </a:r>
          </a:p>
          <a:p>
            <a:r>
              <a:rPr lang="en-US" sz="2400" dirty="0">
                <a:latin typeface="Century Gothic (Body)"/>
              </a:rPr>
              <a:t>   &lt;body&gt;</a:t>
            </a:r>
          </a:p>
          <a:p>
            <a:r>
              <a:rPr lang="en-US" sz="2400" dirty="0">
                <a:latin typeface="Century Gothic (Body)"/>
              </a:rPr>
              <a:t>      </a:t>
            </a:r>
            <a:r>
              <a:rPr lang="en-US" sz="2400" dirty="0" smtClean="0">
                <a:latin typeface="Century Gothic (Body)"/>
              </a:rPr>
              <a:t>&lt;?</a:t>
            </a:r>
            <a:r>
              <a:rPr lang="en-US" sz="2400" dirty="0">
                <a:latin typeface="Century Gothic (Body)"/>
              </a:rPr>
              <a:t>php</a:t>
            </a:r>
          </a:p>
          <a:p>
            <a:r>
              <a:rPr lang="en-US" sz="2400" dirty="0">
                <a:latin typeface="Century Gothic (Body)"/>
              </a:rPr>
              <a:t>         $a = 0;</a:t>
            </a:r>
          </a:p>
          <a:p>
            <a:r>
              <a:rPr lang="en-US" sz="2400" dirty="0">
                <a:latin typeface="Century Gothic (Body)"/>
              </a:rPr>
              <a:t>         $b = 0</a:t>
            </a:r>
            <a:r>
              <a:rPr lang="en-US" sz="2400" dirty="0" smtClean="0">
                <a:latin typeface="Century Gothic (Body)"/>
              </a:rPr>
              <a:t>;</a:t>
            </a:r>
          </a:p>
          <a:p>
            <a:pPr lvl="2"/>
            <a:r>
              <a:rPr lang="en-US" sz="2000" dirty="0" smtClean="0">
                <a:latin typeface="Century Gothic (Body)"/>
              </a:rPr>
              <a:t> </a:t>
            </a:r>
            <a:r>
              <a:rPr lang="en-US" sz="2000" dirty="0">
                <a:latin typeface="Century Gothic (Body)"/>
              </a:rPr>
              <a:t>for( $</a:t>
            </a:r>
            <a:r>
              <a:rPr lang="en-US" sz="2000" dirty="0" err="1">
                <a:latin typeface="Century Gothic (Body)"/>
              </a:rPr>
              <a:t>i</a:t>
            </a:r>
            <a:r>
              <a:rPr lang="en-US" sz="2000" dirty="0">
                <a:latin typeface="Century Gothic (Body)"/>
              </a:rPr>
              <a:t> = 0; $</a:t>
            </a:r>
            <a:r>
              <a:rPr lang="en-US" sz="2000" dirty="0" err="1">
                <a:latin typeface="Century Gothic (Body)"/>
              </a:rPr>
              <a:t>i</a:t>
            </a:r>
            <a:r>
              <a:rPr lang="en-US" sz="2000" dirty="0">
                <a:latin typeface="Century Gothic (Body)"/>
              </a:rPr>
              <a:t>&lt;5; $</a:t>
            </a:r>
            <a:r>
              <a:rPr lang="en-US" sz="2000" dirty="0" err="1">
                <a:latin typeface="Century Gothic (Body)"/>
              </a:rPr>
              <a:t>i</a:t>
            </a:r>
            <a:r>
              <a:rPr lang="en-US" sz="2000" dirty="0">
                <a:latin typeface="Century Gothic (Body)"/>
              </a:rPr>
              <a:t>++ ) {</a:t>
            </a:r>
          </a:p>
          <a:p>
            <a:r>
              <a:rPr lang="en-US" sz="2400" dirty="0">
                <a:latin typeface="Century Gothic (Body)"/>
              </a:rPr>
              <a:t>            $a += 10;</a:t>
            </a:r>
          </a:p>
          <a:p>
            <a:r>
              <a:rPr lang="en-US" sz="2400" dirty="0">
                <a:latin typeface="Century Gothic (Body)"/>
              </a:rPr>
              <a:t>            $b += 5;</a:t>
            </a:r>
          </a:p>
          <a:p>
            <a:r>
              <a:rPr lang="en-US" sz="2400" dirty="0">
                <a:latin typeface="Century Gothic (Body)"/>
              </a:rPr>
              <a:t>         </a:t>
            </a:r>
            <a:r>
              <a:rPr lang="en-US" sz="2400" dirty="0" smtClean="0">
                <a:latin typeface="Century Gothic (Body)"/>
              </a:rPr>
              <a:t>} </a:t>
            </a:r>
            <a:endParaRPr lang="en-US" sz="2400" dirty="0">
              <a:latin typeface="Century Gothic (Body)"/>
            </a:endParaRPr>
          </a:p>
          <a:p>
            <a:r>
              <a:rPr lang="en-US" sz="2400" dirty="0">
                <a:latin typeface="Century Gothic (Body)"/>
              </a:rPr>
              <a:t>         echo ("At the end of the loop a = $a and b = $b" );</a:t>
            </a:r>
          </a:p>
          <a:p>
            <a:r>
              <a:rPr lang="en-US" sz="2400" dirty="0">
                <a:latin typeface="Century Gothic (Body)"/>
              </a:rPr>
              <a:t>      </a:t>
            </a:r>
            <a:r>
              <a:rPr lang="en-US" sz="2400" dirty="0" smtClean="0">
                <a:latin typeface="Century Gothic (Body)"/>
              </a:rPr>
              <a:t>?&gt;</a:t>
            </a:r>
          </a:p>
          <a:p>
            <a:r>
              <a:rPr lang="en-US" sz="2400" dirty="0" smtClean="0">
                <a:latin typeface="Century Gothic (Body)"/>
              </a:rPr>
              <a:t>   </a:t>
            </a:r>
            <a:r>
              <a:rPr lang="en-US" sz="2400" dirty="0">
                <a:latin typeface="Century Gothic (Body)"/>
              </a:rPr>
              <a:t>&lt;/body&gt;</a:t>
            </a:r>
          </a:p>
          <a:p>
            <a:r>
              <a:rPr lang="en-US" sz="2400" dirty="0">
                <a:latin typeface="Century Gothic (Body)"/>
              </a:rPr>
              <a:t>&lt;/html</a:t>
            </a:r>
            <a:r>
              <a:rPr lang="en-US" sz="2400" dirty="0" smtClean="0">
                <a:latin typeface="Century Gothic (Body)"/>
              </a:rPr>
              <a:t>&gt;</a:t>
            </a:r>
          </a:p>
          <a:p>
            <a:r>
              <a:rPr lang="en-US" sz="2400" dirty="0" smtClean="0">
                <a:latin typeface="Century Gothic (Body)"/>
              </a:rPr>
              <a:t>Output: At </a:t>
            </a:r>
            <a:r>
              <a:rPr lang="en-US" sz="2400" dirty="0">
                <a:latin typeface="Century Gothic (Body)"/>
              </a:rPr>
              <a:t>the end of the loop a = 50 and b = 25</a:t>
            </a:r>
            <a:endParaRPr lang="en-US" sz="2400" dirty="0" smtClean="0">
              <a:latin typeface="Century Gothic (Body)"/>
            </a:endParaRPr>
          </a:p>
          <a:p>
            <a:endParaRPr lang="en-US" sz="2400" dirty="0" smtClean="0">
              <a:latin typeface="Century Gothic (Body)"/>
            </a:endParaRPr>
          </a:p>
        </p:txBody>
      </p:sp>
    </p:spTree>
    <p:extLst>
      <p:ext uri="{BB962C8B-B14F-4D97-AF65-F5344CB8AC3E}">
        <p14:creationId xmlns:p14="http://schemas.microsoft.com/office/powerpoint/2010/main" xmlns="" val="4943142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while loop </a:t>
            </a:r>
            <a:r>
              <a:rPr lang="en-US" dirty="0" smtClean="0"/>
              <a:t>statement</a:t>
            </a:r>
            <a:endParaRPr lang="en-US" dirty="0"/>
          </a:p>
        </p:txBody>
      </p:sp>
      <p:sp>
        <p:nvSpPr>
          <p:cNvPr id="3" name="Content Placeholder 2"/>
          <p:cNvSpPr>
            <a:spLocks noGrp="1"/>
          </p:cNvSpPr>
          <p:nvPr>
            <p:ph idx="1"/>
          </p:nvPr>
        </p:nvSpPr>
        <p:spPr>
          <a:xfrm>
            <a:off x="502276" y="1571224"/>
            <a:ext cx="4935829" cy="5112912"/>
          </a:xfrm>
        </p:spPr>
        <p:txBody>
          <a:bodyPr>
            <a:normAutofit/>
          </a:bodyPr>
          <a:lstStyle/>
          <a:p>
            <a:r>
              <a:rPr lang="en-US" sz="2400" dirty="0"/>
              <a:t>The while statement will execute a block of code if and as long as a test expression is </a:t>
            </a:r>
            <a:r>
              <a:rPr lang="en-US" sz="2400" dirty="0" smtClean="0"/>
              <a:t>true.</a:t>
            </a:r>
          </a:p>
          <a:p>
            <a:r>
              <a:rPr lang="en-US" sz="2400" b="1" dirty="0">
                <a:latin typeface="Century Gothic (Body)"/>
              </a:rPr>
              <a:t>Syntax</a:t>
            </a:r>
          </a:p>
          <a:p>
            <a:r>
              <a:rPr lang="en-US" sz="2400" dirty="0">
                <a:latin typeface="Century Gothic (Body)"/>
              </a:rPr>
              <a:t>while (condition) {</a:t>
            </a:r>
          </a:p>
          <a:p>
            <a:r>
              <a:rPr lang="en-US" sz="2400" dirty="0">
                <a:latin typeface="Century Gothic (Body)"/>
              </a:rPr>
              <a:t>   code to be executed;</a:t>
            </a:r>
          </a:p>
          <a:p>
            <a:r>
              <a:rPr lang="en-US" sz="2400" dirty="0">
                <a:latin typeface="Century Gothic (Body)"/>
              </a:rPr>
              <a:t>}</a:t>
            </a:r>
            <a:endParaRPr lang="en-US" sz="2400" dirty="0" smtClean="0">
              <a:latin typeface="Century Gothic (Body)"/>
            </a:endParaRPr>
          </a:p>
        </p:txBody>
      </p:sp>
      <p:pic>
        <p:nvPicPr>
          <p:cNvPr id="3074" name="Picture 2" descr="for loop in PH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97975" y="1672845"/>
            <a:ext cx="2278789" cy="46673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59583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Contd..</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b="1" dirty="0"/>
              <a:t>Database</a:t>
            </a:r>
            <a:r>
              <a:rPr lang="en-US" dirty="0"/>
              <a:t> − PHP will work with virtually all database software, including Oracle and Sybase but most commonly used is freely available MySQL database</a:t>
            </a:r>
            <a:r>
              <a:rPr lang="en-US" dirty="0" smtClean="0"/>
              <a:t>.</a:t>
            </a:r>
          </a:p>
          <a:p>
            <a:r>
              <a:rPr lang="en-US" b="1" dirty="0"/>
              <a:t>PHP Parser</a:t>
            </a:r>
            <a:r>
              <a:rPr lang="en-US" dirty="0"/>
              <a:t> − In order to process PHP script instructions a parser must be installed to generate HTML output that can be sent to the Web Browser</a:t>
            </a:r>
            <a:r>
              <a:rPr lang="en-US" dirty="0" smtClean="0"/>
              <a:t>.</a:t>
            </a:r>
            <a:endParaRPr lang="en-US" dirty="0" smtClean="0">
              <a:latin typeface="Century Gothic (Body)"/>
            </a:endParaRPr>
          </a:p>
        </p:txBody>
      </p:sp>
    </p:spTree>
    <p:extLst>
      <p:ext uri="{BB962C8B-B14F-4D97-AF65-F5344CB8AC3E}">
        <p14:creationId xmlns:p14="http://schemas.microsoft.com/office/powerpoint/2010/main" xmlns="" val="37473342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a:normAutofit fontScale="77500" lnSpcReduction="20000"/>
          </a:bodyPr>
          <a:lstStyle/>
          <a:p>
            <a:r>
              <a:rPr lang="en-US" sz="2400" dirty="0">
                <a:latin typeface="Century Gothic (Body)"/>
              </a:rPr>
              <a:t>&lt;html&gt;</a:t>
            </a:r>
          </a:p>
          <a:p>
            <a:r>
              <a:rPr lang="en-US" sz="2400" dirty="0">
                <a:latin typeface="Century Gothic (Body)"/>
              </a:rPr>
              <a:t>   &lt;body</a:t>
            </a:r>
            <a:r>
              <a:rPr lang="en-US" sz="2400" dirty="0" smtClean="0">
                <a:latin typeface="Century Gothic (Body)"/>
              </a:rPr>
              <a:t>&gt;</a:t>
            </a:r>
          </a:p>
          <a:p>
            <a:r>
              <a:rPr lang="en-US" sz="2400" dirty="0" smtClean="0">
                <a:latin typeface="Century Gothic (Body)"/>
              </a:rPr>
              <a:t>      </a:t>
            </a:r>
            <a:r>
              <a:rPr lang="en-US" sz="2400" dirty="0">
                <a:latin typeface="Century Gothic (Body)"/>
              </a:rPr>
              <a:t>&lt;?php</a:t>
            </a:r>
          </a:p>
          <a:p>
            <a:r>
              <a:rPr lang="en-US" sz="2400" dirty="0">
                <a:latin typeface="Century Gothic (Body)"/>
              </a:rPr>
              <a:t>         $</a:t>
            </a:r>
            <a:r>
              <a:rPr lang="en-US" sz="2400" dirty="0" err="1">
                <a:latin typeface="Century Gothic (Body)"/>
              </a:rPr>
              <a:t>i</a:t>
            </a:r>
            <a:r>
              <a:rPr lang="en-US" sz="2400" dirty="0">
                <a:latin typeface="Century Gothic (Body)"/>
              </a:rPr>
              <a:t> = 0;</a:t>
            </a:r>
          </a:p>
          <a:p>
            <a:r>
              <a:rPr lang="en-US" sz="2400" dirty="0">
                <a:latin typeface="Century Gothic (Body)"/>
              </a:rPr>
              <a:t>         $</a:t>
            </a:r>
            <a:r>
              <a:rPr lang="en-US" sz="2400" dirty="0" err="1">
                <a:latin typeface="Century Gothic (Body)"/>
              </a:rPr>
              <a:t>num</a:t>
            </a:r>
            <a:r>
              <a:rPr lang="en-US" sz="2400" dirty="0">
                <a:latin typeface="Century Gothic (Body)"/>
              </a:rPr>
              <a:t> = </a:t>
            </a:r>
            <a:r>
              <a:rPr lang="en-US" sz="2400" dirty="0" smtClean="0">
                <a:latin typeface="Century Gothic (Body)"/>
              </a:rPr>
              <a:t>50;</a:t>
            </a:r>
          </a:p>
          <a:p>
            <a:r>
              <a:rPr lang="en-US" sz="2400" dirty="0">
                <a:latin typeface="Century Gothic (Body)"/>
              </a:rPr>
              <a:t> </a:t>
            </a:r>
            <a:r>
              <a:rPr lang="en-US" sz="2400" dirty="0" smtClean="0">
                <a:latin typeface="Century Gothic (Body)"/>
              </a:rPr>
              <a:t>          </a:t>
            </a:r>
            <a:r>
              <a:rPr lang="en-US" sz="2200" dirty="0" smtClean="0">
                <a:latin typeface="Century Gothic (Body)"/>
              </a:rPr>
              <a:t>while</a:t>
            </a:r>
            <a:r>
              <a:rPr lang="en-US" sz="2200" dirty="0">
                <a:latin typeface="Century Gothic (Body)"/>
              </a:rPr>
              <a:t>( $</a:t>
            </a:r>
            <a:r>
              <a:rPr lang="en-US" sz="2200" dirty="0" err="1">
                <a:latin typeface="Century Gothic (Body)"/>
              </a:rPr>
              <a:t>i</a:t>
            </a:r>
            <a:r>
              <a:rPr lang="en-US" sz="2200" dirty="0">
                <a:latin typeface="Century Gothic (Body)"/>
              </a:rPr>
              <a:t> &lt; 10) {</a:t>
            </a:r>
          </a:p>
          <a:p>
            <a:r>
              <a:rPr lang="en-US" sz="2400" dirty="0">
                <a:latin typeface="Century Gothic (Body)"/>
              </a:rPr>
              <a:t>            $</a:t>
            </a:r>
            <a:r>
              <a:rPr lang="en-US" sz="2400" dirty="0" err="1">
                <a:latin typeface="Century Gothic (Body)"/>
              </a:rPr>
              <a:t>num</a:t>
            </a:r>
            <a:r>
              <a:rPr lang="en-US" sz="2400" dirty="0">
                <a:latin typeface="Century Gothic (Body)"/>
              </a:rPr>
              <a:t>--;</a:t>
            </a:r>
          </a:p>
          <a:p>
            <a:r>
              <a:rPr lang="en-US" sz="2400" dirty="0">
                <a:latin typeface="Century Gothic (Body)"/>
              </a:rPr>
              <a:t>            $</a:t>
            </a:r>
            <a:r>
              <a:rPr lang="en-US" sz="2400" dirty="0" err="1">
                <a:latin typeface="Century Gothic (Body)"/>
              </a:rPr>
              <a:t>i</a:t>
            </a:r>
            <a:r>
              <a:rPr lang="en-US" sz="2400" dirty="0">
                <a:latin typeface="Century Gothic (Body)"/>
              </a:rPr>
              <a:t>++;</a:t>
            </a:r>
          </a:p>
          <a:p>
            <a:r>
              <a:rPr lang="en-US" sz="2400" dirty="0">
                <a:latin typeface="Century Gothic (Body)"/>
              </a:rPr>
              <a:t>         }</a:t>
            </a:r>
          </a:p>
          <a:p>
            <a:r>
              <a:rPr lang="en-US" sz="2400" dirty="0" smtClean="0">
                <a:latin typeface="Century Gothic (Body)"/>
              </a:rPr>
              <a:t>         echo </a:t>
            </a:r>
            <a:r>
              <a:rPr lang="en-US" sz="2400" dirty="0">
                <a:latin typeface="Century Gothic (Body)"/>
              </a:rPr>
              <a:t>("Loop stopped at </a:t>
            </a:r>
            <a:r>
              <a:rPr lang="en-US" sz="2400" dirty="0" err="1">
                <a:latin typeface="Century Gothic (Body)"/>
              </a:rPr>
              <a:t>i</a:t>
            </a:r>
            <a:r>
              <a:rPr lang="en-US" sz="2400" dirty="0">
                <a:latin typeface="Century Gothic (Body)"/>
              </a:rPr>
              <a:t> = $</a:t>
            </a:r>
            <a:r>
              <a:rPr lang="en-US" sz="2400" dirty="0" err="1">
                <a:latin typeface="Century Gothic (Body)"/>
              </a:rPr>
              <a:t>i</a:t>
            </a:r>
            <a:r>
              <a:rPr lang="en-US" sz="2400" dirty="0">
                <a:latin typeface="Century Gothic (Body)"/>
              </a:rPr>
              <a:t> and </a:t>
            </a:r>
            <a:r>
              <a:rPr lang="en-US" sz="2400" dirty="0" err="1">
                <a:latin typeface="Century Gothic (Body)"/>
              </a:rPr>
              <a:t>num</a:t>
            </a:r>
            <a:r>
              <a:rPr lang="en-US" sz="2400" dirty="0">
                <a:latin typeface="Century Gothic (Body)"/>
              </a:rPr>
              <a:t> = $</a:t>
            </a:r>
            <a:r>
              <a:rPr lang="en-US" sz="2400" dirty="0" err="1">
                <a:latin typeface="Century Gothic (Body)"/>
              </a:rPr>
              <a:t>num</a:t>
            </a:r>
            <a:r>
              <a:rPr lang="en-US" sz="2400" dirty="0">
                <a:latin typeface="Century Gothic (Body)"/>
              </a:rPr>
              <a:t>" );</a:t>
            </a:r>
          </a:p>
          <a:p>
            <a:r>
              <a:rPr lang="en-US" sz="2400" dirty="0">
                <a:latin typeface="Century Gothic (Body)"/>
              </a:rPr>
              <a:t>      ?&gt;</a:t>
            </a:r>
          </a:p>
          <a:p>
            <a:r>
              <a:rPr lang="en-US" sz="2400" dirty="0" smtClean="0">
                <a:latin typeface="Century Gothic (Body)"/>
              </a:rPr>
              <a:t>&lt;/</a:t>
            </a:r>
            <a:r>
              <a:rPr lang="en-US" sz="2400" dirty="0">
                <a:latin typeface="Century Gothic (Body)"/>
              </a:rPr>
              <a:t>body&gt;</a:t>
            </a:r>
          </a:p>
          <a:p>
            <a:r>
              <a:rPr lang="en-US" sz="2400" dirty="0">
                <a:latin typeface="Century Gothic (Body)"/>
              </a:rPr>
              <a:t>&lt;/html&gt;</a:t>
            </a:r>
          </a:p>
          <a:p>
            <a:r>
              <a:rPr lang="en-US" sz="2400" dirty="0" smtClean="0">
                <a:latin typeface="Century Gothic (Body)"/>
              </a:rPr>
              <a:t>Output: Loop </a:t>
            </a:r>
            <a:r>
              <a:rPr lang="en-US" sz="2400" dirty="0">
                <a:latin typeface="Century Gothic (Body)"/>
              </a:rPr>
              <a:t>stopped at </a:t>
            </a:r>
            <a:r>
              <a:rPr lang="en-US" sz="2400" dirty="0" err="1">
                <a:latin typeface="Century Gothic (Body)"/>
              </a:rPr>
              <a:t>i</a:t>
            </a:r>
            <a:r>
              <a:rPr lang="en-US" sz="2400" dirty="0">
                <a:latin typeface="Century Gothic (Body)"/>
              </a:rPr>
              <a:t> = 10 and </a:t>
            </a:r>
            <a:r>
              <a:rPr lang="en-US" sz="2400" dirty="0" err="1">
                <a:latin typeface="Century Gothic (Body)"/>
              </a:rPr>
              <a:t>num</a:t>
            </a:r>
            <a:r>
              <a:rPr lang="en-US" sz="2400" dirty="0">
                <a:latin typeface="Century Gothic (Body)"/>
              </a:rPr>
              <a:t> = 40 </a:t>
            </a:r>
            <a:endParaRPr lang="en-US" sz="2400" dirty="0" smtClean="0">
              <a:latin typeface="Century Gothic (Body)"/>
            </a:endParaRPr>
          </a:p>
        </p:txBody>
      </p:sp>
    </p:spTree>
    <p:extLst>
      <p:ext uri="{BB962C8B-B14F-4D97-AF65-F5344CB8AC3E}">
        <p14:creationId xmlns:p14="http://schemas.microsoft.com/office/powerpoint/2010/main" xmlns="" val="3057697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do...while loop </a:t>
            </a:r>
            <a:r>
              <a:rPr lang="en-US" dirty="0" smtClean="0"/>
              <a:t>statement</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The do...while statement will execute a block of code at least once - it </a:t>
            </a:r>
            <a:r>
              <a:rPr lang="en-US" sz="2400" dirty="0" smtClean="0"/>
              <a:t>then </a:t>
            </a:r>
            <a:r>
              <a:rPr lang="en-US" sz="2400" dirty="0"/>
              <a:t>will repeat the loop as long as a condition is true</a:t>
            </a:r>
            <a:r>
              <a:rPr lang="en-US" sz="2400" dirty="0" smtClean="0"/>
              <a:t>.</a:t>
            </a:r>
          </a:p>
          <a:p>
            <a:r>
              <a:rPr lang="en-US" sz="2400" b="1" dirty="0">
                <a:latin typeface="Century Gothic (Body)"/>
              </a:rPr>
              <a:t>Syntax</a:t>
            </a:r>
          </a:p>
          <a:p>
            <a:r>
              <a:rPr lang="en-US" sz="2400" dirty="0">
                <a:latin typeface="Century Gothic (Body)"/>
              </a:rPr>
              <a:t>do {</a:t>
            </a:r>
          </a:p>
          <a:p>
            <a:r>
              <a:rPr lang="en-US" sz="2400" dirty="0">
                <a:latin typeface="Century Gothic (Body)"/>
              </a:rPr>
              <a:t>   code to be executed;</a:t>
            </a:r>
          </a:p>
          <a:p>
            <a:r>
              <a:rPr lang="en-US" sz="2400" dirty="0">
                <a:latin typeface="Century Gothic (Body)"/>
              </a:rPr>
              <a:t>}</a:t>
            </a:r>
          </a:p>
          <a:p>
            <a:r>
              <a:rPr lang="en-US" sz="2400" dirty="0">
                <a:latin typeface="Century Gothic (Body)"/>
              </a:rPr>
              <a:t>while (condition);</a:t>
            </a:r>
            <a:endParaRPr lang="en-US" sz="2400" dirty="0" smtClean="0">
              <a:latin typeface="Century Gothic (Body)"/>
            </a:endParaRPr>
          </a:p>
        </p:txBody>
      </p:sp>
    </p:spTree>
    <p:extLst>
      <p:ext uri="{BB962C8B-B14F-4D97-AF65-F5344CB8AC3E}">
        <p14:creationId xmlns:p14="http://schemas.microsoft.com/office/powerpoint/2010/main" xmlns="" val="26307471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a:normAutofit fontScale="77500" lnSpcReduction="20000"/>
          </a:bodyPr>
          <a:lstStyle/>
          <a:p>
            <a:r>
              <a:rPr lang="en-US" sz="2400" dirty="0">
                <a:latin typeface="Century Gothic (Body)"/>
              </a:rPr>
              <a:t>&lt;html&gt;</a:t>
            </a:r>
          </a:p>
          <a:p>
            <a:r>
              <a:rPr lang="en-US" sz="2400" dirty="0">
                <a:latin typeface="Century Gothic (Body)"/>
              </a:rPr>
              <a:t>   &lt;body&gt;</a:t>
            </a:r>
          </a:p>
          <a:p>
            <a:r>
              <a:rPr lang="en-US" sz="2400" dirty="0" smtClean="0">
                <a:latin typeface="Century Gothic (Body)"/>
              </a:rPr>
              <a:t>&lt;?</a:t>
            </a:r>
            <a:r>
              <a:rPr lang="en-US" sz="2400" dirty="0">
                <a:latin typeface="Century Gothic (Body)"/>
              </a:rPr>
              <a:t>php</a:t>
            </a:r>
          </a:p>
          <a:p>
            <a:r>
              <a:rPr lang="en-US" sz="2400" dirty="0">
                <a:latin typeface="Century Gothic (Body)"/>
              </a:rPr>
              <a:t>         $</a:t>
            </a:r>
            <a:r>
              <a:rPr lang="en-US" sz="2400" dirty="0" err="1">
                <a:latin typeface="Century Gothic (Body)"/>
              </a:rPr>
              <a:t>i</a:t>
            </a:r>
            <a:r>
              <a:rPr lang="en-US" sz="2400" dirty="0">
                <a:latin typeface="Century Gothic (Body)"/>
              </a:rPr>
              <a:t> = 0;</a:t>
            </a:r>
          </a:p>
          <a:p>
            <a:r>
              <a:rPr lang="en-US" sz="2400" dirty="0">
                <a:latin typeface="Century Gothic (Body)"/>
              </a:rPr>
              <a:t>         $</a:t>
            </a:r>
            <a:r>
              <a:rPr lang="en-US" sz="2400" dirty="0" err="1">
                <a:latin typeface="Century Gothic (Body)"/>
              </a:rPr>
              <a:t>num</a:t>
            </a:r>
            <a:r>
              <a:rPr lang="en-US" sz="2400" dirty="0">
                <a:latin typeface="Century Gothic (Body)"/>
              </a:rPr>
              <a:t> = 0;</a:t>
            </a:r>
          </a:p>
          <a:p>
            <a:r>
              <a:rPr lang="en-US" sz="2400" dirty="0" smtClean="0">
                <a:latin typeface="Century Gothic (Body)"/>
              </a:rPr>
              <a:t>      do </a:t>
            </a:r>
            <a:r>
              <a:rPr lang="en-US" sz="2400" dirty="0">
                <a:latin typeface="Century Gothic (Body)"/>
              </a:rPr>
              <a:t>{</a:t>
            </a:r>
          </a:p>
          <a:p>
            <a:r>
              <a:rPr lang="en-US" sz="2400" dirty="0">
                <a:latin typeface="Century Gothic (Body)"/>
              </a:rPr>
              <a:t>            $</a:t>
            </a:r>
            <a:r>
              <a:rPr lang="en-US" sz="2400" dirty="0" err="1">
                <a:latin typeface="Century Gothic (Body)"/>
              </a:rPr>
              <a:t>i</a:t>
            </a:r>
            <a:r>
              <a:rPr lang="en-US" sz="2400" dirty="0">
                <a:latin typeface="Century Gothic (Body)"/>
              </a:rPr>
              <a:t>++;</a:t>
            </a:r>
          </a:p>
          <a:p>
            <a:r>
              <a:rPr lang="en-US" sz="2400" dirty="0">
                <a:latin typeface="Century Gothic (Body)"/>
              </a:rPr>
              <a:t>         </a:t>
            </a:r>
            <a:r>
              <a:rPr lang="en-US" sz="2400" dirty="0" smtClean="0">
                <a:latin typeface="Century Gothic (Body)"/>
              </a:rPr>
              <a:t>}</a:t>
            </a:r>
          </a:p>
          <a:p>
            <a:r>
              <a:rPr lang="en-US" sz="2400" dirty="0">
                <a:latin typeface="Century Gothic (Body)"/>
              </a:rPr>
              <a:t> </a:t>
            </a:r>
            <a:r>
              <a:rPr lang="en-US" sz="2400" dirty="0" smtClean="0">
                <a:latin typeface="Century Gothic (Body)"/>
              </a:rPr>
              <a:t>       </a:t>
            </a:r>
            <a:r>
              <a:rPr lang="en-US" sz="2200" dirty="0" smtClean="0">
                <a:latin typeface="Century Gothic (Body)"/>
              </a:rPr>
              <a:t>while</a:t>
            </a:r>
            <a:r>
              <a:rPr lang="en-US" sz="2200" dirty="0">
                <a:latin typeface="Century Gothic (Body)"/>
              </a:rPr>
              <a:t>( $</a:t>
            </a:r>
            <a:r>
              <a:rPr lang="en-US" sz="2200" dirty="0" err="1">
                <a:latin typeface="Century Gothic (Body)"/>
              </a:rPr>
              <a:t>i</a:t>
            </a:r>
            <a:r>
              <a:rPr lang="en-US" sz="2200" dirty="0">
                <a:latin typeface="Century Gothic (Body)"/>
              </a:rPr>
              <a:t> &lt; 10 );</a:t>
            </a:r>
          </a:p>
          <a:p>
            <a:r>
              <a:rPr lang="en-US" sz="2400" dirty="0">
                <a:latin typeface="Century Gothic (Body)"/>
              </a:rPr>
              <a:t>         echo ("Loop stopped at </a:t>
            </a:r>
            <a:r>
              <a:rPr lang="en-US" sz="2400" dirty="0" err="1">
                <a:latin typeface="Century Gothic (Body)"/>
              </a:rPr>
              <a:t>i</a:t>
            </a:r>
            <a:r>
              <a:rPr lang="en-US" sz="2400" dirty="0">
                <a:latin typeface="Century Gothic (Body)"/>
              </a:rPr>
              <a:t> = $</a:t>
            </a:r>
            <a:r>
              <a:rPr lang="en-US" sz="2400" dirty="0" err="1">
                <a:latin typeface="Century Gothic (Body)"/>
              </a:rPr>
              <a:t>i</a:t>
            </a:r>
            <a:r>
              <a:rPr lang="en-US" sz="2400" dirty="0">
                <a:latin typeface="Century Gothic (Body)"/>
              </a:rPr>
              <a:t>" );</a:t>
            </a:r>
          </a:p>
          <a:p>
            <a:r>
              <a:rPr lang="en-US" sz="2400" dirty="0">
                <a:latin typeface="Century Gothic (Body)"/>
              </a:rPr>
              <a:t>      ?&gt;</a:t>
            </a:r>
          </a:p>
          <a:p>
            <a:r>
              <a:rPr lang="en-US" sz="2400" dirty="0">
                <a:latin typeface="Century Gothic (Body)"/>
              </a:rPr>
              <a:t>      </a:t>
            </a:r>
            <a:r>
              <a:rPr lang="en-US" sz="2400" dirty="0" smtClean="0">
                <a:latin typeface="Century Gothic (Body)"/>
              </a:rPr>
              <a:t>&lt;/</a:t>
            </a:r>
            <a:r>
              <a:rPr lang="en-US" sz="2400" dirty="0">
                <a:latin typeface="Century Gothic (Body)"/>
              </a:rPr>
              <a:t>body&gt;</a:t>
            </a:r>
          </a:p>
          <a:p>
            <a:r>
              <a:rPr lang="en-US" sz="2400" dirty="0">
                <a:latin typeface="Century Gothic (Body)"/>
              </a:rPr>
              <a:t>&lt;/html&gt;</a:t>
            </a:r>
          </a:p>
          <a:p>
            <a:r>
              <a:rPr lang="en-US" sz="2400" dirty="0" smtClean="0">
                <a:latin typeface="Century Gothic (Body)"/>
              </a:rPr>
              <a:t>Output: Loop </a:t>
            </a:r>
            <a:r>
              <a:rPr lang="en-US" sz="2400" dirty="0">
                <a:latin typeface="Century Gothic (Body)"/>
              </a:rPr>
              <a:t>stopped at </a:t>
            </a:r>
            <a:r>
              <a:rPr lang="en-US" sz="2400" dirty="0" err="1">
                <a:latin typeface="Century Gothic (Body)"/>
              </a:rPr>
              <a:t>i</a:t>
            </a:r>
            <a:r>
              <a:rPr lang="en-US" sz="2400" dirty="0">
                <a:latin typeface="Century Gothic (Body)"/>
              </a:rPr>
              <a:t> = 10</a:t>
            </a:r>
            <a:endParaRPr lang="en-US" sz="2400" dirty="0" smtClean="0">
              <a:latin typeface="Century Gothic (Body)"/>
            </a:endParaRPr>
          </a:p>
        </p:txBody>
      </p:sp>
    </p:spTree>
    <p:extLst>
      <p:ext uri="{BB962C8B-B14F-4D97-AF65-F5344CB8AC3E}">
        <p14:creationId xmlns:p14="http://schemas.microsoft.com/office/powerpoint/2010/main" xmlns="" val="40841085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smtClean="0"/>
              <a:t>For each </a:t>
            </a:r>
            <a:r>
              <a:rPr lang="en-US" dirty="0"/>
              <a:t>loop </a:t>
            </a:r>
            <a:r>
              <a:rPr lang="en-US" dirty="0" smtClean="0"/>
              <a:t>statement</a:t>
            </a:r>
            <a:endParaRPr lang="en-US" dirty="0"/>
          </a:p>
        </p:txBody>
      </p:sp>
      <p:sp>
        <p:nvSpPr>
          <p:cNvPr id="3" name="Content Placeholder 2"/>
          <p:cNvSpPr>
            <a:spLocks noGrp="1"/>
          </p:cNvSpPr>
          <p:nvPr>
            <p:ph idx="1"/>
          </p:nvPr>
        </p:nvSpPr>
        <p:spPr>
          <a:xfrm>
            <a:off x="502276" y="1571224"/>
            <a:ext cx="8393805" cy="2112134"/>
          </a:xfrm>
        </p:spPr>
        <p:txBody>
          <a:bodyPr>
            <a:normAutofit fontScale="85000" lnSpcReduction="10000"/>
          </a:bodyPr>
          <a:lstStyle/>
          <a:p>
            <a:r>
              <a:rPr lang="en-US" sz="2400" dirty="0">
                <a:latin typeface="Century Gothic (Body)"/>
              </a:rPr>
              <a:t>The </a:t>
            </a:r>
            <a:r>
              <a:rPr lang="en-US" sz="2400" dirty="0" err="1">
                <a:latin typeface="Century Gothic (Body)"/>
              </a:rPr>
              <a:t>foreach</a:t>
            </a:r>
            <a:r>
              <a:rPr lang="en-US" sz="2400" dirty="0">
                <a:latin typeface="Century Gothic (Body)"/>
              </a:rPr>
              <a:t> statement is used to loop through arrays. For each pass the value of the current array element is assigned to $value and the array pointer is moved by one and in the next pass next element will be processed.</a:t>
            </a:r>
          </a:p>
          <a:p>
            <a:r>
              <a:rPr lang="en-US" sz="2400" b="1" dirty="0" smtClean="0">
                <a:latin typeface="Century Gothic (Body)"/>
              </a:rPr>
              <a:t>Syntax</a:t>
            </a:r>
            <a:endParaRPr lang="en-US" sz="2400" b="1" dirty="0">
              <a:latin typeface="Century Gothic (Body)"/>
            </a:endParaRPr>
          </a:p>
          <a:p>
            <a:r>
              <a:rPr lang="en-US" sz="2400" dirty="0" err="1">
                <a:latin typeface="Century Gothic (Body)"/>
              </a:rPr>
              <a:t>foreach</a:t>
            </a:r>
            <a:r>
              <a:rPr lang="en-US" sz="2400" dirty="0">
                <a:latin typeface="Century Gothic (Body)"/>
              </a:rPr>
              <a:t> (array as value) {</a:t>
            </a:r>
          </a:p>
          <a:p>
            <a:r>
              <a:rPr lang="en-US" sz="2400" dirty="0">
                <a:latin typeface="Century Gothic (Body)"/>
              </a:rPr>
              <a:t>   code to be executed;</a:t>
            </a:r>
          </a:p>
          <a:p>
            <a:r>
              <a:rPr lang="en-US" sz="2400" dirty="0">
                <a:latin typeface="Century Gothic (Body)"/>
              </a:rPr>
              <a:t>}</a:t>
            </a:r>
            <a:endParaRPr lang="en-US" sz="2400" dirty="0" smtClean="0">
              <a:latin typeface="Century Gothic (Body)"/>
            </a:endParaRPr>
          </a:p>
        </p:txBody>
      </p:sp>
      <p:sp>
        <p:nvSpPr>
          <p:cNvPr id="4" name="Content Placeholder 2"/>
          <p:cNvSpPr txBox="1">
            <a:spLocks/>
          </p:cNvSpPr>
          <p:nvPr/>
        </p:nvSpPr>
        <p:spPr>
          <a:xfrm>
            <a:off x="502276" y="3683357"/>
            <a:ext cx="8393805" cy="2962142"/>
          </a:xfrm>
          <a:prstGeom prst="rect">
            <a:avLst/>
          </a:prstGeom>
        </p:spPr>
        <p:txBody>
          <a:bodyPr vert="horz" lIns="91440" tIns="45720" rIns="91440" bIns="45720" numCol="2"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smtClean="0">
                <a:latin typeface="Century Gothic (Body)"/>
              </a:rPr>
              <a:t>&lt;html&gt;</a:t>
            </a:r>
          </a:p>
          <a:p>
            <a:r>
              <a:rPr lang="en-US" sz="2400" smtClean="0">
                <a:latin typeface="Century Gothic (Body)"/>
              </a:rPr>
              <a:t>   &lt;body&gt;</a:t>
            </a:r>
          </a:p>
          <a:p>
            <a:r>
              <a:rPr lang="en-US" sz="2400" smtClean="0">
                <a:latin typeface="Century Gothic (Body)"/>
              </a:rPr>
              <a:t>    &lt;?php</a:t>
            </a:r>
          </a:p>
          <a:p>
            <a:r>
              <a:rPr lang="en-US" sz="2400" smtClean="0">
                <a:latin typeface="Century Gothic (Body)"/>
              </a:rPr>
              <a:t>         $array = array( 1, 2, 3, 4, 5);</a:t>
            </a:r>
          </a:p>
          <a:p>
            <a:r>
              <a:rPr lang="en-US" sz="2400" smtClean="0">
                <a:latin typeface="Century Gothic (Body)"/>
              </a:rPr>
              <a:t>            foreach( $array as $value ) {</a:t>
            </a:r>
          </a:p>
          <a:p>
            <a:r>
              <a:rPr lang="en-US" sz="2400" smtClean="0">
                <a:latin typeface="Century Gothic (Body)"/>
              </a:rPr>
              <a:t>            echo "Value is $value &lt;br /&gt;";</a:t>
            </a:r>
          </a:p>
          <a:p>
            <a:r>
              <a:rPr lang="en-US" sz="2400" smtClean="0">
                <a:latin typeface="Century Gothic (Body)"/>
              </a:rPr>
              <a:t>         }</a:t>
            </a:r>
          </a:p>
          <a:p>
            <a:r>
              <a:rPr lang="en-US" sz="2400" smtClean="0">
                <a:latin typeface="Century Gothic (Body)"/>
              </a:rPr>
              <a:t>      ?&gt;</a:t>
            </a:r>
          </a:p>
          <a:p>
            <a:r>
              <a:rPr lang="en-US" sz="2400" smtClean="0">
                <a:latin typeface="Century Gothic (Body)"/>
              </a:rPr>
              <a:t>      &lt;/body&gt;</a:t>
            </a:r>
          </a:p>
          <a:p>
            <a:r>
              <a:rPr lang="en-US" sz="2400" smtClean="0">
                <a:latin typeface="Century Gothic (Body)"/>
              </a:rPr>
              <a:t>&lt;/html&gt;</a:t>
            </a:r>
          </a:p>
          <a:p>
            <a:r>
              <a:rPr lang="en-US" sz="2400" smtClean="0">
                <a:latin typeface="Century Gothic (Body)"/>
              </a:rPr>
              <a:t>Value is 1</a:t>
            </a:r>
          </a:p>
          <a:p>
            <a:r>
              <a:rPr lang="en-US" sz="2400" smtClean="0">
                <a:latin typeface="Century Gothic (Body)"/>
              </a:rPr>
              <a:t>Value is 2</a:t>
            </a:r>
          </a:p>
          <a:p>
            <a:r>
              <a:rPr lang="en-US" sz="2400" smtClean="0">
                <a:latin typeface="Century Gothic (Body)"/>
              </a:rPr>
              <a:t>Value is 3</a:t>
            </a:r>
          </a:p>
          <a:p>
            <a:r>
              <a:rPr lang="en-US" sz="2400" smtClean="0">
                <a:latin typeface="Century Gothic (Body)"/>
              </a:rPr>
              <a:t>Value is 4</a:t>
            </a:r>
          </a:p>
          <a:p>
            <a:r>
              <a:rPr lang="en-US" sz="2400" smtClean="0">
                <a:latin typeface="Century Gothic (Body)"/>
              </a:rPr>
              <a:t>Value is 5</a:t>
            </a:r>
          </a:p>
          <a:p>
            <a:endParaRPr lang="en-US" sz="2400" dirty="0" smtClean="0">
              <a:latin typeface="Century Gothic (Body)"/>
            </a:endParaRPr>
          </a:p>
        </p:txBody>
      </p:sp>
    </p:spTree>
    <p:extLst>
      <p:ext uri="{BB962C8B-B14F-4D97-AF65-F5344CB8AC3E}">
        <p14:creationId xmlns:p14="http://schemas.microsoft.com/office/powerpoint/2010/main" xmlns="" val="22484292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latin typeface="Century Gothic (Body)"/>
              </a:rPr>
              <a:t>URL encoding</a:t>
            </a: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20000"/>
          </a:bodyPr>
          <a:lstStyle/>
          <a:p>
            <a:r>
              <a:rPr lang="en-US" sz="2000" dirty="0"/>
              <a:t>URL encoding converts characters into a format that can be transmitted over the Internet.</a:t>
            </a:r>
            <a:endParaRPr lang="en-US" sz="2400" dirty="0" smtClean="0">
              <a:latin typeface="Century Gothic (Body)"/>
            </a:endParaRPr>
          </a:p>
          <a:p>
            <a:r>
              <a:rPr lang="en-US" sz="2400" dirty="0" smtClean="0">
                <a:latin typeface="Century Gothic (Body)"/>
              </a:rPr>
              <a:t>URL </a:t>
            </a:r>
            <a:r>
              <a:rPr lang="en-US" sz="2400" dirty="0">
                <a:latin typeface="Century Gothic (Body)"/>
              </a:rPr>
              <a:t>encoding is the practice of translating unprintable characters or characters with special meaning within URLs to a representation that is unambiguous and universally accepted by web browsers and servers. These characters include:</a:t>
            </a:r>
          </a:p>
          <a:p>
            <a:r>
              <a:rPr lang="en-US" sz="2400" b="1" dirty="0" smtClean="0">
                <a:latin typeface="Century Gothic (Body)"/>
              </a:rPr>
              <a:t>ASCII </a:t>
            </a:r>
            <a:r>
              <a:rPr lang="en-US" sz="2400" b="1" dirty="0">
                <a:latin typeface="Century Gothic (Body)"/>
              </a:rPr>
              <a:t>control characters</a:t>
            </a:r>
            <a:r>
              <a:rPr lang="en-US" sz="2400" dirty="0">
                <a:latin typeface="Century Gothic (Body)"/>
              </a:rPr>
              <a:t> - Unprintable characters typically used for output control. Character ranges 00-1F hex (0-31 decimal) and 7F (127 </a:t>
            </a:r>
            <a:r>
              <a:rPr lang="en-US" sz="2400" dirty="0" smtClean="0">
                <a:latin typeface="Century Gothic (Body)"/>
              </a:rPr>
              <a:t>decimal.</a:t>
            </a:r>
            <a:endParaRPr lang="en-US" sz="2400" dirty="0">
              <a:latin typeface="Century Gothic (Body)"/>
            </a:endParaRPr>
          </a:p>
          <a:p>
            <a:r>
              <a:rPr lang="en-US" sz="2400" b="1" dirty="0" smtClean="0">
                <a:latin typeface="Century Gothic (Body)"/>
              </a:rPr>
              <a:t>Non-ASCII </a:t>
            </a:r>
            <a:r>
              <a:rPr lang="en-US" sz="2400" b="1" dirty="0">
                <a:latin typeface="Century Gothic (Body)"/>
              </a:rPr>
              <a:t>control characters</a:t>
            </a:r>
            <a:r>
              <a:rPr lang="en-US" sz="2400" dirty="0">
                <a:latin typeface="Century Gothic (Body)"/>
              </a:rPr>
              <a:t> - These are characters beyond the ASCII character set of 128 characters. This range is part of the ISO-Latin character set and includes the entire "top half" of the ISO-Latin set 80-FF hex (128-255 </a:t>
            </a:r>
            <a:r>
              <a:rPr lang="en-US" sz="2400" dirty="0" smtClean="0">
                <a:latin typeface="Century Gothic (Body)"/>
              </a:rPr>
              <a:t>decimal.</a:t>
            </a:r>
          </a:p>
          <a:p>
            <a:r>
              <a:rPr lang="en-US" sz="2400" b="1" dirty="0" smtClean="0">
                <a:latin typeface="Century Gothic (Body)"/>
              </a:rPr>
              <a:t>Reserved </a:t>
            </a:r>
            <a:r>
              <a:rPr lang="en-US" sz="2400" b="1" dirty="0">
                <a:latin typeface="Century Gothic (Body)"/>
              </a:rPr>
              <a:t>characters </a:t>
            </a:r>
            <a:r>
              <a:rPr lang="en-US" sz="2400" dirty="0">
                <a:latin typeface="Century Gothic (Body)"/>
              </a:rPr>
              <a:t>- These are special characters such as the dollar sign, ampersand, plus, common, forward slash, colon, semi-colon, equals sign, question mark, and "at" symbol. All of these can have different meanings inside a URL so need to be </a:t>
            </a:r>
            <a:r>
              <a:rPr lang="en-US" sz="2400" dirty="0" smtClean="0">
                <a:latin typeface="Century Gothic (Body)"/>
              </a:rPr>
              <a:t>encoded.</a:t>
            </a:r>
          </a:p>
          <a:p>
            <a:r>
              <a:rPr lang="en-US" sz="2400" b="1" dirty="0" smtClean="0">
                <a:latin typeface="Century Gothic (Body)"/>
              </a:rPr>
              <a:t>Unsafe </a:t>
            </a:r>
            <a:r>
              <a:rPr lang="en-US" sz="2400" b="1" dirty="0">
                <a:latin typeface="Century Gothic (Body)"/>
              </a:rPr>
              <a:t>characters</a:t>
            </a:r>
            <a:r>
              <a:rPr lang="en-US" sz="2400" dirty="0">
                <a:latin typeface="Century Gothic (Body)"/>
              </a:rPr>
              <a:t> - These are space, quotation marks, less than symbol, greater than symbol, pound character, percent character, Left Curly Brace, Right Curly Brace , Pipe, Backslash, Caret, Tilde, Left Square Bracket , Right Square Bracket, Grave Accent. These character present the possibility of being misunderstood within URLs for various reasons. These characters should also always be encoded. </a:t>
            </a:r>
            <a:endParaRPr lang="en-US" sz="2400" dirty="0" smtClean="0">
              <a:latin typeface="Century Gothic (Body)"/>
            </a:endParaRPr>
          </a:p>
        </p:txBody>
      </p:sp>
    </p:spTree>
    <p:extLst>
      <p:ext uri="{BB962C8B-B14F-4D97-AF65-F5344CB8AC3E}">
        <p14:creationId xmlns:p14="http://schemas.microsoft.com/office/powerpoint/2010/main" xmlns="" val="20461544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latin typeface="Century Gothic (Body)"/>
              </a:rPr>
              <a:t>Example</a:t>
            </a:r>
            <a:br>
              <a:rPr lang="en-US" dirty="0">
                <a:latin typeface="Century Gothic (Body)"/>
              </a:rPr>
            </a:b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latin typeface="Century Gothic (Body)"/>
              </a:rPr>
              <a:t>One </a:t>
            </a:r>
            <a:r>
              <a:rPr lang="en-US" sz="2400" dirty="0">
                <a:latin typeface="Century Gothic (Body)"/>
              </a:rPr>
              <a:t>of the most common special characters is a white space. You can't type a space in a URL directly. A space position in the character set is 20 hexadecimal. So you can use %20 in place of a space when passing your request to the server.</a:t>
            </a:r>
          </a:p>
          <a:p>
            <a:endParaRPr lang="en-US" sz="2400" dirty="0">
              <a:latin typeface="Century Gothic (Body)"/>
            </a:endParaRPr>
          </a:p>
          <a:p>
            <a:r>
              <a:rPr lang="en-US" sz="2400" dirty="0">
                <a:latin typeface="Century Gothic (Body)"/>
              </a:rPr>
              <a:t>http://www.example.com/new%20pricing.htm</a:t>
            </a:r>
          </a:p>
          <a:p>
            <a:r>
              <a:rPr lang="en-US" sz="2400" dirty="0">
                <a:latin typeface="Century Gothic (Body)"/>
              </a:rPr>
              <a:t>This URL actually retrieves a document named "new pricing.htm" from the www.example.com</a:t>
            </a:r>
            <a:endParaRPr lang="en-US" sz="2400" dirty="0" smtClean="0">
              <a:latin typeface="Century Gothic (Body)"/>
            </a:endParaRPr>
          </a:p>
        </p:txBody>
      </p:sp>
    </p:spTree>
    <p:extLst>
      <p:ext uri="{BB962C8B-B14F-4D97-AF65-F5344CB8AC3E}">
        <p14:creationId xmlns:p14="http://schemas.microsoft.com/office/powerpoint/2010/main" xmlns="" val="37042469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113" y="564777"/>
            <a:ext cx="7196348" cy="739589"/>
          </a:xfrm>
        </p:spPr>
        <p:txBody>
          <a:bodyPr>
            <a:normAutofit fontScale="90000"/>
          </a:bodyPr>
          <a:lstStyle/>
          <a:p>
            <a:r>
              <a:rPr lang="en-US" dirty="0" smtClean="0"/>
              <a:t>MYSQL Introduction</a:t>
            </a:r>
            <a:endParaRPr lang="en-US" dirty="0"/>
          </a:p>
        </p:txBody>
      </p:sp>
      <p:sp>
        <p:nvSpPr>
          <p:cNvPr id="3" name="Content Placeholder 2"/>
          <p:cNvSpPr>
            <a:spLocks noGrp="1"/>
          </p:cNvSpPr>
          <p:nvPr>
            <p:ph idx="1"/>
          </p:nvPr>
        </p:nvSpPr>
        <p:spPr>
          <a:xfrm>
            <a:off x="352986" y="1425388"/>
            <a:ext cx="8663268" cy="5150224"/>
          </a:xfrm>
        </p:spPr>
        <p:txBody>
          <a:bodyPr>
            <a:normAutofit fontScale="85000" lnSpcReduction="20000"/>
          </a:bodyPr>
          <a:lstStyle/>
          <a:p>
            <a:r>
              <a:rPr lang="en-US" dirty="0"/>
              <a:t>MySQL is the most popular Open Source Relational SQL database management system. MySQL is one of the best RDBMS being used for developing </a:t>
            </a:r>
            <a:r>
              <a:rPr lang="en-US" dirty="0" smtClean="0"/>
              <a:t>web-based </a:t>
            </a:r>
            <a:r>
              <a:rPr lang="en-US" dirty="0"/>
              <a:t>software applications</a:t>
            </a:r>
            <a:r>
              <a:rPr lang="en-US" dirty="0" smtClean="0"/>
              <a:t>.</a:t>
            </a:r>
          </a:p>
          <a:p>
            <a:r>
              <a:rPr lang="en-US" dirty="0"/>
              <a:t>MySQL is a fast, easy-to-use RDBMS being used for many small and big businesses. MySQL is developed, marketed, and supported by MySQL AB, which is a Swedish company. MySQL is becoming so popular because of many good reasons:</a:t>
            </a:r>
          </a:p>
          <a:p>
            <a:r>
              <a:rPr lang="en-US" dirty="0"/>
              <a:t>MySQL is released under an open-source license. So you have nothing to pay to use it.</a:t>
            </a:r>
          </a:p>
          <a:p>
            <a:r>
              <a:rPr lang="en-US" dirty="0"/>
              <a:t>MySQL is a very powerful program in its own right. It handles a large subset of the functionality of the most expensive and powerful database packages.</a:t>
            </a:r>
          </a:p>
          <a:p>
            <a:pPr marL="0" indent="0">
              <a:buNone/>
            </a:pPr>
            <a:endParaRPr lang="en-US" dirty="0"/>
          </a:p>
        </p:txBody>
      </p:sp>
    </p:spTree>
    <p:extLst>
      <p:ext uri="{BB962C8B-B14F-4D97-AF65-F5344CB8AC3E}">
        <p14:creationId xmlns:p14="http://schemas.microsoft.com/office/powerpoint/2010/main" xmlns="" val="12706360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MySQL uses a standard form of the well-known SQL data language.</a:t>
            </a:r>
          </a:p>
          <a:p>
            <a:r>
              <a:rPr lang="en-US" dirty="0" smtClean="0"/>
              <a:t>MySQL works on many operating systems and with many languages including PHP, PERL, C, C++, JAVA, etc.</a:t>
            </a:r>
          </a:p>
          <a:p>
            <a:r>
              <a:rPr lang="en-US" dirty="0" smtClean="0"/>
              <a:t>MySQL works very quickly and works well even with large data sets.</a:t>
            </a:r>
          </a:p>
          <a:p>
            <a:r>
              <a:rPr lang="en-US" dirty="0" smtClean="0"/>
              <a:t>MySQL is very friendly to PHP, the most appreciated language for web development.</a:t>
            </a:r>
          </a:p>
          <a:p>
            <a:r>
              <a:rPr lang="en-US" dirty="0" smtClean="0"/>
              <a:t>MySQL supports large databases, up to 50 million rows or more in a table. The default file size limit for a table is 4GB, but you can increase this (if your operating system can handle it) to a theoretical limit of 8 million terabytes (TB).</a:t>
            </a:r>
          </a:p>
          <a:p>
            <a:r>
              <a:rPr lang="en-US" dirty="0" smtClean="0"/>
              <a:t>MySQL is customizable. The open-source GPL license allows programmers to modify the MySQL software to fit their own specific environments.</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t>MySQL Connection using PHP Script:</a:t>
            </a:r>
            <a:br>
              <a:rPr lang="en-US" dirty="0"/>
            </a:b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t>PHP </a:t>
            </a:r>
            <a:r>
              <a:rPr lang="en-US" sz="2400" dirty="0"/>
              <a:t>provides </a:t>
            </a:r>
            <a:r>
              <a:rPr lang="en-US" sz="2400" b="1" dirty="0" err="1"/>
              <a:t>mysql_connect</a:t>
            </a:r>
            <a:r>
              <a:rPr lang="en-US" sz="2400" b="1" dirty="0"/>
              <a:t>()</a:t>
            </a:r>
            <a:r>
              <a:rPr lang="en-US" sz="2400" dirty="0"/>
              <a:t> function to open a database connection. This function takes five parameters and returns a MySQL link identifier on success or FALSE on failure</a:t>
            </a:r>
            <a:r>
              <a:rPr lang="en-US" sz="2400" dirty="0" smtClean="0"/>
              <a:t>.</a:t>
            </a:r>
          </a:p>
          <a:p>
            <a:r>
              <a:rPr lang="en-US" sz="2400" dirty="0"/>
              <a:t>Syntax:</a:t>
            </a:r>
          </a:p>
          <a:p>
            <a:r>
              <a:rPr lang="en-US" sz="2400" b="1" dirty="0"/>
              <a:t>connection </a:t>
            </a:r>
            <a:r>
              <a:rPr lang="en-US" sz="2400" b="1" dirty="0" err="1"/>
              <a:t>mysql_connect</a:t>
            </a:r>
            <a:r>
              <a:rPr lang="en-US" sz="2400" b="1" dirty="0"/>
              <a:t>(</a:t>
            </a:r>
            <a:r>
              <a:rPr lang="en-US" sz="2400" b="1" dirty="0" err="1"/>
              <a:t>server,user,passwd,new_link,client_flag</a:t>
            </a:r>
            <a:r>
              <a:rPr lang="en-US" sz="2400" b="1" dirty="0"/>
              <a:t>);</a:t>
            </a:r>
          </a:p>
          <a:p>
            <a:r>
              <a:rPr lang="en-US" sz="2400" dirty="0"/>
              <a:t>You can disconnect from MySQL database anytime using another PHP </a:t>
            </a:r>
            <a:r>
              <a:rPr lang="en-US" sz="2400" dirty="0" err="1"/>
              <a:t>function</a:t>
            </a:r>
            <a:r>
              <a:rPr lang="en-US" sz="2400" b="1" dirty="0" err="1"/>
              <a:t>mysql_close</a:t>
            </a:r>
            <a:r>
              <a:rPr lang="en-US" sz="2400" b="1" dirty="0"/>
              <a:t>()</a:t>
            </a:r>
            <a:r>
              <a:rPr lang="en-US" sz="2400" dirty="0"/>
              <a:t>. This function takes a single parameter, which is a connection returned by </a:t>
            </a:r>
            <a:r>
              <a:rPr lang="en-US" sz="2400" b="1" dirty="0" err="1"/>
              <a:t>mysql_connect</a:t>
            </a:r>
            <a:r>
              <a:rPr lang="en-US" sz="2400" b="1" dirty="0"/>
              <a:t>()</a:t>
            </a:r>
            <a:r>
              <a:rPr lang="en-US" sz="2400" dirty="0"/>
              <a:t> function.</a:t>
            </a:r>
            <a:endParaRPr lang="en-US" sz="2400" dirty="0" smtClean="0">
              <a:latin typeface="Century Gothic (Body)"/>
            </a:endParaRPr>
          </a:p>
        </p:txBody>
      </p:sp>
    </p:spTree>
    <p:extLst>
      <p:ext uri="{BB962C8B-B14F-4D97-AF65-F5344CB8AC3E}">
        <p14:creationId xmlns:p14="http://schemas.microsoft.com/office/powerpoint/2010/main" xmlns="" val="39556046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keyword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98713769"/>
              </p:ext>
            </p:extLst>
          </p:nvPr>
        </p:nvGraphicFramePr>
        <p:xfrm>
          <a:off x="484095" y="1490944"/>
          <a:ext cx="8350623" cy="8859450"/>
        </p:xfrm>
        <a:graphic>
          <a:graphicData uri="http://schemas.openxmlformats.org/drawingml/2006/table">
            <a:tbl>
              <a:tblPr/>
              <a:tblGrid>
                <a:gridCol w="1119467"/>
                <a:gridCol w="7231156"/>
              </a:tblGrid>
              <a:tr h="705050">
                <a:tc>
                  <a:txBody>
                    <a:bodyPr/>
                    <a:lstStyle/>
                    <a:p>
                      <a:pPr algn="l" fontAlgn="t"/>
                      <a:r>
                        <a:rPr lang="en-US" sz="2000" b="1" dirty="0">
                          <a:effectLst/>
                        </a:rPr>
                        <a:t>Parameter</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rPr>
                        <a:t>Description</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05050">
                <a:tc>
                  <a:txBody>
                    <a:bodyPr/>
                    <a:lstStyle/>
                    <a:p>
                      <a:pPr fontAlgn="t"/>
                      <a:r>
                        <a:rPr lang="en-US" sz="2000" dirty="0">
                          <a:effectLst/>
                        </a:rPr>
                        <a:t>server</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The host name running database </a:t>
                      </a:r>
                      <a:r>
                        <a:rPr lang="en-US" sz="2000" dirty="0" smtClean="0">
                          <a:effectLst/>
                        </a:rPr>
                        <a:t>server.</a:t>
                      </a:r>
                      <a:endParaRPr lang="en-US" sz="2000" dirty="0">
                        <a:effectLst/>
                      </a:endParaRP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22270">
                <a:tc>
                  <a:txBody>
                    <a:bodyPr/>
                    <a:lstStyle/>
                    <a:p>
                      <a:pPr fontAlgn="t"/>
                      <a:r>
                        <a:rPr lang="en-US" sz="2000">
                          <a:effectLst/>
                        </a:rPr>
                        <a:t>user</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The username accessing the database. If not specified, then default is the name of the user that owns the server process.</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13660">
                <a:tc>
                  <a:txBody>
                    <a:bodyPr/>
                    <a:lstStyle/>
                    <a:p>
                      <a:pPr fontAlgn="t"/>
                      <a:r>
                        <a:rPr lang="en-US" sz="2000">
                          <a:effectLst/>
                        </a:rPr>
                        <a:t>passwd</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The password of the user accessing the database. If not specified, then default is an empty password.</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630880">
                <a:tc>
                  <a:txBody>
                    <a:bodyPr/>
                    <a:lstStyle/>
                    <a:p>
                      <a:pPr fontAlgn="t"/>
                      <a:r>
                        <a:rPr lang="en-US" sz="2000">
                          <a:effectLst/>
                        </a:rPr>
                        <a:t>new_link</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If a second call is made to </a:t>
                      </a:r>
                      <a:r>
                        <a:rPr lang="en-US" sz="2000" dirty="0" err="1">
                          <a:effectLst/>
                        </a:rPr>
                        <a:t>mysql_connect</a:t>
                      </a:r>
                      <a:r>
                        <a:rPr lang="en-US" sz="2000" dirty="0">
                          <a:effectLst/>
                        </a:rPr>
                        <a:t>() with the same arguments, no new connection will be established; instead, the identifier of the already opened connection will be returned.</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482540">
                <a:tc>
                  <a:txBody>
                    <a:bodyPr/>
                    <a:lstStyle/>
                    <a:p>
                      <a:pPr fontAlgn="t"/>
                      <a:r>
                        <a:rPr lang="en-US" sz="2000" dirty="0" err="1">
                          <a:effectLst/>
                        </a:rPr>
                        <a:t>client_flags</a:t>
                      </a:r>
                      <a:endParaRPr lang="en-US" sz="2000" dirty="0">
                        <a:effectLst/>
                      </a:endParaRP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panose="020B0604020202020204" pitchFamily="34" charset="0"/>
                        <a:buChar char="•"/>
                      </a:pPr>
                      <a:r>
                        <a:rPr lang="en-US" sz="2000" dirty="0">
                          <a:effectLst/>
                        </a:rPr>
                        <a:t>Optional - A combination of the following constants:</a:t>
                      </a:r>
                      <a:br>
                        <a:rPr lang="en-US" sz="2000" dirty="0">
                          <a:effectLst/>
                        </a:rPr>
                      </a:br>
                      <a:r>
                        <a:rPr lang="en-US" sz="2000" dirty="0">
                          <a:solidFill>
                            <a:srgbClr val="000000"/>
                          </a:solidFill>
                          <a:effectLst/>
                        </a:rPr>
                        <a:t>MYSQL_CLIENT_SSL - Use SSL encryption</a:t>
                      </a:r>
                    </a:p>
                    <a:p>
                      <a:pPr algn="just" fontAlgn="t">
                        <a:buFont typeface="Arial" panose="020B0604020202020204" pitchFamily="34" charset="0"/>
                        <a:buChar char="•"/>
                      </a:pPr>
                      <a:r>
                        <a:rPr lang="en-US" sz="2000" dirty="0">
                          <a:solidFill>
                            <a:srgbClr val="000000"/>
                          </a:solidFill>
                          <a:effectLst/>
                        </a:rPr>
                        <a:t>MYSQL_CLIENT_COMPRESS - Use compression protocol</a:t>
                      </a:r>
                    </a:p>
                    <a:p>
                      <a:pPr algn="just" fontAlgn="t">
                        <a:buFont typeface="Arial" panose="020B0604020202020204" pitchFamily="34" charset="0"/>
                        <a:buChar char="•"/>
                      </a:pPr>
                      <a:r>
                        <a:rPr lang="en-US" sz="2000" dirty="0">
                          <a:solidFill>
                            <a:srgbClr val="000000"/>
                          </a:solidFill>
                          <a:effectLst/>
                        </a:rPr>
                        <a:t>MYSQL_CLIENT_IGNORE_SPACE - Allow space after function names</a:t>
                      </a:r>
                    </a:p>
                    <a:p>
                      <a:pPr algn="just" fontAlgn="t">
                        <a:buFont typeface="Arial" panose="020B0604020202020204" pitchFamily="34" charset="0"/>
                        <a:buChar char="•"/>
                      </a:pPr>
                      <a:r>
                        <a:rPr lang="en-US" sz="2000" dirty="0">
                          <a:solidFill>
                            <a:srgbClr val="000000"/>
                          </a:solidFill>
                          <a:effectLst/>
                        </a:rPr>
                        <a:t>MYSQL_CLIENT_INTERACTIVE - Allow interactive timeout seconds of inactivity before closing the connection</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961911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smtClean="0"/>
              <a:t>Installation of </a:t>
            </a:r>
            <a:r>
              <a:rPr lang="en-US" smtClean="0"/>
              <a:t>Web Server(Apache)</a:t>
            </a:r>
            <a:endParaRPr lang="en-US" dirty="0"/>
          </a:p>
        </p:txBody>
      </p:sp>
      <p:sp>
        <p:nvSpPr>
          <p:cNvPr id="3" name="Content Placeholder 2"/>
          <p:cNvSpPr>
            <a:spLocks noGrp="1"/>
          </p:cNvSpPr>
          <p:nvPr>
            <p:ph idx="1"/>
          </p:nvPr>
        </p:nvSpPr>
        <p:spPr>
          <a:xfrm>
            <a:off x="502276" y="1571224"/>
            <a:ext cx="8393805" cy="5112912"/>
          </a:xfrm>
        </p:spPr>
        <p:txBody>
          <a:bodyPr>
            <a:normAutofit fontScale="92500"/>
          </a:bodyPr>
          <a:lstStyle/>
          <a:p>
            <a:r>
              <a:rPr lang="en-US" sz="2400" dirty="0">
                <a:latin typeface="Century Gothic (Body)"/>
              </a:rPr>
              <a:t> </a:t>
            </a:r>
            <a:r>
              <a:rPr lang="en-US" sz="2400" dirty="0"/>
              <a:t>If you haven't done so already, download the Apache HTTPD Web Server from the Apache web site . Be sure to download the apache_2.2.16-win32-x86-no_sslMSI installer </a:t>
            </a:r>
            <a:endParaRPr lang="en-US" sz="2400" dirty="0" smtClean="0"/>
          </a:p>
          <a:p>
            <a:r>
              <a:rPr lang="en-US" sz="2400" dirty="0"/>
              <a:t>Save the file to your Windows </a:t>
            </a:r>
            <a:r>
              <a:rPr lang="en-US" sz="2400" dirty="0" smtClean="0"/>
              <a:t>Desktop</a:t>
            </a:r>
          </a:p>
          <a:p>
            <a:r>
              <a:rPr lang="en-US" sz="2400" dirty="0"/>
              <a:t>Double click the MSI file saved on your Windows </a:t>
            </a:r>
            <a:r>
              <a:rPr lang="en-US" sz="2400" dirty="0" smtClean="0"/>
              <a:t>Desktop</a:t>
            </a:r>
            <a:r>
              <a:rPr lang="en-US" sz="2400" dirty="0"/>
              <a:t> </a:t>
            </a:r>
            <a:r>
              <a:rPr lang="en-US" sz="2400" dirty="0" smtClean="0"/>
              <a:t>&amp; </a:t>
            </a:r>
            <a:r>
              <a:rPr lang="en-US" sz="2400" dirty="0"/>
              <a:t>Click "Next</a:t>
            </a:r>
            <a:r>
              <a:rPr lang="en-US" sz="2400" dirty="0" smtClean="0"/>
              <a:t>&gt;“</a:t>
            </a:r>
          </a:p>
          <a:p>
            <a:r>
              <a:rPr lang="en-US" sz="2400" dirty="0"/>
              <a:t>Click the radio button "I accept the terms in the license </a:t>
            </a:r>
            <a:r>
              <a:rPr lang="en-US" sz="2400" dirty="0" smtClean="0"/>
              <a:t>agreement“&amp; </a:t>
            </a:r>
            <a:r>
              <a:rPr lang="en-US" sz="2400" dirty="0"/>
              <a:t>Click "Next</a:t>
            </a:r>
            <a:r>
              <a:rPr lang="en-US" sz="2400" dirty="0" smtClean="0"/>
              <a:t>&gt;".</a:t>
            </a:r>
          </a:p>
          <a:p>
            <a:r>
              <a:rPr lang="en-US" sz="2400" dirty="0"/>
              <a:t>On the next window, again click "</a:t>
            </a:r>
            <a:r>
              <a:rPr lang="en-US" sz="2400" dirty="0" smtClean="0"/>
              <a:t>Next</a:t>
            </a:r>
          </a:p>
          <a:p>
            <a:r>
              <a:rPr lang="en-US" sz="2400" dirty="0"/>
              <a:t>Next, fill in all the text boxes with the following </a:t>
            </a:r>
            <a:r>
              <a:rPr lang="en-US" sz="2400" dirty="0" smtClean="0"/>
              <a:t>information:</a:t>
            </a:r>
          </a:p>
          <a:p>
            <a:pPr marL="0" indent="0">
              <a:buNone/>
            </a:pPr>
            <a:r>
              <a:rPr lang="en-US" sz="2400" dirty="0"/>
              <a:t>	</a:t>
            </a:r>
            <a:r>
              <a:rPr lang="en-US" sz="2400" dirty="0" smtClean="0"/>
              <a:t>	“</a:t>
            </a:r>
            <a:r>
              <a:rPr lang="en-US" sz="2200" dirty="0" smtClean="0"/>
              <a:t>Network </a:t>
            </a:r>
            <a:r>
              <a:rPr lang="en-US" sz="2200" dirty="0"/>
              <a:t>Domain": localhost</a:t>
            </a:r>
          </a:p>
          <a:p>
            <a:pPr marL="0" indent="0">
              <a:buNone/>
            </a:pPr>
            <a:r>
              <a:rPr lang="en-US" sz="2400" dirty="0" smtClean="0"/>
              <a:t>		"</a:t>
            </a:r>
            <a:r>
              <a:rPr lang="en-US" sz="2400" dirty="0"/>
              <a:t>Server Name": localhost</a:t>
            </a:r>
          </a:p>
          <a:p>
            <a:pPr marL="0" indent="0">
              <a:buNone/>
            </a:pPr>
            <a:r>
              <a:rPr lang="en-US" sz="2400" dirty="0" smtClean="0"/>
              <a:t>		"</a:t>
            </a:r>
            <a:r>
              <a:rPr lang="en-US" sz="2400" dirty="0"/>
              <a:t>Administrator's Email Address": your email </a:t>
            </a:r>
            <a:r>
              <a:rPr lang="en-US" sz="2400" dirty="0" smtClean="0"/>
              <a:t>address</a:t>
            </a:r>
            <a:endParaRPr lang="en-US" sz="2400" dirty="0"/>
          </a:p>
          <a:p>
            <a:endParaRPr lang="en-US" sz="2400" dirty="0" smtClean="0"/>
          </a:p>
          <a:p>
            <a:endParaRPr lang="en-US" sz="2400" dirty="0" smtClean="0"/>
          </a:p>
          <a:p>
            <a:endParaRPr lang="en-US" sz="2400" dirty="0" smtClean="0">
              <a:latin typeface="Century Gothic (Body)"/>
            </a:endParaRPr>
          </a:p>
        </p:txBody>
      </p:sp>
    </p:spTree>
    <p:extLst>
      <p:ext uri="{BB962C8B-B14F-4D97-AF65-F5344CB8AC3E}">
        <p14:creationId xmlns:p14="http://schemas.microsoft.com/office/powerpoint/2010/main" xmlns="" val="16237019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Example(Procedural)</a:t>
            </a:r>
            <a:endParaRPr lang="en-US" dirty="0"/>
          </a:p>
        </p:txBody>
      </p:sp>
      <p:sp>
        <p:nvSpPr>
          <p:cNvPr id="3" name="Content Placeholder 2"/>
          <p:cNvSpPr>
            <a:spLocks noGrp="1"/>
          </p:cNvSpPr>
          <p:nvPr>
            <p:ph idx="1"/>
          </p:nvPr>
        </p:nvSpPr>
        <p:spPr>
          <a:xfrm>
            <a:off x="502276" y="1571224"/>
            <a:ext cx="8393805" cy="5112912"/>
          </a:xfrm>
        </p:spPr>
        <p:txBody>
          <a:bodyPr numCol="2">
            <a:normAutofit/>
          </a:bodyPr>
          <a:lstStyle/>
          <a:p>
            <a:r>
              <a:rPr lang="en-US" sz="2400" dirty="0">
                <a:latin typeface="Century Gothic (Body)"/>
              </a:rPr>
              <a:t>&lt;html&gt;</a:t>
            </a:r>
          </a:p>
          <a:p>
            <a:r>
              <a:rPr lang="en-US" sz="2400" dirty="0">
                <a:latin typeface="Century Gothic (Body)"/>
              </a:rPr>
              <a:t>&lt;head&gt;</a:t>
            </a:r>
          </a:p>
          <a:p>
            <a:r>
              <a:rPr lang="en-US" sz="2400" dirty="0">
                <a:latin typeface="Century Gothic (Body)"/>
              </a:rPr>
              <a:t>&lt;title&gt;Connecting MySQL Server&lt;/title&gt;</a:t>
            </a:r>
          </a:p>
          <a:p>
            <a:r>
              <a:rPr lang="en-US" sz="2400" dirty="0">
                <a:latin typeface="Century Gothic (Body)"/>
              </a:rPr>
              <a:t>&lt;/head&gt;</a:t>
            </a:r>
          </a:p>
          <a:p>
            <a:r>
              <a:rPr lang="en-US" sz="2400" dirty="0">
                <a:latin typeface="Century Gothic (Body)"/>
              </a:rPr>
              <a:t>&lt;body&gt;</a:t>
            </a:r>
          </a:p>
          <a:p>
            <a:r>
              <a:rPr lang="en-US" sz="2400" dirty="0">
                <a:latin typeface="Century Gothic (Body)"/>
              </a:rPr>
              <a:t>&lt;?php</a:t>
            </a:r>
          </a:p>
          <a:p>
            <a:r>
              <a:rPr lang="en-US" sz="2400" dirty="0">
                <a:latin typeface="Century Gothic (Body)"/>
              </a:rPr>
              <a:t>   $</a:t>
            </a:r>
            <a:r>
              <a:rPr lang="en-US" sz="2400" dirty="0" err="1">
                <a:latin typeface="Century Gothic (Body)"/>
              </a:rPr>
              <a:t>dbhost</a:t>
            </a:r>
            <a:r>
              <a:rPr lang="en-US" sz="2400" dirty="0">
                <a:latin typeface="Century Gothic (Body)"/>
              </a:rPr>
              <a:t> = </a:t>
            </a:r>
            <a:r>
              <a:rPr lang="en-US" sz="2400" dirty="0" smtClean="0">
                <a:latin typeface="Century Gothic (Body)"/>
              </a:rPr>
              <a:t>'localhost';</a:t>
            </a:r>
            <a:endParaRPr lang="en-US" sz="2400" dirty="0">
              <a:latin typeface="Century Gothic (Body)"/>
            </a:endParaRPr>
          </a:p>
          <a:p>
            <a:r>
              <a:rPr lang="en-US" sz="2400" dirty="0">
                <a:latin typeface="Century Gothic (Body)"/>
              </a:rPr>
              <a:t>   $</a:t>
            </a:r>
            <a:r>
              <a:rPr lang="en-US" sz="2400" dirty="0" err="1">
                <a:latin typeface="Century Gothic (Body)"/>
              </a:rPr>
              <a:t>dbuser</a:t>
            </a:r>
            <a:r>
              <a:rPr lang="en-US" sz="2400" dirty="0">
                <a:latin typeface="Century Gothic (Body)"/>
              </a:rPr>
              <a:t> = </a:t>
            </a:r>
            <a:r>
              <a:rPr lang="en-US" sz="2400" dirty="0" smtClean="0">
                <a:latin typeface="Century Gothic (Body)"/>
              </a:rPr>
              <a:t>‘root';</a:t>
            </a:r>
            <a:endParaRPr lang="en-US" sz="2400" dirty="0">
              <a:latin typeface="Century Gothic (Body)"/>
            </a:endParaRPr>
          </a:p>
          <a:p>
            <a:r>
              <a:rPr lang="en-US" sz="2400" dirty="0">
                <a:latin typeface="Century Gothic (Body)"/>
              </a:rPr>
              <a:t>   $</a:t>
            </a:r>
            <a:r>
              <a:rPr lang="en-US" sz="2400" dirty="0" err="1">
                <a:latin typeface="Century Gothic (Body)"/>
              </a:rPr>
              <a:t>dbpass</a:t>
            </a:r>
            <a:r>
              <a:rPr lang="en-US" sz="2400" dirty="0">
                <a:latin typeface="Century Gothic (Body)"/>
              </a:rPr>
              <a:t> = </a:t>
            </a:r>
            <a:r>
              <a:rPr lang="en-US" sz="2400" dirty="0" smtClean="0">
                <a:latin typeface="Century Gothic (Body)"/>
              </a:rPr>
              <a:t>‘root';</a:t>
            </a:r>
            <a:endParaRPr lang="en-US" sz="2400" dirty="0">
              <a:latin typeface="Century Gothic (Body)"/>
            </a:endParaRPr>
          </a:p>
          <a:p>
            <a:r>
              <a:rPr lang="en-US" sz="2400" dirty="0">
                <a:latin typeface="Century Gothic (Body)"/>
              </a:rPr>
              <a:t>   $conn = </a:t>
            </a:r>
            <a:r>
              <a:rPr lang="en-US" sz="2400" dirty="0" err="1">
                <a:latin typeface="Century Gothic (Body)"/>
              </a:rPr>
              <a:t>mysql_connect</a:t>
            </a:r>
            <a:r>
              <a:rPr lang="en-US" sz="2400" dirty="0">
                <a:latin typeface="Century Gothic (Body)"/>
              </a:rPr>
              <a:t>($</a:t>
            </a:r>
            <a:r>
              <a:rPr lang="en-US" sz="2400" dirty="0" err="1">
                <a:latin typeface="Century Gothic (Body)"/>
              </a:rPr>
              <a:t>dbhost</a:t>
            </a:r>
            <a:r>
              <a:rPr lang="en-US" sz="2400" dirty="0">
                <a:latin typeface="Century Gothic (Body)"/>
              </a:rPr>
              <a:t>, $</a:t>
            </a:r>
            <a:r>
              <a:rPr lang="en-US" sz="2400" dirty="0" err="1">
                <a:latin typeface="Century Gothic (Body)"/>
              </a:rPr>
              <a:t>dbuser</a:t>
            </a:r>
            <a:r>
              <a:rPr lang="en-US" sz="2400" dirty="0">
                <a:latin typeface="Century Gothic (Body)"/>
              </a:rPr>
              <a:t>, $</a:t>
            </a:r>
            <a:r>
              <a:rPr lang="en-US" sz="2400" dirty="0" err="1">
                <a:latin typeface="Century Gothic (Body)"/>
              </a:rPr>
              <a:t>dbpass</a:t>
            </a:r>
            <a:r>
              <a:rPr lang="en-US" sz="2400" dirty="0">
                <a:latin typeface="Century Gothic (Body)"/>
              </a:rPr>
              <a:t>);</a:t>
            </a:r>
          </a:p>
          <a:p>
            <a:r>
              <a:rPr lang="en-US" sz="2400" dirty="0">
                <a:latin typeface="Century Gothic (Body)"/>
              </a:rPr>
              <a:t>   if(! $conn )</a:t>
            </a:r>
          </a:p>
          <a:p>
            <a:r>
              <a:rPr lang="en-US" sz="2400" dirty="0">
                <a:latin typeface="Century Gothic (Body)"/>
              </a:rPr>
              <a:t>   {</a:t>
            </a:r>
          </a:p>
          <a:p>
            <a:r>
              <a:rPr lang="en-US" sz="2400" dirty="0">
                <a:latin typeface="Century Gothic (Body)"/>
              </a:rPr>
              <a:t>     die('Could not connect: ' . </a:t>
            </a:r>
            <a:r>
              <a:rPr lang="en-US" sz="2400" dirty="0" err="1">
                <a:latin typeface="Century Gothic (Body)"/>
              </a:rPr>
              <a:t>mysql_error</a:t>
            </a:r>
            <a:r>
              <a:rPr lang="en-US" sz="2400" dirty="0">
                <a:latin typeface="Century Gothic (Body)"/>
              </a:rPr>
              <a:t>());</a:t>
            </a:r>
          </a:p>
          <a:p>
            <a:r>
              <a:rPr lang="en-US" sz="2400" dirty="0">
                <a:latin typeface="Century Gothic (Body)"/>
              </a:rPr>
              <a:t>   }</a:t>
            </a:r>
          </a:p>
          <a:p>
            <a:r>
              <a:rPr lang="en-US" sz="2400" dirty="0">
                <a:latin typeface="Century Gothic (Body)"/>
              </a:rPr>
              <a:t>   echo 'Connected successfully';</a:t>
            </a:r>
          </a:p>
          <a:p>
            <a:r>
              <a:rPr lang="en-US" sz="2400" dirty="0">
                <a:latin typeface="Century Gothic (Body)"/>
              </a:rPr>
              <a:t>   </a:t>
            </a:r>
            <a:r>
              <a:rPr lang="en-US" sz="2400" dirty="0" err="1">
                <a:latin typeface="Century Gothic (Body)"/>
              </a:rPr>
              <a:t>mysql_close</a:t>
            </a:r>
            <a:r>
              <a:rPr lang="en-US" sz="2400" dirty="0">
                <a:latin typeface="Century Gothic (Body)"/>
              </a:rPr>
              <a:t>($conn);</a:t>
            </a:r>
          </a:p>
          <a:p>
            <a:r>
              <a:rPr lang="en-US" sz="2400" dirty="0">
                <a:latin typeface="Century Gothic (Body)"/>
              </a:rPr>
              <a:t>?&gt;</a:t>
            </a:r>
          </a:p>
          <a:p>
            <a:r>
              <a:rPr lang="en-US" sz="2400" dirty="0">
                <a:latin typeface="Century Gothic (Body)"/>
              </a:rPr>
              <a:t>&lt;/body&gt;</a:t>
            </a:r>
          </a:p>
          <a:p>
            <a:r>
              <a:rPr lang="en-US" sz="2400" dirty="0">
                <a:latin typeface="Century Gothic (Body)"/>
              </a:rPr>
              <a:t>&lt;/html&gt;</a:t>
            </a:r>
            <a:endParaRPr lang="en-US" sz="2400" dirty="0" smtClean="0">
              <a:latin typeface="Century Gothic (Body)"/>
            </a:endParaRPr>
          </a:p>
        </p:txBody>
      </p:sp>
    </p:spTree>
    <p:extLst>
      <p:ext uri="{BB962C8B-B14F-4D97-AF65-F5344CB8AC3E}">
        <p14:creationId xmlns:p14="http://schemas.microsoft.com/office/powerpoint/2010/main" xmlns="" val="2318062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r>
              <a:rPr lang="en-US" dirty="0" err="1" smtClean="0"/>
              <a:t>mysqli</a:t>
            </a:r>
            <a:r>
              <a:rPr lang="en-US" dirty="0" smtClean="0"/>
              <a:t>)</a:t>
            </a: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20000"/>
          </a:bodyPr>
          <a:lstStyle/>
          <a:p>
            <a:pPr marL="0" indent="0">
              <a:buNone/>
            </a:pPr>
            <a:r>
              <a:rPr lang="en-US" sz="2400" dirty="0">
                <a:latin typeface="Century Gothic (Body)"/>
              </a:rPr>
              <a:t>&lt;?php</a:t>
            </a:r>
          </a:p>
          <a:p>
            <a:pPr marL="0" indent="0">
              <a:buNone/>
            </a:pPr>
            <a:r>
              <a:rPr lang="en-US" sz="2400" dirty="0">
                <a:latin typeface="Century Gothic (Body)"/>
              </a:rPr>
              <a:t>$</a:t>
            </a:r>
            <a:r>
              <a:rPr lang="en-US" sz="2400" dirty="0" err="1">
                <a:latin typeface="Century Gothic (Body)"/>
              </a:rPr>
              <a:t>servername</a:t>
            </a:r>
            <a:r>
              <a:rPr lang="en-US" sz="2400" dirty="0">
                <a:latin typeface="Century Gothic (Body)"/>
              </a:rPr>
              <a:t> = "localhost";</a:t>
            </a:r>
          </a:p>
          <a:p>
            <a:pPr marL="0" indent="0">
              <a:buNone/>
            </a:pPr>
            <a:r>
              <a:rPr lang="en-US" sz="2400" dirty="0">
                <a:latin typeface="Century Gothic (Body)"/>
              </a:rPr>
              <a:t>$username = "root";</a:t>
            </a:r>
          </a:p>
          <a:p>
            <a:pPr marL="0" indent="0">
              <a:buNone/>
            </a:pPr>
            <a:r>
              <a:rPr lang="en-US" sz="2400" dirty="0">
                <a:latin typeface="Century Gothic (Body)"/>
              </a:rPr>
              <a:t>$password = "root@321";</a:t>
            </a:r>
          </a:p>
          <a:p>
            <a:pPr marL="0" indent="0">
              <a:buNone/>
            </a:pPr>
            <a:endParaRPr lang="en-US" sz="2400" dirty="0">
              <a:latin typeface="Century Gothic (Body)"/>
            </a:endParaRPr>
          </a:p>
          <a:p>
            <a:pPr marL="0" indent="0">
              <a:buNone/>
            </a:pPr>
            <a:r>
              <a:rPr lang="en-US" sz="2400" dirty="0">
                <a:latin typeface="Century Gothic (Body)"/>
              </a:rPr>
              <a:t>// Create connection</a:t>
            </a:r>
          </a:p>
          <a:p>
            <a:pPr marL="0" indent="0">
              <a:buNone/>
            </a:pPr>
            <a:r>
              <a:rPr lang="en-US" sz="2400" dirty="0">
                <a:latin typeface="Century Gothic (Body)"/>
              </a:rPr>
              <a:t>$</a:t>
            </a:r>
            <a:r>
              <a:rPr lang="en-US" sz="2400" dirty="0" smtClean="0">
                <a:latin typeface="Century Gothic (Body)"/>
              </a:rPr>
              <a:t>con </a:t>
            </a:r>
            <a:r>
              <a:rPr lang="en-US" sz="2400" dirty="0">
                <a:latin typeface="Century Gothic (Body)"/>
              </a:rPr>
              <a:t>=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a:t>
            </a:r>
          </a:p>
          <a:p>
            <a:pPr marL="0" indent="0">
              <a:buNone/>
            </a:pPr>
            <a:endParaRPr lang="en-US" sz="2400" dirty="0">
              <a:latin typeface="Century Gothic (Body)"/>
            </a:endParaRPr>
          </a:p>
          <a:p>
            <a:pPr marL="0" indent="0">
              <a:buNone/>
            </a:pPr>
            <a:r>
              <a:rPr lang="en-US" sz="2400" dirty="0">
                <a:latin typeface="Century Gothic (Body)"/>
              </a:rPr>
              <a:t>// Check connection</a:t>
            </a:r>
          </a:p>
          <a:p>
            <a:pPr marL="0" indent="0">
              <a:buNone/>
            </a:pPr>
            <a:r>
              <a:rPr lang="en-US" sz="2400" dirty="0">
                <a:latin typeface="Century Gothic (Body)"/>
              </a:rPr>
              <a:t>if (!$</a:t>
            </a:r>
            <a:r>
              <a:rPr lang="en-US" sz="2400" dirty="0" smtClean="0">
                <a:latin typeface="Century Gothic (Body)"/>
              </a:rPr>
              <a:t>con) </a:t>
            </a:r>
            <a:r>
              <a:rPr lang="en-US" sz="2400" dirty="0">
                <a:latin typeface="Century Gothic (Body)"/>
              </a:rPr>
              <a:t>{</a:t>
            </a:r>
          </a:p>
          <a:p>
            <a:pPr marL="0" indent="0">
              <a:buNone/>
            </a:pPr>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pPr marL="0" indent="0">
              <a:buNone/>
            </a:pPr>
            <a:r>
              <a:rPr lang="en-US" sz="2400" dirty="0">
                <a:latin typeface="Century Gothic (Body)"/>
              </a:rPr>
              <a:t>}</a:t>
            </a:r>
          </a:p>
          <a:p>
            <a:pPr marL="0" indent="0">
              <a:buNone/>
            </a:pPr>
            <a:r>
              <a:rPr lang="en-US" sz="2400" dirty="0">
                <a:latin typeface="Century Gothic (Body)"/>
              </a:rPr>
              <a:t>echo "Connected successfully";</a:t>
            </a:r>
          </a:p>
          <a:p>
            <a:pPr marL="0" indent="0">
              <a:buNone/>
            </a:pPr>
            <a:r>
              <a:rPr lang="en-US" sz="2400" dirty="0" smtClean="0">
                <a:latin typeface="Century Gothic (Body)"/>
              </a:rPr>
              <a:t>?&gt;</a:t>
            </a:r>
          </a:p>
          <a:p>
            <a:r>
              <a:rPr lang="en-US" sz="2400" dirty="0" smtClean="0">
                <a:latin typeface="Century Gothic (Body)"/>
              </a:rPr>
              <a:t>CRUD stands for </a:t>
            </a:r>
            <a:r>
              <a:rPr lang="en-US" sz="2400" dirty="0" err="1" smtClean="0">
                <a:latin typeface="Century Gothic (Body)"/>
              </a:rPr>
              <a:t>Creating,Reading</a:t>
            </a:r>
            <a:r>
              <a:rPr lang="en-US" sz="2400" dirty="0" smtClean="0">
                <a:latin typeface="Century Gothic (Body)"/>
              </a:rPr>
              <a:t> </a:t>
            </a:r>
            <a:r>
              <a:rPr lang="en-US" sz="2400" dirty="0" err="1" smtClean="0">
                <a:latin typeface="Century Gothic (Body)"/>
              </a:rPr>
              <a:t>Undating</a:t>
            </a:r>
            <a:r>
              <a:rPr lang="en-US" sz="2400" dirty="0" smtClean="0">
                <a:latin typeface="Century Gothic (Body)"/>
              </a:rPr>
              <a:t> and Deleting of Data from Server</a:t>
            </a:r>
          </a:p>
        </p:txBody>
      </p:sp>
    </p:spTree>
    <p:extLst>
      <p:ext uri="{BB962C8B-B14F-4D97-AF65-F5344CB8AC3E}">
        <p14:creationId xmlns:p14="http://schemas.microsoft.com/office/powerpoint/2010/main" xmlns="" val="32484664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t>Create a MySQL Database Using </a:t>
            </a:r>
            <a:r>
              <a:rPr lang="en-US" dirty="0" err="1"/>
              <a:t>MySQLi</a:t>
            </a:r>
            <a:endParaRPr lang="en-US" dirty="0"/>
          </a:p>
        </p:txBody>
      </p:sp>
      <p:sp>
        <p:nvSpPr>
          <p:cNvPr id="3" name="Content Placeholder 2"/>
          <p:cNvSpPr>
            <a:spLocks noGrp="1"/>
          </p:cNvSpPr>
          <p:nvPr>
            <p:ph idx="1"/>
          </p:nvPr>
        </p:nvSpPr>
        <p:spPr>
          <a:xfrm>
            <a:off x="502276" y="1571224"/>
            <a:ext cx="8393805" cy="5112912"/>
          </a:xfrm>
        </p:spPr>
        <p:txBody>
          <a:bodyPr numCol="2">
            <a:normAutofit fontScale="92500" lnSpcReduction="20000"/>
          </a:bodyPr>
          <a:lstStyle/>
          <a:p>
            <a:r>
              <a:rPr lang="en-US" sz="2400" dirty="0">
                <a:latin typeface="Century Gothic (Body)"/>
              </a:rPr>
              <a:t>&lt;html&gt;</a:t>
            </a:r>
          </a:p>
          <a:p>
            <a:r>
              <a:rPr lang="en-US" sz="2400" dirty="0">
                <a:latin typeface="Century Gothic (Body)"/>
              </a:rPr>
              <a:t>&lt;head&gt;</a:t>
            </a:r>
          </a:p>
          <a:p>
            <a:r>
              <a:rPr lang="en-US" sz="2400" dirty="0">
                <a:latin typeface="Century Gothic (Body)"/>
              </a:rPr>
              <a:t>&lt;title&gt;Creating MySQL Database&lt;/title&gt;</a:t>
            </a:r>
          </a:p>
          <a:p>
            <a:r>
              <a:rPr lang="en-US" sz="2400" dirty="0">
                <a:latin typeface="Century Gothic (Body)"/>
              </a:rPr>
              <a:t>&lt;/head&gt;</a:t>
            </a:r>
          </a:p>
          <a:p>
            <a:r>
              <a:rPr lang="en-US" sz="2400" dirty="0">
                <a:latin typeface="Century Gothic (Body)"/>
              </a:rPr>
              <a:t>&lt;body&gt;</a:t>
            </a:r>
          </a:p>
          <a:p>
            <a:r>
              <a:rPr lang="en-US" sz="2400" dirty="0">
                <a:latin typeface="Century Gothic (Body)"/>
              </a:rPr>
              <a:t>&lt;?php</a:t>
            </a:r>
          </a:p>
          <a:p>
            <a:r>
              <a:rPr lang="en-US" sz="2400" dirty="0">
                <a:latin typeface="Century Gothic (Body)"/>
              </a:rPr>
              <a:t>$</a:t>
            </a:r>
            <a:r>
              <a:rPr lang="en-US" sz="2400" dirty="0" err="1">
                <a:latin typeface="Century Gothic (Body)"/>
              </a:rPr>
              <a:t>dbhost</a:t>
            </a:r>
            <a:r>
              <a:rPr lang="en-US" sz="2400" dirty="0">
                <a:latin typeface="Century Gothic (Body)"/>
              </a:rPr>
              <a:t> = 'localhost';</a:t>
            </a:r>
          </a:p>
          <a:p>
            <a:r>
              <a:rPr lang="en-US" sz="2400" dirty="0">
                <a:latin typeface="Century Gothic (Body)"/>
              </a:rPr>
              <a:t>$</a:t>
            </a:r>
            <a:r>
              <a:rPr lang="en-US" sz="2400" dirty="0" err="1">
                <a:latin typeface="Century Gothic (Body)"/>
              </a:rPr>
              <a:t>dbuser</a:t>
            </a:r>
            <a:r>
              <a:rPr lang="en-US" sz="2400" dirty="0">
                <a:latin typeface="Century Gothic (Body)"/>
              </a:rPr>
              <a:t> = 'root';</a:t>
            </a:r>
          </a:p>
          <a:p>
            <a:r>
              <a:rPr lang="en-US" sz="2400" dirty="0">
                <a:latin typeface="Century Gothic (Body)"/>
              </a:rPr>
              <a:t>$</a:t>
            </a:r>
            <a:r>
              <a:rPr lang="en-US" sz="2400" dirty="0" err="1">
                <a:latin typeface="Century Gothic (Body)"/>
              </a:rPr>
              <a:t>dbpass</a:t>
            </a:r>
            <a:r>
              <a:rPr lang="en-US" sz="2400" dirty="0">
                <a:latin typeface="Century Gothic (Body)"/>
              </a:rPr>
              <a:t> = 'root@321';</a:t>
            </a:r>
          </a:p>
          <a:p>
            <a:r>
              <a:rPr lang="en-US" sz="2400" dirty="0">
                <a:latin typeface="Century Gothic (Body)"/>
              </a:rPr>
              <a:t>$con = </a:t>
            </a:r>
            <a:r>
              <a:rPr lang="en-US" sz="2400" dirty="0" err="1">
                <a:latin typeface="Century Gothic (Body)"/>
              </a:rPr>
              <a:t>mysqli_connect</a:t>
            </a:r>
            <a:r>
              <a:rPr lang="en-US" sz="2400" dirty="0">
                <a:latin typeface="Century Gothic (Body)"/>
              </a:rPr>
              <a:t>($</a:t>
            </a:r>
            <a:r>
              <a:rPr lang="en-US" sz="2400" dirty="0" err="1">
                <a:latin typeface="Century Gothic (Body)"/>
              </a:rPr>
              <a:t>dbhost</a:t>
            </a:r>
            <a:r>
              <a:rPr lang="en-US" sz="2400" dirty="0">
                <a:latin typeface="Century Gothic (Body)"/>
              </a:rPr>
              <a:t>, $</a:t>
            </a:r>
            <a:r>
              <a:rPr lang="en-US" sz="2400" dirty="0" err="1">
                <a:latin typeface="Century Gothic (Body)"/>
              </a:rPr>
              <a:t>dbuser</a:t>
            </a:r>
            <a:r>
              <a:rPr lang="en-US" sz="2400" dirty="0">
                <a:latin typeface="Century Gothic (Body)"/>
              </a:rPr>
              <a:t>, $</a:t>
            </a:r>
            <a:r>
              <a:rPr lang="en-US" sz="2400" dirty="0" err="1">
                <a:latin typeface="Century Gothic (Body)"/>
              </a:rPr>
              <a:t>dbpass</a:t>
            </a:r>
            <a:r>
              <a:rPr lang="en-US" sz="2400" dirty="0">
                <a:latin typeface="Century Gothic (Body)"/>
              </a:rPr>
              <a:t>);</a:t>
            </a:r>
          </a:p>
          <a:p>
            <a:r>
              <a:rPr lang="en-US" sz="2400" dirty="0">
                <a:latin typeface="Century Gothic (Body)"/>
              </a:rPr>
              <a:t>if(! $con)</a:t>
            </a:r>
          </a:p>
          <a:p>
            <a:r>
              <a:rPr lang="en-US" sz="2400" dirty="0">
                <a:latin typeface="Century Gothic (Body)"/>
              </a:rPr>
              <a:t>{</a:t>
            </a:r>
          </a:p>
          <a:p>
            <a:r>
              <a:rPr lang="en-US" sz="2400" dirty="0">
                <a:latin typeface="Century Gothic (Body)"/>
              </a:rPr>
              <a:t>  die('Could not connect: ' . </a:t>
            </a:r>
            <a:r>
              <a:rPr lang="en-US" sz="2400" dirty="0" err="1">
                <a:latin typeface="Century Gothic (Body)"/>
              </a:rPr>
              <a:t>mysqli_error</a:t>
            </a:r>
            <a:r>
              <a:rPr lang="en-US" sz="2400" dirty="0">
                <a:latin typeface="Century Gothic (Body)"/>
              </a:rPr>
              <a:t>());</a:t>
            </a:r>
          </a:p>
          <a:p>
            <a:r>
              <a:rPr lang="en-US" sz="2400" dirty="0">
                <a:latin typeface="Century Gothic (Body)"/>
              </a:rPr>
              <a:t>}</a:t>
            </a:r>
          </a:p>
          <a:p>
            <a:r>
              <a:rPr lang="en-US" sz="2400" dirty="0">
                <a:latin typeface="Century Gothic (Body)"/>
              </a:rPr>
              <a:t>echo 'Connected successfully&lt;</a:t>
            </a:r>
            <a:r>
              <a:rPr lang="en-US" sz="2400" dirty="0" err="1">
                <a:latin typeface="Century Gothic (Body)"/>
              </a:rPr>
              <a:t>br</a:t>
            </a:r>
            <a:r>
              <a:rPr lang="en-US" sz="2400" dirty="0">
                <a:latin typeface="Century Gothic (Body)"/>
              </a:rPr>
              <a:t> /&gt;';</a:t>
            </a:r>
          </a:p>
          <a:p>
            <a:r>
              <a:rPr lang="en-US" sz="2400" dirty="0">
                <a:latin typeface="Century Gothic (Body)"/>
              </a:rPr>
              <a:t>// Create database</a:t>
            </a:r>
          </a:p>
          <a:p>
            <a:r>
              <a:rPr lang="en-US" sz="2400" dirty="0">
                <a:latin typeface="Century Gothic (Body)"/>
              </a:rPr>
              <a:t>$</a:t>
            </a:r>
            <a:r>
              <a:rPr lang="en-US" sz="2400" dirty="0" err="1">
                <a:latin typeface="Century Gothic (Body)"/>
              </a:rPr>
              <a:t>sql</a:t>
            </a:r>
            <a:r>
              <a:rPr lang="en-US" sz="2400" dirty="0">
                <a:latin typeface="Century Gothic (Body)"/>
              </a:rPr>
              <a:t> = "CREATE DATABASE db_BCA6th";</a:t>
            </a:r>
          </a:p>
          <a:p>
            <a:r>
              <a:rPr lang="en-US" sz="2400" dirty="0">
                <a:latin typeface="Century Gothic (Body)"/>
              </a:rPr>
              <a:t>if (</a:t>
            </a:r>
            <a:r>
              <a:rPr lang="en-US" sz="2400" dirty="0" err="1">
                <a:latin typeface="Century Gothic (Body)"/>
              </a:rPr>
              <a:t>mysqli_query</a:t>
            </a:r>
            <a:r>
              <a:rPr lang="en-US" sz="2400" dirty="0">
                <a:latin typeface="Century Gothic (Body)"/>
              </a:rPr>
              <a:t>($con, $</a:t>
            </a:r>
            <a:r>
              <a:rPr lang="en-US" sz="2400" dirty="0" err="1">
                <a:latin typeface="Century Gothic (Body)"/>
              </a:rPr>
              <a:t>sql</a:t>
            </a:r>
            <a:r>
              <a:rPr lang="en-US" sz="2400" dirty="0">
                <a:latin typeface="Century Gothic (Body)"/>
              </a:rPr>
              <a:t>)) {</a:t>
            </a:r>
          </a:p>
          <a:p>
            <a:r>
              <a:rPr lang="en-US" sz="2400" dirty="0">
                <a:latin typeface="Century Gothic (Body)"/>
              </a:rPr>
              <a:t>    echo "Database created successfully";</a:t>
            </a:r>
          </a:p>
          <a:p>
            <a:r>
              <a:rPr lang="en-US" sz="2400" dirty="0">
                <a:latin typeface="Century Gothic (Body)"/>
              </a:rPr>
              <a:t>} else {</a:t>
            </a:r>
          </a:p>
          <a:p>
            <a:r>
              <a:rPr lang="en-US" sz="2400" dirty="0">
                <a:latin typeface="Century Gothic (Body)"/>
              </a:rPr>
              <a:t>    echo "Error creating database: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r>
              <a:rPr lang="en-US" sz="2400" dirty="0" err="1" smtClean="0">
                <a:latin typeface="Century Gothic (Body)"/>
              </a:rPr>
              <a:t>mysqli_close</a:t>
            </a:r>
            <a:r>
              <a:rPr lang="en-US" sz="2400" dirty="0">
                <a:latin typeface="Century Gothic (Body)"/>
              </a:rPr>
              <a:t>($con);</a:t>
            </a:r>
          </a:p>
          <a:p>
            <a:r>
              <a:rPr lang="en-US" sz="2400" dirty="0">
                <a:latin typeface="Century Gothic (Body)"/>
              </a:rPr>
              <a:t>?&gt;</a:t>
            </a:r>
          </a:p>
          <a:p>
            <a:r>
              <a:rPr lang="en-US" sz="2400" dirty="0">
                <a:latin typeface="Century Gothic (Body)"/>
              </a:rPr>
              <a:t>&lt;/body&gt;</a:t>
            </a:r>
          </a:p>
          <a:p>
            <a:r>
              <a:rPr lang="en-US" sz="2400" dirty="0">
                <a:latin typeface="Century Gothic (Body)"/>
              </a:rPr>
              <a:t>&lt;/html&gt;</a:t>
            </a:r>
          </a:p>
        </p:txBody>
      </p:sp>
    </p:spTree>
    <p:extLst>
      <p:ext uri="{BB962C8B-B14F-4D97-AF65-F5344CB8AC3E}">
        <p14:creationId xmlns:p14="http://schemas.microsoft.com/office/powerpoint/2010/main" xmlns="" val="25275275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Creating table</a:t>
            </a:r>
            <a:endParaRPr lang="en-US" dirty="0"/>
          </a:p>
        </p:txBody>
      </p:sp>
      <p:sp>
        <p:nvSpPr>
          <p:cNvPr id="3" name="Content Placeholder 2"/>
          <p:cNvSpPr>
            <a:spLocks noGrp="1"/>
          </p:cNvSpPr>
          <p:nvPr>
            <p:ph idx="1"/>
          </p:nvPr>
        </p:nvSpPr>
        <p:spPr>
          <a:xfrm>
            <a:off x="502276" y="1571224"/>
            <a:ext cx="8393805" cy="5112912"/>
          </a:xfrm>
        </p:spPr>
        <p:txBody>
          <a:bodyPr numCol="2">
            <a:normAutofit fontScale="850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r>
              <a:rPr lang="en-US" sz="2400" dirty="0" smtClean="0">
                <a:latin typeface="Century Gothic (Body)"/>
              </a:rPr>
              <a:t>// </a:t>
            </a:r>
            <a:r>
              <a:rPr lang="en-US" sz="2400" dirty="0">
                <a:latin typeface="Century Gothic (Body)"/>
              </a:rPr>
              <a:t>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smtClean="0">
                <a:latin typeface="Century Gothic (Body)"/>
              </a:rPr>
              <a:t>// </a:t>
            </a:r>
            <a:r>
              <a:rPr lang="en-US" sz="2400" dirty="0" err="1">
                <a:latin typeface="Century Gothic (Body)"/>
              </a:rPr>
              <a:t>sql</a:t>
            </a:r>
            <a:r>
              <a:rPr lang="en-US" sz="2400" dirty="0">
                <a:latin typeface="Century Gothic (Body)"/>
              </a:rPr>
              <a:t> to create table</a:t>
            </a:r>
          </a:p>
          <a:p>
            <a:r>
              <a:rPr lang="en-US" sz="2400" dirty="0">
                <a:latin typeface="Century Gothic (Body)"/>
              </a:rPr>
              <a:t>$</a:t>
            </a:r>
            <a:r>
              <a:rPr lang="en-US" sz="2400" dirty="0" err="1">
                <a:latin typeface="Century Gothic (Body)"/>
              </a:rPr>
              <a:t>sql</a:t>
            </a:r>
            <a:r>
              <a:rPr lang="en-US" sz="2400" dirty="0">
                <a:latin typeface="Century Gothic (Body)"/>
              </a:rPr>
              <a:t> = "CREATE TABLE </a:t>
            </a:r>
            <a:r>
              <a:rPr lang="en-US" sz="2400" dirty="0" err="1">
                <a:latin typeface="Century Gothic (Body)"/>
              </a:rPr>
              <a:t>tb_StudentInfo</a:t>
            </a:r>
            <a:r>
              <a:rPr lang="en-US" sz="2400" dirty="0">
                <a:latin typeface="Century Gothic (Body)"/>
              </a:rPr>
              <a:t> (id INT(6) UNSIGNED AUTO_INCREMENT PRIMARY KEY, </a:t>
            </a:r>
          </a:p>
          <a:p>
            <a:r>
              <a:rPr lang="en-US" sz="2400" dirty="0" err="1">
                <a:latin typeface="Century Gothic (Body)"/>
              </a:rPr>
              <a:t>firstname</a:t>
            </a:r>
            <a:r>
              <a:rPr lang="en-US" sz="2400" dirty="0">
                <a:latin typeface="Century Gothic (Body)"/>
              </a:rPr>
              <a:t> VARCHAR(50) NOT </a:t>
            </a:r>
            <a:r>
              <a:rPr lang="en-US" sz="2400" dirty="0" err="1">
                <a:latin typeface="Century Gothic (Body)"/>
              </a:rPr>
              <a:t>NULL,lastname</a:t>
            </a:r>
            <a:r>
              <a:rPr lang="en-US" sz="2400" dirty="0">
                <a:latin typeface="Century Gothic (Body)"/>
              </a:rPr>
              <a:t> VARCHAR(50) NOT </a:t>
            </a:r>
            <a:r>
              <a:rPr lang="en-US" sz="2400" dirty="0" err="1">
                <a:latin typeface="Century Gothic (Body)"/>
              </a:rPr>
              <a:t>NULL,email</a:t>
            </a:r>
            <a:r>
              <a:rPr lang="en-US" sz="2400" dirty="0">
                <a:latin typeface="Century Gothic (Body)"/>
              </a:rPr>
              <a:t> VARCHAR(50),</a:t>
            </a:r>
            <a:r>
              <a:rPr lang="en-US" sz="2400" dirty="0" err="1">
                <a:latin typeface="Century Gothic (Body)"/>
              </a:rPr>
              <a:t>reg_date</a:t>
            </a:r>
            <a:r>
              <a:rPr lang="en-US" sz="2400" dirty="0">
                <a:latin typeface="Century Gothic (Body)"/>
              </a:rPr>
              <a:t> TIMESTAMP)";</a:t>
            </a:r>
          </a:p>
          <a:p>
            <a:r>
              <a:rPr lang="en-US" sz="2400" dirty="0" smtClean="0">
                <a:latin typeface="Century Gothic (Body)"/>
              </a:rPr>
              <a:t>if </a:t>
            </a:r>
            <a:r>
              <a:rPr lang="en-US" sz="2400" dirty="0">
                <a:latin typeface="Century Gothic (Body)"/>
              </a:rPr>
              <a:t>(</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echo "Table </a:t>
            </a:r>
            <a:r>
              <a:rPr lang="en-US" sz="2400" dirty="0" err="1" smtClean="0">
                <a:latin typeface="Century Gothic (Body)"/>
              </a:rPr>
              <a:t>tb_studentinfo</a:t>
            </a:r>
            <a:r>
              <a:rPr lang="en-US" sz="2400" dirty="0" smtClean="0">
                <a:latin typeface="Century Gothic (Body)"/>
              </a:rPr>
              <a:t> created </a:t>
            </a:r>
            <a:r>
              <a:rPr lang="en-US" sz="2400" dirty="0">
                <a:latin typeface="Century Gothic (Body)"/>
              </a:rPr>
              <a:t>successfully";</a:t>
            </a:r>
          </a:p>
          <a:p>
            <a:r>
              <a:rPr lang="en-US" sz="2400" dirty="0">
                <a:latin typeface="Century Gothic (Body)"/>
              </a:rPr>
              <a:t>} else {</a:t>
            </a:r>
          </a:p>
          <a:p>
            <a:r>
              <a:rPr lang="en-US" sz="2400" dirty="0">
                <a:latin typeface="Century Gothic (Body)"/>
              </a:rPr>
              <a:t>    echo "Error creating table: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r>
              <a:rPr lang="en-US" sz="2400" dirty="0" err="1" smtClean="0">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xmlns="" val="2228803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5" y="515156"/>
            <a:ext cx="7808859" cy="888642"/>
          </a:xfrm>
        </p:spPr>
        <p:txBody>
          <a:bodyPr>
            <a:noAutofit/>
          </a:bodyPr>
          <a:lstStyle/>
          <a:p>
            <a:r>
              <a:rPr lang="en-US" sz="2800" b="1" dirty="0" smtClean="0"/>
              <a:t>Insert data into table and Get </a:t>
            </a:r>
            <a:r>
              <a:rPr lang="en-US" sz="2800" b="1" dirty="0"/>
              <a:t>ID of Last Inserted </a:t>
            </a:r>
            <a:r>
              <a:rPr lang="en-US" sz="2800" b="1" dirty="0" smtClean="0"/>
              <a:t>Record</a:t>
            </a:r>
            <a:endParaRPr lang="en-US" sz="2800" b="1" dirty="0"/>
          </a:p>
        </p:txBody>
      </p:sp>
      <p:sp>
        <p:nvSpPr>
          <p:cNvPr id="3" name="Content Placeholder 2"/>
          <p:cNvSpPr>
            <a:spLocks noGrp="1"/>
          </p:cNvSpPr>
          <p:nvPr>
            <p:ph idx="1"/>
          </p:nvPr>
        </p:nvSpPr>
        <p:spPr>
          <a:xfrm>
            <a:off x="502276" y="1571224"/>
            <a:ext cx="8393805" cy="5112912"/>
          </a:xfrm>
        </p:spPr>
        <p:txBody>
          <a:bodyPr numCol="2">
            <a:normAutofit fontScale="85000" lnSpcReduction="20000"/>
          </a:bodyPr>
          <a:lstStyle/>
          <a:p>
            <a:pPr marL="0" indent="0">
              <a:buNone/>
            </a:pPr>
            <a:r>
              <a:rPr lang="en-US" sz="2400" dirty="0">
                <a:latin typeface="Century Gothic (Body)"/>
              </a:rPr>
              <a:t>&lt;?php</a:t>
            </a:r>
          </a:p>
          <a:p>
            <a:pPr marL="0" indent="0">
              <a:buNone/>
            </a:pPr>
            <a:r>
              <a:rPr lang="en-US" sz="2400" dirty="0">
                <a:latin typeface="Century Gothic (Body)"/>
              </a:rPr>
              <a:t>$</a:t>
            </a:r>
            <a:r>
              <a:rPr lang="en-US" sz="2400" dirty="0" err="1">
                <a:latin typeface="Century Gothic (Body)"/>
              </a:rPr>
              <a:t>servername</a:t>
            </a:r>
            <a:r>
              <a:rPr lang="en-US" sz="2400" dirty="0">
                <a:latin typeface="Century Gothic (Body)"/>
              </a:rPr>
              <a:t> = "localhost";</a:t>
            </a:r>
          </a:p>
          <a:p>
            <a:pPr marL="0" indent="0">
              <a:buNone/>
            </a:pPr>
            <a:r>
              <a:rPr lang="en-US" sz="2400" dirty="0">
                <a:latin typeface="Century Gothic (Body)"/>
              </a:rPr>
              <a:t>$username = "root";</a:t>
            </a:r>
          </a:p>
          <a:p>
            <a:pPr marL="0" indent="0">
              <a:buNone/>
            </a:pPr>
            <a:r>
              <a:rPr lang="en-US" sz="2400" dirty="0">
                <a:latin typeface="Century Gothic (Body)"/>
              </a:rPr>
              <a:t>$password = "root@321";</a:t>
            </a:r>
          </a:p>
          <a:p>
            <a:pPr marL="0" indent="0">
              <a:buNone/>
            </a:pPr>
            <a:r>
              <a:rPr lang="en-US" sz="2400" dirty="0">
                <a:latin typeface="Century Gothic (Body)"/>
              </a:rPr>
              <a:t>$</a:t>
            </a:r>
            <a:r>
              <a:rPr lang="en-US" sz="2400" dirty="0" err="1">
                <a:latin typeface="Century Gothic (Body)"/>
              </a:rPr>
              <a:t>dbname</a:t>
            </a:r>
            <a:r>
              <a:rPr lang="en-US" sz="2400" dirty="0">
                <a:latin typeface="Century Gothic (Body)"/>
              </a:rPr>
              <a:t> = "db_bca6th";</a:t>
            </a:r>
          </a:p>
          <a:p>
            <a:pPr marL="0" indent="0">
              <a:buNone/>
            </a:pPr>
            <a:r>
              <a:rPr lang="en-US" sz="2400" dirty="0" smtClean="0">
                <a:latin typeface="Century Gothic (Body)"/>
              </a:rPr>
              <a:t>// </a:t>
            </a:r>
            <a:r>
              <a:rPr lang="en-US" sz="2400" dirty="0">
                <a:latin typeface="Century Gothic (Body)"/>
              </a:rPr>
              <a:t>Create connection</a:t>
            </a:r>
          </a:p>
          <a:p>
            <a:pPr marL="0" indent="0">
              <a:buNone/>
            </a:pPr>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pPr marL="0" indent="0">
              <a:buNone/>
            </a:pPr>
            <a:r>
              <a:rPr lang="en-US" sz="2400" dirty="0">
                <a:latin typeface="Century Gothic (Body)"/>
              </a:rPr>
              <a:t>// Check connection</a:t>
            </a:r>
          </a:p>
          <a:p>
            <a:pPr marL="0" indent="0">
              <a:buNone/>
            </a:pPr>
            <a:r>
              <a:rPr lang="en-US" sz="2400" dirty="0">
                <a:latin typeface="Century Gothic (Body)"/>
              </a:rPr>
              <a:t>if (!$conn) {</a:t>
            </a:r>
          </a:p>
          <a:p>
            <a:pPr marL="0" indent="0">
              <a:buNone/>
            </a:pPr>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pPr marL="0" indent="0">
              <a:buNone/>
            </a:pPr>
            <a:r>
              <a:rPr lang="en-US" sz="2400" dirty="0">
                <a:latin typeface="Century Gothic (Body)"/>
              </a:rPr>
              <a:t>}</a:t>
            </a:r>
          </a:p>
          <a:p>
            <a:pPr marL="0" indent="0">
              <a:buNone/>
            </a:pPr>
            <a:endParaRPr lang="en-US" sz="2400" dirty="0">
              <a:latin typeface="Century Gothic (Body)"/>
            </a:endParaRPr>
          </a:p>
          <a:p>
            <a:pPr marL="0" indent="0">
              <a:buNone/>
            </a:pPr>
            <a:r>
              <a:rPr lang="en-US" sz="2400" dirty="0">
                <a:latin typeface="Century Gothic (Body)"/>
              </a:rPr>
              <a:t>$</a:t>
            </a:r>
            <a:r>
              <a:rPr lang="en-US" sz="2400" dirty="0" err="1">
                <a:latin typeface="Century Gothic (Body)"/>
              </a:rPr>
              <a:t>sql</a:t>
            </a:r>
            <a:r>
              <a:rPr lang="en-US" sz="2400" dirty="0">
                <a:latin typeface="Century Gothic (Body)"/>
              </a:rPr>
              <a:t> = "INSERT INTO </a:t>
            </a:r>
            <a:r>
              <a:rPr lang="en-US" sz="2400" dirty="0" err="1">
                <a:latin typeface="Century Gothic (Body)"/>
              </a:rPr>
              <a:t>tb_StudentInfo</a:t>
            </a:r>
            <a:r>
              <a:rPr lang="en-US" sz="2400" dirty="0">
                <a:latin typeface="Century Gothic (Body)"/>
              </a:rPr>
              <a:t>(</a:t>
            </a:r>
            <a:r>
              <a:rPr lang="en-US" sz="2400" dirty="0" err="1">
                <a:latin typeface="Century Gothic (Body)"/>
              </a:rPr>
              <a:t>firstname</a:t>
            </a:r>
            <a:r>
              <a:rPr lang="en-US" sz="2400" dirty="0">
                <a:latin typeface="Century Gothic (Body)"/>
              </a:rPr>
              <a:t>, </a:t>
            </a:r>
            <a:r>
              <a:rPr lang="en-US" sz="2400" dirty="0" err="1">
                <a:latin typeface="Century Gothic (Body)"/>
              </a:rPr>
              <a:t>lastname</a:t>
            </a:r>
            <a:r>
              <a:rPr lang="en-US" sz="2400" dirty="0">
                <a:latin typeface="Century Gothic (Body)"/>
              </a:rPr>
              <a:t>, email)</a:t>
            </a:r>
          </a:p>
          <a:p>
            <a:pPr marL="0" indent="0">
              <a:buNone/>
            </a:pPr>
            <a:r>
              <a:rPr lang="en-US" sz="2400" dirty="0">
                <a:latin typeface="Century Gothic (Body)"/>
              </a:rPr>
              <a:t>VALUES ('Prakash', '</a:t>
            </a:r>
            <a:r>
              <a:rPr lang="en-US" sz="2400" dirty="0" err="1">
                <a:latin typeface="Century Gothic (Body)"/>
              </a:rPr>
              <a:t>Lamichhane</a:t>
            </a:r>
            <a:r>
              <a:rPr lang="en-US" sz="2400" dirty="0">
                <a:latin typeface="Century Gothic (Body)"/>
              </a:rPr>
              <a:t>', 'test_email@Prakash.com')";</a:t>
            </a:r>
          </a:p>
          <a:p>
            <a:pPr marL="0" indent="0">
              <a:buNone/>
            </a:pPr>
            <a:endParaRPr lang="en-US" sz="2400" dirty="0">
              <a:latin typeface="Century Gothic (Body)"/>
            </a:endParaRPr>
          </a:p>
          <a:p>
            <a:pPr marL="0" indent="0">
              <a:buNone/>
            </a:pPr>
            <a:r>
              <a:rPr lang="en-US" sz="2400" dirty="0">
                <a:latin typeface="Century Gothic (Body)"/>
              </a:rPr>
              <a:t>if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pPr marL="0" indent="0">
              <a:buNone/>
            </a:pPr>
            <a:r>
              <a:rPr lang="en-US" sz="2400" dirty="0">
                <a:latin typeface="Century Gothic (Body)"/>
              </a:rPr>
              <a:t>	$</a:t>
            </a:r>
            <a:r>
              <a:rPr lang="en-US" sz="2400" dirty="0" err="1">
                <a:latin typeface="Century Gothic (Body)"/>
              </a:rPr>
              <a:t>last_id</a:t>
            </a:r>
            <a:r>
              <a:rPr lang="en-US" sz="2400" dirty="0">
                <a:latin typeface="Century Gothic (Body)"/>
              </a:rPr>
              <a:t> = </a:t>
            </a:r>
            <a:r>
              <a:rPr lang="en-US" sz="2400" dirty="0" err="1">
                <a:latin typeface="Century Gothic (Body)"/>
              </a:rPr>
              <a:t>mysqli_insert_id</a:t>
            </a:r>
            <a:r>
              <a:rPr lang="en-US" sz="2400" dirty="0">
                <a:latin typeface="Century Gothic (Body)"/>
              </a:rPr>
              <a:t>($conn);</a:t>
            </a:r>
          </a:p>
          <a:p>
            <a:pPr marL="0" indent="0">
              <a:buNone/>
            </a:pPr>
            <a:r>
              <a:rPr lang="en-US" sz="2400" dirty="0">
                <a:latin typeface="Century Gothic (Body)"/>
              </a:rPr>
              <a:t>    echo "New record created successfully". $</a:t>
            </a:r>
            <a:r>
              <a:rPr lang="en-US" sz="2400" dirty="0" err="1">
                <a:latin typeface="Century Gothic (Body)"/>
              </a:rPr>
              <a:t>last_id</a:t>
            </a:r>
            <a:r>
              <a:rPr lang="en-US" sz="2400" dirty="0">
                <a:latin typeface="Century Gothic (Body)"/>
              </a:rPr>
              <a:t>;;</a:t>
            </a:r>
          </a:p>
          <a:p>
            <a:pPr marL="0" indent="0">
              <a:buNone/>
            </a:pPr>
            <a:r>
              <a:rPr lang="en-US" sz="2400" dirty="0">
                <a:latin typeface="Century Gothic (Body)"/>
              </a:rPr>
              <a:t>} else {</a:t>
            </a:r>
          </a:p>
          <a:p>
            <a:pPr marL="0" indent="0">
              <a:buNone/>
            </a:pPr>
            <a:r>
              <a:rPr lang="en-US" sz="2400" dirty="0">
                <a:latin typeface="Century Gothic (Body)"/>
              </a:rPr>
              <a:t>    echo "Error: " . $</a:t>
            </a:r>
            <a:r>
              <a:rPr lang="en-US" sz="2400" dirty="0" err="1">
                <a:latin typeface="Century Gothic (Body)"/>
              </a:rPr>
              <a:t>sql</a:t>
            </a:r>
            <a:r>
              <a:rPr lang="en-US" sz="2400" dirty="0">
                <a:latin typeface="Century Gothic (Body)"/>
              </a:rPr>
              <a:t> . "&lt;</a:t>
            </a:r>
            <a:r>
              <a:rPr lang="en-US" sz="2400" dirty="0" err="1">
                <a:latin typeface="Century Gothic (Body)"/>
              </a:rPr>
              <a:t>br</a:t>
            </a:r>
            <a:r>
              <a:rPr lang="en-US" sz="2400" dirty="0">
                <a:latin typeface="Century Gothic (Body)"/>
              </a:rPr>
              <a:t>&gt;" . </a:t>
            </a:r>
            <a:r>
              <a:rPr lang="en-US" sz="2400" dirty="0" err="1">
                <a:latin typeface="Century Gothic (Body)"/>
              </a:rPr>
              <a:t>mysqli_error</a:t>
            </a:r>
            <a:r>
              <a:rPr lang="en-US" sz="2400" dirty="0">
                <a:latin typeface="Century Gothic (Body)"/>
              </a:rPr>
              <a:t>($conn);</a:t>
            </a:r>
          </a:p>
          <a:p>
            <a:pPr marL="0" indent="0">
              <a:buNone/>
            </a:pPr>
            <a:r>
              <a:rPr lang="en-US" sz="2400" dirty="0">
                <a:latin typeface="Century Gothic (Body)"/>
              </a:rPr>
              <a:t>}</a:t>
            </a:r>
          </a:p>
          <a:p>
            <a:pPr marL="0" indent="0">
              <a:buNone/>
            </a:pPr>
            <a:r>
              <a:rPr lang="en-US" sz="2400" dirty="0" err="1" smtClean="0">
                <a:latin typeface="Century Gothic (Body)"/>
              </a:rPr>
              <a:t>mysqli_close</a:t>
            </a:r>
            <a:r>
              <a:rPr lang="en-US" sz="2400" dirty="0">
                <a:latin typeface="Century Gothic (Body)"/>
              </a:rPr>
              <a:t>($conn);</a:t>
            </a:r>
          </a:p>
          <a:p>
            <a:pPr marL="0" indent="0">
              <a:buNone/>
            </a:pPr>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xmlns="" val="321080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Select Data From </a:t>
            </a:r>
            <a:r>
              <a:rPr lang="en-US" dirty="0" smtClean="0"/>
              <a:t>MySQL</a:t>
            </a:r>
            <a:endParaRPr lang="en-US" dirty="0"/>
          </a:p>
        </p:txBody>
      </p:sp>
      <p:sp>
        <p:nvSpPr>
          <p:cNvPr id="3" name="Content Placeholder 2"/>
          <p:cNvSpPr>
            <a:spLocks noGrp="1"/>
          </p:cNvSpPr>
          <p:nvPr>
            <p:ph idx="1"/>
          </p:nvPr>
        </p:nvSpPr>
        <p:spPr>
          <a:xfrm>
            <a:off x="502276" y="1571224"/>
            <a:ext cx="8393805" cy="5112912"/>
          </a:xfrm>
        </p:spPr>
        <p:txBody>
          <a:bodyPr numCol="2">
            <a:normAutofit fontScale="77500" lnSpcReduction="20000"/>
          </a:bodyPr>
          <a:lstStyle/>
          <a:p>
            <a:pPr marL="0" indent="0">
              <a:buNone/>
            </a:pPr>
            <a:r>
              <a:rPr lang="en-US" sz="2400" dirty="0">
                <a:latin typeface="Century Gothic (Body)"/>
              </a:rPr>
              <a:t>&lt;?php</a:t>
            </a:r>
          </a:p>
          <a:p>
            <a:pPr marL="0" indent="0">
              <a:buNone/>
            </a:pPr>
            <a:r>
              <a:rPr lang="en-US" sz="2400" dirty="0">
                <a:latin typeface="Century Gothic (Body)"/>
              </a:rPr>
              <a:t>$</a:t>
            </a:r>
            <a:r>
              <a:rPr lang="en-US" sz="2400" dirty="0" err="1">
                <a:latin typeface="Century Gothic (Body)"/>
              </a:rPr>
              <a:t>servername</a:t>
            </a:r>
            <a:r>
              <a:rPr lang="en-US" sz="2400" dirty="0">
                <a:latin typeface="Century Gothic (Body)"/>
              </a:rPr>
              <a:t> = "localhost";</a:t>
            </a:r>
          </a:p>
          <a:p>
            <a:pPr marL="0" indent="0">
              <a:buNone/>
            </a:pPr>
            <a:r>
              <a:rPr lang="en-US" sz="2400" dirty="0">
                <a:latin typeface="Century Gothic (Body)"/>
              </a:rPr>
              <a:t>$username = "root";</a:t>
            </a:r>
          </a:p>
          <a:p>
            <a:pPr marL="0" indent="0">
              <a:buNone/>
            </a:pPr>
            <a:r>
              <a:rPr lang="en-US" sz="2400" dirty="0">
                <a:latin typeface="Century Gothic (Body)"/>
              </a:rPr>
              <a:t>$password = "root@321";</a:t>
            </a:r>
          </a:p>
          <a:p>
            <a:pPr marL="0" indent="0">
              <a:buNone/>
            </a:pPr>
            <a:r>
              <a:rPr lang="en-US" sz="2400" dirty="0">
                <a:latin typeface="Century Gothic (Body)"/>
              </a:rPr>
              <a:t>$</a:t>
            </a:r>
            <a:r>
              <a:rPr lang="en-US" sz="2400" dirty="0" err="1">
                <a:latin typeface="Century Gothic (Body)"/>
              </a:rPr>
              <a:t>dbname</a:t>
            </a:r>
            <a:r>
              <a:rPr lang="en-US" sz="2400" dirty="0">
                <a:latin typeface="Century Gothic (Body)"/>
              </a:rPr>
              <a:t> = "db_bca6th";</a:t>
            </a:r>
          </a:p>
          <a:p>
            <a:pPr marL="0" indent="0">
              <a:buNone/>
            </a:pPr>
            <a:endParaRPr lang="en-US" sz="2400" dirty="0">
              <a:latin typeface="Century Gothic (Body)"/>
            </a:endParaRPr>
          </a:p>
          <a:p>
            <a:pPr marL="0" indent="0">
              <a:buNone/>
            </a:pPr>
            <a:r>
              <a:rPr lang="en-US" sz="2400" dirty="0">
                <a:latin typeface="Century Gothic (Body)"/>
              </a:rPr>
              <a:t>// Create connection</a:t>
            </a:r>
          </a:p>
          <a:p>
            <a:pPr marL="0" indent="0">
              <a:buNone/>
            </a:pPr>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pPr marL="0" indent="0">
              <a:buNone/>
            </a:pPr>
            <a:r>
              <a:rPr lang="en-US" sz="2400" dirty="0">
                <a:latin typeface="Century Gothic (Body)"/>
              </a:rPr>
              <a:t>// Check connection</a:t>
            </a:r>
          </a:p>
          <a:p>
            <a:pPr marL="0" indent="0">
              <a:buNone/>
            </a:pPr>
            <a:r>
              <a:rPr lang="en-US" sz="2400" dirty="0">
                <a:latin typeface="Century Gothic (Body)"/>
              </a:rPr>
              <a:t>if (!$conn) {</a:t>
            </a:r>
          </a:p>
          <a:p>
            <a:pPr marL="0" indent="0">
              <a:buNone/>
            </a:pPr>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pPr marL="0" indent="0">
              <a:buNone/>
            </a:pPr>
            <a:r>
              <a:rPr lang="en-US" sz="2400" dirty="0">
                <a:latin typeface="Century Gothic (Body)"/>
              </a:rPr>
              <a:t>}</a:t>
            </a:r>
          </a:p>
          <a:p>
            <a:pPr marL="0" indent="0">
              <a:buNone/>
            </a:pPr>
            <a:r>
              <a:rPr lang="en-US" sz="2400" dirty="0">
                <a:latin typeface="Century Gothic (Body)"/>
              </a:rPr>
              <a:t>$</a:t>
            </a:r>
            <a:r>
              <a:rPr lang="en-US" sz="2400" dirty="0" err="1">
                <a:latin typeface="Century Gothic (Body)"/>
              </a:rPr>
              <a:t>sql</a:t>
            </a:r>
            <a:r>
              <a:rPr lang="en-US" sz="2400" dirty="0">
                <a:latin typeface="Century Gothic (Body)"/>
              </a:rPr>
              <a:t> = "SELECT id, </a:t>
            </a:r>
            <a:r>
              <a:rPr lang="en-US" sz="2400" dirty="0" err="1">
                <a:latin typeface="Century Gothic (Body)"/>
              </a:rPr>
              <a:t>firstname</a:t>
            </a:r>
            <a:r>
              <a:rPr lang="en-US" sz="2400" dirty="0">
                <a:latin typeface="Century Gothic (Body)"/>
              </a:rPr>
              <a:t>, </a:t>
            </a:r>
            <a:r>
              <a:rPr lang="en-US" sz="2400" dirty="0" err="1">
                <a:latin typeface="Century Gothic (Body)"/>
              </a:rPr>
              <a:t>lastname</a:t>
            </a:r>
            <a:r>
              <a:rPr lang="en-US" sz="2400" dirty="0">
                <a:latin typeface="Century Gothic (Body)"/>
              </a:rPr>
              <a:t> FROM </a:t>
            </a:r>
            <a:r>
              <a:rPr lang="en-US" sz="2400" dirty="0" err="1">
                <a:latin typeface="Century Gothic (Body)"/>
              </a:rPr>
              <a:t>tb_StudentInfo</a:t>
            </a:r>
            <a:r>
              <a:rPr lang="en-US" sz="2400" dirty="0">
                <a:latin typeface="Century Gothic (Body)"/>
              </a:rPr>
              <a:t>";</a:t>
            </a:r>
          </a:p>
          <a:p>
            <a:pPr marL="0" indent="0">
              <a:buNone/>
            </a:pPr>
            <a:r>
              <a:rPr lang="en-US" sz="2400" dirty="0">
                <a:latin typeface="Century Gothic (Body)"/>
              </a:rPr>
              <a:t>$result =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a:t>
            </a:r>
          </a:p>
          <a:p>
            <a:pPr marL="0" indent="0">
              <a:buNone/>
            </a:pPr>
            <a:endParaRPr lang="en-US" sz="2400" dirty="0">
              <a:latin typeface="Century Gothic (Body)"/>
            </a:endParaRPr>
          </a:p>
          <a:p>
            <a:pPr marL="0" indent="0">
              <a:buNone/>
            </a:pPr>
            <a:r>
              <a:rPr lang="en-US" sz="2400" dirty="0">
                <a:latin typeface="Century Gothic (Body)"/>
              </a:rPr>
              <a:t>if (</a:t>
            </a:r>
            <a:r>
              <a:rPr lang="en-US" sz="2400" dirty="0" err="1">
                <a:latin typeface="Century Gothic (Body)"/>
              </a:rPr>
              <a:t>mysqli_num_rows</a:t>
            </a:r>
            <a:r>
              <a:rPr lang="en-US" sz="2400" dirty="0">
                <a:latin typeface="Century Gothic (Body)"/>
              </a:rPr>
              <a:t>($result) &gt; 0) {</a:t>
            </a:r>
          </a:p>
          <a:p>
            <a:pPr marL="0" indent="0">
              <a:buNone/>
            </a:pPr>
            <a:r>
              <a:rPr lang="en-US" sz="2400" dirty="0">
                <a:latin typeface="Century Gothic (Body)"/>
              </a:rPr>
              <a:t>    // output data of each row</a:t>
            </a:r>
          </a:p>
          <a:p>
            <a:pPr marL="0" indent="0">
              <a:buNone/>
            </a:pPr>
            <a:r>
              <a:rPr lang="en-US" sz="2400" dirty="0">
                <a:latin typeface="Century Gothic (Body)"/>
              </a:rPr>
              <a:t>    while($row = </a:t>
            </a:r>
            <a:r>
              <a:rPr lang="en-US" sz="2400" dirty="0" err="1">
                <a:latin typeface="Century Gothic (Body)"/>
              </a:rPr>
              <a:t>mysqli_fetch_assoc</a:t>
            </a:r>
            <a:r>
              <a:rPr lang="en-US" sz="2400" dirty="0">
                <a:latin typeface="Century Gothic (Body)"/>
              </a:rPr>
              <a:t>($result)) {</a:t>
            </a:r>
          </a:p>
          <a:p>
            <a:pPr marL="0" indent="0">
              <a:buNone/>
            </a:pPr>
            <a:r>
              <a:rPr lang="en-US" sz="2400" dirty="0">
                <a:latin typeface="Century Gothic (Body)"/>
              </a:rPr>
              <a:t>        echo "&lt;b&gt;id: " . $row["id"]. " - Name: " . $row["</a:t>
            </a:r>
            <a:r>
              <a:rPr lang="en-US" sz="2400" dirty="0" err="1">
                <a:latin typeface="Century Gothic (Body)"/>
              </a:rPr>
              <a:t>firstname</a:t>
            </a:r>
            <a:r>
              <a:rPr lang="en-US" sz="2400" dirty="0">
                <a:latin typeface="Century Gothic (Body)"/>
              </a:rPr>
              <a:t>"]. "&lt;/b&gt; " . $row["</a:t>
            </a:r>
            <a:r>
              <a:rPr lang="en-US" sz="2400" dirty="0" err="1">
                <a:latin typeface="Century Gothic (Body)"/>
              </a:rPr>
              <a:t>lastname</a:t>
            </a:r>
            <a:r>
              <a:rPr lang="en-US" sz="2400" dirty="0">
                <a:latin typeface="Century Gothic (Body)"/>
              </a:rPr>
              <a:t>"]. "&lt;</a:t>
            </a:r>
            <a:r>
              <a:rPr lang="en-US" sz="2400" dirty="0" err="1">
                <a:latin typeface="Century Gothic (Body)"/>
              </a:rPr>
              <a:t>br</a:t>
            </a:r>
            <a:r>
              <a:rPr lang="en-US" sz="2400" dirty="0">
                <a:latin typeface="Century Gothic (Body)"/>
              </a:rPr>
              <a:t>&gt;";</a:t>
            </a:r>
          </a:p>
          <a:p>
            <a:pPr marL="0" indent="0">
              <a:buNone/>
            </a:pPr>
            <a:r>
              <a:rPr lang="en-US" sz="2400" dirty="0">
                <a:latin typeface="Century Gothic (Body)"/>
              </a:rPr>
              <a:t>    }</a:t>
            </a:r>
          </a:p>
          <a:p>
            <a:pPr marL="0" indent="0">
              <a:buNone/>
            </a:pPr>
            <a:r>
              <a:rPr lang="en-US" sz="2400" dirty="0">
                <a:latin typeface="Century Gothic (Body)"/>
              </a:rPr>
              <a:t>} else {</a:t>
            </a:r>
          </a:p>
          <a:p>
            <a:pPr marL="0" indent="0">
              <a:buNone/>
            </a:pPr>
            <a:r>
              <a:rPr lang="en-US" sz="2400" dirty="0">
                <a:latin typeface="Century Gothic (Body)"/>
              </a:rPr>
              <a:t>    echo "0 results";</a:t>
            </a:r>
          </a:p>
          <a:p>
            <a:pPr marL="0" indent="0">
              <a:buNone/>
            </a:pPr>
            <a:r>
              <a:rPr lang="en-US" sz="2400" dirty="0">
                <a:latin typeface="Century Gothic (Body)"/>
              </a:rPr>
              <a:t>}</a:t>
            </a:r>
          </a:p>
          <a:p>
            <a:pPr marL="0" indent="0">
              <a:buNone/>
            </a:pPr>
            <a:r>
              <a:rPr lang="en-US" sz="2400" dirty="0" err="1">
                <a:latin typeface="Century Gothic (Body)"/>
              </a:rPr>
              <a:t>mysqli_close</a:t>
            </a:r>
            <a:r>
              <a:rPr lang="en-US" sz="2400" dirty="0">
                <a:latin typeface="Century Gothic (Body)"/>
              </a:rPr>
              <a:t>($conn);</a:t>
            </a:r>
          </a:p>
          <a:p>
            <a:pPr marL="0" indent="0">
              <a:buNone/>
            </a:pPr>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xmlns="" val="1105278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Update Data in </a:t>
            </a:r>
            <a:r>
              <a:rPr lang="en-US" dirty="0" smtClean="0"/>
              <a:t>MySQL</a:t>
            </a:r>
            <a:endParaRPr lang="en-US" dirty="0"/>
          </a:p>
        </p:txBody>
      </p:sp>
      <p:sp>
        <p:nvSpPr>
          <p:cNvPr id="3" name="Content Placeholder 2"/>
          <p:cNvSpPr>
            <a:spLocks noGrp="1"/>
          </p:cNvSpPr>
          <p:nvPr>
            <p:ph idx="1"/>
          </p:nvPr>
        </p:nvSpPr>
        <p:spPr>
          <a:xfrm>
            <a:off x="502276" y="1571224"/>
            <a:ext cx="8393805" cy="5112912"/>
          </a:xfrm>
        </p:spPr>
        <p:txBody>
          <a:bodyPr numCol="2">
            <a:normAutofit fontScale="925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endParaRPr lang="en-US" sz="2400" dirty="0">
              <a:latin typeface="Century Gothic (Body)"/>
            </a:endParaRPr>
          </a:p>
          <a:p>
            <a:r>
              <a:rPr lang="en-US" sz="2400" dirty="0">
                <a:latin typeface="Century Gothic (Body)"/>
              </a:rPr>
              <a:t>// 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a:latin typeface="Century Gothic (Body)"/>
              </a:rPr>
              <a:t>$</a:t>
            </a:r>
            <a:r>
              <a:rPr lang="en-US" sz="2400" dirty="0" err="1">
                <a:latin typeface="Century Gothic (Body)"/>
              </a:rPr>
              <a:t>sql</a:t>
            </a:r>
            <a:r>
              <a:rPr lang="en-US" sz="2400" dirty="0">
                <a:latin typeface="Century Gothic (Body)"/>
              </a:rPr>
              <a:t> = "UPDATE </a:t>
            </a:r>
            <a:r>
              <a:rPr lang="en-US" sz="2400" dirty="0" err="1">
                <a:latin typeface="Century Gothic (Body)"/>
              </a:rPr>
              <a:t>tb_StudentInfo</a:t>
            </a:r>
            <a:r>
              <a:rPr lang="en-US" sz="2400" dirty="0">
                <a:latin typeface="Century Gothic (Body)"/>
              </a:rPr>
              <a:t> SET </a:t>
            </a:r>
            <a:r>
              <a:rPr lang="en-US" sz="2400" dirty="0" err="1">
                <a:latin typeface="Century Gothic (Body)"/>
              </a:rPr>
              <a:t>FirstName</a:t>
            </a:r>
            <a:r>
              <a:rPr lang="en-US" sz="2400" dirty="0">
                <a:latin typeface="Century Gothic (Body)"/>
              </a:rPr>
              <a:t>='Krishna' WHERE id=1";</a:t>
            </a:r>
          </a:p>
          <a:p>
            <a:endParaRPr lang="en-US" sz="2400" dirty="0">
              <a:latin typeface="Century Gothic (Body)"/>
            </a:endParaRPr>
          </a:p>
          <a:p>
            <a:r>
              <a:rPr lang="en-US" sz="2400" dirty="0">
                <a:latin typeface="Century Gothic (Body)"/>
              </a:rPr>
              <a:t>if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echo "Record updated successfully";</a:t>
            </a:r>
          </a:p>
          <a:p>
            <a:r>
              <a:rPr lang="en-US" sz="2400" dirty="0">
                <a:latin typeface="Century Gothic (Body)"/>
              </a:rPr>
              <a:t>} else {</a:t>
            </a:r>
          </a:p>
          <a:p>
            <a:r>
              <a:rPr lang="en-US" sz="2400" dirty="0">
                <a:latin typeface="Century Gothic (Body)"/>
              </a:rPr>
              <a:t>    echo "Error updating record: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endParaRPr lang="en-US" sz="2400" dirty="0">
              <a:latin typeface="Century Gothic (Body)"/>
            </a:endParaRPr>
          </a:p>
          <a:p>
            <a:r>
              <a:rPr lang="en-US" sz="2400" dirty="0" err="1">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xmlns="" val="2960007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Delete Data From </a:t>
            </a:r>
            <a:r>
              <a:rPr lang="en-US" dirty="0" smtClean="0"/>
              <a:t>MySQL</a:t>
            </a:r>
            <a:endParaRPr lang="en-US" dirty="0"/>
          </a:p>
        </p:txBody>
      </p:sp>
      <p:sp>
        <p:nvSpPr>
          <p:cNvPr id="3" name="Content Placeholder 2"/>
          <p:cNvSpPr>
            <a:spLocks noGrp="1"/>
          </p:cNvSpPr>
          <p:nvPr>
            <p:ph idx="1"/>
          </p:nvPr>
        </p:nvSpPr>
        <p:spPr>
          <a:xfrm>
            <a:off x="502276" y="1571224"/>
            <a:ext cx="8393805" cy="5112912"/>
          </a:xfrm>
        </p:spPr>
        <p:txBody>
          <a:bodyPr numCol="2">
            <a:normAutofit fontScale="850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endParaRPr lang="en-US" sz="2400" dirty="0">
              <a:latin typeface="Century Gothic (Body)"/>
            </a:endParaRPr>
          </a:p>
          <a:p>
            <a:r>
              <a:rPr lang="en-US" sz="2400" dirty="0">
                <a:latin typeface="Century Gothic (Body)"/>
              </a:rPr>
              <a:t>// 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a:latin typeface="Century Gothic (Body)"/>
              </a:rPr>
              <a:t>// </a:t>
            </a:r>
            <a:r>
              <a:rPr lang="en-US" sz="2400" dirty="0" err="1">
                <a:latin typeface="Century Gothic (Body)"/>
              </a:rPr>
              <a:t>sql</a:t>
            </a:r>
            <a:r>
              <a:rPr lang="en-US" sz="2400" dirty="0">
                <a:latin typeface="Century Gothic (Body)"/>
              </a:rPr>
              <a:t> to delete a record</a:t>
            </a:r>
          </a:p>
          <a:p>
            <a:r>
              <a:rPr lang="en-US" sz="2400" dirty="0">
                <a:latin typeface="Century Gothic (Body)"/>
              </a:rPr>
              <a:t>$</a:t>
            </a:r>
            <a:r>
              <a:rPr lang="en-US" sz="2400" dirty="0" err="1">
                <a:latin typeface="Century Gothic (Body)"/>
              </a:rPr>
              <a:t>sql</a:t>
            </a:r>
            <a:r>
              <a:rPr lang="en-US" sz="2400" dirty="0">
                <a:latin typeface="Century Gothic (Body)"/>
              </a:rPr>
              <a:t> = "DELETE FROM </a:t>
            </a:r>
            <a:r>
              <a:rPr lang="en-US" sz="2400" dirty="0" err="1" smtClean="0">
                <a:latin typeface="Century Gothic (Body)"/>
              </a:rPr>
              <a:t>tb_StudentInfo</a:t>
            </a:r>
            <a:r>
              <a:rPr lang="en-US" sz="2400" dirty="0" smtClean="0">
                <a:latin typeface="Century Gothic (Body)"/>
              </a:rPr>
              <a:t> </a:t>
            </a:r>
            <a:r>
              <a:rPr lang="en-US" sz="2400" dirty="0">
                <a:latin typeface="Century Gothic (Body)"/>
              </a:rPr>
              <a:t>WHERE id=3";</a:t>
            </a:r>
          </a:p>
          <a:p>
            <a:endParaRPr lang="en-US" sz="2400" dirty="0">
              <a:latin typeface="Century Gothic (Body)"/>
            </a:endParaRPr>
          </a:p>
          <a:p>
            <a:r>
              <a:rPr lang="en-US" sz="2400" dirty="0">
                <a:latin typeface="Century Gothic (Body)"/>
              </a:rPr>
              <a:t>if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echo "Record deleted successfully";</a:t>
            </a:r>
          </a:p>
          <a:p>
            <a:r>
              <a:rPr lang="en-US" sz="2400" dirty="0">
                <a:latin typeface="Century Gothic (Body)"/>
              </a:rPr>
              <a:t>} else {</a:t>
            </a:r>
          </a:p>
          <a:p>
            <a:r>
              <a:rPr lang="en-US" sz="2400" dirty="0">
                <a:latin typeface="Century Gothic (Body)"/>
              </a:rPr>
              <a:t>    echo "Error deleting record: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endParaRPr lang="en-US" sz="2400" dirty="0">
              <a:latin typeface="Century Gothic (Body)"/>
            </a:endParaRPr>
          </a:p>
          <a:p>
            <a:r>
              <a:rPr lang="en-US" sz="2400" dirty="0" err="1">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xmlns="" val="15343106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File </a:t>
            </a:r>
            <a:r>
              <a:rPr lang="en-US" dirty="0" smtClean="0"/>
              <a:t>Handling</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File handling is an important part of any web application. You often need to open and process a file for different tasks.</a:t>
            </a:r>
          </a:p>
          <a:p>
            <a:r>
              <a:rPr lang="en-US" sz="2400" dirty="0"/>
              <a:t>PHP has several functions for creating, reading, uploading, and editing files</a:t>
            </a:r>
            <a:r>
              <a:rPr lang="en-US" sz="2400" dirty="0" smtClean="0"/>
              <a:t>.</a:t>
            </a:r>
          </a:p>
          <a:p>
            <a:endParaRPr lang="en-US" sz="2400" dirty="0" smtClean="0">
              <a:latin typeface="Century Gothic (Body)"/>
            </a:endParaRPr>
          </a:p>
        </p:txBody>
      </p:sp>
    </p:spTree>
    <p:extLst>
      <p:ext uri="{BB962C8B-B14F-4D97-AF65-F5344CB8AC3E}">
        <p14:creationId xmlns:p14="http://schemas.microsoft.com/office/powerpoint/2010/main" xmlns="" val="38327162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Create File - </a:t>
            </a:r>
            <a:r>
              <a:rPr lang="en-US" dirty="0" err="1"/>
              <a:t>fopen</a:t>
            </a:r>
            <a:r>
              <a:rPr lang="en-US" dirty="0" smtClean="0"/>
              <a:t>()</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The </a:t>
            </a:r>
            <a:r>
              <a:rPr lang="en-US" sz="2400" dirty="0" err="1"/>
              <a:t>fopen</a:t>
            </a:r>
            <a:r>
              <a:rPr lang="en-US" sz="2400" dirty="0"/>
              <a:t>() function is also used to create a file. Maybe a little confusing, but in PHP, a file is created using the same function used to open files</a:t>
            </a:r>
            <a:r>
              <a:rPr lang="en-US" sz="2400" dirty="0" smtClean="0"/>
              <a:t>. </a:t>
            </a:r>
            <a:r>
              <a:rPr lang="en-US" sz="2400" dirty="0" err="1" smtClean="0"/>
              <a:t>Eg</a:t>
            </a:r>
            <a:r>
              <a:rPr lang="en-US" sz="2400" dirty="0" smtClean="0"/>
              <a:t>. </a:t>
            </a:r>
            <a:r>
              <a:rPr lang="en-US" sz="2400" dirty="0"/>
              <a:t>$</a:t>
            </a:r>
            <a:r>
              <a:rPr lang="en-US" sz="2400" dirty="0" err="1"/>
              <a:t>myfile</a:t>
            </a:r>
            <a:r>
              <a:rPr lang="en-US" sz="2400" dirty="0"/>
              <a:t> = </a:t>
            </a:r>
            <a:r>
              <a:rPr lang="en-US" sz="2400" dirty="0" err="1"/>
              <a:t>fopen</a:t>
            </a:r>
            <a:r>
              <a:rPr lang="en-US" sz="2400" dirty="0"/>
              <a:t>("testfile.txt", "w")</a:t>
            </a:r>
            <a:endParaRPr lang="en-US" sz="2400" dirty="0" smtClean="0"/>
          </a:p>
          <a:p>
            <a:endParaRPr lang="en-US" sz="2400" dirty="0" smtClean="0">
              <a:latin typeface="Century Gothic (Body)"/>
            </a:endParaRPr>
          </a:p>
        </p:txBody>
      </p:sp>
      <p:graphicFrame>
        <p:nvGraphicFramePr>
          <p:cNvPr id="4" name="Table 3"/>
          <p:cNvGraphicFramePr>
            <a:graphicFrameLocks noGrp="1"/>
          </p:cNvGraphicFramePr>
          <p:nvPr>
            <p:extLst>
              <p:ext uri="{D42A27DB-BD31-4B8C-83A1-F6EECF244321}">
                <p14:modId xmlns:p14="http://schemas.microsoft.com/office/powerpoint/2010/main" xmlns="" val="172963869"/>
              </p:ext>
            </p:extLst>
          </p:nvPr>
        </p:nvGraphicFramePr>
        <p:xfrm>
          <a:off x="396025" y="2936382"/>
          <a:ext cx="8596648" cy="3695397"/>
        </p:xfrm>
        <a:graphic>
          <a:graphicData uri="http://schemas.openxmlformats.org/drawingml/2006/table">
            <a:tbl>
              <a:tblPr/>
              <a:tblGrid>
                <a:gridCol w="627847"/>
                <a:gridCol w="7968801"/>
              </a:tblGrid>
              <a:tr h="616344">
                <a:tc>
                  <a:txBody>
                    <a:bodyPr/>
                    <a:lstStyle/>
                    <a:p>
                      <a:pPr algn="l" fontAlgn="t"/>
                      <a:r>
                        <a:rPr lang="en-US" sz="1800" b="1" dirty="0">
                          <a:effectLst/>
                        </a:rPr>
                        <a:t>Mode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b="1" dirty="0">
                          <a:effectLst/>
                        </a:rPr>
                        <a:t>Purpose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16344">
                <a:tc>
                  <a:txBody>
                    <a:bodyPr/>
                    <a:lstStyle/>
                    <a:p>
                      <a:pPr fontAlgn="t"/>
                      <a:r>
                        <a:rPr lang="en-US" sz="1800">
                          <a:effectLst/>
                        </a:rPr>
                        <a:t>r</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t>
                      </a:r>
                      <a:r>
                        <a:rPr lang="en-US" sz="1800" dirty="0" smtClean="0">
                          <a:solidFill>
                            <a:srgbClr val="000000"/>
                          </a:solidFill>
                          <a:effectLst/>
                        </a:rPr>
                        <a:t>only. Places </a:t>
                      </a:r>
                      <a:r>
                        <a:rPr lang="en-US" sz="1800" dirty="0">
                          <a:solidFill>
                            <a:srgbClr val="000000"/>
                          </a:solidFill>
                          <a:effectLst/>
                        </a:rPr>
                        <a:t>the file pointer at the beginning of the file.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6344">
                <a:tc>
                  <a:txBody>
                    <a:bodyPr/>
                    <a:lstStyle/>
                    <a:p>
                      <a:pPr fontAlgn="t"/>
                      <a:r>
                        <a:rPr lang="en-US" sz="1800">
                          <a:effectLst/>
                        </a:rPr>
                        <a:t>r+</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and </a:t>
                      </a:r>
                      <a:r>
                        <a:rPr lang="en-US" sz="1800" dirty="0" smtClean="0">
                          <a:solidFill>
                            <a:srgbClr val="000000"/>
                          </a:solidFill>
                          <a:effectLst/>
                        </a:rPr>
                        <a:t>writing. Places </a:t>
                      </a:r>
                      <a:r>
                        <a:rPr lang="en-US" sz="1800" dirty="0">
                          <a:solidFill>
                            <a:srgbClr val="000000"/>
                          </a:solidFill>
                          <a:effectLst/>
                        </a:rPr>
                        <a:t>the file pointer at the beginning of the file.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64984">
                <a:tc>
                  <a:txBody>
                    <a:bodyPr/>
                    <a:lstStyle/>
                    <a:p>
                      <a:pPr fontAlgn="t"/>
                      <a:r>
                        <a:rPr lang="en-US" sz="1800">
                          <a:effectLst/>
                        </a:rPr>
                        <a:t>w</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writing </a:t>
                      </a:r>
                      <a:r>
                        <a:rPr lang="en-US" sz="1800" dirty="0" smtClean="0">
                          <a:solidFill>
                            <a:srgbClr val="000000"/>
                          </a:solidFill>
                          <a:effectLst/>
                        </a:rPr>
                        <a:t>only. Places </a:t>
                      </a:r>
                      <a:r>
                        <a:rPr lang="en-US" sz="1800" dirty="0">
                          <a:solidFill>
                            <a:srgbClr val="000000"/>
                          </a:solidFill>
                          <a:effectLst/>
                        </a:rPr>
                        <a:t>the file pointer at the beginning of the file.</a:t>
                      </a:r>
                    </a:p>
                    <a:p>
                      <a:pPr algn="just" fontAlgn="t"/>
                      <a:r>
                        <a:rPr lang="en-US" sz="1800" dirty="0">
                          <a:solidFill>
                            <a:srgbClr val="000000"/>
                          </a:solidFill>
                          <a:effectLst/>
                        </a:rPr>
                        <a:t>and truncates the file to zero length. If files does </a:t>
                      </a:r>
                      <a:r>
                        <a:rPr lang="en-US" sz="1800" dirty="0" smtClean="0">
                          <a:solidFill>
                            <a:srgbClr val="000000"/>
                          </a:solidFill>
                          <a:effectLst/>
                        </a:rPr>
                        <a:t>not exist </a:t>
                      </a:r>
                      <a:r>
                        <a:rPr lang="en-US" sz="1800" dirty="0">
                          <a:solidFill>
                            <a:srgbClr val="000000"/>
                          </a:solidFill>
                          <a:effectLst/>
                        </a:rPr>
                        <a:t>then it attempts to create a file.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64984">
                <a:tc>
                  <a:txBody>
                    <a:bodyPr/>
                    <a:lstStyle/>
                    <a:p>
                      <a:pPr fontAlgn="t"/>
                      <a:r>
                        <a:rPr lang="en-US" sz="1800">
                          <a:effectLst/>
                        </a:rPr>
                        <a:t>w+</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and writing </a:t>
                      </a:r>
                      <a:r>
                        <a:rPr lang="en-US" sz="1800" dirty="0" smtClean="0">
                          <a:solidFill>
                            <a:srgbClr val="000000"/>
                          </a:solidFill>
                          <a:effectLst/>
                        </a:rPr>
                        <a:t>only. Places </a:t>
                      </a:r>
                      <a:r>
                        <a:rPr lang="en-US" sz="1800" dirty="0">
                          <a:solidFill>
                            <a:srgbClr val="000000"/>
                          </a:solidFill>
                          <a:effectLst/>
                        </a:rPr>
                        <a:t>the file pointer at the beginning of the file.</a:t>
                      </a:r>
                    </a:p>
                    <a:p>
                      <a:pPr algn="just" fontAlgn="t"/>
                      <a:r>
                        <a:rPr lang="en-US" sz="1800" dirty="0">
                          <a:solidFill>
                            <a:srgbClr val="000000"/>
                          </a:solidFill>
                          <a:effectLst/>
                        </a:rPr>
                        <a:t>and truncates the file to zero length. If files does </a:t>
                      </a:r>
                      <a:r>
                        <a:rPr lang="en-US" sz="1800" dirty="0" smtClean="0">
                          <a:solidFill>
                            <a:srgbClr val="000000"/>
                          </a:solidFill>
                          <a:effectLst/>
                        </a:rPr>
                        <a:t>not exist </a:t>
                      </a:r>
                      <a:r>
                        <a:rPr lang="en-US" sz="1800" dirty="0">
                          <a:solidFill>
                            <a:srgbClr val="000000"/>
                          </a:solidFill>
                          <a:effectLst/>
                        </a:rPr>
                        <a:t>then it attempts to create a file.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0664">
                <a:tc>
                  <a:txBody>
                    <a:bodyPr/>
                    <a:lstStyle/>
                    <a:p>
                      <a:pPr fontAlgn="t"/>
                      <a:r>
                        <a:rPr lang="en-US" sz="1800">
                          <a:effectLst/>
                        </a:rPr>
                        <a:t>a</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writing </a:t>
                      </a:r>
                      <a:r>
                        <a:rPr lang="en-US" sz="1800" dirty="0" smtClean="0">
                          <a:solidFill>
                            <a:srgbClr val="000000"/>
                          </a:solidFill>
                          <a:effectLst/>
                        </a:rPr>
                        <a:t>only. Places </a:t>
                      </a:r>
                      <a:r>
                        <a:rPr lang="en-US" sz="1800" dirty="0">
                          <a:solidFill>
                            <a:srgbClr val="000000"/>
                          </a:solidFill>
                          <a:effectLst/>
                        </a:rPr>
                        <a:t>the file pointer at the end of the file.</a:t>
                      </a:r>
                    </a:p>
                    <a:p>
                      <a:pPr algn="just" fontAlgn="t"/>
                      <a:r>
                        <a:rPr lang="en-US" sz="1800" dirty="0">
                          <a:solidFill>
                            <a:srgbClr val="000000"/>
                          </a:solidFill>
                          <a:effectLst/>
                        </a:rPr>
                        <a:t>If files does not exist then it attempts to create a file.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0664">
                <a:tc>
                  <a:txBody>
                    <a:bodyPr/>
                    <a:lstStyle/>
                    <a:p>
                      <a:pPr fontAlgn="t"/>
                      <a:r>
                        <a:rPr lang="en-US" sz="1800">
                          <a:effectLst/>
                        </a:rPr>
                        <a:t>a+</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and writing </a:t>
                      </a:r>
                      <a:r>
                        <a:rPr lang="en-US" sz="1800" dirty="0" smtClean="0">
                          <a:solidFill>
                            <a:srgbClr val="000000"/>
                          </a:solidFill>
                          <a:effectLst/>
                        </a:rPr>
                        <a:t>only. Places </a:t>
                      </a:r>
                      <a:r>
                        <a:rPr lang="en-US" sz="1800" dirty="0">
                          <a:solidFill>
                            <a:srgbClr val="000000"/>
                          </a:solidFill>
                          <a:effectLst/>
                        </a:rPr>
                        <a:t>the file pointer at the end of the file.</a:t>
                      </a:r>
                    </a:p>
                    <a:p>
                      <a:pPr algn="just" fontAlgn="t"/>
                      <a:r>
                        <a:rPr lang="en-US" sz="1800" dirty="0">
                          <a:solidFill>
                            <a:srgbClr val="000000"/>
                          </a:solidFill>
                          <a:effectLst/>
                        </a:rPr>
                        <a:t>If files does not exist then it attempts to create a file.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43413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Contd..</a:t>
            </a: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10000"/>
          </a:bodyPr>
          <a:lstStyle/>
          <a:p>
            <a:r>
              <a:rPr lang="en-US" sz="2400" dirty="0"/>
              <a:t>Make sure the radio button "for all users, on port 80, as a service - recommended" is </a:t>
            </a:r>
            <a:r>
              <a:rPr lang="en-US" sz="2400" dirty="0" smtClean="0"/>
              <a:t>selected</a:t>
            </a:r>
            <a:r>
              <a:rPr lang="en-US" sz="2400" dirty="0"/>
              <a:t> </a:t>
            </a:r>
            <a:r>
              <a:rPr lang="en-US" sz="2400" dirty="0" smtClean="0"/>
              <a:t>and Click </a:t>
            </a:r>
            <a:r>
              <a:rPr lang="en-US" sz="2400" dirty="0"/>
              <a:t>"Next</a:t>
            </a:r>
            <a:r>
              <a:rPr lang="en-US" sz="2400" dirty="0" smtClean="0"/>
              <a:t>&gt;".</a:t>
            </a:r>
          </a:p>
          <a:p>
            <a:r>
              <a:rPr lang="en-US" sz="2400" dirty="0"/>
              <a:t>After you have typed in the path, click "OK" and then click "Next</a:t>
            </a:r>
            <a:r>
              <a:rPr lang="en-US" sz="2400" dirty="0" smtClean="0"/>
              <a:t>&gt;".</a:t>
            </a:r>
          </a:p>
          <a:p>
            <a:r>
              <a:rPr lang="en-US" sz="2400" dirty="0"/>
              <a:t>On the next window highlight "Apache HTTP Server" and click the "change" button</a:t>
            </a:r>
            <a:r>
              <a:rPr lang="en-US" sz="2400" dirty="0" smtClean="0"/>
              <a:t>.</a:t>
            </a:r>
          </a:p>
          <a:p>
            <a:r>
              <a:rPr lang="en-US" sz="2400" dirty="0"/>
              <a:t>We are going to install all the packages and scripts in the path C:\Server\Apache2\ (assuming C: is your main hard drive). So in the text box "Folder name:" type in "C:\Server\Apache2\". The ending backslash is important</a:t>
            </a:r>
            <a:r>
              <a:rPr lang="en-US" sz="2400" dirty="0" smtClean="0"/>
              <a:t>.</a:t>
            </a:r>
          </a:p>
          <a:p>
            <a:r>
              <a:rPr lang="en-US" sz="2400" dirty="0"/>
              <a:t>After you have typed in the path, click "OK" and then click "Next</a:t>
            </a:r>
            <a:r>
              <a:rPr lang="en-US" sz="2400" dirty="0" smtClean="0"/>
              <a:t>&gt;".</a:t>
            </a:r>
          </a:p>
          <a:p>
            <a:r>
              <a:rPr lang="en-US" sz="2400" dirty="0" smtClean="0"/>
              <a:t>Click </a:t>
            </a:r>
            <a:r>
              <a:rPr lang="en-US" sz="2400" dirty="0"/>
              <a:t>"Install" to begin the installation</a:t>
            </a:r>
            <a:r>
              <a:rPr lang="en-US" sz="2400" dirty="0" smtClean="0"/>
              <a:t>.</a:t>
            </a:r>
          </a:p>
          <a:p>
            <a:r>
              <a:rPr lang="en-US" sz="2400" dirty="0"/>
              <a:t>Once the Apache installation software has finished installing all the files on your computer, you will see a final window letting you know the installation was a success. Click the "Finish" </a:t>
            </a:r>
            <a:r>
              <a:rPr lang="en-US" sz="2400" dirty="0" smtClean="0"/>
              <a:t>button</a:t>
            </a:r>
          </a:p>
          <a:p>
            <a:r>
              <a:rPr lang="en-US" sz="2400" dirty="0" err="1" smtClean="0">
                <a:hlinkClick r:id="rId2"/>
              </a:rPr>
              <a:t>refference</a:t>
            </a:r>
            <a:endParaRPr lang="en-US" sz="2400" dirty="0" smtClean="0"/>
          </a:p>
          <a:p>
            <a:endParaRPr lang="en-US" sz="2400" dirty="0" smtClean="0"/>
          </a:p>
          <a:p>
            <a:endParaRPr lang="en-US" sz="2400" dirty="0" smtClean="0"/>
          </a:p>
          <a:p>
            <a:endParaRPr lang="en-US" sz="2400" dirty="0" smtClean="0">
              <a:latin typeface="Century Gothic (Body)"/>
            </a:endParaRPr>
          </a:p>
        </p:txBody>
      </p:sp>
    </p:spTree>
    <p:extLst>
      <p:ext uri="{BB962C8B-B14F-4D97-AF65-F5344CB8AC3E}">
        <p14:creationId xmlns:p14="http://schemas.microsoft.com/office/powerpoint/2010/main" xmlns="" val="28685889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Reading a file</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Once a file is opened using </a:t>
            </a:r>
            <a:r>
              <a:rPr lang="en-US" sz="2400" b="1" dirty="0" err="1"/>
              <a:t>fopen</a:t>
            </a:r>
            <a:r>
              <a:rPr lang="en-US" sz="2400" b="1" dirty="0"/>
              <a:t>()</a:t>
            </a:r>
            <a:r>
              <a:rPr lang="en-US" sz="2400" dirty="0"/>
              <a:t> function it can be read with a function called </a:t>
            </a:r>
            <a:r>
              <a:rPr lang="en-US" sz="2400" b="1" dirty="0" err="1"/>
              <a:t>fread</a:t>
            </a:r>
            <a:r>
              <a:rPr lang="en-US" sz="2400" b="1" dirty="0"/>
              <a:t>()</a:t>
            </a:r>
            <a:r>
              <a:rPr lang="en-US" sz="2400" dirty="0"/>
              <a:t>. This function requires two arguments. These must be the file pointer and the length of the file expressed in bytes.</a:t>
            </a:r>
          </a:p>
          <a:p>
            <a:r>
              <a:rPr lang="en-US" sz="2400" dirty="0"/>
              <a:t>The files length can be found using the </a:t>
            </a:r>
            <a:r>
              <a:rPr lang="en-US" sz="2400" b="1" dirty="0" err="1"/>
              <a:t>filesize</a:t>
            </a:r>
            <a:r>
              <a:rPr lang="en-US" sz="2400" b="1" dirty="0"/>
              <a:t>()</a:t>
            </a:r>
            <a:r>
              <a:rPr lang="en-US" sz="2400" dirty="0"/>
              <a:t> function which takes the file name as its argument and returns the size of the file expressed in bytes.</a:t>
            </a:r>
          </a:p>
          <a:p>
            <a:r>
              <a:rPr lang="en-US" sz="2400" dirty="0"/>
              <a:t>So here are the steps required to read a file with PHP.</a:t>
            </a:r>
          </a:p>
          <a:p>
            <a:r>
              <a:rPr lang="en-US" sz="2400" dirty="0"/>
              <a:t>Open a file using </a:t>
            </a:r>
            <a:r>
              <a:rPr lang="en-US" sz="2400" b="1" dirty="0" err="1"/>
              <a:t>fopen</a:t>
            </a:r>
            <a:r>
              <a:rPr lang="en-US" sz="2400" b="1" dirty="0"/>
              <a:t>()</a:t>
            </a:r>
            <a:r>
              <a:rPr lang="en-US" sz="2400" dirty="0"/>
              <a:t> function.</a:t>
            </a:r>
          </a:p>
          <a:p>
            <a:r>
              <a:rPr lang="en-US" sz="2400" dirty="0"/>
              <a:t>Get the file's length using </a:t>
            </a:r>
            <a:r>
              <a:rPr lang="en-US" sz="2400" b="1" dirty="0" err="1"/>
              <a:t>filesize</a:t>
            </a:r>
            <a:r>
              <a:rPr lang="en-US" sz="2400" b="1" dirty="0"/>
              <a:t>()</a:t>
            </a:r>
            <a:r>
              <a:rPr lang="en-US" sz="2400" dirty="0"/>
              <a:t> function.</a:t>
            </a:r>
          </a:p>
          <a:p>
            <a:r>
              <a:rPr lang="en-US" sz="2400" dirty="0"/>
              <a:t>Read the file's content using </a:t>
            </a:r>
            <a:r>
              <a:rPr lang="en-US" sz="2400" b="1" dirty="0" err="1"/>
              <a:t>fread</a:t>
            </a:r>
            <a:r>
              <a:rPr lang="en-US" sz="2400" b="1" dirty="0"/>
              <a:t>()</a:t>
            </a:r>
            <a:r>
              <a:rPr lang="en-US" sz="2400" dirty="0"/>
              <a:t> function.</a:t>
            </a:r>
          </a:p>
          <a:p>
            <a:r>
              <a:rPr lang="en-US" sz="2400" dirty="0"/>
              <a:t>Close the file with </a:t>
            </a:r>
            <a:r>
              <a:rPr lang="en-US" sz="2400" b="1" dirty="0" err="1"/>
              <a:t>fclose</a:t>
            </a:r>
            <a:r>
              <a:rPr lang="en-US" sz="2400" b="1" dirty="0"/>
              <a:t>()</a:t>
            </a:r>
            <a:r>
              <a:rPr lang="en-US" sz="2400" dirty="0"/>
              <a:t> function.</a:t>
            </a:r>
          </a:p>
          <a:p>
            <a:pPr marL="0" indent="0">
              <a:buNone/>
            </a:pPr>
            <a:endParaRPr lang="en-US" sz="2400" dirty="0" smtClean="0">
              <a:latin typeface="Century Gothic (Body)"/>
            </a:endParaRPr>
          </a:p>
        </p:txBody>
      </p:sp>
    </p:spTree>
    <p:extLst>
      <p:ext uri="{BB962C8B-B14F-4D97-AF65-F5344CB8AC3E}">
        <p14:creationId xmlns:p14="http://schemas.microsoft.com/office/powerpoint/2010/main" xmlns="" val="455832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numCol="2">
            <a:normAutofit lnSpcReduction="10000"/>
          </a:bodyPr>
          <a:lstStyle/>
          <a:p>
            <a:pPr marL="0" indent="0">
              <a:buNone/>
            </a:pPr>
            <a:r>
              <a:rPr lang="en-US" sz="2400" dirty="0">
                <a:latin typeface="Century Gothic (Body)"/>
              </a:rPr>
              <a:t>&lt;html&gt;</a:t>
            </a:r>
          </a:p>
          <a:p>
            <a:pPr marL="0" indent="0">
              <a:buNone/>
            </a:pPr>
            <a:r>
              <a:rPr lang="en-US" sz="2400" dirty="0" smtClean="0">
                <a:latin typeface="Century Gothic (Body)"/>
              </a:rPr>
              <a:t>   </a:t>
            </a:r>
            <a:r>
              <a:rPr lang="en-US" sz="2400" dirty="0">
                <a:latin typeface="Century Gothic (Body)"/>
              </a:rPr>
              <a:t>&lt;head&gt;</a:t>
            </a:r>
          </a:p>
          <a:p>
            <a:pPr marL="0" indent="0">
              <a:buNone/>
            </a:pPr>
            <a:r>
              <a:rPr lang="en-US" sz="2400" dirty="0">
                <a:latin typeface="Century Gothic (Body)"/>
              </a:rPr>
              <a:t>      &lt;title&gt;Reading a file using PHP&lt;/title&gt;</a:t>
            </a:r>
          </a:p>
          <a:p>
            <a:pPr marL="0" indent="0">
              <a:buNone/>
            </a:pPr>
            <a:r>
              <a:rPr lang="en-US" sz="2400" dirty="0">
                <a:latin typeface="Century Gothic (Body)"/>
              </a:rPr>
              <a:t>   &lt;/head&gt;</a:t>
            </a:r>
          </a:p>
          <a:p>
            <a:pPr marL="0" indent="0">
              <a:buNone/>
            </a:pPr>
            <a:r>
              <a:rPr lang="en-US" sz="2400" dirty="0" smtClean="0">
                <a:latin typeface="Century Gothic (Body)"/>
              </a:rPr>
              <a:t>   </a:t>
            </a:r>
            <a:r>
              <a:rPr lang="en-US" sz="2400" dirty="0">
                <a:latin typeface="Century Gothic (Body)"/>
              </a:rPr>
              <a:t>&lt;body</a:t>
            </a:r>
            <a:r>
              <a:rPr lang="en-US" sz="2400" dirty="0" smtClean="0">
                <a:latin typeface="Century Gothic (Body)"/>
              </a:rPr>
              <a:t>&gt;      </a:t>
            </a:r>
            <a:endParaRPr lang="en-US" sz="2400" dirty="0">
              <a:latin typeface="Century Gothic (Body)"/>
            </a:endParaRPr>
          </a:p>
          <a:p>
            <a:pPr marL="0" indent="0">
              <a:buNone/>
            </a:pPr>
            <a:r>
              <a:rPr lang="en-US" sz="2400" dirty="0">
                <a:latin typeface="Century Gothic (Body)"/>
              </a:rPr>
              <a:t>      &lt;?php</a:t>
            </a:r>
          </a:p>
          <a:p>
            <a:pPr marL="0" indent="0">
              <a:buNone/>
            </a:pPr>
            <a:r>
              <a:rPr lang="en-US" sz="2400" dirty="0">
                <a:latin typeface="Century Gothic (Body)"/>
              </a:rPr>
              <a:t>         $filename = "</a:t>
            </a:r>
            <a:r>
              <a:rPr lang="en-US" sz="2400" dirty="0" smtClean="0">
                <a:latin typeface="Century Gothic (Body)"/>
              </a:rPr>
              <a:t>testfile.txt</a:t>
            </a:r>
            <a:r>
              <a:rPr lang="en-US" sz="2400" dirty="0">
                <a:latin typeface="Century Gothic (Body)"/>
              </a:rPr>
              <a:t>";</a:t>
            </a:r>
          </a:p>
          <a:p>
            <a:pPr marL="0" indent="0">
              <a:buNone/>
            </a:pPr>
            <a:r>
              <a:rPr lang="en-US" sz="2400" dirty="0">
                <a:latin typeface="Century Gothic (Body)"/>
              </a:rPr>
              <a:t>         $file = </a:t>
            </a:r>
            <a:r>
              <a:rPr lang="en-US" sz="2400" dirty="0" err="1">
                <a:latin typeface="Century Gothic (Body)"/>
              </a:rPr>
              <a:t>fopen</a:t>
            </a:r>
            <a:r>
              <a:rPr lang="en-US" sz="2400" dirty="0">
                <a:latin typeface="Century Gothic (Body)"/>
              </a:rPr>
              <a:t>( $filename, "r" </a:t>
            </a:r>
            <a:r>
              <a:rPr lang="en-US" sz="2400" dirty="0" smtClean="0">
                <a:latin typeface="Century Gothic (Body)"/>
              </a:rPr>
              <a:t>);</a:t>
            </a:r>
          </a:p>
          <a:p>
            <a:pPr marL="0" indent="0">
              <a:buNone/>
            </a:pPr>
            <a:r>
              <a:rPr lang="en-US" sz="2400" dirty="0" smtClean="0">
                <a:latin typeface="Century Gothic (Body)"/>
              </a:rPr>
              <a:t>         </a:t>
            </a:r>
            <a:r>
              <a:rPr lang="en-US" sz="2400" dirty="0">
                <a:latin typeface="Century Gothic (Body)"/>
              </a:rPr>
              <a:t>if( $file == false ) {</a:t>
            </a:r>
          </a:p>
          <a:p>
            <a:pPr marL="0" indent="0">
              <a:buNone/>
            </a:pPr>
            <a:r>
              <a:rPr lang="en-US" sz="2400" dirty="0">
                <a:latin typeface="Century Gothic (Body)"/>
              </a:rPr>
              <a:t>            echo ( "Error in opening file" );</a:t>
            </a:r>
          </a:p>
          <a:p>
            <a:pPr marL="0" indent="0">
              <a:buNone/>
            </a:pPr>
            <a:r>
              <a:rPr lang="en-US" sz="2400" dirty="0">
                <a:latin typeface="Century Gothic (Body)"/>
              </a:rPr>
              <a:t>            exit();</a:t>
            </a:r>
          </a:p>
          <a:p>
            <a:pPr marL="0" indent="0">
              <a:buNone/>
            </a:pPr>
            <a:r>
              <a:rPr lang="en-US" sz="2400" dirty="0">
                <a:latin typeface="Century Gothic (Body)"/>
              </a:rPr>
              <a:t>         }</a:t>
            </a:r>
          </a:p>
          <a:p>
            <a:pPr marL="0" indent="0">
              <a:buNone/>
            </a:pPr>
            <a:r>
              <a:rPr lang="en-US" sz="2400" dirty="0">
                <a:latin typeface="Century Gothic (Body)"/>
              </a:rPr>
              <a:t>         </a:t>
            </a:r>
            <a:r>
              <a:rPr lang="en-US" sz="2400" dirty="0" smtClean="0">
                <a:latin typeface="Century Gothic (Body)"/>
              </a:rPr>
              <a:t>$</a:t>
            </a:r>
            <a:r>
              <a:rPr lang="en-US" sz="2400" dirty="0" err="1" smtClean="0">
                <a:latin typeface="Century Gothic (Body)"/>
              </a:rPr>
              <a:t>filesize</a:t>
            </a:r>
            <a:r>
              <a:rPr lang="en-US" sz="2400" dirty="0" smtClean="0">
                <a:latin typeface="Century Gothic (Body)"/>
              </a:rPr>
              <a:t> </a:t>
            </a:r>
            <a:r>
              <a:rPr lang="en-US" sz="2400" dirty="0">
                <a:latin typeface="Century Gothic (Body)"/>
              </a:rPr>
              <a:t>= </a:t>
            </a:r>
            <a:r>
              <a:rPr lang="en-US" sz="2400" dirty="0" err="1">
                <a:latin typeface="Century Gothic (Body)"/>
              </a:rPr>
              <a:t>filesize</a:t>
            </a:r>
            <a:r>
              <a:rPr lang="en-US" sz="2400" dirty="0">
                <a:latin typeface="Century Gothic (Body)"/>
              </a:rPr>
              <a:t>( $filename );</a:t>
            </a:r>
          </a:p>
          <a:p>
            <a:pPr marL="0" indent="0">
              <a:buNone/>
            </a:pPr>
            <a:r>
              <a:rPr lang="en-US" sz="2400" dirty="0">
                <a:latin typeface="Century Gothic (Body)"/>
              </a:rPr>
              <a:t>         $</a:t>
            </a:r>
            <a:r>
              <a:rPr lang="en-US" sz="2400" dirty="0" err="1">
                <a:latin typeface="Century Gothic (Body)"/>
              </a:rPr>
              <a:t>filetext</a:t>
            </a:r>
            <a:r>
              <a:rPr lang="en-US" sz="2400" dirty="0">
                <a:latin typeface="Century Gothic (Body)"/>
              </a:rPr>
              <a:t> = </a:t>
            </a:r>
            <a:r>
              <a:rPr lang="en-US" sz="2400" dirty="0" err="1">
                <a:latin typeface="Century Gothic (Body)"/>
              </a:rPr>
              <a:t>fread</a:t>
            </a:r>
            <a:r>
              <a:rPr lang="en-US" sz="2400" dirty="0">
                <a:latin typeface="Century Gothic (Body)"/>
              </a:rPr>
              <a:t>( $file, $</a:t>
            </a:r>
            <a:r>
              <a:rPr lang="en-US" sz="2400" dirty="0" err="1">
                <a:latin typeface="Century Gothic (Body)"/>
              </a:rPr>
              <a:t>filesize</a:t>
            </a:r>
            <a:r>
              <a:rPr lang="en-US" sz="2400" dirty="0">
                <a:latin typeface="Century Gothic (Body)"/>
              </a:rPr>
              <a:t> );</a:t>
            </a:r>
          </a:p>
          <a:p>
            <a:pPr marL="0" indent="0">
              <a:buNone/>
            </a:pPr>
            <a:r>
              <a:rPr lang="en-US" sz="2400" dirty="0">
                <a:latin typeface="Century Gothic (Body)"/>
              </a:rPr>
              <a:t>         </a:t>
            </a:r>
            <a:r>
              <a:rPr lang="en-US" sz="2400" dirty="0" err="1">
                <a:latin typeface="Century Gothic (Body)"/>
              </a:rPr>
              <a:t>fclose</a:t>
            </a:r>
            <a:r>
              <a:rPr lang="en-US" sz="2400" dirty="0">
                <a:latin typeface="Century Gothic (Body)"/>
              </a:rPr>
              <a:t>( $file );</a:t>
            </a:r>
          </a:p>
          <a:p>
            <a:pPr marL="0" indent="0">
              <a:buNone/>
            </a:pPr>
            <a:r>
              <a:rPr lang="en-US" sz="2400" dirty="0">
                <a:latin typeface="Century Gothic (Body)"/>
              </a:rPr>
              <a:t>         </a:t>
            </a:r>
            <a:r>
              <a:rPr lang="en-US" sz="2400" dirty="0" smtClean="0">
                <a:latin typeface="Century Gothic (Body)"/>
              </a:rPr>
              <a:t>echo </a:t>
            </a:r>
            <a:r>
              <a:rPr lang="en-US" sz="2400" dirty="0">
                <a:latin typeface="Century Gothic (Body)"/>
              </a:rPr>
              <a:t>( "File size : $</a:t>
            </a:r>
            <a:r>
              <a:rPr lang="en-US" sz="2400" dirty="0" err="1">
                <a:latin typeface="Century Gothic (Body)"/>
              </a:rPr>
              <a:t>filesize</a:t>
            </a:r>
            <a:r>
              <a:rPr lang="en-US" sz="2400" dirty="0">
                <a:latin typeface="Century Gothic (Body)"/>
              </a:rPr>
              <a:t> bytes" );</a:t>
            </a:r>
          </a:p>
          <a:p>
            <a:pPr marL="0" indent="0">
              <a:buNone/>
            </a:pPr>
            <a:r>
              <a:rPr lang="en-US" sz="2400" dirty="0">
                <a:latin typeface="Century Gothic (Body)"/>
              </a:rPr>
              <a:t>         echo ( "&lt;pre&gt;$</a:t>
            </a:r>
            <a:r>
              <a:rPr lang="en-US" sz="2400" dirty="0" err="1">
                <a:latin typeface="Century Gothic (Body)"/>
              </a:rPr>
              <a:t>filetext</a:t>
            </a:r>
            <a:r>
              <a:rPr lang="en-US" sz="2400" dirty="0">
                <a:latin typeface="Century Gothic (Body)"/>
              </a:rPr>
              <a:t>&lt;/pre&gt;" );</a:t>
            </a:r>
          </a:p>
          <a:p>
            <a:pPr marL="0" indent="0">
              <a:buNone/>
            </a:pPr>
            <a:r>
              <a:rPr lang="en-US" sz="2400" dirty="0">
                <a:latin typeface="Century Gothic (Body)"/>
              </a:rPr>
              <a:t>      ?&gt;</a:t>
            </a:r>
          </a:p>
          <a:p>
            <a:pPr marL="0" indent="0">
              <a:buNone/>
            </a:pPr>
            <a:r>
              <a:rPr lang="en-US" sz="2400" dirty="0">
                <a:latin typeface="Century Gothic (Body)"/>
              </a:rPr>
              <a:t>      </a:t>
            </a:r>
            <a:r>
              <a:rPr lang="en-US" sz="2400" dirty="0" smtClean="0">
                <a:latin typeface="Century Gothic (Body)"/>
              </a:rPr>
              <a:t> </a:t>
            </a:r>
            <a:r>
              <a:rPr lang="en-US" sz="2400" dirty="0">
                <a:latin typeface="Century Gothic (Body)"/>
              </a:rPr>
              <a:t>&lt;/body&gt;</a:t>
            </a:r>
          </a:p>
          <a:p>
            <a:pPr marL="0" indent="0">
              <a:buNone/>
            </a:pPr>
            <a:r>
              <a:rPr lang="en-US" sz="2400" dirty="0">
                <a:latin typeface="Century Gothic (Body)"/>
              </a:rPr>
              <a:t>&lt;/html&gt;</a:t>
            </a:r>
            <a:endParaRPr lang="en-US" sz="2400" dirty="0" smtClean="0">
              <a:latin typeface="Century Gothic (Body)"/>
            </a:endParaRPr>
          </a:p>
        </p:txBody>
      </p:sp>
    </p:spTree>
    <p:extLst>
      <p:ext uri="{BB962C8B-B14F-4D97-AF65-F5344CB8AC3E}">
        <p14:creationId xmlns:p14="http://schemas.microsoft.com/office/powerpoint/2010/main" xmlns="" val="39718591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t>Writing a file</a:t>
            </a:r>
            <a:br>
              <a:rPr lang="en-US" dirty="0"/>
            </a:b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t>A </a:t>
            </a:r>
            <a:r>
              <a:rPr lang="en-US" sz="2400" dirty="0"/>
              <a:t>new file can be written or text can be appended to an existing file using the PHP </a:t>
            </a:r>
            <a:r>
              <a:rPr lang="en-US" sz="2400" b="1" dirty="0" err="1"/>
              <a:t>fwrite</a:t>
            </a:r>
            <a:r>
              <a:rPr lang="en-US" sz="2400" b="1" dirty="0"/>
              <a:t>()</a:t>
            </a:r>
            <a:r>
              <a:rPr lang="en-US" sz="2400" dirty="0"/>
              <a:t> function. This function requires two arguments specifying a </a:t>
            </a:r>
            <a:r>
              <a:rPr lang="en-US" sz="2400" b="1" dirty="0"/>
              <a:t>file pointer</a:t>
            </a:r>
            <a:r>
              <a:rPr lang="en-US" sz="2400" dirty="0"/>
              <a:t> and the string of data that is to be written. Optionally a third integer argument can be included to specify the length of the data to write. If the third argument is included, writing would will stop after the specified length has been reached.</a:t>
            </a:r>
          </a:p>
          <a:p>
            <a:r>
              <a:rPr lang="en-US" sz="2400" dirty="0"/>
              <a:t>The following example creates a new text file then writes a short text heading inside it. After closing this file its existence is confirmed using </a:t>
            </a:r>
            <a:r>
              <a:rPr lang="en-US" sz="2400" b="1" dirty="0" err="1"/>
              <a:t>file_exist</a:t>
            </a:r>
            <a:r>
              <a:rPr lang="en-US" sz="2400" b="1" dirty="0"/>
              <a:t>()</a:t>
            </a:r>
            <a:r>
              <a:rPr lang="en-US" sz="2400" dirty="0"/>
              <a:t>function which takes file name as an </a:t>
            </a:r>
            <a:r>
              <a:rPr lang="en-US" sz="2400" dirty="0" smtClean="0"/>
              <a:t>argument.</a:t>
            </a:r>
          </a:p>
          <a:p>
            <a:endParaRPr lang="en-US" sz="2400" dirty="0"/>
          </a:p>
          <a:p>
            <a:endParaRPr lang="en-US" sz="2400" dirty="0" smtClean="0">
              <a:latin typeface="Century Gothic (Body)"/>
            </a:endParaRPr>
          </a:p>
        </p:txBody>
      </p:sp>
    </p:spTree>
    <p:extLst>
      <p:ext uri="{BB962C8B-B14F-4D97-AF65-F5344CB8AC3E}">
        <p14:creationId xmlns:p14="http://schemas.microsoft.com/office/powerpoint/2010/main" xmlns="" val="33840619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pPr marL="0" indent="0">
              <a:buNone/>
            </a:pPr>
            <a:r>
              <a:rPr lang="en-US" sz="2400" dirty="0">
                <a:latin typeface="Century Gothic (Body)"/>
              </a:rPr>
              <a:t>&lt;?php</a:t>
            </a:r>
          </a:p>
          <a:p>
            <a:pPr marL="0" indent="0">
              <a:buNone/>
            </a:pPr>
            <a:r>
              <a:rPr lang="en-US" sz="2400" dirty="0">
                <a:latin typeface="Century Gothic (Body)"/>
              </a:rPr>
              <a:t>$</a:t>
            </a:r>
            <a:r>
              <a:rPr lang="en-US" sz="2400" dirty="0" err="1">
                <a:latin typeface="Century Gothic (Body)"/>
              </a:rPr>
              <a:t>fileName</a:t>
            </a:r>
            <a:r>
              <a:rPr lang="en-US" sz="2400" dirty="0">
                <a:latin typeface="Century Gothic (Body)"/>
              </a:rPr>
              <a:t> = "/</a:t>
            </a:r>
            <a:r>
              <a:rPr lang="en-US" sz="2400" dirty="0" smtClean="0">
                <a:latin typeface="Century Gothic (Body)"/>
              </a:rPr>
              <a:t>doc/testfile.txt</a:t>
            </a:r>
            <a:r>
              <a:rPr lang="en-US" sz="2400" dirty="0">
                <a:latin typeface="Century Gothic (Body)"/>
              </a:rPr>
              <a:t>";</a:t>
            </a:r>
          </a:p>
          <a:p>
            <a:pPr marL="0" indent="0">
              <a:buNone/>
            </a:pPr>
            <a:r>
              <a:rPr lang="en-US" sz="2400" dirty="0">
                <a:latin typeface="Century Gothic (Body)"/>
              </a:rPr>
              <a:t>$</a:t>
            </a:r>
            <a:r>
              <a:rPr lang="en-US" sz="2400" dirty="0" err="1">
                <a:latin typeface="Century Gothic (Body)"/>
              </a:rPr>
              <a:t>fp</a:t>
            </a:r>
            <a:r>
              <a:rPr lang="en-US" sz="2400" dirty="0">
                <a:latin typeface="Century Gothic (Body)"/>
              </a:rPr>
              <a:t> = </a:t>
            </a:r>
            <a:r>
              <a:rPr lang="en-US" sz="2400" dirty="0" err="1">
                <a:latin typeface="Century Gothic (Body)"/>
              </a:rPr>
              <a:t>fopen</a:t>
            </a:r>
            <a:r>
              <a:rPr lang="en-US" sz="2400" dirty="0">
                <a:latin typeface="Century Gothic (Body)"/>
              </a:rPr>
              <a:t>($</a:t>
            </a:r>
            <a:r>
              <a:rPr lang="en-US" sz="2400" dirty="0" err="1">
                <a:latin typeface="Century Gothic (Body)"/>
              </a:rPr>
              <a:t>fileName</a:t>
            </a:r>
            <a:r>
              <a:rPr lang="en-US" sz="2400" dirty="0">
                <a:latin typeface="Century Gothic (Body)"/>
              </a:rPr>
              <a:t>,"w");</a:t>
            </a:r>
          </a:p>
          <a:p>
            <a:pPr marL="0" indent="0">
              <a:buNone/>
            </a:pPr>
            <a:r>
              <a:rPr lang="en-US" sz="2400" dirty="0">
                <a:latin typeface="Century Gothic (Body)"/>
              </a:rPr>
              <a:t>if( $</a:t>
            </a:r>
            <a:r>
              <a:rPr lang="en-US" sz="2400" dirty="0" err="1">
                <a:latin typeface="Century Gothic (Body)"/>
              </a:rPr>
              <a:t>fp</a:t>
            </a:r>
            <a:r>
              <a:rPr lang="en-US" sz="2400" dirty="0">
                <a:latin typeface="Century Gothic (Body)"/>
              </a:rPr>
              <a:t> == false )</a:t>
            </a:r>
          </a:p>
          <a:p>
            <a:pPr marL="0" indent="0">
              <a:buNone/>
            </a:pPr>
            <a:r>
              <a:rPr lang="en-US" sz="2400" dirty="0">
                <a:latin typeface="Century Gothic (Body)"/>
              </a:rPr>
              <a:t>{</a:t>
            </a:r>
          </a:p>
          <a:p>
            <a:pPr marL="0" indent="0">
              <a:buNone/>
            </a:pPr>
            <a:r>
              <a:rPr lang="en-US" sz="2400" dirty="0">
                <a:latin typeface="Century Gothic (Body)"/>
              </a:rPr>
              <a:t>  echo ( "Error in opening file" );</a:t>
            </a:r>
          </a:p>
          <a:p>
            <a:pPr marL="0" indent="0">
              <a:buNone/>
            </a:pPr>
            <a:r>
              <a:rPr lang="en-US" sz="2400" dirty="0">
                <a:latin typeface="Century Gothic (Body)"/>
              </a:rPr>
              <a:t>  exit();</a:t>
            </a:r>
          </a:p>
          <a:p>
            <a:pPr marL="0" indent="0">
              <a:buNone/>
            </a:pPr>
            <a:r>
              <a:rPr lang="en-US" sz="2400" dirty="0">
                <a:latin typeface="Century Gothic (Body)"/>
              </a:rPr>
              <a:t>}</a:t>
            </a:r>
          </a:p>
          <a:p>
            <a:pPr marL="0" indent="0">
              <a:buNone/>
            </a:pPr>
            <a:r>
              <a:rPr lang="en-US" sz="2400" dirty="0" err="1">
                <a:latin typeface="Century Gothic (Body)"/>
              </a:rPr>
              <a:t>fwrite</a:t>
            </a:r>
            <a:r>
              <a:rPr lang="en-US" sz="2400" dirty="0">
                <a:latin typeface="Century Gothic (Body)"/>
              </a:rPr>
              <a:t>( $</a:t>
            </a:r>
            <a:r>
              <a:rPr lang="en-US" sz="2400" dirty="0" err="1">
                <a:latin typeface="Century Gothic (Body)"/>
              </a:rPr>
              <a:t>fp</a:t>
            </a:r>
            <a:r>
              <a:rPr lang="en-US" sz="2400" dirty="0">
                <a:latin typeface="Century Gothic (Body)"/>
              </a:rPr>
              <a:t>, "This is a sample text to write\n" );</a:t>
            </a:r>
          </a:p>
          <a:p>
            <a:pPr marL="0" indent="0">
              <a:buNone/>
            </a:pPr>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xmlns="" val="39250547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Closing of File </a:t>
            </a:r>
            <a:r>
              <a:rPr lang="en-US" dirty="0" err="1" smtClean="0"/>
              <a:t>fclose</a:t>
            </a:r>
            <a:r>
              <a:rPr lang="en-US" dirty="0" smtClean="0"/>
              <a:t>()</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The </a:t>
            </a:r>
            <a:r>
              <a:rPr lang="en-US" sz="2400" dirty="0" err="1"/>
              <a:t>fclose</a:t>
            </a:r>
            <a:r>
              <a:rPr lang="en-US" sz="2400" dirty="0"/>
              <a:t>() function is used to close an open file</a:t>
            </a:r>
            <a:r>
              <a:rPr lang="en-US" sz="2400" dirty="0" smtClean="0"/>
              <a:t>.</a:t>
            </a:r>
          </a:p>
          <a:p>
            <a:r>
              <a:rPr lang="en-US" sz="2400" dirty="0"/>
              <a:t>It's a good programming practice to close all files after you have finished with them. You don't want an open file running around on your server taking up resources</a:t>
            </a:r>
            <a:r>
              <a:rPr lang="en-US" sz="2400" dirty="0" smtClean="0"/>
              <a:t>!</a:t>
            </a:r>
          </a:p>
          <a:p>
            <a:r>
              <a:rPr lang="en-US" sz="2400" dirty="0"/>
              <a:t>&lt;?php</a:t>
            </a:r>
            <a:br>
              <a:rPr lang="en-US" sz="2400" dirty="0"/>
            </a:br>
            <a:r>
              <a:rPr lang="en-US" sz="2400" dirty="0" smtClean="0"/>
              <a:t>// </a:t>
            </a:r>
            <a:r>
              <a:rPr lang="en-US" sz="2400" dirty="0"/>
              <a:t>some code to be executed....</a:t>
            </a:r>
            <a:br>
              <a:rPr lang="en-US" sz="2400" dirty="0"/>
            </a:br>
            <a:r>
              <a:rPr lang="en-US" sz="2400" dirty="0" err="1"/>
              <a:t>fclose</a:t>
            </a:r>
            <a:r>
              <a:rPr lang="en-US" sz="2400" dirty="0"/>
              <a:t>($</a:t>
            </a:r>
            <a:r>
              <a:rPr lang="en-US" sz="2400" dirty="0" err="1"/>
              <a:t>myfile</a:t>
            </a:r>
            <a:r>
              <a:rPr lang="en-US" sz="2400" dirty="0"/>
              <a:t>);</a:t>
            </a:r>
            <a:br>
              <a:rPr lang="en-US" sz="2400" dirty="0"/>
            </a:br>
            <a:r>
              <a:rPr lang="en-US" sz="2400" dirty="0"/>
              <a:t>?&gt;</a:t>
            </a:r>
            <a:endParaRPr lang="en-US" sz="2400" dirty="0" smtClean="0">
              <a:latin typeface="Century Gothic (Body)"/>
            </a:endParaRPr>
          </a:p>
        </p:txBody>
      </p:sp>
    </p:spTree>
    <p:extLst>
      <p:ext uri="{BB962C8B-B14F-4D97-AF65-F5344CB8AC3E}">
        <p14:creationId xmlns:p14="http://schemas.microsoft.com/office/powerpoint/2010/main" xmlns="" val="10570862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PHP Read Single Line - </a:t>
            </a:r>
            <a:r>
              <a:rPr lang="en-US" dirty="0" err="1"/>
              <a:t>fgets</a:t>
            </a:r>
            <a:r>
              <a:rPr lang="en-US" dirty="0"/>
              <a:t>()</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The </a:t>
            </a:r>
            <a:r>
              <a:rPr lang="en-US" sz="2400" dirty="0" err="1"/>
              <a:t>fgets</a:t>
            </a:r>
            <a:r>
              <a:rPr lang="en-US" sz="2400" dirty="0"/>
              <a:t>() function is used to read a single line from a file.</a:t>
            </a:r>
          </a:p>
          <a:p>
            <a:r>
              <a:rPr lang="en-US" sz="2400" dirty="0"/>
              <a:t>The example below outputs the first line of the </a:t>
            </a:r>
            <a:r>
              <a:rPr lang="en-US" sz="2400" dirty="0" smtClean="0"/>
              <a:t>“testfile.txt" </a:t>
            </a:r>
            <a:r>
              <a:rPr lang="en-US" sz="2400" dirty="0"/>
              <a:t>file:</a:t>
            </a:r>
          </a:p>
          <a:p>
            <a:r>
              <a:rPr lang="en-US" sz="2400" dirty="0"/>
              <a:t>&lt;?php</a:t>
            </a:r>
            <a:br>
              <a:rPr lang="en-US" sz="2400" dirty="0"/>
            </a:br>
            <a:r>
              <a:rPr lang="en-US" sz="2400" dirty="0"/>
              <a:t>$</a:t>
            </a:r>
            <a:r>
              <a:rPr lang="en-US" sz="2400" dirty="0" err="1"/>
              <a:t>myfile</a:t>
            </a:r>
            <a:r>
              <a:rPr lang="en-US" sz="2400" dirty="0"/>
              <a:t> = </a:t>
            </a:r>
            <a:r>
              <a:rPr lang="en-US" sz="2400" dirty="0" err="1"/>
              <a:t>fopen</a:t>
            </a:r>
            <a:r>
              <a:rPr lang="en-US" sz="2400" dirty="0" smtClean="0"/>
              <a:t>(“testfile.txt</a:t>
            </a:r>
            <a:r>
              <a:rPr lang="en-US" sz="2400" dirty="0"/>
              <a:t>", "r") or die("Unable to open file!");</a:t>
            </a:r>
            <a:br>
              <a:rPr lang="en-US" sz="2400" dirty="0"/>
            </a:br>
            <a:r>
              <a:rPr lang="en-US" sz="2400" dirty="0"/>
              <a:t>echo </a:t>
            </a:r>
            <a:r>
              <a:rPr lang="en-US" sz="2400" dirty="0" err="1"/>
              <a:t>fgets</a:t>
            </a:r>
            <a:r>
              <a:rPr lang="en-US" sz="2400" dirty="0"/>
              <a:t>($</a:t>
            </a:r>
            <a:r>
              <a:rPr lang="en-US" sz="2400" dirty="0" err="1"/>
              <a:t>myfile</a:t>
            </a:r>
            <a:r>
              <a:rPr lang="en-US" sz="2400" dirty="0"/>
              <a:t>);</a:t>
            </a:r>
            <a:br>
              <a:rPr lang="en-US" sz="2400" dirty="0"/>
            </a:br>
            <a:r>
              <a:rPr lang="en-US" sz="2400" dirty="0" err="1"/>
              <a:t>fclose</a:t>
            </a:r>
            <a:r>
              <a:rPr lang="en-US" sz="2400" dirty="0"/>
              <a:t>($</a:t>
            </a:r>
            <a:r>
              <a:rPr lang="en-US" sz="2400" dirty="0" err="1"/>
              <a:t>myfile</a:t>
            </a:r>
            <a:r>
              <a:rPr lang="en-US" sz="2400" dirty="0"/>
              <a:t>);</a:t>
            </a:r>
            <a:br>
              <a:rPr lang="en-US" sz="2400" dirty="0"/>
            </a:br>
            <a:r>
              <a:rPr lang="en-US" sz="2400" dirty="0"/>
              <a:t>?&gt;</a:t>
            </a:r>
            <a:endParaRPr lang="en-US" sz="2400" dirty="0" smtClean="0">
              <a:latin typeface="Century Gothic (Body)"/>
            </a:endParaRPr>
          </a:p>
        </p:txBody>
      </p:sp>
    </p:spTree>
    <p:extLst>
      <p:ext uri="{BB962C8B-B14F-4D97-AF65-F5344CB8AC3E}">
        <p14:creationId xmlns:p14="http://schemas.microsoft.com/office/powerpoint/2010/main" xmlns="" val="2610633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PHP Read Single Character - </a:t>
            </a:r>
            <a:r>
              <a:rPr lang="en-US" dirty="0" err="1"/>
              <a:t>fgetc</a:t>
            </a:r>
            <a:r>
              <a:rPr lang="en-US" dirty="0"/>
              <a:t>()</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The </a:t>
            </a:r>
            <a:r>
              <a:rPr lang="en-US" sz="2400" dirty="0" err="1"/>
              <a:t>fgetc</a:t>
            </a:r>
            <a:r>
              <a:rPr lang="en-US" sz="2400" dirty="0"/>
              <a:t>() function is used to read a single character from a file.</a:t>
            </a:r>
          </a:p>
          <a:p>
            <a:r>
              <a:rPr lang="en-US" sz="2400" dirty="0"/>
              <a:t>The example below reads the </a:t>
            </a:r>
            <a:r>
              <a:rPr lang="en-US" sz="2400" dirty="0" smtClean="0"/>
              <a:t>“</a:t>
            </a:r>
            <a:r>
              <a:rPr lang="en-US" sz="2400" dirty="0" err="1" smtClean="0"/>
              <a:t>testfile</a:t>
            </a:r>
            <a:r>
              <a:rPr lang="en-US" sz="2400" dirty="0" smtClean="0"/>
              <a:t>" </a:t>
            </a:r>
            <a:r>
              <a:rPr lang="en-US" sz="2400" dirty="0"/>
              <a:t>file character by character, until end-of-file is reached</a:t>
            </a:r>
            <a:r>
              <a:rPr lang="en-US" sz="2400" dirty="0" smtClean="0"/>
              <a:t>:</a:t>
            </a:r>
          </a:p>
          <a:p>
            <a:r>
              <a:rPr lang="en-US" sz="2400" dirty="0"/>
              <a:t>&lt;?php</a:t>
            </a:r>
            <a:br>
              <a:rPr lang="en-US" sz="2400" dirty="0"/>
            </a:br>
            <a:r>
              <a:rPr lang="en-US" sz="2400" dirty="0"/>
              <a:t>$</a:t>
            </a:r>
            <a:r>
              <a:rPr lang="en-US" sz="2400" dirty="0" err="1"/>
              <a:t>myfile</a:t>
            </a:r>
            <a:r>
              <a:rPr lang="en-US" sz="2400" dirty="0"/>
              <a:t> = </a:t>
            </a:r>
            <a:r>
              <a:rPr lang="en-US" sz="2400" dirty="0" err="1"/>
              <a:t>fopen</a:t>
            </a:r>
            <a:r>
              <a:rPr lang="en-US" sz="2400" dirty="0" smtClean="0"/>
              <a:t>(“testfile.txt",</a:t>
            </a:r>
            <a:r>
              <a:rPr lang="en-US" sz="2400" dirty="0"/>
              <a:t> "r") or die("Unable to open file!");</a:t>
            </a:r>
            <a:br>
              <a:rPr lang="en-US" sz="2400" dirty="0"/>
            </a:br>
            <a:r>
              <a:rPr lang="en-US" sz="2400" dirty="0"/>
              <a:t>// Output one character until end-of-file</a:t>
            </a:r>
            <a:br>
              <a:rPr lang="en-US" sz="2400" dirty="0"/>
            </a:br>
            <a:r>
              <a:rPr lang="en-US" sz="2400" dirty="0"/>
              <a:t>while(!</a:t>
            </a:r>
            <a:r>
              <a:rPr lang="en-US" sz="2400" dirty="0" err="1"/>
              <a:t>feof</a:t>
            </a:r>
            <a:r>
              <a:rPr lang="en-US" sz="2400" dirty="0"/>
              <a:t>($</a:t>
            </a:r>
            <a:r>
              <a:rPr lang="en-US" sz="2400" dirty="0" err="1"/>
              <a:t>myfile</a:t>
            </a:r>
            <a:r>
              <a:rPr lang="en-US" sz="2400" dirty="0"/>
              <a:t>)) {</a:t>
            </a:r>
            <a:br>
              <a:rPr lang="en-US" sz="2400" dirty="0"/>
            </a:br>
            <a:r>
              <a:rPr lang="en-US" sz="2400" dirty="0"/>
              <a:t>  echo </a:t>
            </a:r>
            <a:r>
              <a:rPr lang="en-US" sz="2400" dirty="0" err="1"/>
              <a:t>fgetc</a:t>
            </a:r>
            <a:r>
              <a:rPr lang="en-US" sz="2400" dirty="0"/>
              <a:t>($</a:t>
            </a:r>
            <a:r>
              <a:rPr lang="en-US" sz="2400" dirty="0" err="1"/>
              <a:t>myfile</a:t>
            </a:r>
            <a:r>
              <a:rPr lang="en-US" sz="2400" dirty="0"/>
              <a:t>);</a:t>
            </a:r>
            <a:br>
              <a:rPr lang="en-US" sz="2400" dirty="0"/>
            </a:br>
            <a:r>
              <a:rPr lang="en-US" sz="2400" dirty="0"/>
              <a:t>}</a:t>
            </a:r>
            <a:br>
              <a:rPr lang="en-US" sz="2400" dirty="0"/>
            </a:br>
            <a:r>
              <a:rPr lang="en-US" sz="2400" dirty="0" err="1"/>
              <a:t>fclose</a:t>
            </a:r>
            <a:r>
              <a:rPr lang="en-US" sz="2400" dirty="0"/>
              <a:t>($</a:t>
            </a:r>
            <a:r>
              <a:rPr lang="en-US" sz="2400" dirty="0" err="1"/>
              <a:t>myfile</a:t>
            </a:r>
            <a:r>
              <a:rPr lang="en-US" sz="2400" dirty="0"/>
              <a:t>);</a:t>
            </a:r>
            <a:br>
              <a:rPr lang="en-US" sz="2400" dirty="0"/>
            </a:br>
            <a:r>
              <a:rPr lang="en-US" sz="2400" dirty="0"/>
              <a:t>?&gt;</a:t>
            </a:r>
          </a:p>
        </p:txBody>
      </p:sp>
    </p:spTree>
    <p:extLst>
      <p:ext uri="{BB962C8B-B14F-4D97-AF65-F5344CB8AC3E}">
        <p14:creationId xmlns:p14="http://schemas.microsoft.com/office/powerpoint/2010/main" xmlns="" val="37573504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PHP Read Single Character - </a:t>
            </a:r>
            <a:r>
              <a:rPr lang="en-US" dirty="0" err="1" smtClean="0"/>
              <a:t>fgetc</a:t>
            </a:r>
            <a:r>
              <a:rPr lang="en-US" dirty="0" smtClean="0"/>
              <a:t>()</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The directory functions allow you to retrieve information about directories and their contents</a:t>
            </a:r>
            <a:r>
              <a:rPr lang="en-US" sz="2400" dirty="0" smtClean="0"/>
              <a:t>.</a:t>
            </a:r>
          </a:p>
          <a:p>
            <a:r>
              <a:rPr lang="en-US" sz="2400" dirty="0"/>
              <a:t>The PHP directory functions are part of the PHP core. No installation is required to use these functions</a:t>
            </a:r>
            <a:r>
              <a:rPr lang="en-US" sz="2400" dirty="0" smtClean="0"/>
              <a:t>.</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xmlns="" val="4001276190"/>
              </p:ext>
            </p:extLst>
          </p:nvPr>
        </p:nvGraphicFramePr>
        <p:xfrm>
          <a:off x="569891" y="3335628"/>
          <a:ext cx="8133008" cy="3374535"/>
        </p:xfrm>
        <a:graphic>
          <a:graphicData uri="http://schemas.openxmlformats.org/drawingml/2006/table">
            <a:tbl>
              <a:tblPr/>
              <a:tblGrid>
                <a:gridCol w="813301"/>
                <a:gridCol w="6913057"/>
                <a:gridCol w="406651"/>
              </a:tblGrid>
              <a:tr h="808014">
                <a:tc>
                  <a:txBody>
                    <a:bodyPr/>
                    <a:lstStyle/>
                    <a:p>
                      <a:pPr algn="l" fontAlgn="t"/>
                      <a:r>
                        <a:rPr lang="en-US" sz="1600" dirty="0" err="1">
                          <a:effectLst/>
                        </a:rPr>
                        <a:t>Sr.No</a:t>
                      </a:r>
                      <a:endParaRPr lang="en-US" sz="1600" dirty="0">
                        <a:effectLst/>
                      </a:endParaRP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Function &amp; Description</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PHP</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31764">
                <a:tc>
                  <a:txBody>
                    <a:bodyPr/>
                    <a:lstStyle/>
                    <a:p>
                      <a:pPr fontAlgn="t"/>
                      <a:r>
                        <a:rPr lang="en-US" sz="1600">
                          <a:effectLst/>
                        </a:rPr>
                        <a:t>1</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2"/>
                        </a:rPr>
                        <a:t>chdir</a:t>
                      </a:r>
                      <a:r>
                        <a:rPr lang="en-US" sz="1600" b="1" u="none" strike="noStrike" dirty="0" smtClean="0">
                          <a:solidFill>
                            <a:srgbClr val="313131"/>
                          </a:solidFill>
                          <a:effectLst/>
                          <a:hlinkClick r:id="rId2"/>
                        </a:rPr>
                        <a:t>()</a:t>
                      </a:r>
                      <a:r>
                        <a:rPr lang="en-US" sz="1600" b="1" u="none" strike="noStrike" dirty="0" smtClean="0">
                          <a:solidFill>
                            <a:srgbClr val="313131"/>
                          </a:solidFill>
                          <a:effectLst/>
                        </a:rPr>
                        <a:t>  </a:t>
                      </a:r>
                      <a:r>
                        <a:rPr lang="en-US" sz="1600" dirty="0" smtClean="0">
                          <a:solidFill>
                            <a:srgbClr val="000000"/>
                          </a:solidFill>
                          <a:effectLst/>
                        </a:rPr>
                        <a:t>Changes </a:t>
                      </a:r>
                      <a:r>
                        <a:rPr lang="en-US" sz="1600" dirty="0">
                          <a:solidFill>
                            <a:srgbClr val="000000"/>
                          </a:solidFill>
                          <a:effectLst/>
                        </a:rPr>
                        <a:t>current directory</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1764">
                <a:tc>
                  <a:txBody>
                    <a:bodyPr/>
                    <a:lstStyle/>
                    <a:p>
                      <a:pPr fontAlgn="t"/>
                      <a:r>
                        <a:rPr lang="en-US" sz="1600">
                          <a:effectLst/>
                        </a:rPr>
                        <a:t>2</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3"/>
                        </a:rPr>
                        <a:t>chroot</a:t>
                      </a:r>
                      <a:r>
                        <a:rPr lang="en-US" sz="1600" b="1" u="none" strike="noStrike" dirty="0" smtClean="0">
                          <a:solidFill>
                            <a:srgbClr val="313131"/>
                          </a:solidFill>
                          <a:effectLst/>
                          <a:hlinkClick r:id="rId3"/>
                        </a:rPr>
                        <a:t>()</a:t>
                      </a:r>
                      <a:r>
                        <a:rPr lang="en-US" sz="1600" b="1" u="none" strike="noStrike" dirty="0" smtClean="0">
                          <a:solidFill>
                            <a:srgbClr val="313131"/>
                          </a:solidFill>
                          <a:effectLst/>
                        </a:rPr>
                        <a:t>  </a:t>
                      </a:r>
                      <a:r>
                        <a:rPr lang="en-US" sz="1600" dirty="0" smtClean="0">
                          <a:solidFill>
                            <a:srgbClr val="000000"/>
                          </a:solidFill>
                          <a:effectLst/>
                        </a:rPr>
                        <a:t>Change </a:t>
                      </a:r>
                      <a:r>
                        <a:rPr lang="en-US" sz="1600" dirty="0">
                          <a:solidFill>
                            <a:srgbClr val="000000"/>
                          </a:solidFill>
                          <a:effectLst/>
                        </a:rPr>
                        <a:t>the root directory</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smtClean="0">
                          <a:effectLst/>
                        </a:rPr>
                        <a:t>4</a:t>
                      </a:r>
                      <a:endParaRPr lang="en-US" sz="1600" dirty="0">
                        <a:effectLst/>
                      </a:endParaRP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7984">
                <a:tc>
                  <a:txBody>
                    <a:bodyPr/>
                    <a:lstStyle/>
                    <a:p>
                      <a:pPr fontAlgn="t"/>
                      <a:r>
                        <a:rPr lang="en-US" sz="1600" dirty="0">
                          <a:effectLst/>
                        </a:rPr>
                        <a:t>3</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4"/>
                        </a:rPr>
                        <a:t>dir</a:t>
                      </a:r>
                      <a:r>
                        <a:rPr lang="en-US" sz="1600" b="1" u="none" strike="noStrike" dirty="0" smtClean="0">
                          <a:solidFill>
                            <a:srgbClr val="313131"/>
                          </a:solidFill>
                          <a:effectLst/>
                          <a:hlinkClick r:id="rId4"/>
                        </a:rPr>
                        <a:t>()</a:t>
                      </a:r>
                      <a:r>
                        <a:rPr lang="en-US" sz="1600" b="1" u="none" strike="noStrike" dirty="0" smtClean="0">
                          <a:solidFill>
                            <a:srgbClr val="313131"/>
                          </a:solidFill>
                          <a:effectLst/>
                        </a:rPr>
                        <a:t>  </a:t>
                      </a:r>
                      <a:r>
                        <a:rPr lang="en-US" sz="1600" dirty="0" smtClean="0">
                          <a:solidFill>
                            <a:srgbClr val="000000"/>
                          </a:solidFill>
                          <a:effectLst/>
                        </a:rPr>
                        <a:t>Opens </a:t>
                      </a:r>
                      <a:r>
                        <a:rPr lang="en-US" sz="1600" dirty="0">
                          <a:solidFill>
                            <a:srgbClr val="000000"/>
                          </a:solidFill>
                          <a:effectLst/>
                        </a:rPr>
                        <a:t>a directory handle and returns an object.</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1764">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5"/>
                        </a:rPr>
                        <a:t>closedir</a:t>
                      </a:r>
                      <a:r>
                        <a:rPr lang="en-US" sz="1600" b="1" u="none" strike="noStrike" dirty="0" smtClean="0">
                          <a:solidFill>
                            <a:srgbClr val="313131"/>
                          </a:solidFill>
                          <a:effectLst/>
                          <a:hlinkClick r:id="rId5"/>
                        </a:rPr>
                        <a:t>()</a:t>
                      </a:r>
                      <a:r>
                        <a:rPr lang="en-US" sz="1600" b="1" u="none" strike="noStrike" dirty="0" smtClean="0">
                          <a:solidFill>
                            <a:srgbClr val="313131"/>
                          </a:solidFill>
                          <a:effectLst/>
                        </a:rPr>
                        <a:t>  </a:t>
                      </a:r>
                      <a:r>
                        <a:rPr lang="en-US" sz="1600" dirty="0" smtClean="0">
                          <a:solidFill>
                            <a:srgbClr val="000000"/>
                          </a:solidFill>
                          <a:effectLst/>
                        </a:rPr>
                        <a:t>Closes </a:t>
                      </a:r>
                      <a:r>
                        <a:rPr lang="en-US" sz="1600" dirty="0">
                          <a:solidFill>
                            <a:srgbClr val="000000"/>
                          </a:solidFill>
                          <a:effectLst/>
                        </a:rPr>
                        <a:t>a directory</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1764">
                <a:tc>
                  <a:txBody>
                    <a:bodyPr/>
                    <a:lstStyle/>
                    <a:p>
                      <a:pPr fontAlgn="t"/>
                      <a:r>
                        <a:rPr lang="en-US" sz="1600">
                          <a:effectLst/>
                        </a:rPr>
                        <a:t>5</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6"/>
                        </a:rPr>
                        <a:t>getcwd</a:t>
                      </a:r>
                      <a:r>
                        <a:rPr lang="en-US" sz="1600" b="1" u="none" strike="noStrike" dirty="0" smtClean="0">
                          <a:solidFill>
                            <a:srgbClr val="313131"/>
                          </a:solidFill>
                          <a:effectLst/>
                          <a:hlinkClick r:id="rId6"/>
                        </a:rPr>
                        <a:t>()</a:t>
                      </a:r>
                      <a:r>
                        <a:rPr lang="en-US" sz="1600" b="1" u="none" strike="noStrike" dirty="0" smtClean="0">
                          <a:solidFill>
                            <a:srgbClr val="313131"/>
                          </a:solidFill>
                          <a:effectLst/>
                        </a:rPr>
                        <a:t>  </a:t>
                      </a:r>
                      <a:r>
                        <a:rPr lang="en-US" sz="1600" dirty="0" smtClean="0">
                          <a:solidFill>
                            <a:srgbClr val="000000"/>
                          </a:solidFill>
                          <a:effectLst/>
                        </a:rPr>
                        <a:t>Gets </a:t>
                      </a:r>
                      <a:r>
                        <a:rPr lang="en-US" sz="1600" dirty="0">
                          <a:solidFill>
                            <a:srgbClr val="000000"/>
                          </a:solidFill>
                          <a:effectLst/>
                        </a:rPr>
                        <a:t>the current working directory.</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1764">
                <a:tc>
                  <a:txBody>
                    <a:bodyPr/>
                    <a:lstStyle/>
                    <a:p>
                      <a:pPr fontAlgn="t"/>
                      <a:r>
                        <a:rPr lang="en-US" sz="1600">
                          <a:effectLst/>
                        </a:rPr>
                        <a:t>6</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7"/>
                        </a:rPr>
                        <a:t>opendir</a:t>
                      </a:r>
                      <a:r>
                        <a:rPr lang="en-US" sz="1600" b="1" u="none" strike="noStrike" dirty="0" smtClean="0">
                          <a:solidFill>
                            <a:srgbClr val="313131"/>
                          </a:solidFill>
                          <a:effectLst/>
                          <a:hlinkClick r:id="rId7"/>
                        </a:rPr>
                        <a:t>()</a:t>
                      </a:r>
                      <a:r>
                        <a:rPr lang="en-US" sz="1600" b="1" u="none" strike="noStrike" dirty="0" smtClean="0">
                          <a:solidFill>
                            <a:srgbClr val="313131"/>
                          </a:solidFill>
                          <a:effectLst/>
                        </a:rPr>
                        <a:t>  </a:t>
                      </a:r>
                      <a:r>
                        <a:rPr lang="en-US" sz="1600" dirty="0" smtClean="0">
                          <a:solidFill>
                            <a:srgbClr val="000000"/>
                          </a:solidFill>
                          <a:effectLst/>
                        </a:rPr>
                        <a:t>Open </a:t>
                      </a:r>
                      <a:r>
                        <a:rPr lang="en-US" sz="1600" dirty="0">
                          <a:solidFill>
                            <a:srgbClr val="000000"/>
                          </a:solidFill>
                          <a:effectLst/>
                        </a:rPr>
                        <a:t>directory handle</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1764">
                <a:tc>
                  <a:txBody>
                    <a:bodyPr/>
                    <a:lstStyle/>
                    <a:p>
                      <a:pPr fontAlgn="t"/>
                      <a:r>
                        <a:rPr lang="en-US" sz="1600">
                          <a:effectLst/>
                        </a:rPr>
                        <a:t>7</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8"/>
                        </a:rPr>
                        <a:t>readdir</a:t>
                      </a:r>
                      <a:r>
                        <a:rPr lang="en-US" sz="1600" b="1" u="none" strike="noStrike" dirty="0" smtClean="0">
                          <a:solidFill>
                            <a:srgbClr val="313131"/>
                          </a:solidFill>
                          <a:effectLst/>
                          <a:hlinkClick r:id="rId8"/>
                        </a:rPr>
                        <a:t>()</a:t>
                      </a:r>
                      <a:r>
                        <a:rPr lang="en-US" sz="1600" b="1" u="none" strike="noStrike" dirty="0" smtClean="0">
                          <a:solidFill>
                            <a:srgbClr val="313131"/>
                          </a:solidFill>
                          <a:effectLst/>
                        </a:rPr>
                        <a:t>  </a:t>
                      </a:r>
                      <a:r>
                        <a:rPr lang="en-US" sz="1600" dirty="0" smtClean="0">
                          <a:solidFill>
                            <a:srgbClr val="000000"/>
                          </a:solidFill>
                          <a:effectLst/>
                        </a:rPr>
                        <a:t>Read </a:t>
                      </a:r>
                      <a:r>
                        <a:rPr lang="en-US" sz="1600" dirty="0">
                          <a:solidFill>
                            <a:srgbClr val="000000"/>
                          </a:solidFill>
                          <a:effectLst/>
                        </a:rPr>
                        <a:t>entry from directory handle</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1764">
                <a:tc>
                  <a:txBody>
                    <a:bodyPr/>
                    <a:lstStyle/>
                    <a:p>
                      <a:pPr fontAlgn="t"/>
                      <a:r>
                        <a:rPr lang="en-US" sz="1600">
                          <a:effectLst/>
                        </a:rPr>
                        <a:t>8</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9"/>
                        </a:rPr>
                        <a:t>rewinddir</a:t>
                      </a:r>
                      <a:r>
                        <a:rPr lang="en-US" sz="1600" b="1" u="none" strike="noStrike" dirty="0" smtClean="0">
                          <a:solidFill>
                            <a:srgbClr val="313131"/>
                          </a:solidFill>
                          <a:effectLst/>
                          <a:hlinkClick r:id="rId9"/>
                        </a:rPr>
                        <a:t>()</a:t>
                      </a:r>
                      <a:r>
                        <a:rPr lang="en-US" sz="1600" b="1" u="none" strike="noStrike" dirty="0" smtClean="0">
                          <a:solidFill>
                            <a:srgbClr val="313131"/>
                          </a:solidFill>
                          <a:effectLst/>
                        </a:rPr>
                        <a:t>  </a:t>
                      </a:r>
                      <a:r>
                        <a:rPr lang="en-US" sz="1600" dirty="0" smtClean="0">
                          <a:solidFill>
                            <a:srgbClr val="000000"/>
                          </a:solidFill>
                          <a:effectLst/>
                        </a:rPr>
                        <a:t>Rewind </a:t>
                      </a:r>
                      <a:r>
                        <a:rPr lang="en-US" sz="1600" dirty="0">
                          <a:solidFill>
                            <a:srgbClr val="000000"/>
                          </a:solidFill>
                          <a:effectLst/>
                        </a:rPr>
                        <a:t>directory handle</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7984">
                <a:tc>
                  <a:txBody>
                    <a:bodyPr/>
                    <a:lstStyle/>
                    <a:p>
                      <a:pPr fontAlgn="t"/>
                      <a:r>
                        <a:rPr lang="en-US" sz="1600">
                          <a:effectLst/>
                        </a:rPr>
                        <a:t>9</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10"/>
                        </a:rPr>
                        <a:t>scandir</a:t>
                      </a:r>
                      <a:r>
                        <a:rPr lang="en-US" sz="1600" b="1" u="none" strike="noStrike" dirty="0" smtClean="0">
                          <a:solidFill>
                            <a:srgbClr val="313131"/>
                          </a:solidFill>
                          <a:effectLst/>
                          <a:hlinkClick r:id="rId10"/>
                        </a:rPr>
                        <a:t>()</a:t>
                      </a:r>
                      <a:r>
                        <a:rPr lang="en-US" sz="1600" b="1" u="none" strike="noStrike" dirty="0" smtClean="0">
                          <a:solidFill>
                            <a:srgbClr val="313131"/>
                          </a:solidFill>
                          <a:effectLst/>
                        </a:rPr>
                        <a:t>  </a:t>
                      </a:r>
                      <a:r>
                        <a:rPr lang="en-US" sz="1600" dirty="0" smtClean="0">
                          <a:solidFill>
                            <a:srgbClr val="000000"/>
                          </a:solidFill>
                          <a:effectLst/>
                        </a:rPr>
                        <a:t>List </a:t>
                      </a:r>
                      <a:r>
                        <a:rPr lang="en-US" sz="1600" dirty="0">
                          <a:solidFill>
                            <a:srgbClr val="000000"/>
                          </a:solidFill>
                          <a:effectLst/>
                        </a:rPr>
                        <a:t>files and directories inside the specified path</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5</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433406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5" y="624111"/>
            <a:ext cx="6683765" cy="715293"/>
          </a:xfrm>
        </p:spPr>
        <p:txBody>
          <a:bodyPr/>
          <a:lstStyle/>
          <a:p>
            <a:r>
              <a:rPr lang="en-US" dirty="0" smtClean="0"/>
              <a:t>Example</a:t>
            </a:r>
            <a:endParaRPr lang="en-US" dirty="0"/>
          </a:p>
        </p:txBody>
      </p:sp>
      <p:sp>
        <p:nvSpPr>
          <p:cNvPr id="3" name="Content Placeholder 2"/>
          <p:cNvSpPr>
            <a:spLocks noGrp="1"/>
          </p:cNvSpPr>
          <p:nvPr>
            <p:ph idx="1"/>
          </p:nvPr>
        </p:nvSpPr>
        <p:spPr>
          <a:xfrm>
            <a:off x="482958" y="1339404"/>
            <a:ext cx="8145501" cy="4571819"/>
          </a:xfrm>
        </p:spPr>
        <p:txBody>
          <a:bodyPr/>
          <a:lstStyle/>
          <a:p>
            <a:r>
              <a:rPr lang="en-US" dirty="0"/>
              <a:t>&lt;?php </a:t>
            </a:r>
            <a:br>
              <a:rPr lang="en-US" dirty="0"/>
            </a:br>
            <a:r>
              <a:rPr lang="en-US" dirty="0"/>
              <a:t>$d = </a:t>
            </a:r>
            <a:r>
              <a:rPr lang="en-US" dirty="0" err="1"/>
              <a:t>dir</a:t>
            </a:r>
            <a:r>
              <a:rPr lang="en-US" dirty="0"/>
              <a:t>(</a:t>
            </a:r>
            <a:r>
              <a:rPr lang="en-US" dirty="0" err="1"/>
              <a:t>getcwd</a:t>
            </a:r>
            <a:r>
              <a:rPr lang="en-US" dirty="0"/>
              <a:t>());</a:t>
            </a:r>
            <a:br>
              <a:rPr lang="en-US" dirty="0"/>
            </a:br>
            <a:r>
              <a:rPr lang="en-US" dirty="0"/>
              <a:t/>
            </a:r>
            <a:br>
              <a:rPr lang="en-US" dirty="0"/>
            </a:br>
            <a:r>
              <a:rPr lang="en-US" dirty="0"/>
              <a:t>echo "Handle: " . $d-&gt;handle . "&lt;</a:t>
            </a:r>
            <a:r>
              <a:rPr lang="en-US" dirty="0" err="1"/>
              <a:t>br</a:t>
            </a:r>
            <a:r>
              <a:rPr lang="en-US" dirty="0"/>
              <a:t>&gt;";</a:t>
            </a:r>
            <a:br>
              <a:rPr lang="en-US" dirty="0"/>
            </a:br>
            <a:r>
              <a:rPr lang="en-US" dirty="0"/>
              <a:t>echo "Path: " . $d-&gt;path . "&lt;</a:t>
            </a:r>
            <a:r>
              <a:rPr lang="en-US" dirty="0" err="1"/>
              <a:t>br</a:t>
            </a:r>
            <a:r>
              <a:rPr lang="en-US" dirty="0"/>
              <a:t>&gt;";</a:t>
            </a:r>
            <a:br>
              <a:rPr lang="en-US" dirty="0"/>
            </a:br>
            <a:r>
              <a:rPr lang="en-US" dirty="0"/>
              <a:t/>
            </a:r>
            <a:br>
              <a:rPr lang="en-US" dirty="0"/>
            </a:br>
            <a:r>
              <a:rPr lang="en-US" dirty="0"/>
              <a:t>while (($file = $d-&gt;read()) !== false){ </a:t>
            </a:r>
            <a:br>
              <a:rPr lang="en-US" dirty="0"/>
            </a:br>
            <a:r>
              <a:rPr lang="en-US" dirty="0"/>
              <a:t>  echo "filename: " . $file . "&lt;</a:t>
            </a:r>
            <a:r>
              <a:rPr lang="en-US" dirty="0" err="1"/>
              <a:t>br</a:t>
            </a:r>
            <a:r>
              <a:rPr lang="en-US" dirty="0"/>
              <a:t>&gt;"; </a:t>
            </a:r>
            <a:br>
              <a:rPr lang="en-US" dirty="0"/>
            </a:br>
            <a:r>
              <a:rPr lang="en-US" dirty="0"/>
              <a:t>} </a:t>
            </a:r>
            <a:br>
              <a:rPr lang="en-US" dirty="0"/>
            </a:br>
            <a:r>
              <a:rPr lang="en-US" dirty="0"/>
              <a:t>$d-&gt;close(); </a:t>
            </a:r>
            <a:br>
              <a:rPr lang="en-US" dirty="0"/>
            </a:br>
            <a:r>
              <a:rPr lang="en-US" dirty="0"/>
              <a:t>?&gt;</a:t>
            </a:r>
          </a:p>
        </p:txBody>
      </p:sp>
    </p:spTree>
    <p:extLst>
      <p:ext uri="{BB962C8B-B14F-4D97-AF65-F5344CB8AC3E}">
        <p14:creationId xmlns:p14="http://schemas.microsoft.com/office/powerpoint/2010/main" xmlns="" val="16008048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PHP Filesystem</a:t>
            </a:r>
          </a:p>
        </p:txBody>
      </p:sp>
      <p:sp>
        <p:nvSpPr>
          <p:cNvPr id="3" name="Content Placeholder 2"/>
          <p:cNvSpPr>
            <a:spLocks noGrp="1"/>
          </p:cNvSpPr>
          <p:nvPr>
            <p:ph idx="1"/>
          </p:nvPr>
        </p:nvSpPr>
        <p:spPr>
          <a:xfrm>
            <a:off x="502276" y="1403799"/>
            <a:ext cx="8393805" cy="5280337"/>
          </a:xfrm>
        </p:spPr>
        <p:txBody>
          <a:bodyPr>
            <a:normAutofit/>
          </a:bodyPr>
          <a:lstStyle/>
          <a:p>
            <a:r>
              <a:rPr lang="en-US" sz="2400" dirty="0"/>
              <a:t>The filesystem functions allow you to access and manipulate the filesystem.</a:t>
            </a:r>
          </a:p>
          <a:p>
            <a:r>
              <a:rPr lang="en-US" sz="2400" dirty="0" smtClean="0"/>
              <a:t>The </a:t>
            </a:r>
            <a:r>
              <a:rPr lang="en-US" sz="2400" dirty="0"/>
              <a:t>filesystem functions are part of the PHP core. There is no installation needed to use these functions</a:t>
            </a:r>
            <a:r>
              <a:rPr lang="en-US" sz="2400" dirty="0" smtClean="0"/>
              <a:t>.</a:t>
            </a:r>
          </a:p>
          <a:p>
            <a:endParaRPr lang="en-US" sz="2400" dirty="0"/>
          </a:p>
          <a:p>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xmlns="" val="3979239808"/>
              </p:ext>
            </p:extLst>
          </p:nvPr>
        </p:nvGraphicFramePr>
        <p:xfrm>
          <a:off x="757056" y="3009363"/>
          <a:ext cx="7871403" cy="3870408"/>
        </p:xfrm>
        <a:graphic>
          <a:graphicData uri="http://schemas.openxmlformats.org/drawingml/2006/table">
            <a:tbl>
              <a:tblPr/>
              <a:tblGrid>
                <a:gridCol w="2369231"/>
                <a:gridCol w="5502171"/>
              </a:tblGrid>
              <a:tr h="382632">
                <a:tc>
                  <a:txBody>
                    <a:bodyPr/>
                    <a:lstStyle/>
                    <a:p>
                      <a:pPr algn="l" fontAlgn="t"/>
                      <a:r>
                        <a:rPr lang="en-US" sz="1600" dirty="0">
                          <a:effectLst/>
                        </a:rPr>
                        <a:t>Function</a:t>
                      </a:r>
                    </a:p>
                  </a:txBody>
                  <a:tcPr marL="52047" marR="52047" marT="69396" marB="69396">
                    <a:lnL>
                      <a:noFill/>
                    </a:lnL>
                    <a:lnR>
                      <a:noFill/>
                    </a:lnR>
                    <a:lnT>
                      <a:noFill/>
                    </a:lnT>
                    <a:lnB>
                      <a:noFill/>
                    </a:lnB>
                    <a:solidFill>
                      <a:srgbClr val="FFFFFF"/>
                    </a:solidFill>
                  </a:tcPr>
                </a:tc>
                <a:tc>
                  <a:txBody>
                    <a:bodyPr/>
                    <a:lstStyle/>
                    <a:p>
                      <a:pPr algn="l" fontAlgn="t"/>
                      <a:r>
                        <a:rPr lang="en-US" sz="1600" dirty="0">
                          <a:effectLst/>
                        </a:rPr>
                        <a:t>Description</a:t>
                      </a:r>
                    </a:p>
                  </a:txBody>
                  <a:tcPr marL="52047" marR="52047" marT="69396" marB="69396">
                    <a:lnL>
                      <a:noFill/>
                    </a:lnL>
                    <a:lnR>
                      <a:noFill/>
                    </a:lnR>
                    <a:lnT>
                      <a:noFill/>
                    </a:lnT>
                    <a:lnB>
                      <a:noFill/>
                    </a:lnB>
                    <a:solidFill>
                      <a:srgbClr val="FFFFFF"/>
                    </a:solidFill>
                  </a:tcPr>
                </a:tc>
              </a:tr>
              <a:tr h="618852">
                <a:tc>
                  <a:txBody>
                    <a:bodyPr/>
                    <a:lstStyle/>
                    <a:p>
                      <a:pPr algn="l" fontAlgn="t"/>
                      <a:r>
                        <a:rPr lang="en-US" sz="1600" dirty="0" err="1">
                          <a:effectLst/>
                          <a:hlinkClick r:id="rId2"/>
                        </a:rPr>
                        <a:t>basename</a:t>
                      </a:r>
                      <a:r>
                        <a:rPr lang="en-US" sz="1600" dirty="0">
                          <a:effectLst/>
                          <a:hlinkClick r:id="rId2"/>
                        </a:rPr>
                        <a:t>()</a:t>
                      </a:r>
                      <a:endParaRPr lang="en-US" sz="1600" dirty="0">
                        <a:effectLst/>
                      </a:endParaRPr>
                    </a:p>
                  </a:txBody>
                  <a:tcPr marL="52047" marR="52047" marT="69396" marB="69396">
                    <a:lnL>
                      <a:noFill/>
                    </a:lnL>
                    <a:lnR>
                      <a:noFill/>
                    </a:lnR>
                    <a:lnT>
                      <a:noFill/>
                    </a:lnT>
                    <a:lnB>
                      <a:noFill/>
                    </a:lnB>
                    <a:solidFill>
                      <a:srgbClr val="F1F1F1"/>
                    </a:solidFill>
                  </a:tcPr>
                </a:tc>
                <a:tc>
                  <a:txBody>
                    <a:bodyPr/>
                    <a:lstStyle/>
                    <a:p>
                      <a:pPr algn="l" fontAlgn="t"/>
                      <a:r>
                        <a:rPr lang="en-US" sz="1600" dirty="0">
                          <a:effectLst/>
                        </a:rPr>
                        <a:t>Returns the filename component of a path</a:t>
                      </a:r>
                    </a:p>
                  </a:txBody>
                  <a:tcPr marL="52047" marR="52047" marT="69396" marB="69396">
                    <a:lnL>
                      <a:noFill/>
                    </a:lnL>
                    <a:lnR>
                      <a:noFill/>
                    </a:lnR>
                    <a:lnT>
                      <a:noFill/>
                    </a:lnT>
                    <a:lnB>
                      <a:noFill/>
                    </a:lnB>
                    <a:solidFill>
                      <a:srgbClr val="F1F1F1"/>
                    </a:solidFill>
                  </a:tcPr>
                </a:tc>
              </a:tr>
              <a:tr h="382632">
                <a:tc>
                  <a:txBody>
                    <a:bodyPr/>
                    <a:lstStyle/>
                    <a:p>
                      <a:pPr algn="l" fontAlgn="t"/>
                      <a:r>
                        <a:rPr lang="en-US" sz="1600">
                          <a:effectLst/>
                          <a:hlinkClick r:id="rId3"/>
                        </a:rPr>
                        <a:t>chgrp()</a:t>
                      </a:r>
                      <a:endParaRPr lang="en-US" sz="1600">
                        <a:effectLst/>
                      </a:endParaRPr>
                    </a:p>
                  </a:txBody>
                  <a:tcPr marL="52047" marR="52047" marT="69396" marB="69396">
                    <a:lnL>
                      <a:noFill/>
                    </a:lnL>
                    <a:lnR>
                      <a:noFill/>
                    </a:lnR>
                    <a:lnT>
                      <a:noFill/>
                    </a:lnT>
                    <a:lnB>
                      <a:noFill/>
                    </a:lnB>
                    <a:solidFill>
                      <a:srgbClr val="FFFFFF"/>
                    </a:solidFill>
                  </a:tcPr>
                </a:tc>
                <a:tc>
                  <a:txBody>
                    <a:bodyPr/>
                    <a:lstStyle/>
                    <a:p>
                      <a:pPr algn="l" fontAlgn="t"/>
                      <a:r>
                        <a:rPr lang="en-US" sz="1600">
                          <a:effectLst/>
                        </a:rPr>
                        <a:t>Changes the file group</a:t>
                      </a:r>
                    </a:p>
                  </a:txBody>
                  <a:tcPr marL="52047" marR="52047" marT="69396" marB="69396">
                    <a:lnL>
                      <a:noFill/>
                    </a:lnL>
                    <a:lnR>
                      <a:noFill/>
                    </a:lnR>
                    <a:lnT>
                      <a:noFill/>
                    </a:lnT>
                    <a:lnB>
                      <a:noFill/>
                    </a:lnB>
                    <a:solidFill>
                      <a:srgbClr val="FFFFFF"/>
                    </a:solidFill>
                  </a:tcPr>
                </a:tc>
              </a:tr>
              <a:tr h="382632">
                <a:tc>
                  <a:txBody>
                    <a:bodyPr/>
                    <a:lstStyle/>
                    <a:p>
                      <a:pPr algn="l" fontAlgn="t"/>
                      <a:r>
                        <a:rPr lang="en-US" sz="1600">
                          <a:effectLst/>
                          <a:hlinkClick r:id="rId4"/>
                        </a:rPr>
                        <a:t>chmod()</a:t>
                      </a:r>
                      <a:endParaRPr lang="en-US" sz="1600">
                        <a:effectLst/>
                      </a:endParaRPr>
                    </a:p>
                  </a:txBody>
                  <a:tcPr marL="52047" marR="52047" marT="69396" marB="69396">
                    <a:lnL>
                      <a:noFill/>
                    </a:lnL>
                    <a:lnR>
                      <a:noFill/>
                    </a:lnR>
                    <a:lnT>
                      <a:noFill/>
                    </a:lnT>
                    <a:lnB>
                      <a:noFill/>
                    </a:lnB>
                    <a:solidFill>
                      <a:srgbClr val="F1F1F1"/>
                    </a:solidFill>
                  </a:tcPr>
                </a:tc>
                <a:tc>
                  <a:txBody>
                    <a:bodyPr/>
                    <a:lstStyle/>
                    <a:p>
                      <a:pPr algn="l" fontAlgn="t"/>
                      <a:r>
                        <a:rPr lang="en-US" sz="1600">
                          <a:effectLst/>
                        </a:rPr>
                        <a:t>Changes the file mode</a:t>
                      </a:r>
                    </a:p>
                  </a:txBody>
                  <a:tcPr marL="52047" marR="52047" marT="69396" marB="69396">
                    <a:lnL>
                      <a:noFill/>
                    </a:lnL>
                    <a:lnR>
                      <a:noFill/>
                    </a:lnR>
                    <a:lnT>
                      <a:noFill/>
                    </a:lnT>
                    <a:lnB>
                      <a:noFill/>
                    </a:lnB>
                    <a:solidFill>
                      <a:srgbClr val="F1F1F1"/>
                    </a:solidFill>
                  </a:tcPr>
                </a:tc>
              </a:tr>
              <a:tr h="382632">
                <a:tc>
                  <a:txBody>
                    <a:bodyPr/>
                    <a:lstStyle/>
                    <a:p>
                      <a:pPr algn="l" fontAlgn="t"/>
                      <a:r>
                        <a:rPr lang="en-US" sz="1600" dirty="0" err="1">
                          <a:effectLst/>
                          <a:hlinkClick r:id="rId5"/>
                        </a:rPr>
                        <a:t>chown</a:t>
                      </a:r>
                      <a:r>
                        <a:rPr lang="en-US" sz="1600" dirty="0">
                          <a:effectLst/>
                          <a:hlinkClick r:id="rId5"/>
                        </a:rPr>
                        <a:t>()</a:t>
                      </a:r>
                      <a:endParaRPr lang="en-US" sz="1600" dirty="0">
                        <a:effectLst/>
                      </a:endParaRPr>
                    </a:p>
                  </a:txBody>
                  <a:tcPr marL="52047" marR="52047" marT="69396" marB="69396">
                    <a:lnL>
                      <a:noFill/>
                    </a:lnL>
                    <a:lnR>
                      <a:noFill/>
                    </a:lnR>
                    <a:lnT>
                      <a:noFill/>
                    </a:lnT>
                    <a:lnB>
                      <a:noFill/>
                    </a:lnB>
                    <a:solidFill>
                      <a:srgbClr val="FFFFFF"/>
                    </a:solidFill>
                  </a:tcPr>
                </a:tc>
                <a:tc>
                  <a:txBody>
                    <a:bodyPr/>
                    <a:lstStyle/>
                    <a:p>
                      <a:pPr algn="l" fontAlgn="t"/>
                      <a:r>
                        <a:rPr lang="en-US" sz="1600">
                          <a:effectLst/>
                        </a:rPr>
                        <a:t>Changes the file owner</a:t>
                      </a:r>
                    </a:p>
                  </a:txBody>
                  <a:tcPr marL="52047" marR="52047" marT="69396" marB="69396">
                    <a:lnL>
                      <a:noFill/>
                    </a:lnL>
                    <a:lnR>
                      <a:noFill/>
                    </a:lnR>
                    <a:lnT>
                      <a:noFill/>
                    </a:lnT>
                    <a:lnB>
                      <a:noFill/>
                    </a:lnB>
                    <a:solidFill>
                      <a:srgbClr val="FFFFFF"/>
                    </a:solidFill>
                  </a:tcPr>
                </a:tc>
              </a:tr>
              <a:tr h="382632">
                <a:tc>
                  <a:txBody>
                    <a:bodyPr/>
                    <a:lstStyle/>
                    <a:p>
                      <a:pPr algn="l" fontAlgn="t"/>
                      <a:r>
                        <a:rPr lang="en-US" sz="1600">
                          <a:effectLst/>
                          <a:hlinkClick r:id="rId6"/>
                        </a:rPr>
                        <a:t>clearstatcache()</a:t>
                      </a:r>
                      <a:endParaRPr lang="en-US" sz="1600">
                        <a:effectLst/>
                      </a:endParaRPr>
                    </a:p>
                  </a:txBody>
                  <a:tcPr marL="52047" marR="52047" marT="69396" marB="69396">
                    <a:lnL>
                      <a:noFill/>
                    </a:lnL>
                    <a:lnR>
                      <a:noFill/>
                    </a:lnR>
                    <a:lnT>
                      <a:noFill/>
                    </a:lnT>
                    <a:lnB>
                      <a:noFill/>
                    </a:lnB>
                    <a:solidFill>
                      <a:srgbClr val="F1F1F1"/>
                    </a:solidFill>
                  </a:tcPr>
                </a:tc>
                <a:tc>
                  <a:txBody>
                    <a:bodyPr/>
                    <a:lstStyle/>
                    <a:p>
                      <a:pPr algn="l" fontAlgn="t"/>
                      <a:r>
                        <a:rPr lang="en-US" sz="1600" dirty="0">
                          <a:effectLst/>
                        </a:rPr>
                        <a:t>Clears the file status cache</a:t>
                      </a:r>
                    </a:p>
                  </a:txBody>
                  <a:tcPr marL="52047" marR="52047" marT="69396" marB="69396">
                    <a:lnL>
                      <a:noFill/>
                    </a:lnL>
                    <a:lnR>
                      <a:noFill/>
                    </a:lnR>
                    <a:lnT>
                      <a:noFill/>
                    </a:lnT>
                    <a:lnB>
                      <a:noFill/>
                    </a:lnB>
                    <a:solidFill>
                      <a:srgbClr val="F1F1F1"/>
                    </a:solidFill>
                  </a:tcPr>
                </a:tc>
              </a:tr>
              <a:tr h="382632">
                <a:tc>
                  <a:txBody>
                    <a:bodyPr/>
                    <a:lstStyle/>
                    <a:p>
                      <a:pPr algn="l" fontAlgn="t"/>
                      <a:r>
                        <a:rPr lang="en-US" sz="1600">
                          <a:effectLst/>
                          <a:hlinkClick r:id="rId7"/>
                        </a:rPr>
                        <a:t>copy()</a:t>
                      </a:r>
                      <a:endParaRPr lang="en-US" sz="1600">
                        <a:effectLst/>
                      </a:endParaRPr>
                    </a:p>
                  </a:txBody>
                  <a:tcPr marL="52047" marR="52047" marT="69396" marB="69396">
                    <a:lnL>
                      <a:noFill/>
                    </a:lnL>
                    <a:lnR>
                      <a:noFill/>
                    </a:lnR>
                    <a:lnT>
                      <a:noFill/>
                    </a:lnT>
                    <a:lnB>
                      <a:noFill/>
                    </a:lnB>
                    <a:solidFill>
                      <a:srgbClr val="FFFFFF"/>
                    </a:solidFill>
                  </a:tcPr>
                </a:tc>
                <a:tc>
                  <a:txBody>
                    <a:bodyPr/>
                    <a:lstStyle/>
                    <a:p>
                      <a:pPr algn="l" fontAlgn="t"/>
                      <a:r>
                        <a:rPr lang="en-US" sz="1600">
                          <a:effectLst/>
                        </a:rPr>
                        <a:t>Copies a file</a:t>
                      </a:r>
                    </a:p>
                  </a:txBody>
                  <a:tcPr marL="52047" marR="52047" marT="69396" marB="69396">
                    <a:lnL>
                      <a:noFill/>
                    </a:lnL>
                    <a:lnR>
                      <a:noFill/>
                    </a:lnR>
                    <a:lnT>
                      <a:noFill/>
                    </a:lnT>
                    <a:lnB>
                      <a:noFill/>
                    </a:lnB>
                    <a:solidFill>
                      <a:srgbClr val="FFFFFF"/>
                    </a:solidFill>
                  </a:tcPr>
                </a:tc>
              </a:tr>
              <a:tr h="426720">
                <a:tc>
                  <a:txBody>
                    <a:bodyPr/>
                    <a:lstStyle/>
                    <a:p>
                      <a:pPr algn="l" fontAlgn="t"/>
                      <a:r>
                        <a:rPr lang="en-US" sz="1800" dirty="0" err="1">
                          <a:effectLst/>
                          <a:hlinkClick r:id="rId8"/>
                        </a:rPr>
                        <a:t>fclose</a:t>
                      </a:r>
                      <a:r>
                        <a:rPr lang="en-US" sz="1800" dirty="0">
                          <a:effectLst/>
                          <a:hlinkClick r:id="rId8"/>
                        </a:rPr>
                        <a:t>()</a:t>
                      </a:r>
                      <a:endParaRPr lang="en-US" sz="1800" dirty="0">
                        <a:effectLst/>
                      </a:endParaRPr>
                    </a:p>
                  </a:txBody>
                  <a:tcPr marL="57151" marR="57151" marT="76200" marB="76200">
                    <a:lnL>
                      <a:noFill/>
                    </a:lnL>
                    <a:lnR>
                      <a:noFill/>
                    </a:lnR>
                    <a:lnT>
                      <a:noFill/>
                    </a:lnT>
                    <a:lnB>
                      <a:noFill/>
                    </a:lnB>
                    <a:solidFill>
                      <a:srgbClr val="F1F1F1"/>
                    </a:solidFill>
                  </a:tcPr>
                </a:tc>
                <a:tc>
                  <a:txBody>
                    <a:bodyPr/>
                    <a:lstStyle/>
                    <a:p>
                      <a:pPr algn="l" fontAlgn="t"/>
                      <a:r>
                        <a:rPr lang="en-US" sz="1800" dirty="0">
                          <a:effectLst/>
                        </a:rPr>
                        <a:t>Closes an open file</a:t>
                      </a:r>
                    </a:p>
                  </a:txBody>
                  <a:tcPr marL="57151" marR="57151" marT="76200" marB="76200">
                    <a:lnL>
                      <a:noFill/>
                    </a:lnL>
                    <a:lnR>
                      <a:noFill/>
                    </a:lnR>
                    <a:lnT>
                      <a:noFill/>
                    </a:lnT>
                    <a:lnB>
                      <a:noFill/>
                    </a:lnB>
                    <a:solidFill>
                      <a:srgbClr val="F1F1F1"/>
                    </a:solidFill>
                  </a:tcPr>
                </a:tc>
              </a:tr>
              <a:tr h="618852">
                <a:tc>
                  <a:txBody>
                    <a:bodyPr/>
                    <a:lstStyle/>
                    <a:p>
                      <a:pPr algn="l" fontAlgn="t"/>
                      <a:r>
                        <a:rPr lang="en-US" sz="1600">
                          <a:effectLst/>
                          <a:hlinkClick r:id="rId9"/>
                        </a:rPr>
                        <a:t>dirname()</a:t>
                      </a:r>
                      <a:endParaRPr lang="en-US" sz="1600">
                        <a:effectLst/>
                      </a:endParaRPr>
                    </a:p>
                  </a:txBody>
                  <a:tcPr marL="52047" marR="52047" marT="69396" marB="69396">
                    <a:lnL>
                      <a:noFill/>
                    </a:lnL>
                    <a:lnR>
                      <a:noFill/>
                    </a:lnR>
                    <a:lnT>
                      <a:noFill/>
                    </a:lnT>
                    <a:lnB>
                      <a:noFill/>
                    </a:lnB>
                    <a:solidFill>
                      <a:srgbClr val="FFFFFF"/>
                    </a:solidFill>
                  </a:tcPr>
                </a:tc>
                <a:tc>
                  <a:txBody>
                    <a:bodyPr/>
                    <a:lstStyle/>
                    <a:p>
                      <a:pPr algn="l" fontAlgn="t"/>
                      <a:r>
                        <a:rPr lang="en-US" sz="1600" dirty="0">
                          <a:effectLst/>
                        </a:rPr>
                        <a:t>Returns the directory name component of a path</a:t>
                      </a:r>
                    </a:p>
                  </a:txBody>
                  <a:tcPr marL="52047" marR="52047" marT="69396" marB="69396">
                    <a:lnL>
                      <a:noFill/>
                    </a:lnL>
                    <a:lnR>
                      <a:noFill/>
                    </a:lnR>
                    <a:lnT>
                      <a:noFill/>
                    </a:lnT>
                    <a:lnB>
                      <a:noFill/>
                    </a:lnB>
                    <a:solidFill>
                      <a:srgbClr val="FFFFFF"/>
                    </a:solidFill>
                  </a:tcPr>
                </a:tc>
              </a:tr>
              <a:tr h="382632">
                <a:tc>
                  <a:txBody>
                    <a:bodyPr/>
                    <a:lstStyle/>
                    <a:p>
                      <a:pPr algn="l" fontAlgn="t"/>
                      <a:r>
                        <a:rPr lang="en-US" sz="1600">
                          <a:effectLst/>
                          <a:hlinkClick r:id="rId10"/>
                        </a:rPr>
                        <a:t>disk_free_space()</a:t>
                      </a:r>
                      <a:endParaRPr lang="en-US" sz="1600">
                        <a:effectLst/>
                      </a:endParaRPr>
                    </a:p>
                  </a:txBody>
                  <a:tcPr marL="52047" marR="52047" marT="69396" marB="69396">
                    <a:lnL>
                      <a:noFill/>
                    </a:lnL>
                    <a:lnR>
                      <a:noFill/>
                    </a:lnR>
                    <a:lnT>
                      <a:noFill/>
                    </a:lnT>
                    <a:lnB>
                      <a:noFill/>
                    </a:lnB>
                    <a:solidFill>
                      <a:srgbClr val="F1F1F1"/>
                    </a:solidFill>
                  </a:tcPr>
                </a:tc>
                <a:tc>
                  <a:txBody>
                    <a:bodyPr/>
                    <a:lstStyle/>
                    <a:p>
                      <a:pPr algn="l" fontAlgn="t"/>
                      <a:r>
                        <a:rPr lang="en-US" sz="1600" dirty="0">
                          <a:effectLst/>
                        </a:rPr>
                        <a:t>Returns the free space of a directory</a:t>
                      </a:r>
                    </a:p>
                  </a:txBody>
                  <a:tcPr marL="52047" marR="52047" marT="69396" marB="69396">
                    <a:lnL>
                      <a:noFill/>
                    </a:lnL>
                    <a:lnR>
                      <a:noFill/>
                    </a:lnR>
                    <a:lnT>
                      <a:noFill/>
                    </a:lnT>
                    <a:lnB>
                      <a:noFill/>
                    </a:lnB>
                    <a:solidFill>
                      <a:srgbClr val="F1F1F1"/>
                    </a:solidFill>
                  </a:tcPr>
                </a:tc>
              </a:tr>
            </a:tbl>
          </a:graphicData>
        </a:graphic>
      </p:graphicFrame>
    </p:spTree>
    <p:extLst>
      <p:ext uri="{BB962C8B-B14F-4D97-AF65-F5344CB8AC3E}">
        <p14:creationId xmlns:p14="http://schemas.microsoft.com/office/powerpoint/2010/main" xmlns="" val="391604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123278"/>
            <a:ext cx="7421065" cy="888642"/>
          </a:xfrm>
        </p:spPr>
        <p:txBody>
          <a:bodyPr/>
          <a:lstStyle/>
          <a:p>
            <a:r>
              <a:rPr lang="en-US" dirty="0" smtClean="0"/>
              <a:t>Example of php</a:t>
            </a:r>
            <a:endParaRPr lang="en-US" dirty="0"/>
          </a:p>
        </p:txBody>
      </p:sp>
      <p:sp>
        <p:nvSpPr>
          <p:cNvPr id="3" name="Content Placeholder 2"/>
          <p:cNvSpPr>
            <a:spLocks noGrp="1"/>
          </p:cNvSpPr>
          <p:nvPr>
            <p:ph idx="1"/>
          </p:nvPr>
        </p:nvSpPr>
        <p:spPr>
          <a:xfrm>
            <a:off x="502276" y="972457"/>
            <a:ext cx="8393805" cy="5711679"/>
          </a:xfrm>
        </p:spPr>
        <p:txBody>
          <a:bodyPr>
            <a:normAutofit lnSpcReduction="10000"/>
          </a:bodyPr>
          <a:lstStyle/>
          <a:p>
            <a:pPr>
              <a:buNone/>
            </a:pPr>
            <a:r>
              <a:rPr lang="en-US" sz="2400" dirty="0"/>
              <a:t>&lt;html&gt;</a:t>
            </a:r>
          </a:p>
          <a:p>
            <a:pPr>
              <a:buNone/>
            </a:pPr>
            <a:r>
              <a:rPr lang="en-US" sz="2400" dirty="0"/>
              <a:t>   &lt;head&gt;</a:t>
            </a:r>
          </a:p>
          <a:p>
            <a:pPr>
              <a:buNone/>
            </a:pPr>
            <a:r>
              <a:rPr lang="en-US" sz="2400" dirty="0"/>
              <a:t>      &lt;title&gt;Online PHP Script Execution&lt;/title&gt;      </a:t>
            </a:r>
          </a:p>
          <a:p>
            <a:pPr>
              <a:buNone/>
            </a:pPr>
            <a:r>
              <a:rPr lang="en-US" sz="2400" dirty="0"/>
              <a:t>   &lt;/head&gt;</a:t>
            </a:r>
          </a:p>
          <a:p>
            <a:pPr>
              <a:buNone/>
            </a:pPr>
            <a:r>
              <a:rPr lang="en-US" sz="2400" dirty="0"/>
              <a:t>   </a:t>
            </a:r>
            <a:r>
              <a:rPr lang="en-US" sz="2400" dirty="0" smtClean="0"/>
              <a:t>   </a:t>
            </a:r>
            <a:r>
              <a:rPr lang="en-US" sz="2400" dirty="0"/>
              <a:t>&lt;body&gt;</a:t>
            </a:r>
          </a:p>
          <a:p>
            <a:pPr>
              <a:buNone/>
            </a:pPr>
            <a:r>
              <a:rPr lang="en-US" sz="2400" dirty="0"/>
              <a:t>   </a:t>
            </a:r>
            <a:r>
              <a:rPr lang="en-US" sz="2400" dirty="0" smtClean="0"/>
              <a:t>      </a:t>
            </a:r>
            <a:r>
              <a:rPr lang="en-US" sz="2400" dirty="0">
                <a:solidFill>
                  <a:srgbClr val="00B050"/>
                </a:solidFill>
              </a:rPr>
              <a:t>&lt;?php</a:t>
            </a:r>
          </a:p>
          <a:p>
            <a:pPr>
              <a:buNone/>
            </a:pPr>
            <a:r>
              <a:rPr lang="en-US" sz="2400" dirty="0">
                <a:solidFill>
                  <a:srgbClr val="00B050"/>
                </a:solidFill>
              </a:rPr>
              <a:t>         echo "&lt;h1&gt;Hello, PHP!&lt;/h1&gt;";</a:t>
            </a:r>
          </a:p>
          <a:p>
            <a:pPr>
              <a:buNone/>
            </a:pPr>
            <a:r>
              <a:rPr lang="en-US" sz="2400" dirty="0">
                <a:solidFill>
                  <a:srgbClr val="00B050"/>
                </a:solidFill>
              </a:rPr>
              <a:t>     </a:t>
            </a:r>
            <a:r>
              <a:rPr lang="en-US" sz="2400" dirty="0" smtClean="0">
                <a:solidFill>
                  <a:srgbClr val="00B050"/>
                </a:solidFill>
              </a:rPr>
              <a:t>	 </a:t>
            </a:r>
            <a:r>
              <a:rPr lang="en-US" sz="2400" dirty="0">
                <a:solidFill>
                  <a:srgbClr val="00B050"/>
                </a:solidFill>
              </a:rPr>
              <a:t>?&gt;</a:t>
            </a:r>
          </a:p>
          <a:p>
            <a:pPr>
              <a:buNone/>
            </a:pPr>
            <a:r>
              <a:rPr lang="en-US" sz="2400" dirty="0"/>
              <a:t>   </a:t>
            </a:r>
            <a:r>
              <a:rPr lang="en-US" sz="2400" dirty="0" smtClean="0"/>
              <a:t>   </a:t>
            </a:r>
            <a:r>
              <a:rPr lang="en-US" sz="2400" dirty="0"/>
              <a:t>&lt;/body&gt;</a:t>
            </a:r>
          </a:p>
          <a:p>
            <a:pPr>
              <a:buNone/>
            </a:pPr>
            <a:r>
              <a:rPr lang="en-US" sz="2400" dirty="0"/>
              <a:t>&lt;/html</a:t>
            </a:r>
            <a:r>
              <a:rPr lang="en-US" sz="2400" dirty="0" smtClean="0"/>
              <a:t>&gt;</a:t>
            </a:r>
          </a:p>
          <a:p>
            <a:r>
              <a:rPr lang="en-US" sz="2800" dirty="0"/>
              <a:t>There are two basic statements to output text with PHP: echo and print. In the example above we have used the echo statement to output the text "Hello World". </a:t>
            </a:r>
            <a:endParaRPr lang="en-US" sz="2800" dirty="0" smtClean="0"/>
          </a:p>
        </p:txBody>
      </p:sp>
    </p:spTree>
    <p:extLst>
      <p:ext uri="{BB962C8B-B14F-4D97-AF65-F5344CB8AC3E}">
        <p14:creationId xmlns:p14="http://schemas.microsoft.com/office/powerpoint/2010/main" xmlns="" val="6648546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err="1" smtClean="0"/>
              <a:t>Examle</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&lt;?php</a:t>
            </a:r>
            <a:br>
              <a:rPr lang="en-US" sz="2400" dirty="0"/>
            </a:br>
            <a:r>
              <a:rPr lang="en-US" sz="2400" dirty="0"/>
              <a:t>echo copy("</a:t>
            </a:r>
            <a:r>
              <a:rPr lang="en-US" sz="2400" dirty="0" err="1"/>
              <a:t>source.txt","target.txt</a:t>
            </a:r>
            <a:r>
              <a:rPr lang="en-US" sz="2400" dirty="0"/>
              <a:t>");</a:t>
            </a:r>
            <a:br>
              <a:rPr lang="en-US" sz="2400" dirty="0"/>
            </a:br>
            <a:r>
              <a:rPr lang="en-US" sz="2400" dirty="0" smtClean="0"/>
              <a:t>?&gt;</a:t>
            </a:r>
          </a:p>
          <a:p>
            <a:endParaRPr lang="en-US" sz="2400" dirty="0">
              <a:latin typeface="Century Gothic (Body)"/>
            </a:endParaRPr>
          </a:p>
          <a:p>
            <a:r>
              <a:rPr lang="en-US" sz="2400" dirty="0"/>
              <a:t>&lt;?php</a:t>
            </a:r>
            <a:br>
              <a:rPr lang="en-US" sz="2400" dirty="0"/>
            </a:br>
            <a:r>
              <a:rPr lang="en-US" sz="2400" dirty="0"/>
              <a:t>echo </a:t>
            </a:r>
            <a:r>
              <a:rPr lang="en-US" sz="2400" dirty="0" err="1"/>
              <a:t>disk_free_space</a:t>
            </a:r>
            <a:r>
              <a:rPr lang="en-US" sz="2400" dirty="0"/>
              <a:t>("C:");</a:t>
            </a:r>
            <a:br>
              <a:rPr lang="en-US" sz="2400" dirty="0"/>
            </a:br>
            <a:r>
              <a:rPr lang="en-US" sz="2400" dirty="0"/>
              <a:t>?&gt;</a:t>
            </a:r>
            <a:endParaRPr lang="en-US" sz="2400" dirty="0" smtClean="0">
              <a:latin typeface="Century Gothic (Body)"/>
            </a:endParaRPr>
          </a:p>
        </p:txBody>
      </p:sp>
    </p:spTree>
    <p:extLst>
      <p:ext uri="{BB962C8B-B14F-4D97-AF65-F5344CB8AC3E}">
        <p14:creationId xmlns:p14="http://schemas.microsoft.com/office/powerpoint/2010/main" xmlns="" val="40149666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What is PHP Session?</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latin typeface="Century Gothic (Body)"/>
              </a:rPr>
              <a:t>PHP session is used to store information on the server. The data will be available to all pages in one application.</a:t>
            </a:r>
          </a:p>
          <a:p>
            <a:r>
              <a:rPr lang="en-US" sz="2400" dirty="0" smtClean="0">
                <a:latin typeface="Century Gothic (Body)"/>
              </a:rPr>
              <a:t>A session creates a file in a temporary directory on the server where registered session variables and their values are stored.</a:t>
            </a:r>
          </a:p>
          <a:p>
            <a:r>
              <a:rPr lang="en-US" sz="2400" b="1" dirty="0" smtClean="0">
                <a:latin typeface="Century Gothic (Body)"/>
              </a:rPr>
              <a:t>Starting A PHP Session</a:t>
            </a:r>
          </a:p>
          <a:p>
            <a:r>
              <a:rPr lang="en-US" sz="2400" dirty="0" smtClean="0">
                <a:latin typeface="Century Gothic (Body)"/>
              </a:rPr>
              <a:t>Before using session variable, you must first start the session using the </a:t>
            </a:r>
            <a:r>
              <a:rPr lang="en-US" sz="2400" dirty="0" err="1" smtClean="0">
                <a:latin typeface="Century Gothic (Body)"/>
              </a:rPr>
              <a:t>session_start</a:t>
            </a:r>
            <a:r>
              <a:rPr lang="en-US" sz="2400" dirty="0" smtClean="0">
                <a:latin typeface="Century Gothic (Body)"/>
              </a:rPr>
              <a:t>() function.</a:t>
            </a:r>
          </a:p>
          <a:p>
            <a:r>
              <a:rPr lang="en-US" sz="2400" dirty="0" smtClean="0">
                <a:latin typeface="Century Gothic (Body)"/>
              </a:rPr>
              <a:t>&lt;?php</a:t>
            </a:r>
          </a:p>
          <a:p>
            <a:r>
              <a:rPr lang="en-US" sz="2400" dirty="0" err="1" smtClean="0">
                <a:latin typeface="Century Gothic (Body)"/>
              </a:rPr>
              <a:t>session_start</a:t>
            </a:r>
            <a:r>
              <a:rPr lang="en-US" sz="2400" dirty="0" smtClean="0">
                <a:latin typeface="Century Gothic (Body)"/>
              </a:rPr>
              <a:t>();</a:t>
            </a:r>
          </a:p>
          <a:p>
            <a:r>
              <a:rPr lang="en-US" sz="2400" dirty="0">
                <a:latin typeface="Century Gothic (Body)"/>
              </a:rPr>
              <a:t>?</a:t>
            </a:r>
            <a:r>
              <a:rPr lang="en-US" sz="2400" dirty="0" smtClean="0">
                <a:latin typeface="Century Gothic (Body)"/>
              </a:rPr>
              <a:t>&gt;</a:t>
            </a:r>
          </a:p>
        </p:txBody>
      </p:sp>
    </p:spTree>
    <p:extLst>
      <p:ext uri="{BB962C8B-B14F-4D97-AF65-F5344CB8AC3E}">
        <p14:creationId xmlns:p14="http://schemas.microsoft.com/office/powerpoint/2010/main" xmlns="" val="11308482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Contd..</a:t>
            </a:r>
            <a:endParaRPr lang="en-US" dirty="0"/>
          </a:p>
        </p:txBody>
      </p:sp>
      <p:sp>
        <p:nvSpPr>
          <p:cNvPr id="3" name="Content Placeholder 2"/>
          <p:cNvSpPr>
            <a:spLocks noGrp="1"/>
          </p:cNvSpPr>
          <p:nvPr>
            <p:ph idx="1"/>
          </p:nvPr>
        </p:nvSpPr>
        <p:spPr>
          <a:xfrm>
            <a:off x="502276" y="1571224"/>
            <a:ext cx="8393805" cy="5112912"/>
          </a:xfrm>
        </p:spPr>
        <p:txBody>
          <a:bodyPr>
            <a:normAutofit fontScale="85000" lnSpcReduction="20000"/>
          </a:bodyPr>
          <a:lstStyle/>
          <a:p>
            <a:r>
              <a:rPr lang="en-US" sz="2400" dirty="0" smtClean="0">
                <a:latin typeface="Century Gothic (Body)"/>
              </a:rPr>
              <a:t>When you start a session a unique session id (PHPSESSID) for each visitor/user is created. You can access the session id using the PHP </a:t>
            </a:r>
            <a:r>
              <a:rPr lang="en-US" sz="2400" dirty="0" err="1" smtClean="0">
                <a:latin typeface="Century Gothic (Body)"/>
              </a:rPr>
              <a:t>session_id</a:t>
            </a:r>
            <a:r>
              <a:rPr lang="en-US" sz="2400" dirty="0" smtClean="0">
                <a:latin typeface="Century Gothic (Body)"/>
              </a:rPr>
              <a:t>() function or predefined constant PHPSESSID.</a:t>
            </a:r>
          </a:p>
          <a:p>
            <a:r>
              <a:rPr lang="en-US" sz="2400" b="1" dirty="0" smtClean="0">
                <a:latin typeface="Century Gothic (Body)"/>
              </a:rPr>
              <a:t>Storing a Session Variable</a:t>
            </a:r>
          </a:p>
          <a:p>
            <a:r>
              <a:rPr lang="en-US" sz="2400" b="1" dirty="0" smtClean="0">
                <a:latin typeface="Century Gothic (Body)"/>
              </a:rPr>
              <a:t>&lt;?php</a:t>
            </a:r>
          </a:p>
          <a:p>
            <a:r>
              <a:rPr lang="en-US" sz="2400" b="1" dirty="0" err="1">
                <a:latin typeface="Century Gothic (Body)"/>
              </a:rPr>
              <a:t>s</a:t>
            </a:r>
            <a:r>
              <a:rPr lang="en-US" sz="2400" b="1" dirty="0" err="1" smtClean="0">
                <a:latin typeface="Century Gothic (Body)"/>
              </a:rPr>
              <a:t>ession_start</a:t>
            </a:r>
            <a:r>
              <a:rPr lang="en-US" sz="2400" b="1" dirty="0" smtClean="0">
                <a:latin typeface="Century Gothic (Body)"/>
              </a:rPr>
              <a:t>()</a:t>
            </a:r>
          </a:p>
          <a:p>
            <a:r>
              <a:rPr lang="en-US" sz="2400" dirty="0" smtClean="0">
                <a:latin typeface="Century Gothic (Body)"/>
              </a:rPr>
              <a:t>//store session data</a:t>
            </a:r>
          </a:p>
          <a:p>
            <a:r>
              <a:rPr lang="en-US" sz="2400" dirty="0" smtClean="0">
                <a:latin typeface="Century Gothic (Body)"/>
              </a:rPr>
              <a:t>$_SESSION[“username”]=“admin”;</a:t>
            </a:r>
          </a:p>
          <a:p>
            <a:r>
              <a:rPr lang="en-US" sz="2400" dirty="0" smtClean="0">
                <a:latin typeface="Century Gothic (Body)"/>
              </a:rPr>
              <a:t>$_SESSION[“emai</a:t>
            </a:r>
            <a:r>
              <a:rPr lang="en-US" sz="2400" dirty="0">
                <a:latin typeface="Century Gothic (Body)"/>
              </a:rPr>
              <a:t>l</a:t>
            </a:r>
            <a:r>
              <a:rPr lang="en-US" sz="2400" dirty="0" smtClean="0">
                <a:latin typeface="Century Gothic (Body)"/>
              </a:rPr>
              <a:t>”]=</a:t>
            </a:r>
            <a:r>
              <a:rPr lang="en-US" sz="2400" dirty="0" smtClean="0">
                <a:latin typeface="Century Gothic (Body)"/>
                <a:hlinkClick r:id="rId2"/>
              </a:rPr>
              <a:t>“test123@gmail.com</a:t>
            </a:r>
            <a:r>
              <a:rPr lang="en-US" sz="2400" dirty="0" smtClean="0">
                <a:latin typeface="Century Gothic (Body)"/>
              </a:rPr>
              <a:t>”;</a:t>
            </a:r>
          </a:p>
          <a:p>
            <a:r>
              <a:rPr lang="en-US" sz="2400" dirty="0" smtClean="0">
                <a:latin typeface="Century Gothic (Body)"/>
              </a:rPr>
              <a:t>//retrieve session data</a:t>
            </a:r>
          </a:p>
          <a:p>
            <a:r>
              <a:rPr lang="en-US" sz="2400" dirty="0" smtClean="0">
                <a:latin typeface="Century Gothic (Body)"/>
              </a:rPr>
              <a:t>echo $_SESSION[”username”];</a:t>
            </a:r>
          </a:p>
          <a:p>
            <a:r>
              <a:rPr lang="en-US" sz="2400" dirty="0" smtClean="0">
                <a:latin typeface="Century Gothic (Body)"/>
              </a:rPr>
              <a:t>echo “&lt;</a:t>
            </a:r>
            <a:r>
              <a:rPr lang="en-US" sz="2400" dirty="0" err="1" smtClean="0">
                <a:latin typeface="Century Gothic (Body)"/>
              </a:rPr>
              <a:t>br</a:t>
            </a:r>
            <a:r>
              <a:rPr lang="en-US" sz="2400" dirty="0" smtClean="0">
                <a:latin typeface="Century Gothic (Body)"/>
              </a:rPr>
              <a:t>&gt;”;</a:t>
            </a:r>
          </a:p>
          <a:p>
            <a:r>
              <a:rPr lang="en-US" sz="2400" dirty="0" smtClean="0">
                <a:latin typeface="Century Gothic (Body)"/>
              </a:rPr>
              <a:t>echo $_SESSION[“email”];</a:t>
            </a:r>
          </a:p>
          <a:p>
            <a:r>
              <a:rPr lang="en-US" sz="2400" b="1" dirty="0" smtClean="0">
                <a:latin typeface="Century Gothic (Body)"/>
              </a:rPr>
              <a:t>?&gt;</a:t>
            </a:r>
          </a:p>
        </p:txBody>
      </p:sp>
    </p:spTree>
    <p:extLst>
      <p:ext uri="{BB962C8B-B14F-4D97-AF65-F5344CB8AC3E}">
        <p14:creationId xmlns:p14="http://schemas.microsoft.com/office/powerpoint/2010/main" xmlns="" val="3930208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Destroying a session</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latin typeface="Century Gothic (Body)"/>
              </a:rPr>
              <a:t>A complete PHP session can be destroyed by using </a:t>
            </a:r>
            <a:r>
              <a:rPr lang="en-US" sz="2400" dirty="0" err="1" smtClean="0">
                <a:latin typeface="Century Gothic (Body)"/>
              </a:rPr>
              <a:t>session_destroy</a:t>
            </a:r>
            <a:r>
              <a:rPr lang="en-US" sz="2400" dirty="0" smtClean="0">
                <a:latin typeface="Century Gothic (Body)"/>
              </a:rPr>
              <a:t>() function, which does not require any arguments.</a:t>
            </a:r>
          </a:p>
          <a:p>
            <a:r>
              <a:rPr lang="en-US" sz="2400" dirty="0" smtClean="0">
                <a:latin typeface="Century Gothic (Body)"/>
              </a:rPr>
              <a:t>&lt;?php</a:t>
            </a:r>
          </a:p>
          <a:p>
            <a:r>
              <a:rPr lang="en-US" sz="2400" dirty="0" err="1" smtClean="0">
                <a:latin typeface="Century Gothic (Body)"/>
              </a:rPr>
              <a:t>session_start</a:t>
            </a:r>
            <a:r>
              <a:rPr lang="en-US" sz="2400" dirty="0" smtClean="0">
                <a:latin typeface="Century Gothic (Body)"/>
              </a:rPr>
              <a:t>()’</a:t>
            </a:r>
          </a:p>
          <a:p>
            <a:r>
              <a:rPr lang="en-US" sz="2400" dirty="0" err="1" smtClean="0">
                <a:latin typeface="Century Gothic (Body)"/>
              </a:rPr>
              <a:t>session_destroy</a:t>
            </a:r>
            <a:r>
              <a:rPr lang="en-US" sz="2400" dirty="0" smtClean="0">
                <a:latin typeface="Century Gothic (Body)"/>
              </a:rPr>
              <a:t>();</a:t>
            </a:r>
          </a:p>
          <a:p>
            <a:r>
              <a:rPr lang="en-US" sz="2400" dirty="0" smtClean="0">
                <a:latin typeface="Century Gothic (Body)"/>
              </a:rPr>
              <a:t>?&gt;</a:t>
            </a:r>
          </a:p>
          <a:p>
            <a:r>
              <a:rPr lang="en-US" sz="2400" smtClean="0">
                <a:latin typeface="Century Gothic (Body)"/>
              </a:rPr>
              <a:t>If you</a:t>
            </a:r>
            <a:endParaRPr lang="en-US" sz="2400" dirty="0" smtClean="0">
              <a:latin typeface="Century Gothic (Body)"/>
            </a:endParaRPr>
          </a:p>
        </p:txBody>
      </p:sp>
    </p:spTree>
    <p:extLst>
      <p:ext uri="{BB962C8B-B14F-4D97-AF65-F5344CB8AC3E}">
        <p14:creationId xmlns:p14="http://schemas.microsoft.com/office/powerpoint/2010/main" xmlns="" val="26557905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PHP - </a:t>
            </a:r>
            <a:r>
              <a:rPr lang="en-US" dirty="0" smtClean="0"/>
              <a:t>Cookies</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latin typeface="Century Gothic (Body)"/>
              </a:rPr>
              <a:t>Cookies are text files stored on the client computer and they are kept of use tracking purpose. PHP transparently supports HTTP cookies.</a:t>
            </a:r>
          </a:p>
          <a:p>
            <a:r>
              <a:rPr lang="en-US" sz="2400" dirty="0" smtClean="0">
                <a:latin typeface="Century Gothic (Body)"/>
              </a:rPr>
              <a:t>There </a:t>
            </a:r>
            <a:r>
              <a:rPr lang="en-US" sz="2400" dirty="0">
                <a:latin typeface="Century Gothic (Body)"/>
              </a:rPr>
              <a:t>are three steps involved in identifying returning users −</a:t>
            </a:r>
          </a:p>
          <a:p>
            <a:r>
              <a:rPr lang="en-US" sz="2400" dirty="0" smtClean="0">
                <a:latin typeface="Century Gothic (Body)"/>
              </a:rPr>
              <a:t>Server </a:t>
            </a:r>
            <a:r>
              <a:rPr lang="en-US" sz="2400" dirty="0">
                <a:latin typeface="Century Gothic (Body)"/>
              </a:rPr>
              <a:t>script sends a set of cookies to the browser. For example name, age, or identification number etc.</a:t>
            </a:r>
          </a:p>
          <a:p>
            <a:r>
              <a:rPr lang="en-US" sz="2400" dirty="0" smtClean="0">
                <a:latin typeface="Century Gothic (Body)"/>
              </a:rPr>
              <a:t>Browser </a:t>
            </a:r>
            <a:r>
              <a:rPr lang="en-US" sz="2400" dirty="0">
                <a:latin typeface="Century Gothic (Body)"/>
              </a:rPr>
              <a:t>stores this information on local machine for future use.</a:t>
            </a:r>
          </a:p>
          <a:p>
            <a:r>
              <a:rPr lang="en-US" sz="2400" dirty="0" smtClean="0">
                <a:latin typeface="Century Gothic (Body)"/>
              </a:rPr>
              <a:t>When </a:t>
            </a:r>
            <a:r>
              <a:rPr lang="en-US" sz="2400" dirty="0">
                <a:latin typeface="Century Gothic (Body)"/>
              </a:rPr>
              <a:t>next time browser sends any request to web server then it sends those cookies information to the server and server uses that information to identify the user.</a:t>
            </a:r>
          </a:p>
          <a:p>
            <a:endParaRPr lang="en-US" sz="2400" dirty="0">
              <a:latin typeface="Century Gothic (Body)"/>
            </a:endParaRPr>
          </a:p>
          <a:p>
            <a:endParaRPr lang="en-US" sz="2400" dirty="0" smtClean="0">
              <a:latin typeface="Century Gothic (Body)"/>
            </a:endParaRPr>
          </a:p>
        </p:txBody>
      </p:sp>
    </p:spTree>
    <p:extLst>
      <p:ext uri="{BB962C8B-B14F-4D97-AF65-F5344CB8AC3E}">
        <p14:creationId xmlns:p14="http://schemas.microsoft.com/office/powerpoint/2010/main" xmlns="" val="16520987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smtClean="0"/>
              <a:t>Create Cookies</a:t>
            </a:r>
            <a:endParaRPr lang="en-US" dirty="0"/>
          </a:p>
        </p:txBody>
      </p:sp>
      <p:sp>
        <p:nvSpPr>
          <p:cNvPr id="3" name="Content Placeholder 2"/>
          <p:cNvSpPr>
            <a:spLocks noGrp="1"/>
          </p:cNvSpPr>
          <p:nvPr>
            <p:ph idx="1"/>
          </p:nvPr>
        </p:nvSpPr>
        <p:spPr>
          <a:xfrm>
            <a:off x="502276" y="1249251"/>
            <a:ext cx="8393805" cy="5434884"/>
          </a:xfrm>
        </p:spPr>
        <p:txBody>
          <a:bodyPr>
            <a:normAutofit fontScale="85000" lnSpcReduction="20000"/>
          </a:bodyPr>
          <a:lstStyle/>
          <a:p>
            <a:r>
              <a:rPr lang="en-US" sz="2400" dirty="0"/>
              <a:t>PHP </a:t>
            </a:r>
            <a:r>
              <a:rPr lang="en-US" sz="2400" dirty="0" smtClean="0"/>
              <a:t>provides</a:t>
            </a:r>
            <a:r>
              <a:rPr lang="en-US" sz="2400" dirty="0"/>
              <a:t> </a:t>
            </a:r>
            <a:r>
              <a:rPr lang="en-US" sz="2400" b="1" dirty="0" err="1"/>
              <a:t>setcookie</a:t>
            </a:r>
            <a:r>
              <a:rPr lang="en-US" sz="2400" b="1" dirty="0"/>
              <a:t>()</a:t>
            </a:r>
            <a:r>
              <a:rPr lang="en-US" sz="2400" dirty="0"/>
              <a:t> function to set a cookie. This function requires </a:t>
            </a:r>
            <a:r>
              <a:rPr lang="en-US" sz="2400" dirty="0" err="1"/>
              <a:t>upto</a:t>
            </a:r>
            <a:r>
              <a:rPr lang="en-US" sz="2400" dirty="0"/>
              <a:t> six arguments and should be called before &lt;html&gt; tag</a:t>
            </a:r>
            <a:r>
              <a:rPr lang="en-US" sz="2400" dirty="0" smtClean="0"/>
              <a:t>.</a:t>
            </a:r>
          </a:p>
          <a:p>
            <a:r>
              <a:rPr lang="en-US" sz="2400" b="1" dirty="0" err="1">
                <a:latin typeface="Century Gothic (Body)"/>
              </a:rPr>
              <a:t>setcookie</a:t>
            </a:r>
            <a:r>
              <a:rPr lang="en-US" sz="2400" b="1" dirty="0">
                <a:latin typeface="Century Gothic (Body)"/>
              </a:rPr>
              <a:t>(name, value, expire, path, domain, security</a:t>
            </a:r>
            <a:r>
              <a:rPr lang="en-US" sz="2400" b="1" dirty="0" smtClean="0">
                <a:latin typeface="Century Gothic (Body)"/>
              </a:rPr>
              <a:t>);</a:t>
            </a:r>
            <a:endParaRPr lang="en-US" sz="2400" dirty="0">
              <a:latin typeface="Century Gothic (Body)"/>
            </a:endParaRPr>
          </a:p>
          <a:p>
            <a:r>
              <a:rPr lang="en-US" sz="2400" dirty="0" smtClean="0">
                <a:latin typeface="Century Gothic (Body)"/>
              </a:rPr>
              <a:t>Example</a:t>
            </a:r>
            <a:r>
              <a:rPr lang="en-US" sz="2400" dirty="0">
                <a:latin typeface="Century Gothic (Body)"/>
              </a:rPr>
              <a:t>: &lt;?</a:t>
            </a:r>
            <a:r>
              <a:rPr lang="en-US" sz="2400" dirty="0" smtClean="0">
                <a:latin typeface="Century Gothic (Body)"/>
              </a:rPr>
              <a:t>php</a:t>
            </a:r>
          </a:p>
          <a:p>
            <a:r>
              <a:rPr lang="en-US" sz="2400" dirty="0" smtClean="0">
                <a:latin typeface="Century Gothic (Body)"/>
              </a:rPr>
              <a:t>  </a:t>
            </a:r>
            <a:r>
              <a:rPr lang="en-US" sz="2400" dirty="0" err="1">
                <a:latin typeface="Century Gothic (Body)"/>
              </a:rPr>
              <a:t>setcookie</a:t>
            </a:r>
            <a:r>
              <a:rPr lang="en-US" sz="2400" dirty="0" smtClean="0">
                <a:latin typeface="Century Gothic (Body)"/>
              </a:rPr>
              <a:t>(“Name</a:t>
            </a:r>
            <a:r>
              <a:rPr lang="en-US" sz="2400" smtClean="0">
                <a:latin typeface="Century Gothic (Body)"/>
              </a:rPr>
              <a:t>”, “Ram”, </a:t>
            </a:r>
            <a:r>
              <a:rPr lang="en-US" sz="2400" dirty="0">
                <a:latin typeface="Century Gothic (Body)"/>
              </a:rPr>
              <a:t>time()+3600, "/", "",  0);</a:t>
            </a:r>
          </a:p>
          <a:p>
            <a:r>
              <a:rPr lang="en-US" sz="2400" dirty="0" smtClean="0">
                <a:latin typeface="Century Gothic (Body)"/>
              </a:rPr>
              <a:t>?&gt; //it expires in 1 hour</a:t>
            </a:r>
          </a:p>
          <a:p>
            <a:r>
              <a:rPr lang="en-US" sz="2400" dirty="0">
                <a:latin typeface="Century Gothic (Body)"/>
              </a:rPr>
              <a:t> </a:t>
            </a:r>
            <a:r>
              <a:rPr lang="en-US" sz="2400" dirty="0" smtClean="0">
                <a:latin typeface="Century Gothic (Body)"/>
              </a:rPr>
              <a:t>to </a:t>
            </a:r>
            <a:r>
              <a:rPr lang="en-US" sz="2400" dirty="0">
                <a:latin typeface="Century Gothic (Body)"/>
              </a:rPr>
              <a:t>check </a:t>
            </a:r>
            <a:r>
              <a:rPr lang="en-US" sz="2400" dirty="0" smtClean="0">
                <a:latin typeface="Century Gothic (Body)"/>
              </a:rPr>
              <a:t>&lt;?</a:t>
            </a:r>
            <a:r>
              <a:rPr lang="en-US" sz="2400" dirty="0">
                <a:latin typeface="Century Gothic (Body)"/>
              </a:rPr>
              <a:t>php echo $_COOKIE["name"]. "&lt;</a:t>
            </a:r>
            <a:r>
              <a:rPr lang="en-US" sz="2400" dirty="0" err="1">
                <a:latin typeface="Century Gothic (Body)"/>
              </a:rPr>
              <a:t>br</a:t>
            </a:r>
            <a:r>
              <a:rPr lang="en-US" sz="2400" dirty="0">
                <a:latin typeface="Century Gothic (Body)"/>
              </a:rPr>
              <a:t> </a:t>
            </a:r>
            <a:r>
              <a:rPr lang="en-US" sz="2400" dirty="0" smtClean="0">
                <a:latin typeface="Century Gothic (Body)"/>
              </a:rPr>
              <a:t>/&gt;"; ?&gt;</a:t>
            </a:r>
          </a:p>
          <a:p>
            <a:r>
              <a:rPr lang="en-US" sz="2400" dirty="0"/>
              <a:t>You can use </a:t>
            </a:r>
            <a:r>
              <a:rPr lang="en-US" sz="2400" b="1" dirty="0" err="1"/>
              <a:t>isset</a:t>
            </a:r>
            <a:r>
              <a:rPr lang="en-US" sz="2400" b="1" dirty="0"/>
              <a:t>()</a:t>
            </a:r>
            <a:r>
              <a:rPr lang="en-US" sz="2400" dirty="0"/>
              <a:t> function to check if a cookie is set or not</a:t>
            </a:r>
            <a:r>
              <a:rPr lang="en-US" sz="2400" dirty="0" smtClean="0"/>
              <a:t>.</a:t>
            </a:r>
          </a:p>
          <a:p>
            <a:r>
              <a:rPr lang="en-US" sz="2400" dirty="0">
                <a:latin typeface="Century Gothic (Body)"/>
              </a:rPr>
              <a:t>&lt;?php</a:t>
            </a:r>
          </a:p>
          <a:p>
            <a:r>
              <a:rPr lang="en-US" sz="2400" dirty="0">
                <a:latin typeface="Century Gothic (Body)"/>
              </a:rPr>
              <a:t>         if( </a:t>
            </a:r>
            <a:r>
              <a:rPr lang="en-US" sz="2400" dirty="0" err="1">
                <a:latin typeface="Century Gothic (Body)"/>
              </a:rPr>
              <a:t>isset</a:t>
            </a:r>
            <a:r>
              <a:rPr lang="en-US" sz="2400" dirty="0">
                <a:latin typeface="Century Gothic (Body)"/>
              </a:rPr>
              <a:t>($_COOKIE["name"]))</a:t>
            </a:r>
          </a:p>
          <a:p>
            <a:r>
              <a:rPr lang="en-US" sz="2400" dirty="0">
                <a:latin typeface="Century Gothic (Body)"/>
              </a:rPr>
              <a:t>            echo "Welcome " . $_COOKIE["name"] . "&lt;</a:t>
            </a:r>
            <a:r>
              <a:rPr lang="en-US" sz="2400" dirty="0" err="1">
                <a:latin typeface="Century Gothic (Body)"/>
              </a:rPr>
              <a:t>br</a:t>
            </a:r>
            <a:r>
              <a:rPr lang="en-US" sz="2400" dirty="0">
                <a:latin typeface="Century Gothic (Body)"/>
              </a:rPr>
              <a:t> /&gt;";</a:t>
            </a:r>
          </a:p>
          <a:p>
            <a:r>
              <a:rPr lang="en-US" sz="2400" dirty="0" smtClean="0">
                <a:latin typeface="Century Gothic (Body)"/>
              </a:rPr>
              <a:t>         else</a:t>
            </a:r>
            <a:endParaRPr lang="en-US" sz="2400" dirty="0">
              <a:latin typeface="Century Gothic (Body)"/>
            </a:endParaRPr>
          </a:p>
          <a:p>
            <a:r>
              <a:rPr lang="en-US" sz="2400" dirty="0">
                <a:latin typeface="Century Gothic (Body)"/>
              </a:rPr>
              <a:t>            echo "Sorry... Not recognized" . "&lt;</a:t>
            </a:r>
            <a:r>
              <a:rPr lang="en-US" sz="2400" dirty="0" err="1">
                <a:latin typeface="Century Gothic (Body)"/>
              </a:rPr>
              <a:t>br</a:t>
            </a:r>
            <a:r>
              <a:rPr lang="en-US" sz="2400" dirty="0">
                <a:latin typeface="Century Gothic (Body)"/>
              </a:rPr>
              <a:t> /&gt;";</a:t>
            </a:r>
          </a:p>
          <a:p>
            <a:r>
              <a:rPr lang="en-US" sz="2400" dirty="0">
                <a:latin typeface="Century Gothic (Body)"/>
              </a:rPr>
              <a:t>      ?&gt;</a:t>
            </a:r>
            <a:endParaRPr lang="en-US" sz="2400" dirty="0" smtClean="0">
              <a:latin typeface="Century Gothic (Body)"/>
            </a:endParaRPr>
          </a:p>
        </p:txBody>
      </p:sp>
    </p:spTree>
    <p:extLst>
      <p:ext uri="{BB962C8B-B14F-4D97-AF65-F5344CB8AC3E}">
        <p14:creationId xmlns:p14="http://schemas.microsoft.com/office/powerpoint/2010/main" xmlns="" val="40790919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Deleting Cookie with PHP</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latin typeface="Century Gothic (Body)"/>
              </a:rPr>
              <a:t>Officially, to delete a cookie you should call </a:t>
            </a:r>
            <a:r>
              <a:rPr lang="en-US" sz="2400" dirty="0" err="1">
                <a:latin typeface="Century Gothic (Body)"/>
              </a:rPr>
              <a:t>setcookie</a:t>
            </a:r>
            <a:r>
              <a:rPr lang="en-US" sz="2400" dirty="0">
                <a:latin typeface="Century Gothic (Body)"/>
              </a:rPr>
              <a:t>() with the name argument only but this does not always work well, however, and should not be relied on.</a:t>
            </a:r>
          </a:p>
          <a:p>
            <a:r>
              <a:rPr lang="en-US" sz="2400" dirty="0" smtClean="0">
                <a:latin typeface="Century Gothic (Body)"/>
              </a:rPr>
              <a:t>It </a:t>
            </a:r>
            <a:r>
              <a:rPr lang="en-US" sz="2400" dirty="0">
                <a:latin typeface="Century Gothic (Body)"/>
              </a:rPr>
              <a:t>is safest to set the cookie with a date that has already expired −</a:t>
            </a:r>
          </a:p>
          <a:p>
            <a:r>
              <a:rPr lang="en-US" sz="2400" dirty="0" smtClean="0">
                <a:latin typeface="Century Gothic (Body)"/>
              </a:rPr>
              <a:t>&lt;?</a:t>
            </a:r>
            <a:r>
              <a:rPr lang="en-US" sz="2400" dirty="0">
                <a:latin typeface="Century Gothic (Body)"/>
              </a:rPr>
              <a:t>php</a:t>
            </a:r>
          </a:p>
          <a:p>
            <a:r>
              <a:rPr lang="en-US" sz="2400" dirty="0">
                <a:latin typeface="Century Gothic (Body)"/>
              </a:rPr>
              <a:t>   </a:t>
            </a:r>
            <a:r>
              <a:rPr lang="en-US" sz="2400" dirty="0" err="1">
                <a:latin typeface="Century Gothic (Body)"/>
              </a:rPr>
              <a:t>setcookie</a:t>
            </a:r>
            <a:r>
              <a:rPr lang="en-US" sz="2400" dirty="0">
                <a:latin typeface="Century Gothic (Body)"/>
              </a:rPr>
              <a:t>( </a:t>
            </a:r>
            <a:r>
              <a:rPr lang="en-US" sz="2400" dirty="0" smtClean="0">
                <a:latin typeface="Century Gothic (Body)"/>
              </a:rPr>
              <a:t>“Name", </a:t>
            </a:r>
            <a:r>
              <a:rPr lang="en-US" sz="2400" dirty="0">
                <a:latin typeface="Century Gothic (Body)"/>
              </a:rPr>
              <a:t>"", time()- 60, "/","", 0);</a:t>
            </a:r>
          </a:p>
          <a:p>
            <a:r>
              <a:rPr lang="en-US" sz="2400" dirty="0" smtClean="0">
                <a:latin typeface="Century Gothic (Body)"/>
              </a:rPr>
              <a:t>?&gt;</a:t>
            </a:r>
          </a:p>
        </p:txBody>
      </p:sp>
    </p:spTree>
    <p:extLst>
      <p:ext uri="{BB962C8B-B14F-4D97-AF65-F5344CB8AC3E}">
        <p14:creationId xmlns:p14="http://schemas.microsoft.com/office/powerpoint/2010/main" xmlns="" val="22651937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PHP - Sending Emails using PHP</a:t>
            </a:r>
          </a:p>
        </p:txBody>
      </p:sp>
      <p:sp>
        <p:nvSpPr>
          <p:cNvPr id="3" name="Content Placeholder 2"/>
          <p:cNvSpPr>
            <a:spLocks noGrp="1"/>
          </p:cNvSpPr>
          <p:nvPr>
            <p:ph idx="1"/>
          </p:nvPr>
        </p:nvSpPr>
        <p:spPr>
          <a:xfrm>
            <a:off x="502276" y="1571224"/>
            <a:ext cx="8393805" cy="5112912"/>
          </a:xfrm>
        </p:spPr>
        <p:txBody>
          <a:bodyPr>
            <a:normAutofit fontScale="92500" lnSpcReduction="10000"/>
          </a:bodyPr>
          <a:lstStyle/>
          <a:p>
            <a:r>
              <a:rPr lang="en-US" sz="2400" dirty="0"/>
              <a:t>PHP must be configured correctly in the </a:t>
            </a:r>
            <a:r>
              <a:rPr lang="en-US" sz="2400" b="1" dirty="0"/>
              <a:t>php.ini</a:t>
            </a:r>
            <a:r>
              <a:rPr lang="en-US" sz="2400" dirty="0"/>
              <a:t> file with the details of how your system sends email. Open php.ini file available </a:t>
            </a:r>
            <a:r>
              <a:rPr lang="en-US" sz="2400" dirty="0" smtClean="0"/>
              <a:t>and </a:t>
            </a:r>
            <a:r>
              <a:rPr lang="en-US" sz="2400" dirty="0"/>
              <a:t>find the section headed </a:t>
            </a:r>
            <a:r>
              <a:rPr lang="en-US" sz="2400" b="1" dirty="0"/>
              <a:t>[mail function]</a:t>
            </a:r>
            <a:r>
              <a:rPr lang="en-US" sz="2400" dirty="0"/>
              <a:t>.</a:t>
            </a:r>
          </a:p>
          <a:p>
            <a:r>
              <a:rPr lang="en-US" sz="2400" dirty="0"/>
              <a:t>Windows users should ensure that two directives are supplied. The first is called SMTP that defines your email server address. The second is called </a:t>
            </a:r>
            <a:r>
              <a:rPr lang="en-US" sz="2400" dirty="0" err="1"/>
              <a:t>sendmail_from</a:t>
            </a:r>
            <a:r>
              <a:rPr lang="en-US" sz="2400" dirty="0"/>
              <a:t> which defines </a:t>
            </a:r>
            <a:r>
              <a:rPr lang="en-US" sz="2400" dirty="0" smtClean="0"/>
              <a:t>your </a:t>
            </a:r>
            <a:r>
              <a:rPr lang="en-US" sz="2400" dirty="0"/>
              <a:t>own email address</a:t>
            </a:r>
            <a:r>
              <a:rPr lang="en-US" sz="2400" dirty="0" smtClean="0"/>
              <a:t>.</a:t>
            </a:r>
          </a:p>
          <a:p>
            <a:r>
              <a:rPr lang="en-US" sz="2400" i="1" dirty="0" smtClean="0"/>
              <a:t>It should like below:</a:t>
            </a:r>
          </a:p>
          <a:p>
            <a:r>
              <a:rPr lang="en-US" sz="2400" dirty="0"/>
              <a:t>[mail function]</a:t>
            </a:r>
          </a:p>
          <a:p>
            <a:r>
              <a:rPr lang="en-US" sz="2400" dirty="0"/>
              <a:t>; For Win32 only.</a:t>
            </a:r>
          </a:p>
          <a:p>
            <a:r>
              <a:rPr lang="en-US" sz="2400" dirty="0"/>
              <a:t>SMTP = smtp.secureserver.net</a:t>
            </a:r>
          </a:p>
          <a:p>
            <a:endParaRPr lang="en-US" sz="2400" dirty="0"/>
          </a:p>
          <a:p>
            <a:r>
              <a:rPr lang="en-US" sz="2400" dirty="0"/>
              <a:t>; For win32 only</a:t>
            </a:r>
          </a:p>
          <a:p>
            <a:r>
              <a:rPr lang="en-US" sz="2400" dirty="0" err="1"/>
              <a:t>sendmail_from</a:t>
            </a:r>
            <a:r>
              <a:rPr lang="en-US" sz="2400" dirty="0"/>
              <a:t> = </a:t>
            </a:r>
            <a:r>
              <a:rPr lang="en-US" sz="2400" dirty="0" smtClean="0"/>
              <a:t>youremail@gmail.com</a:t>
            </a:r>
            <a:endParaRPr lang="en-US" sz="2400" dirty="0"/>
          </a:p>
        </p:txBody>
      </p:sp>
    </p:spTree>
    <p:extLst>
      <p:ext uri="{BB962C8B-B14F-4D97-AF65-F5344CB8AC3E}">
        <p14:creationId xmlns:p14="http://schemas.microsoft.com/office/powerpoint/2010/main" xmlns="" val="665187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Sending plain text </a:t>
            </a:r>
            <a:r>
              <a:rPr lang="en-US" dirty="0" smtClean="0"/>
              <a:t>email</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t>PHP </a:t>
            </a:r>
            <a:r>
              <a:rPr lang="en-US" sz="2400" dirty="0"/>
              <a:t>makes use of mail() function to send an email. This function requires three mandatory arguments that specify the recipient's email address, the subject of the </a:t>
            </a:r>
            <a:r>
              <a:rPr lang="en-US" sz="2400" dirty="0" err="1"/>
              <a:t>the</a:t>
            </a:r>
            <a:r>
              <a:rPr lang="en-US" sz="2400" dirty="0"/>
              <a:t> message and the actual message additionally there are other two optional parameters.</a:t>
            </a:r>
          </a:p>
          <a:p>
            <a:r>
              <a:rPr lang="en-US" sz="2400" b="1" dirty="0" smtClean="0"/>
              <a:t>mail</a:t>
            </a:r>
            <a:r>
              <a:rPr lang="en-US" sz="2400" b="1" dirty="0"/>
              <a:t>( to, subject, message, headers, parameters </a:t>
            </a:r>
            <a:r>
              <a:rPr lang="en-US" sz="2400" b="1" dirty="0" smtClean="0"/>
              <a:t>);</a:t>
            </a:r>
          </a:p>
          <a:p>
            <a:r>
              <a:rPr lang="en-US" sz="2400" dirty="0"/>
              <a:t>When you send a text message using PHP then all the content will be treated as simple text. Even if you will include HTML tags in a text message, it will be displayed as simple text and HTML tags will not be formatted according to HTML syntax. But PHP provides option to send an HTML message as actual HTML message.</a:t>
            </a:r>
            <a:endParaRPr lang="en-US" sz="2400" b="1" dirty="0"/>
          </a:p>
        </p:txBody>
      </p:sp>
    </p:spTree>
    <p:extLst>
      <p:ext uri="{BB962C8B-B14F-4D97-AF65-F5344CB8AC3E}">
        <p14:creationId xmlns:p14="http://schemas.microsoft.com/office/powerpoint/2010/main" xmlns="" val="30093295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627846" y="1571224"/>
            <a:ext cx="8268236" cy="5112912"/>
          </a:xfrm>
        </p:spPr>
        <p:txBody>
          <a:bodyPr numCol="2">
            <a:normAutofit fontScale="70000" lnSpcReduction="20000"/>
          </a:bodyPr>
          <a:lstStyle/>
          <a:p>
            <a:r>
              <a:rPr lang="en-US" sz="2400" b="1" dirty="0"/>
              <a:t>&lt;html&gt;</a:t>
            </a:r>
          </a:p>
          <a:p>
            <a:r>
              <a:rPr lang="en-US" sz="2400" b="1" dirty="0"/>
              <a:t>   </a:t>
            </a:r>
            <a:r>
              <a:rPr lang="en-US" sz="2400" b="1" dirty="0" smtClean="0"/>
              <a:t>   </a:t>
            </a:r>
            <a:r>
              <a:rPr lang="en-US" sz="2400" b="1" dirty="0"/>
              <a:t>&lt;head&gt;</a:t>
            </a:r>
          </a:p>
          <a:p>
            <a:r>
              <a:rPr lang="en-US" sz="2400" b="1" dirty="0"/>
              <a:t>      &lt;title&gt;Sending HTML email using PHP&lt;/title&gt;</a:t>
            </a:r>
          </a:p>
          <a:p>
            <a:r>
              <a:rPr lang="en-US" sz="2400" b="1" dirty="0"/>
              <a:t>   &lt;/head&gt;</a:t>
            </a:r>
          </a:p>
          <a:p>
            <a:r>
              <a:rPr lang="en-US" sz="2400" b="1" dirty="0"/>
              <a:t>      &lt;body&gt;</a:t>
            </a:r>
          </a:p>
          <a:p>
            <a:r>
              <a:rPr lang="en-US" sz="2400" b="1" dirty="0"/>
              <a:t>         &lt;?php</a:t>
            </a:r>
          </a:p>
          <a:p>
            <a:r>
              <a:rPr lang="en-US" sz="2400" b="1" dirty="0"/>
              <a:t>         $to = "imagine_kp@yahoo.com.com";</a:t>
            </a:r>
          </a:p>
          <a:p>
            <a:r>
              <a:rPr lang="en-US" sz="2400" b="1" dirty="0"/>
              <a:t>         $subject = "This is subject";</a:t>
            </a:r>
          </a:p>
          <a:p>
            <a:r>
              <a:rPr lang="en-US" sz="2400" b="1" dirty="0"/>
              <a:t>         $message = "&lt;b&gt;This is HTML message.&lt;/b</a:t>
            </a:r>
            <a:r>
              <a:rPr lang="en-US" sz="2400" b="1" dirty="0" smtClean="0"/>
              <a:t>&gt;";</a:t>
            </a:r>
          </a:p>
          <a:p>
            <a:r>
              <a:rPr lang="en-US" sz="2400" b="1" dirty="0" smtClean="0"/>
              <a:t>$</a:t>
            </a:r>
            <a:r>
              <a:rPr lang="en-US" sz="2400" b="1" dirty="0"/>
              <a:t>message .= "&lt;h1&gt;This is headline.&lt;/h1&gt;";</a:t>
            </a:r>
          </a:p>
          <a:p>
            <a:pPr marL="0" indent="0">
              <a:buNone/>
            </a:pPr>
            <a:r>
              <a:rPr lang="en-US" sz="2400" b="1" dirty="0" smtClean="0"/>
              <a:t>$</a:t>
            </a:r>
            <a:r>
              <a:rPr lang="en-US" sz="2400" b="1" dirty="0"/>
              <a:t>header = "From:imaginekp123@gmail.com \r\n";</a:t>
            </a:r>
          </a:p>
          <a:p>
            <a:r>
              <a:rPr lang="en-US" sz="2400" b="1" dirty="0"/>
              <a:t>         $header .= "\r\n";</a:t>
            </a:r>
          </a:p>
          <a:p>
            <a:r>
              <a:rPr lang="en-US" sz="2400" b="1" dirty="0"/>
              <a:t>         $header .= "MIME-Version: 1.0\r\n";</a:t>
            </a:r>
          </a:p>
          <a:p>
            <a:r>
              <a:rPr lang="en-US" sz="2400" b="1" dirty="0"/>
              <a:t>         $header .= "Content-type: text/html\r\n";</a:t>
            </a:r>
          </a:p>
          <a:p>
            <a:r>
              <a:rPr lang="en-US" sz="2400" b="1" dirty="0"/>
              <a:t>         </a:t>
            </a:r>
          </a:p>
          <a:p>
            <a:r>
              <a:rPr lang="en-US" sz="2400" b="1" dirty="0"/>
              <a:t> </a:t>
            </a:r>
            <a:r>
              <a:rPr lang="en-US" sz="2400" b="1" dirty="0" smtClean="0"/>
              <a:t>$</a:t>
            </a:r>
            <a:r>
              <a:rPr lang="en-US" sz="2400" b="1" dirty="0" err="1"/>
              <a:t>retval</a:t>
            </a:r>
            <a:r>
              <a:rPr lang="en-US" sz="2400" b="1" dirty="0"/>
              <a:t> = mail ($</a:t>
            </a:r>
            <a:r>
              <a:rPr lang="en-US" sz="2400" b="1" dirty="0" err="1"/>
              <a:t>to,$subject,$message,$header</a:t>
            </a:r>
            <a:r>
              <a:rPr lang="en-US" sz="2400" b="1" dirty="0"/>
              <a:t>);</a:t>
            </a:r>
          </a:p>
          <a:p>
            <a:r>
              <a:rPr lang="en-US" sz="2400" b="1" dirty="0"/>
              <a:t> </a:t>
            </a:r>
            <a:r>
              <a:rPr lang="en-US" sz="2400" b="1" dirty="0" smtClean="0"/>
              <a:t> </a:t>
            </a:r>
            <a:r>
              <a:rPr lang="en-US" sz="2400" b="1" dirty="0"/>
              <a:t>//echo $</a:t>
            </a:r>
            <a:r>
              <a:rPr lang="en-US" sz="2400" b="1" dirty="0" err="1"/>
              <a:t>to.$subject.$message.$header</a:t>
            </a:r>
            <a:r>
              <a:rPr lang="en-US" sz="2400" b="1" dirty="0"/>
              <a:t>;</a:t>
            </a:r>
          </a:p>
          <a:p>
            <a:r>
              <a:rPr lang="en-US" sz="2400" b="1" dirty="0"/>
              <a:t>         if( $</a:t>
            </a:r>
            <a:r>
              <a:rPr lang="en-US" sz="2400" b="1" dirty="0" err="1"/>
              <a:t>retval</a:t>
            </a:r>
            <a:r>
              <a:rPr lang="en-US" sz="2400" b="1" dirty="0"/>
              <a:t> == true ) {</a:t>
            </a:r>
          </a:p>
          <a:p>
            <a:r>
              <a:rPr lang="en-US" sz="2400" b="1" dirty="0"/>
              <a:t>            echo "Message sent successfully...";</a:t>
            </a:r>
          </a:p>
          <a:p>
            <a:r>
              <a:rPr lang="en-US" sz="2400" b="1" dirty="0"/>
              <a:t>         }else {</a:t>
            </a:r>
          </a:p>
          <a:p>
            <a:r>
              <a:rPr lang="en-US" sz="2400" b="1" dirty="0"/>
              <a:t>            echo "Message could not be sent...";</a:t>
            </a:r>
          </a:p>
          <a:p>
            <a:r>
              <a:rPr lang="en-US" sz="2400" b="1" dirty="0"/>
              <a:t>         }</a:t>
            </a:r>
          </a:p>
          <a:p>
            <a:r>
              <a:rPr lang="en-US" sz="2400" b="1" dirty="0"/>
              <a:t>      ?&gt;</a:t>
            </a:r>
          </a:p>
          <a:p>
            <a:r>
              <a:rPr lang="en-US" sz="2400" b="1" dirty="0"/>
              <a:t>      </a:t>
            </a:r>
          </a:p>
          <a:p>
            <a:r>
              <a:rPr lang="en-US" sz="2400" b="1" dirty="0"/>
              <a:t>   &lt;/body&gt;</a:t>
            </a:r>
          </a:p>
          <a:p>
            <a:r>
              <a:rPr lang="en-US" sz="2400" b="1" dirty="0"/>
              <a:t>&lt;/html&gt;</a:t>
            </a:r>
          </a:p>
        </p:txBody>
      </p:sp>
    </p:spTree>
    <p:extLst>
      <p:ext uri="{BB962C8B-B14F-4D97-AF65-F5344CB8AC3E}">
        <p14:creationId xmlns:p14="http://schemas.microsoft.com/office/powerpoint/2010/main" xmlns="" val="75501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Common uses of </a:t>
            </a:r>
            <a:r>
              <a:rPr lang="en-US" dirty="0" smtClean="0"/>
              <a:t>PHP</a:t>
            </a:r>
            <a:endParaRPr lang="en-US" dirty="0"/>
          </a:p>
        </p:txBody>
      </p:sp>
      <p:sp>
        <p:nvSpPr>
          <p:cNvPr id="3" name="Content Placeholder 2"/>
          <p:cNvSpPr>
            <a:spLocks noGrp="1"/>
          </p:cNvSpPr>
          <p:nvPr>
            <p:ph idx="1"/>
          </p:nvPr>
        </p:nvSpPr>
        <p:spPr>
          <a:xfrm>
            <a:off x="502276" y="1532965"/>
            <a:ext cx="8393805" cy="5151170"/>
          </a:xfrm>
        </p:spPr>
        <p:txBody>
          <a:bodyPr>
            <a:normAutofit/>
          </a:bodyPr>
          <a:lstStyle/>
          <a:p>
            <a:r>
              <a:rPr lang="en-US" dirty="0"/>
              <a:t>PHP performs system functions, i.e. from files on a system it can create, open, read, write, and close them.</a:t>
            </a:r>
          </a:p>
          <a:p>
            <a:r>
              <a:rPr lang="en-US" dirty="0"/>
              <a:t>PHP can handle forms, i.e. gather data from files, save data to a file, </a:t>
            </a:r>
            <a:r>
              <a:rPr lang="en-US" dirty="0" smtClean="0"/>
              <a:t>through </a:t>
            </a:r>
            <a:r>
              <a:rPr lang="en-US" dirty="0"/>
              <a:t>email you can send data, return data to the user.</a:t>
            </a:r>
          </a:p>
          <a:p>
            <a:r>
              <a:rPr lang="en-US" dirty="0" smtClean="0"/>
              <a:t>You </a:t>
            </a:r>
            <a:r>
              <a:rPr lang="en-US" dirty="0"/>
              <a:t>add, delete, modify elements within your database </a:t>
            </a:r>
            <a:r>
              <a:rPr lang="en-US" dirty="0" smtClean="0"/>
              <a:t>through </a:t>
            </a:r>
            <a:r>
              <a:rPr lang="en-US" dirty="0"/>
              <a:t>PHP</a:t>
            </a:r>
            <a:r>
              <a:rPr lang="en-US" dirty="0" smtClean="0"/>
              <a:t>.</a:t>
            </a:r>
            <a:endParaRPr lang="en-US" dirty="0"/>
          </a:p>
        </p:txBody>
      </p:sp>
    </p:spTree>
    <p:extLst>
      <p:ext uri="{BB962C8B-B14F-4D97-AF65-F5344CB8AC3E}">
        <p14:creationId xmlns:p14="http://schemas.microsoft.com/office/powerpoint/2010/main" xmlns="" val="18897428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endParaRPr lang="en-US" sz="2400" b="1" dirty="0"/>
          </a:p>
        </p:txBody>
      </p:sp>
    </p:spTree>
    <p:extLst>
      <p:ext uri="{BB962C8B-B14F-4D97-AF65-F5344CB8AC3E}">
        <p14:creationId xmlns:p14="http://schemas.microsoft.com/office/powerpoint/2010/main" xmlns="" val="98775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Common uses of </a:t>
            </a:r>
            <a:r>
              <a:rPr lang="en-US" dirty="0" smtClean="0"/>
              <a:t>PHP</a:t>
            </a:r>
            <a:endParaRPr lang="en-US" dirty="0"/>
          </a:p>
        </p:txBody>
      </p:sp>
      <p:sp>
        <p:nvSpPr>
          <p:cNvPr id="3" name="Content Placeholder 2"/>
          <p:cNvSpPr>
            <a:spLocks noGrp="1"/>
          </p:cNvSpPr>
          <p:nvPr>
            <p:ph idx="1"/>
          </p:nvPr>
        </p:nvSpPr>
        <p:spPr>
          <a:xfrm>
            <a:off x="502276" y="1532965"/>
            <a:ext cx="8393805" cy="5151170"/>
          </a:xfrm>
        </p:spPr>
        <p:txBody>
          <a:bodyPr>
            <a:normAutofit/>
          </a:bodyPr>
          <a:lstStyle/>
          <a:p>
            <a:r>
              <a:rPr lang="en-US" sz="3600" dirty="0" smtClean="0"/>
              <a:t>Access </a:t>
            </a:r>
            <a:r>
              <a:rPr lang="en-US" sz="3600" dirty="0"/>
              <a:t>cookies variables and set cookies.</a:t>
            </a:r>
          </a:p>
          <a:p>
            <a:r>
              <a:rPr lang="en-US" sz="3600" dirty="0"/>
              <a:t>Using PHP, you can restrict users to access some pages of your website.</a:t>
            </a:r>
          </a:p>
          <a:p>
            <a:r>
              <a:rPr lang="en-US" sz="3600" dirty="0"/>
              <a:t>It can encrypt data.</a:t>
            </a:r>
          </a:p>
          <a:p>
            <a:endParaRPr lang="en-US" sz="2400" dirty="0" smtClean="0">
              <a:latin typeface="Century Gothic (Body)"/>
            </a:endParaRPr>
          </a:p>
        </p:txBody>
      </p:sp>
    </p:spTree>
    <p:extLst>
      <p:ext uri="{BB962C8B-B14F-4D97-AF65-F5344CB8AC3E}">
        <p14:creationId xmlns:p14="http://schemas.microsoft.com/office/powerpoint/2010/main" xmlns="" val="1889742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1704</TotalTime>
  <Words>5540</Words>
  <Application>Microsoft Office PowerPoint</Application>
  <PresentationFormat>Overhead</PresentationFormat>
  <Paragraphs>852</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UNIT II</vt:lpstr>
      <vt:lpstr>2.1 Introduction to PHP</vt:lpstr>
      <vt:lpstr>2.1 Introduction to PHP</vt:lpstr>
      <vt:lpstr>Contd..</vt:lpstr>
      <vt:lpstr>Installation of Web Server(Apache)</vt:lpstr>
      <vt:lpstr>Contd..</vt:lpstr>
      <vt:lpstr>Example of php</vt:lpstr>
      <vt:lpstr>Common uses of PHP</vt:lpstr>
      <vt:lpstr>Common uses of PHP</vt:lpstr>
      <vt:lpstr>Single-line comments</vt:lpstr>
      <vt:lpstr>Multi-lines comments</vt:lpstr>
      <vt:lpstr>PHP - Variable Types</vt:lpstr>
      <vt:lpstr>PHP - Variable Types</vt:lpstr>
      <vt:lpstr>Variables in PHP</vt:lpstr>
      <vt:lpstr>PHP is a Loosely Typed Language</vt:lpstr>
      <vt:lpstr>PHPMyAdmin</vt:lpstr>
      <vt:lpstr>The Concatenation Operator</vt:lpstr>
      <vt:lpstr>PHP Operators</vt:lpstr>
      <vt:lpstr>Assignment Operators </vt:lpstr>
      <vt:lpstr>Comparison Operators  </vt:lpstr>
      <vt:lpstr>Logical Operators </vt:lpstr>
      <vt:lpstr>Conditional Statements </vt:lpstr>
      <vt:lpstr> if Statement </vt:lpstr>
      <vt:lpstr>if...else Statement </vt:lpstr>
      <vt:lpstr>if...elseif....else Statement </vt:lpstr>
      <vt:lpstr>PHP Switch Statement</vt:lpstr>
      <vt:lpstr>Example</vt:lpstr>
      <vt:lpstr> Array</vt:lpstr>
      <vt:lpstr>Numeric Arrays </vt:lpstr>
      <vt:lpstr>Example </vt:lpstr>
      <vt:lpstr>Associative Arrays </vt:lpstr>
      <vt:lpstr>Example </vt:lpstr>
      <vt:lpstr>Multidimensional Arrays </vt:lpstr>
      <vt:lpstr>Example</vt:lpstr>
      <vt:lpstr>output</vt:lpstr>
      <vt:lpstr>Loop </vt:lpstr>
      <vt:lpstr>for loop statement</vt:lpstr>
      <vt:lpstr>example</vt:lpstr>
      <vt:lpstr>while loop statement</vt:lpstr>
      <vt:lpstr>Example</vt:lpstr>
      <vt:lpstr>do...while loop statement</vt:lpstr>
      <vt:lpstr>Example</vt:lpstr>
      <vt:lpstr>For each loop statement</vt:lpstr>
      <vt:lpstr>URL encoding</vt:lpstr>
      <vt:lpstr>Example </vt:lpstr>
      <vt:lpstr>MYSQL Introduction</vt:lpstr>
      <vt:lpstr>Slide 47</vt:lpstr>
      <vt:lpstr>MySQL Connection using PHP Script: </vt:lpstr>
      <vt:lpstr>keyword</vt:lpstr>
      <vt:lpstr>Example(Procedural)</vt:lpstr>
      <vt:lpstr>Example(mysqli)</vt:lpstr>
      <vt:lpstr>Create a MySQL Database Using MySQLi</vt:lpstr>
      <vt:lpstr>Creating table</vt:lpstr>
      <vt:lpstr>Insert data into table and Get ID of Last Inserted Record</vt:lpstr>
      <vt:lpstr>Select Data From MySQL</vt:lpstr>
      <vt:lpstr>Update Data in MySQL</vt:lpstr>
      <vt:lpstr>Delete Data From MySQL</vt:lpstr>
      <vt:lpstr>File Handling</vt:lpstr>
      <vt:lpstr>Create File - fopen()</vt:lpstr>
      <vt:lpstr>Reading a file</vt:lpstr>
      <vt:lpstr>Example</vt:lpstr>
      <vt:lpstr>Writing a file </vt:lpstr>
      <vt:lpstr>Example</vt:lpstr>
      <vt:lpstr>Closing of File fclose()</vt:lpstr>
      <vt:lpstr>PHP Read Single Line - fgets()</vt:lpstr>
      <vt:lpstr>PHP Read Single Character - fgetc()</vt:lpstr>
      <vt:lpstr>PHP Read Single Character - fgetc()</vt:lpstr>
      <vt:lpstr>Example</vt:lpstr>
      <vt:lpstr>PHP Filesystem</vt:lpstr>
      <vt:lpstr>Examle</vt:lpstr>
      <vt:lpstr>What is PHP Session?</vt:lpstr>
      <vt:lpstr>Contd..</vt:lpstr>
      <vt:lpstr>Destroying a session</vt:lpstr>
      <vt:lpstr>PHP - Cookies</vt:lpstr>
      <vt:lpstr>Create Cookies</vt:lpstr>
      <vt:lpstr>Deleting Cookie with PHP</vt:lpstr>
      <vt:lpstr>PHP - Sending Emails using PHP</vt:lpstr>
      <vt:lpstr>Sending plain text email</vt:lpstr>
      <vt:lpstr>Example</vt:lpstr>
      <vt:lpstr>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Bikash</dc:creator>
  <cp:lastModifiedBy>sunil pandey</cp:lastModifiedBy>
  <cp:revision>142</cp:revision>
  <dcterms:created xsi:type="dcterms:W3CDTF">2016-07-30T15:09:29Z</dcterms:created>
  <dcterms:modified xsi:type="dcterms:W3CDTF">2018-06-18T04:31:45Z</dcterms:modified>
</cp:coreProperties>
</file>