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95" r:id="rId4"/>
    <p:sldId id="258" r:id="rId5"/>
    <p:sldId id="259" r:id="rId6"/>
    <p:sldId id="262" r:id="rId7"/>
    <p:sldId id="296" r:id="rId8"/>
    <p:sldId id="283" r:id="rId9"/>
    <p:sldId id="260" r:id="rId10"/>
    <p:sldId id="261" r:id="rId11"/>
    <p:sldId id="299" r:id="rId12"/>
    <p:sldId id="263" r:id="rId13"/>
    <p:sldId id="264" r:id="rId14"/>
    <p:sldId id="297" r:id="rId15"/>
    <p:sldId id="298" r:id="rId16"/>
    <p:sldId id="265" r:id="rId17"/>
    <p:sldId id="266" r:id="rId18"/>
    <p:sldId id="267" r:id="rId19"/>
    <p:sldId id="268" r:id="rId20"/>
    <p:sldId id="269" r:id="rId21"/>
    <p:sldId id="284" r:id="rId22"/>
    <p:sldId id="285" r:id="rId23"/>
    <p:sldId id="289" r:id="rId24"/>
    <p:sldId id="288" r:id="rId25"/>
    <p:sldId id="290" r:id="rId26"/>
    <p:sldId id="270" r:id="rId27"/>
    <p:sldId id="293" r:id="rId28"/>
    <p:sldId id="271" r:id="rId29"/>
    <p:sldId id="291" r:id="rId30"/>
    <p:sldId id="292" r:id="rId31"/>
    <p:sldId id="286" r:id="rId32"/>
    <p:sldId id="294" r:id="rId33"/>
    <p:sldId id="287" r:id="rId34"/>
    <p:sldId id="273" r:id="rId35"/>
    <p:sldId id="274" r:id="rId36"/>
    <p:sldId id="275" r:id="rId37"/>
    <p:sldId id="272"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52C72-DE31-F449-A4ED-4C594FD9140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A1323-8D79-1946-B0D7-40001CF92E9D}"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3A34C8-038E-2045-AF43-DF7DBB8E0E9E}" type="datetimeFigureOut">
              <a:rPr lang="en-US" smtClean="0"/>
              <a:pPr/>
              <a:t>8/12/2017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09B482E8-6E0E-1B4F-B1FD-C69DB9E858D9}" type="datetimeFigureOut">
              <a:rPr lang="en-US" smtClean="0"/>
              <a:pPr/>
              <a:t>8/12/2017</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oxxus.net/java-hosting.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academictutorials.com/servlets/servlets-session.a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example.com/servlet/PrintThis?arg=aStri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Servlet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8641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Architecture</a:t>
            </a:r>
            <a:r>
              <a:rPr lang="en-US" b="0" dirty="0" smtClean="0"/>
              <a:t>:</a:t>
            </a:r>
            <a:endParaRPr lang="en-US" dirty="0"/>
          </a:p>
        </p:txBody>
      </p:sp>
      <p:sp>
        <p:nvSpPr>
          <p:cNvPr id="3" name="Content Placeholder 2"/>
          <p:cNvSpPr>
            <a:spLocks noGrp="1"/>
          </p:cNvSpPr>
          <p:nvPr>
            <p:ph idx="1"/>
          </p:nvPr>
        </p:nvSpPr>
        <p:spPr>
          <a:xfrm>
            <a:off x="231819" y="1906073"/>
            <a:ext cx="8204871" cy="4951927"/>
          </a:xfrm>
        </p:spPr>
        <p:txBody>
          <a:bodyPr>
            <a:normAutofit/>
          </a:bodyPr>
          <a:lstStyle/>
          <a:p>
            <a:pPr marL="0" indent="0">
              <a:buNone/>
            </a:pPr>
            <a:r>
              <a:rPr lang="en-US" b="1" dirty="0" smtClean="0"/>
              <a:t>Servlets </a:t>
            </a:r>
            <a:r>
              <a:rPr lang="en-US" b="1" dirty="0"/>
              <a:t>perform the following major tasks:</a:t>
            </a:r>
          </a:p>
          <a:p>
            <a:r>
              <a:rPr lang="en-US" i="1" dirty="0">
                <a:solidFill>
                  <a:schemeClr val="tx2">
                    <a:lumMod val="75000"/>
                  </a:schemeClr>
                </a:solidFill>
              </a:rPr>
              <a:t>Read the explicit data sent by the clients (browsers). </a:t>
            </a:r>
            <a:r>
              <a:rPr lang="en-US" dirty="0"/>
              <a:t>This includes an HTML form on a Web page or it could also come from an applet or a custom HTTP client program.</a:t>
            </a:r>
          </a:p>
          <a:p>
            <a:r>
              <a:rPr lang="en-US" dirty="0">
                <a:solidFill>
                  <a:schemeClr val="tx2">
                    <a:lumMod val="75000"/>
                  </a:schemeClr>
                </a:solidFill>
              </a:rPr>
              <a:t>Read the implicit HTTP request data sent by the clients (browsers). </a:t>
            </a:r>
            <a:r>
              <a:rPr lang="en-US" dirty="0"/>
              <a:t>This includes cookies, media types and compression schemes the browser understands, and so forth.</a:t>
            </a:r>
          </a:p>
          <a:p>
            <a:r>
              <a:rPr lang="en-US" dirty="0">
                <a:solidFill>
                  <a:schemeClr val="tx2">
                    <a:lumMod val="75000"/>
                  </a:schemeClr>
                </a:solidFill>
              </a:rPr>
              <a:t>Process the data and generate the results</a:t>
            </a:r>
            <a:r>
              <a:rPr lang="en-US" dirty="0"/>
              <a:t>. This process may require </a:t>
            </a:r>
            <a:r>
              <a:rPr lang="en-US" dirty="0" smtClean="0"/>
              <a:t>taking </a:t>
            </a:r>
            <a:r>
              <a:rPr lang="en-US" dirty="0"/>
              <a:t>to a database, </a:t>
            </a:r>
            <a:r>
              <a:rPr lang="en-US" dirty="0" smtClean="0"/>
              <a:t>invoking </a:t>
            </a:r>
            <a:r>
              <a:rPr lang="en-US" dirty="0"/>
              <a:t>a Web service, or computing the response directly</a:t>
            </a:r>
            <a:r>
              <a:rPr lang="en-US" dirty="0" smtClean="0"/>
              <a:t>.</a:t>
            </a:r>
            <a:endParaRPr lang="en-US" dirty="0"/>
          </a:p>
        </p:txBody>
      </p:sp>
      <p:pic>
        <p:nvPicPr>
          <p:cNvPr id="1026" name="Picture 2" descr="Servlet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691" y="2738259"/>
            <a:ext cx="3566419" cy="231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76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Architecture</a:t>
            </a:r>
            <a:r>
              <a:rPr lang="en-US" b="0" dirty="0" smtClean="0"/>
              <a:t>:</a:t>
            </a:r>
            <a:endParaRPr lang="en-US" dirty="0"/>
          </a:p>
        </p:txBody>
      </p:sp>
      <p:sp>
        <p:nvSpPr>
          <p:cNvPr id="3" name="Content Placeholder 2"/>
          <p:cNvSpPr>
            <a:spLocks noGrp="1"/>
          </p:cNvSpPr>
          <p:nvPr>
            <p:ph idx="1"/>
          </p:nvPr>
        </p:nvSpPr>
        <p:spPr>
          <a:xfrm>
            <a:off x="231819" y="1906073"/>
            <a:ext cx="8204871" cy="4951927"/>
          </a:xfrm>
        </p:spPr>
        <p:txBody>
          <a:bodyPr>
            <a:normAutofit/>
          </a:bodyPr>
          <a:lstStyle/>
          <a:p>
            <a:r>
              <a:rPr lang="en-US" dirty="0" smtClean="0">
                <a:solidFill>
                  <a:schemeClr val="tx2">
                    <a:lumMod val="75000"/>
                  </a:schemeClr>
                </a:solidFill>
              </a:rPr>
              <a:t>Send </a:t>
            </a:r>
            <a:r>
              <a:rPr lang="en-US" dirty="0">
                <a:solidFill>
                  <a:schemeClr val="tx2">
                    <a:lumMod val="75000"/>
                  </a:schemeClr>
                </a:solidFill>
              </a:rPr>
              <a:t>the explicit data (i.e., the document) to the clients (browsers). </a:t>
            </a:r>
            <a:r>
              <a:rPr lang="en-US" dirty="0"/>
              <a:t>This document can be sent in a variety of formats, including text (HTML or XML), binary (GIF images), Excel, etc.</a:t>
            </a:r>
          </a:p>
          <a:p>
            <a:r>
              <a:rPr lang="en-US" dirty="0">
                <a:solidFill>
                  <a:schemeClr val="tx2">
                    <a:lumMod val="75000"/>
                  </a:schemeClr>
                </a:solidFill>
              </a:rPr>
              <a:t>Send the implicit HTTP response to the clients (browsers). </a:t>
            </a:r>
            <a:r>
              <a:rPr lang="en-US" dirty="0"/>
              <a:t>This includes telling the browsers or other clients what type of document is being returned (e.g., HTML), setting cookies and caching parameters, and other such tasks</a:t>
            </a:r>
            <a:r>
              <a:rPr lang="en-US" dirty="0" smtClean="0"/>
              <a:t>.</a:t>
            </a:r>
            <a:endParaRPr lang="en-US" dirty="0"/>
          </a:p>
        </p:txBody>
      </p:sp>
      <p:pic>
        <p:nvPicPr>
          <p:cNvPr id="1026" name="Picture 2" descr="Servlet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691" y="2738259"/>
            <a:ext cx="3566419" cy="231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891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a:t>
            </a:r>
            <a:r>
              <a:rPr lang="en-US" b="0" dirty="0" smtClean="0"/>
              <a:t>Packages</a:t>
            </a:r>
            <a:endParaRPr lang="en-US" dirty="0"/>
          </a:p>
        </p:txBody>
      </p:sp>
      <p:sp>
        <p:nvSpPr>
          <p:cNvPr id="3" name="Content Placeholder 2"/>
          <p:cNvSpPr>
            <a:spLocks noGrp="1"/>
          </p:cNvSpPr>
          <p:nvPr>
            <p:ph idx="1"/>
          </p:nvPr>
        </p:nvSpPr>
        <p:spPr>
          <a:xfrm>
            <a:off x="164850" y="1416677"/>
            <a:ext cx="11771290" cy="5441324"/>
          </a:xfrm>
        </p:spPr>
        <p:txBody>
          <a:bodyPr>
            <a:normAutofit/>
          </a:bodyPr>
          <a:lstStyle/>
          <a:p>
            <a:r>
              <a:rPr lang="en-US" sz="2800" dirty="0"/>
              <a:t>Java Servlets are Java classes run by a web server that has an interpreter that supports the Java Servlet specification.</a:t>
            </a:r>
          </a:p>
          <a:p>
            <a:r>
              <a:rPr lang="en-US" sz="2800" dirty="0"/>
              <a:t>Servlets can be created using the </a:t>
            </a:r>
            <a:r>
              <a:rPr lang="en-US" sz="2800" b="1" dirty="0" err="1"/>
              <a:t>javax.servlet</a:t>
            </a:r>
            <a:r>
              <a:rPr lang="en-US" sz="2800" dirty="0"/>
              <a:t> and </a:t>
            </a:r>
            <a:r>
              <a:rPr lang="en-US" sz="2800" b="1" dirty="0" err="1" smtClean="0"/>
              <a:t>javax.servlet.http</a:t>
            </a:r>
            <a:r>
              <a:rPr lang="en-US" sz="2800" b="1" dirty="0" smtClean="0"/>
              <a:t> </a:t>
            </a:r>
            <a:r>
              <a:rPr lang="en-US" sz="2800" dirty="0" smtClean="0"/>
              <a:t>packages</a:t>
            </a:r>
            <a:r>
              <a:rPr lang="en-US" sz="2800" dirty="0"/>
              <a:t>, which are a standard part of the Java's enterprise edition, an expanded version of the Java class library that supports large-scale development projects.</a:t>
            </a:r>
          </a:p>
          <a:p>
            <a:r>
              <a:rPr lang="en-US" sz="2800" dirty="0"/>
              <a:t>These classes implement the Java Servlet and JSP </a:t>
            </a:r>
            <a:r>
              <a:rPr lang="en-US" sz="2800" dirty="0" smtClean="0"/>
              <a:t>specifications.</a:t>
            </a:r>
            <a:endParaRPr lang="en-US" sz="2800" dirty="0"/>
          </a:p>
          <a:p>
            <a:r>
              <a:rPr lang="en-US" sz="2800" dirty="0"/>
              <a:t>Java servlets have been created and compiled just like any other Java class. After you install the servlet packages and add them to your computer's </a:t>
            </a:r>
            <a:r>
              <a:rPr lang="en-US" sz="2800" dirty="0" err="1"/>
              <a:t>Classpath</a:t>
            </a:r>
            <a:r>
              <a:rPr lang="en-US" sz="2800" dirty="0"/>
              <a:t>, you can compile servlets with the JDK's Java compiler or any other current compiler.</a:t>
            </a:r>
          </a:p>
          <a:p>
            <a:pPr marL="0" indent="0">
              <a:lnSpc>
                <a:spcPct val="120000"/>
              </a:lnSpc>
              <a:buNone/>
            </a:pPr>
            <a:endParaRPr lang="en-US" sz="2000" dirty="0"/>
          </a:p>
        </p:txBody>
      </p:sp>
    </p:spTree>
    <p:extLst>
      <p:ext uri="{BB962C8B-B14F-4D97-AF65-F5344CB8AC3E}">
        <p14:creationId xmlns:p14="http://schemas.microsoft.com/office/powerpoint/2010/main" val="2232310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 Life </a:t>
            </a:r>
            <a:r>
              <a:rPr lang="en-US" b="0" dirty="0" smtClean="0"/>
              <a:t>Cycle</a:t>
            </a:r>
            <a:endParaRPr lang="en-US" dirty="0"/>
          </a:p>
        </p:txBody>
      </p:sp>
      <p:sp>
        <p:nvSpPr>
          <p:cNvPr id="3" name="Content Placeholder 2"/>
          <p:cNvSpPr>
            <a:spLocks noGrp="1"/>
          </p:cNvSpPr>
          <p:nvPr>
            <p:ph idx="1"/>
          </p:nvPr>
        </p:nvSpPr>
        <p:spPr>
          <a:xfrm>
            <a:off x="164850" y="1906073"/>
            <a:ext cx="11771290" cy="4951927"/>
          </a:xfrm>
        </p:spPr>
        <p:txBody>
          <a:bodyPr numCol="2">
            <a:normAutofit/>
          </a:bodyPr>
          <a:lstStyle/>
          <a:p>
            <a:r>
              <a:rPr lang="en-US" dirty="0"/>
              <a:t>A servlet life cycle can be defined as the entire process from its creation till the destruction. The following are the paths followed by a servlet</a:t>
            </a:r>
          </a:p>
          <a:p>
            <a:r>
              <a:rPr lang="en-US" dirty="0"/>
              <a:t>The servlet is initialized by calling the </a:t>
            </a:r>
            <a:r>
              <a:rPr lang="en-US" b="1" dirty="0" err="1"/>
              <a:t>init</a:t>
            </a:r>
            <a:r>
              <a:rPr lang="en-US" b="1" dirty="0"/>
              <a:t> ()</a:t>
            </a:r>
            <a:r>
              <a:rPr lang="en-US" dirty="0"/>
              <a:t> method.</a:t>
            </a:r>
          </a:p>
          <a:p>
            <a:r>
              <a:rPr lang="en-US" dirty="0"/>
              <a:t>The servlet calls </a:t>
            </a:r>
            <a:r>
              <a:rPr lang="en-US" b="1" dirty="0"/>
              <a:t>service()</a:t>
            </a:r>
            <a:r>
              <a:rPr lang="en-US" dirty="0"/>
              <a:t> method to process a client's request.</a:t>
            </a:r>
          </a:p>
          <a:p>
            <a:r>
              <a:rPr lang="en-US" dirty="0"/>
              <a:t>The servlet is terminated by calling the </a:t>
            </a:r>
            <a:r>
              <a:rPr lang="en-US" b="1" dirty="0"/>
              <a:t>destroy()</a:t>
            </a:r>
            <a:r>
              <a:rPr lang="en-US" dirty="0"/>
              <a:t> method.</a:t>
            </a:r>
          </a:p>
          <a:p>
            <a:r>
              <a:rPr lang="en-US" dirty="0"/>
              <a:t>Finally, servlet is garbage collected by the garbage collector of the JVM.</a:t>
            </a:r>
          </a:p>
          <a:p>
            <a:pPr>
              <a:lnSpc>
                <a:spcPct val="120000"/>
              </a:lnSpc>
            </a:pPr>
            <a:r>
              <a:rPr lang="en-US" b="1" dirty="0"/>
              <a:t>The </a:t>
            </a:r>
            <a:r>
              <a:rPr lang="en-US" b="1" dirty="0" err="1"/>
              <a:t>init</a:t>
            </a:r>
            <a:r>
              <a:rPr lang="en-US" b="1" dirty="0"/>
              <a:t>() method :</a:t>
            </a:r>
          </a:p>
          <a:p>
            <a:pPr>
              <a:lnSpc>
                <a:spcPct val="120000"/>
              </a:lnSpc>
            </a:pPr>
            <a:r>
              <a:rPr lang="en-US" dirty="0"/>
              <a:t>The </a:t>
            </a:r>
            <a:r>
              <a:rPr lang="en-US" dirty="0" err="1"/>
              <a:t>init</a:t>
            </a:r>
            <a:r>
              <a:rPr lang="en-US" dirty="0"/>
              <a:t> method is designed to be called only once. It is called when the servlet is first created, and not called again for each user request. So, it is used for one-time initializations, just as with the </a:t>
            </a:r>
            <a:r>
              <a:rPr lang="en-US" dirty="0" err="1"/>
              <a:t>init</a:t>
            </a:r>
            <a:r>
              <a:rPr lang="en-US" dirty="0"/>
              <a:t> method of applets</a:t>
            </a:r>
            <a:r>
              <a:rPr lang="en-US" dirty="0" smtClean="0"/>
              <a:t>.</a:t>
            </a:r>
            <a:endParaRPr lang="en-US" dirty="0"/>
          </a:p>
        </p:txBody>
      </p:sp>
    </p:spTree>
    <p:extLst>
      <p:ext uri="{BB962C8B-B14F-4D97-AF65-F5344CB8AC3E}">
        <p14:creationId xmlns:p14="http://schemas.microsoft.com/office/powerpoint/2010/main" val="3940439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 Life </a:t>
            </a:r>
            <a:r>
              <a:rPr lang="en-US" b="0" dirty="0" smtClean="0"/>
              <a:t>Cycle</a:t>
            </a:r>
            <a:endParaRPr lang="en-US" dirty="0"/>
          </a:p>
        </p:txBody>
      </p:sp>
      <p:sp>
        <p:nvSpPr>
          <p:cNvPr id="3" name="Content Placeholder 2"/>
          <p:cNvSpPr>
            <a:spLocks noGrp="1"/>
          </p:cNvSpPr>
          <p:nvPr>
            <p:ph idx="1"/>
          </p:nvPr>
        </p:nvSpPr>
        <p:spPr>
          <a:xfrm>
            <a:off x="164850" y="1906073"/>
            <a:ext cx="11771290" cy="4951927"/>
          </a:xfrm>
        </p:spPr>
        <p:txBody>
          <a:bodyPr numCol="2">
            <a:normAutofit/>
          </a:bodyPr>
          <a:lstStyle/>
          <a:p>
            <a:pPr>
              <a:lnSpc>
                <a:spcPct val="120000"/>
              </a:lnSpc>
            </a:pPr>
            <a:r>
              <a:rPr lang="en-US" dirty="0" smtClean="0"/>
              <a:t>The </a:t>
            </a:r>
            <a:r>
              <a:rPr lang="en-US" dirty="0"/>
              <a:t>servlet is normally created when a user first invokes a URL corresponding to the servlet, but you can also specify that the servlet be loaded when the server is first started.</a:t>
            </a:r>
          </a:p>
          <a:p>
            <a:pPr>
              <a:lnSpc>
                <a:spcPct val="120000"/>
              </a:lnSpc>
            </a:pPr>
            <a:r>
              <a:rPr lang="en-US" dirty="0" smtClean="0"/>
              <a:t>When </a:t>
            </a:r>
            <a:r>
              <a:rPr lang="en-US" dirty="0"/>
              <a:t>a user invokes a servlet, a single instance of each servlet gets created, with each user request resulting in a new thread that is handed off to </a:t>
            </a:r>
            <a:r>
              <a:rPr lang="en-US" dirty="0" err="1"/>
              <a:t>doGet</a:t>
            </a:r>
            <a:r>
              <a:rPr lang="en-US" dirty="0"/>
              <a:t> or </a:t>
            </a:r>
            <a:r>
              <a:rPr lang="en-US" dirty="0" err="1"/>
              <a:t>doPost</a:t>
            </a:r>
            <a:r>
              <a:rPr lang="en-US" dirty="0"/>
              <a:t> as appropriate. The </a:t>
            </a:r>
            <a:r>
              <a:rPr lang="en-US" dirty="0" err="1"/>
              <a:t>init</a:t>
            </a:r>
            <a:r>
              <a:rPr lang="en-US" dirty="0"/>
              <a:t>() method simply creates or loads some data that will be used throughout the life of the servlet.</a:t>
            </a:r>
          </a:p>
          <a:p>
            <a:pPr>
              <a:lnSpc>
                <a:spcPct val="120000"/>
              </a:lnSpc>
            </a:pPr>
            <a:r>
              <a:rPr lang="en-US" dirty="0" smtClean="0"/>
              <a:t>The </a:t>
            </a:r>
            <a:r>
              <a:rPr lang="en-US" dirty="0" err="1"/>
              <a:t>init</a:t>
            </a:r>
            <a:r>
              <a:rPr lang="en-US" dirty="0"/>
              <a:t> method definition looks like this:</a:t>
            </a:r>
          </a:p>
          <a:p>
            <a:pPr>
              <a:lnSpc>
                <a:spcPct val="120000"/>
              </a:lnSpc>
            </a:pPr>
            <a:r>
              <a:rPr lang="en-US" dirty="0" smtClean="0"/>
              <a:t>public </a:t>
            </a:r>
            <a:r>
              <a:rPr lang="en-US" dirty="0"/>
              <a:t>void </a:t>
            </a:r>
            <a:r>
              <a:rPr lang="en-US" dirty="0" err="1"/>
              <a:t>init</a:t>
            </a:r>
            <a:r>
              <a:rPr lang="en-US" dirty="0"/>
              <a:t>() throws </a:t>
            </a:r>
            <a:r>
              <a:rPr lang="en-US" dirty="0" err="1"/>
              <a:t>ServletException</a:t>
            </a:r>
            <a:r>
              <a:rPr lang="en-US" dirty="0"/>
              <a:t> {</a:t>
            </a:r>
          </a:p>
          <a:p>
            <a:pPr>
              <a:lnSpc>
                <a:spcPct val="120000"/>
              </a:lnSpc>
            </a:pPr>
            <a:r>
              <a:rPr lang="en-US" dirty="0"/>
              <a:t>  // Initialization code...</a:t>
            </a:r>
          </a:p>
          <a:p>
            <a:pPr>
              <a:lnSpc>
                <a:spcPct val="120000"/>
              </a:lnSpc>
            </a:pPr>
            <a:r>
              <a:rPr lang="en-US" dirty="0"/>
              <a:t>}</a:t>
            </a:r>
          </a:p>
        </p:txBody>
      </p:sp>
    </p:spTree>
    <p:extLst>
      <p:ext uri="{BB962C8B-B14F-4D97-AF65-F5344CB8AC3E}">
        <p14:creationId xmlns:p14="http://schemas.microsoft.com/office/powerpoint/2010/main" val="4249894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The service() method </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dirty="0" smtClean="0"/>
              <a:t>The </a:t>
            </a:r>
            <a:r>
              <a:rPr lang="en-US" dirty="0"/>
              <a:t>service() method is the main method to perform the actual task. The servlet container (i.e. web server) calls the service() method to handle requests coming from the client( browsers) and to write the formatted response back to the client.</a:t>
            </a:r>
          </a:p>
          <a:p>
            <a:pPr>
              <a:lnSpc>
                <a:spcPct val="120000"/>
              </a:lnSpc>
            </a:pPr>
            <a:r>
              <a:rPr lang="en-US" dirty="0" smtClean="0"/>
              <a:t>Each </a:t>
            </a:r>
            <a:r>
              <a:rPr lang="en-US" dirty="0"/>
              <a:t>time the server receives a request for a servlet, the server spawns a new thread and calls service. The service() method checks the HTTP request type (GET, POST, PUT, DELETE, etc.) and calls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etc. methods as appropriate</a:t>
            </a:r>
            <a:r>
              <a:rPr lang="en-US" dirty="0" smtClean="0"/>
              <a:t>.</a:t>
            </a:r>
            <a:endParaRPr lang="en-US" dirty="0"/>
          </a:p>
        </p:txBody>
      </p:sp>
    </p:spTree>
    <p:extLst>
      <p:ext uri="{BB962C8B-B14F-4D97-AF65-F5344CB8AC3E}">
        <p14:creationId xmlns:p14="http://schemas.microsoft.com/office/powerpoint/2010/main" val="257947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The service() method </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fontScale="92500"/>
          </a:bodyPr>
          <a:lstStyle/>
          <a:p>
            <a:pPr>
              <a:lnSpc>
                <a:spcPct val="120000"/>
              </a:lnSpc>
            </a:pPr>
            <a:r>
              <a:rPr lang="en-US" dirty="0" smtClean="0"/>
              <a:t>Here </a:t>
            </a:r>
            <a:r>
              <a:rPr lang="en-US" dirty="0"/>
              <a:t>is the signature of this method:</a:t>
            </a:r>
          </a:p>
          <a:p>
            <a:pPr>
              <a:lnSpc>
                <a:spcPct val="120000"/>
              </a:lnSpc>
            </a:pPr>
            <a:r>
              <a:rPr lang="en-US" dirty="0" smtClean="0"/>
              <a:t>public </a:t>
            </a:r>
            <a:r>
              <a:rPr lang="en-US" dirty="0"/>
              <a:t>void service(</a:t>
            </a:r>
            <a:r>
              <a:rPr lang="en-US" dirty="0" err="1"/>
              <a:t>ServletRequest</a:t>
            </a:r>
            <a:r>
              <a:rPr lang="en-US" dirty="0"/>
              <a:t> request, </a:t>
            </a:r>
          </a:p>
          <a:p>
            <a:pPr>
              <a:lnSpc>
                <a:spcPct val="120000"/>
              </a:lnSpc>
            </a:pPr>
            <a:r>
              <a:rPr lang="en-US" dirty="0"/>
              <a:t>                    </a:t>
            </a:r>
            <a:r>
              <a:rPr lang="en-US" dirty="0" err="1"/>
              <a:t>ServletResponse</a:t>
            </a:r>
            <a:r>
              <a:rPr lang="en-US" dirty="0"/>
              <a:t> response) </a:t>
            </a:r>
          </a:p>
          <a:p>
            <a:pPr>
              <a:lnSpc>
                <a:spcPct val="120000"/>
              </a:lnSpc>
            </a:pPr>
            <a:r>
              <a:rPr lang="en-US" dirty="0"/>
              <a:t>      throws </a:t>
            </a:r>
            <a:r>
              <a:rPr lang="en-US" dirty="0" err="1"/>
              <a:t>ServletException</a:t>
            </a:r>
            <a:r>
              <a:rPr lang="en-US" dirty="0"/>
              <a:t>, </a:t>
            </a:r>
            <a:r>
              <a:rPr lang="en-US" dirty="0" err="1"/>
              <a:t>IOException</a:t>
            </a:r>
            <a:r>
              <a:rPr lang="en-US" dirty="0"/>
              <a:t>{</a:t>
            </a:r>
          </a:p>
          <a:p>
            <a:pPr>
              <a:lnSpc>
                <a:spcPct val="120000"/>
              </a:lnSpc>
            </a:pPr>
            <a:r>
              <a:rPr lang="en-US" dirty="0"/>
              <a:t>}</a:t>
            </a:r>
          </a:p>
          <a:p>
            <a:pPr>
              <a:lnSpc>
                <a:spcPct val="120000"/>
              </a:lnSpc>
            </a:pPr>
            <a:r>
              <a:rPr lang="en-US" dirty="0"/>
              <a:t>The service () method is called by the container and service method invokes </a:t>
            </a:r>
            <a:r>
              <a:rPr lang="en-US" dirty="0" err="1"/>
              <a:t>doGe</a:t>
            </a:r>
            <a:r>
              <a:rPr lang="en-US" dirty="0"/>
              <a:t>, </a:t>
            </a:r>
            <a:r>
              <a:rPr lang="en-US" dirty="0" err="1"/>
              <a:t>doPost</a:t>
            </a:r>
            <a:r>
              <a:rPr lang="en-US" dirty="0"/>
              <a:t>, </a:t>
            </a:r>
            <a:r>
              <a:rPr lang="en-US" dirty="0" err="1"/>
              <a:t>doPut</a:t>
            </a:r>
            <a:r>
              <a:rPr lang="en-US" dirty="0"/>
              <a:t>, </a:t>
            </a:r>
            <a:r>
              <a:rPr lang="en-US" dirty="0" err="1"/>
              <a:t>doDelete</a:t>
            </a:r>
            <a:r>
              <a:rPr lang="en-US" dirty="0"/>
              <a:t>, etc. methods as appropriate. So you have nothing to do with service() method but you override either </a:t>
            </a:r>
            <a:r>
              <a:rPr lang="en-US" dirty="0" err="1"/>
              <a:t>doGet</a:t>
            </a:r>
            <a:r>
              <a:rPr lang="en-US" dirty="0"/>
              <a:t>() or </a:t>
            </a:r>
            <a:r>
              <a:rPr lang="en-US" dirty="0" err="1"/>
              <a:t>doPost</a:t>
            </a:r>
            <a:r>
              <a:rPr lang="en-US" dirty="0"/>
              <a:t>() depending on what type of request you receive from the client.</a:t>
            </a:r>
          </a:p>
          <a:p>
            <a:pPr>
              <a:lnSpc>
                <a:spcPct val="120000"/>
              </a:lnSpc>
            </a:pPr>
            <a:r>
              <a:rPr lang="en-US" dirty="0" smtClean="0"/>
              <a:t>The </a:t>
            </a:r>
            <a:r>
              <a:rPr lang="en-US" dirty="0" err="1"/>
              <a:t>doGet</a:t>
            </a:r>
            <a:r>
              <a:rPr lang="en-US" dirty="0"/>
              <a:t>() and </a:t>
            </a:r>
            <a:r>
              <a:rPr lang="en-US" dirty="0" err="1"/>
              <a:t>doPost</a:t>
            </a:r>
            <a:r>
              <a:rPr lang="en-US" dirty="0"/>
              <a:t>() are most frequently used methods with in each service request. Here is the signature of these two methods.</a:t>
            </a:r>
          </a:p>
        </p:txBody>
      </p:sp>
    </p:spTree>
    <p:extLst>
      <p:ext uri="{BB962C8B-B14F-4D97-AF65-F5344CB8AC3E}">
        <p14:creationId xmlns:p14="http://schemas.microsoft.com/office/powerpoint/2010/main" val="1764464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The </a:t>
            </a:r>
            <a:r>
              <a:rPr lang="en-US" dirty="0" err="1"/>
              <a:t>doGet</a:t>
            </a:r>
            <a:r>
              <a:rPr lang="en-US" dirty="0"/>
              <a:t>() </a:t>
            </a:r>
            <a:r>
              <a:rPr lang="en-US" dirty="0" smtClean="0"/>
              <a:t>Method</a:t>
            </a:r>
            <a:endParaRPr lang="en-US" dirty="0"/>
          </a:p>
        </p:txBody>
      </p:sp>
      <p:sp>
        <p:nvSpPr>
          <p:cNvPr id="3" name="Content Placeholder 2"/>
          <p:cNvSpPr>
            <a:spLocks noGrp="1"/>
          </p:cNvSpPr>
          <p:nvPr>
            <p:ph idx="1"/>
          </p:nvPr>
        </p:nvSpPr>
        <p:spPr>
          <a:xfrm>
            <a:off x="164850" y="1906073"/>
            <a:ext cx="11771290" cy="4951927"/>
          </a:xfrm>
        </p:spPr>
        <p:txBody>
          <a:bodyPr>
            <a:normAutofit fontScale="85000" lnSpcReduction="10000"/>
          </a:bodyPr>
          <a:lstStyle/>
          <a:p>
            <a:pPr>
              <a:lnSpc>
                <a:spcPct val="120000"/>
              </a:lnSpc>
            </a:pPr>
            <a:r>
              <a:rPr lang="en-US" dirty="0" smtClean="0"/>
              <a:t>A </a:t>
            </a:r>
            <a:r>
              <a:rPr lang="en-US" dirty="0"/>
              <a:t>GET request results from a normal request for a URL or from an HTML form that has no METHOD specified and it should be handled by </a:t>
            </a:r>
            <a:r>
              <a:rPr lang="en-US" dirty="0" err="1"/>
              <a:t>doGet</a:t>
            </a:r>
            <a:r>
              <a:rPr lang="en-US" dirty="0"/>
              <a:t>() method.</a:t>
            </a:r>
          </a:p>
          <a:p>
            <a:pPr>
              <a:lnSpc>
                <a:spcPct val="120000"/>
              </a:lnSpc>
            </a:pPr>
            <a:r>
              <a:rPr lang="en-US" dirty="0" smtClean="0"/>
              <a:t>public </a:t>
            </a:r>
            <a:r>
              <a:rPr lang="en-US" dirty="0"/>
              <a:t>void </a:t>
            </a:r>
            <a:r>
              <a:rPr lang="en-US" dirty="0" err="1"/>
              <a:t>doGet</a:t>
            </a:r>
            <a:r>
              <a:rPr lang="en-US" dirty="0"/>
              <a:t>(</a:t>
            </a:r>
            <a:r>
              <a:rPr lang="en-US" dirty="0" err="1"/>
              <a:t>HttpServletRequest</a:t>
            </a:r>
            <a:r>
              <a:rPr lang="en-US" dirty="0"/>
              <a:t> </a:t>
            </a:r>
            <a:r>
              <a:rPr lang="en-US" dirty="0" err="1" smtClean="0"/>
              <a:t>request,HttpServletResponse</a:t>
            </a:r>
            <a:r>
              <a:rPr lang="en-US" dirty="0" smtClean="0"/>
              <a:t> response) throws </a:t>
            </a:r>
            <a:r>
              <a:rPr lang="en-US" dirty="0" err="1"/>
              <a:t>ServletException</a:t>
            </a:r>
            <a:r>
              <a:rPr lang="en-US" dirty="0"/>
              <a:t>, </a:t>
            </a:r>
            <a:r>
              <a:rPr lang="en-US" dirty="0" err="1"/>
              <a:t>IOException</a:t>
            </a:r>
            <a:r>
              <a:rPr lang="en-US" dirty="0"/>
              <a:t> {</a:t>
            </a:r>
          </a:p>
          <a:p>
            <a:pPr>
              <a:lnSpc>
                <a:spcPct val="120000"/>
              </a:lnSpc>
            </a:pPr>
            <a:r>
              <a:rPr lang="en-US" dirty="0"/>
              <a:t>    // Servlet code</a:t>
            </a:r>
          </a:p>
          <a:p>
            <a:pPr>
              <a:lnSpc>
                <a:spcPct val="120000"/>
              </a:lnSpc>
            </a:pPr>
            <a:r>
              <a:rPr lang="en-US" dirty="0" smtClean="0"/>
              <a:t>}</a:t>
            </a:r>
          </a:p>
          <a:p>
            <a:pPr>
              <a:lnSpc>
                <a:spcPct val="120000"/>
              </a:lnSpc>
            </a:pPr>
            <a:r>
              <a:rPr lang="en-US" b="1" dirty="0" smtClean="0"/>
              <a:t>The </a:t>
            </a:r>
            <a:r>
              <a:rPr lang="en-US" b="1" dirty="0" err="1"/>
              <a:t>doPost</a:t>
            </a:r>
            <a:r>
              <a:rPr lang="en-US" b="1" dirty="0"/>
              <a:t>() Method</a:t>
            </a:r>
          </a:p>
          <a:p>
            <a:pPr>
              <a:lnSpc>
                <a:spcPct val="120000"/>
              </a:lnSpc>
            </a:pPr>
            <a:r>
              <a:rPr lang="en-US" dirty="0"/>
              <a:t>A POST request results from an HTML form that specifically lists POST as the METHOD and it should be handled by </a:t>
            </a:r>
            <a:r>
              <a:rPr lang="en-US" dirty="0" err="1"/>
              <a:t>doPost</a:t>
            </a:r>
            <a:r>
              <a:rPr lang="en-US" dirty="0"/>
              <a:t>() method.</a:t>
            </a:r>
          </a:p>
          <a:p>
            <a:pPr>
              <a:lnSpc>
                <a:spcPct val="120000"/>
              </a:lnSpc>
            </a:pPr>
            <a:r>
              <a:rPr lang="en-US" dirty="0" smtClean="0"/>
              <a:t>public </a:t>
            </a:r>
            <a:r>
              <a:rPr lang="en-US" dirty="0"/>
              <a:t>void </a:t>
            </a:r>
            <a:r>
              <a:rPr lang="en-US" dirty="0" err="1"/>
              <a:t>doPost</a:t>
            </a:r>
            <a:r>
              <a:rPr lang="en-US" dirty="0"/>
              <a:t>(</a:t>
            </a:r>
            <a:r>
              <a:rPr lang="en-US" dirty="0" err="1"/>
              <a:t>HttpServletRequest</a:t>
            </a:r>
            <a:r>
              <a:rPr lang="en-US" dirty="0"/>
              <a:t> </a:t>
            </a:r>
            <a:r>
              <a:rPr lang="en-US" dirty="0" smtClean="0"/>
              <a:t>request, </a:t>
            </a:r>
            <a:r>
              <a:rPr lang="en-US" dirty="0" err="1" smtClean="0"/>
              <a:t>HttpServletResponse</a:t>
            </a:r>
            <a:r>
              <a:rPr lang="en-US" dirty="0" smtClean="0"/>
              <a:t> response) throws </a:t>
            </a:r>
            <a:r>
              <a:rPr lang="en-US" dirty="0" err="1"/>
              <a:t>ServletException</a:t>
            </a:r>
            <a:r>
              <a:rPr lang="en-US" dirty="0" smtClean="0"/>
              <a:t>,  </a:t>
            </a:r>
            <a:r>
              <a:rPr lang="en-US" dirty="0" err="1" smtClean="0"/>
              <a:t>IOException</a:t>
            </a:r>
            <a:r>
              <a:rPr lang="en-US" dirty="0" smtClean="0"/>
              <a:t> </a:t>
            </a:r>
            <a:r>
              <a:rPr lang="en-US" dirty="0"/>
              <a:t>{</a:t>
            </a:r>
          </a:p>
          <a:p>
            <a:pPr>
              <a:lnSpc>
                <a:spcPct val="120000"/>
              </a:lnSpc>
            </a:pPr>
            <a:r>
              <a:rPr lang="en-US" dirty="0"/>
              <a:t>    // Servlet code</a:t>
            </a:r>
          </a:p>
          <a:p>
            <a:pPr>
              <a:lnSpc>
                <a:spcPct val="120000"/>
              </a:lnSpc>
            </a:pPr>
            <a:r>
              <a:rPr lang="en-US" dirty="0" smtClean="0"/>
              <a:t>}</a:t>
            </a:r>
            <a:endParaRPr lang="en-US" dirty="0"/>
          </a:p>
        </p:txBody>
      </p:sp>
    </p:spTree>
    <p:extLst>
      <p:ext uri="{BB962C8B-B14F-4D97-AF65-F5344CB8AC3E}">
        <p14:creationId xmlns:p14="http://schemas.microsoft.com/office/powerpoint/2010/main" val="156524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The destroy() method </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dirty="0" smtClean="0"/>
              <a:t>The </a:t>
            </a:r>
            <a:r>
              <a:rPr lang="en-US" dirty="0"/>
              <a:t>destroy() method is called only once at the end of the life cycle of a servlet. This method gives your servlet a chance to close database connections, halt background threads, write cookie lists or hit counts to disk, and perform other such cleanup activities.</a:t>
            </a:r>
          </a:p>
          <a:p>
            <a:pPr>
              <a:lnSpc>
                <a:spcPct val="120000"/>
              </a:lnSpc>
            </a:pPr>
            <a:r>
              <a:rPr lang="en-US" dirty="0"/>
              <a:t>After the destroy() method is called, the servlet object is marked for garbage collection. The destroy method definition looks like this:</a:t>
            </a:r>
          </a:p>
          <a:p>
            <a:pPr>
              <a:lnSpc>
                <a:spcPct val="120000"/>
              </a:lnSpc>
            </a:pPr>
            <a:r>
              <a:rPr lang="en-US" dirty="0"/>
              <a:t>  public void destroy() {</a:t>
            </a:r>
          </a:p>
          <a:p>
            <a:pPr>
              <a:lnSpc>
                <a:spcPct val="120000"/>
              </a:lnSpc>
            </a:pPr>
            <a:r>
              <a:rPr lang="en-US" dirty="0"/>
              <a:t>    // Finalization code...</a:t>
            </a:r>
          </a:p>
          <a:p>
            <a:pPr>
              <a:lnSpc>
                <a:spcPct val="120000"/>
              </a:lnSpc>
            </a:pPr>
            <a:r>
              <a:rPr lang="en-US" dirty="0"/>
              <a:t>  }</a:t>
            </a:r>
          </a:p>
          <a:p>
            <a:pPr>
              <a:lnSpc>
                <a:spcPct val="120000"/>
              </a:lnSpc>
            </a:pPr>
            <a:endParaRPr lang="en-US" dirty="0"/>
          </a:p>
        </p:txBody>
      </p:sp>
    </p:spTree>
    <p:extLst>
      <p:ext uri="{BB962C8B-B14F-4D97-AF65-F5344CB8AC3E}">
        <p14:creationId xmlns:p14="http://schemas.microsoft.com/office/powerpoint/2010/main" val="230362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EXAMPLE</a:t>
            </a:r>
            <a:endParaRPr lang="en-US" dirty="0"/>
          </a:p>
        </p:txBody>
      </p:sp>
      <p:sp>
        <p:nvSpPr>
          <p:cNvPr id="3" name="Content Placeholder 2"/>
          <p:cNvSpPr>
            <a:spLocks noGrp="1"/>
          </p:cNvSpPr>
          <p:nvPr>
            <p:ph idx="1"/>
          </p:nvPr>
        </p:nvSpPr>
        <p:spPr>
          <a:xfrm>
            <a:off x="164850" y="1906073"/>
            <a:ext cx="11771290" cy="4951927"/>
          </a:xfrm>
        </p:spPr>
        <p:txBody>
          <a:bodyPr numCol="2">
            <a:normAutofit fontScale="92500" lnSpcReduction="20000"/>
          </a:bodyPr>
          <a:lstStyle/>
          <a:p>
            <a:pPr marL="0" indent="0">
              <a:lnSpc>
                <a:spcPct val="120000"/>
              </a:lnSpc>
              <a:buNone/>
            </a:pPr>
            <a:r>
              <a:rPr lang="en-US" dirty="0"/>
              <a:t>// Import required java </a:t>
            </a:r>
            <a:r>
              <a:rPr lang="en-US" dirty="0" smtClean="0"/>
              <a:t>libraries</a:t>
            </a:r>
          </a:p>
          <a:p>
            <a:pPr marL="0" indent="0">
              <a:lnSpc>
                <a:spcPct val="120000"/>
              </a:lnSpc>
              <a:buNone/>
            </a:pPr>
            <a:r>
              <a:rPr lang="en-US" dirty="0" smtClean="0"/>
              <a:t> </a:t>
            </a:r>
            <a:r>
              <a:rPr lang="en-US" dirty="0"/>
              <a:t>import java.io.*; </a:t>
            </a:r>
            <a:endParaRPr lang="en-US" dirty="0" smtClean="0"/>
          </a:p>
          <a:p>
            <a:pPr marL="0" indent="0">
              <a:lnSpc>
                <a:spcPct val="120000"/>
              </a:lnSpc>
              <a:buNone/>
            </a:pPr>
            <a:r>
              <a:rPr lang="en-US" dirty="0" smtClean="0"/>
              <a:t>import </a:t>
            </a:r>
            <a:r>
              <a:rPr lang="en-US" dirty="0" err="1"/>
              <a:t>javax.servlet</a:t>
            </a:r>
            <a:r>
              <a:rPr lang="en-US" dirty="0"/>
              <a:t>.*; </a:t>
            </a:r>
            <a:endParaRPr lang="en-US" dirty="0" smtClean="0"/>
          </a:p>
          <a:p>
            <a:pPr marL="0" indent="0">
              <a:lnSpc>
                <a:spcPct val="120000"/>
              </a:lnSpc>
              <a:buNone/>
            </a:pPr>
            <a:r>
              <a:rPr lang="en-US" dirty="0" smtClean="0"/>
              <a:t>import </a:t>
            </a:r>
            <a:r>
              <a:rPr lang="en-US" dirty="0" err="1"/>
              <a:t>javax.servlet.http</a:t>
            </a:r>
            <a:r>
              <a:rPr lang="en-US" dirty="0"/>
              <a:t>.*;</a:t>
            </a:r>
          </a:p>
          <a:p>
            <a:pPr marL="0" indent="0">
              <a:lnSpc>
                <a:spcPct val="120000"/>
              </a:lnSpc>
              <a:buNone/>
            </a:pPr>
            <a:r>
              <a:rPr lang="en-US" dirty="0"/>
              <a:t>// Extend </a:t>
            </a:r>
            <a:r>
              <a:rPr lang="en-US" dirty="0" err="1"/>
              <a:t>HttpServlet</a:t>
            </a:r>
            <a:r>
              <a:rPr lang="en-US" dirty="0"/>
              <a:t> class </a:t>
            </a:r>
            <a:endParaRPr lang="en-US" dirty="0" smtClean="0"/>
          </a:p>
          <a:p>
            <a:pPr marL="0" indent="0">
              <a:lnSpc>
                <a:spcPct val="120000"/>
              </a:lnSpc>
              <a:buNone/>
            </a:pPr>
            <a:r>
              <a:rPr lang="en-US" dirty="0"/>
              <a:t>	</a:t>
            </a:r>
            <a:r>
              <a:rPr lang="en-US" dirty="0" smtClean="0"/>
              <a:t>public </a:t>
            </a:r>
            <a:r>
              <a:rPr lang="en-US" dirty="0"/>
              <a:t>class HelloWorld extends </a:t>
            </a:r>
            <a:r>
              <a:rPr lang="en-US" dirty="0" err="1"/>
              <a:t>HttpServlet</a:t>
            </a:r>
            <a:r>
              <a:rPr lang="en-US" dirty="0"/>
              <a:t> { </a:t>
            </a:r>
          </a:p>
          <a:p>
            <a:pPr marL="0" indent="0">
              <a:lnSpc>
                <a:spcPct val="120000"/>
              </a:lnSpc>
              <a:buNone/>
            </a:pPr>
            <a:r>
              <a:rPr lang="en-US" dirty="0"/>
              <a:t>  </a:t>
            </a:r>
            <a:r>
              <a:rPr lang="en-US" dirty="0" smtClean="0"/>
              <a:t>	private </a:t>
            </a:r>
            <a:r>
              <a:rPr lang="en-US" dirty="0"/>
              <a:t>String message;</a:t>
            </a:r>
          </a:p>
          <a:p>
            <a:pPr marL="0" indent="0">
              <a:lnSpc>
                <a:spcPct val="120000"/>
              </a:lnSpc>
              <a:buNone/>
            </a:pPr>
            <a:r>
              <a:rPr lang="en-US" dirty="0"/>
              <a:t>  </a:t>
            </a:r>
            <a:r>
              <a:rPr lang="en-US" dirty="0" smtClean="0"/>
              <a:t>	public </a:t>
            </a:r>
            <a:r>
              <a:rPr lang="en-US" dirty="0"/>
              <a:t>void </a:t>
            </a:r>
            <a:r>
              <a:rPr lang="en-US" dirty="0" err="1"/>
              <a:t>init</a:t>
            </a:r>
            <a:r>
              <a:rPr lang="en-US" dirty="0"/>
              <a:t>() throws </a:t>
            </a:r>
            <a:r>
              <a:rPr lang="en-US" dirty="0" err="1"/>
              <a:t>ServletException</a:t>
            </a:r>
            <a:r>
              <a:rPr lang="en-US" dirty="0"/>
              <a:t>  {      </a:t>
            </a:r>
            <a:endParaRPr lang="en-US" dirty="0" smtClean="0"/>
          </a:p>
          <a:p>
            <a:pPr marL="0" indent="0">
              <a:lnSpc>
                <a:spcPct val="120000"/>
              </a:lnSpc>
              <a:buNone/>
            </a:pPr>
            <a:r>
              <a:rPr lang="en-US" dirty="0" smtClean="0"/>
              <a:t>// </a:t>
            </a:r>
            <a:r>
              <a:rPr lang="en-US" dirty="0"/>
              <a:t>Do required initialization      </a:t>
            </a:r>
            <a:endParaRPr lang="en-US" dirty="0" smtClean="0"/>
          </a:p>
          <a:p>
            <a:pPr marL="0" indent="0">
              <a:lnSpc>
                <a:spcPct val="120000"/>
              </a:lnSpc>
              <a:buNone/>
            </a:pPr>
            <a:r>
              <a:rPr lang="en-US" dirty="0"/>
              <a:t>	</a:t>
            </a:r>
            <a:r>
              <a:rPr lang="en-US" dirty="0" smtClean="0"/>
              <a:t>message </a:t>
            </a:r>
            <a:r>
              <a:rPr lang="en-US" dirty="0"/>
              <a:t>= "Hello World";  }</a:t>
            </a:r>
          </a:p>
          <a:p>
            <a:pPr marL="0" indent="0">
              <a:lnSpc>
                <a:spcPct val="120000"/>
              </a:lnSpc>
              <a:buNone/>
            </a:pPr>
            <a:r>
              <a:rPr lang="en-US" dirty="0" smtClean="0"/>
              <a:t>	public </a:t>
            </a:r>
            <a:r>
              <a:rPr lang="en-US" dirty="0"/>
              <a:t>void </a:t>
            </a:r>
            <a:r>
              <a:rPr lang="en-US" dirty="0" err="1"/>
              <a:t>doGet</a:t>
            </a:r>
            <a:r>
              <a:rPr lang="en-US" dirty="0"/>
              <a:t>(</a:t>
            </a:r>
            <a:r>
              <a:rPr lang="en-US" dirty="0" err="1"/>
              <a:t>HttpServletRequest</a:t>
            </a:r>
            <a:r>
              <a:rPr lang="en-US" dirty="0"/>
              <a:t> request,                    </a:t>
            </a:r>
            <a:r>
              <a:rPr lang="en-US" dirty="0" smtClean="0"/>
              <a:t>	</a:t>
            </a:r>
            <a:r>
              <a:rPr lang="en-US" dirty="0" err="1" smtClean="0"/>
              <a:t>HttpServletResponse</a:t>
            </a:r>
            <a:r>
              <a:rPr lang="en-US" dirty="0" smtClean="0"/>
              <a:t> </a:t>
            </a:r>
            <a:r>
              <a:rPr lang="en-US" dirty="0"/>
              <a:t>response)            throws </a:t>
            </a:r>
            <a:r>
              <a:rPr lang="en-US" dirty="0" smtClean="0"/>
              <a:t>	</a:t>
            </a:r>
            <a:r>
              <a:rPr lang="en-US" dirty="0" err="1" smtClean="0"/>
              <a:t>ServletException</a:t>
            </a:r>
            <a:r>
              <a:rPr lang="en-US" dirty="0"/>
              <a:t>, </a:t>
            </a:r>
            <a:r>
              <a:rPr lang="en-US" dirty="0" err="1"/>
              <a:t>IOException</a:t>
            </a:r>
            <a:r>
              <a:rPr lang="en-US" dirty="0"/>
              <a:t>  {      </a:t>
            </a:r>
            <a:endParaRPr lang="en-US" dirty="0" smtClean="0"/>
          </a:p>
          <a:p>
            <a:pPr marL="0" indent="0">
              <a:lnSpc>
                <a:spcPct val="120000"/>
              </a:lnSpc>
              <a:buNone/>
            </a:pPr>
            <a:r>
              <a:rPr lang="en-US" dirty="0" smtClean="0"/>
              <a:t>// </a:t>
            </a:r>
            <a:r>
              <a:rPr lang="en-US" dirty="0"/>
              <a:t>Set response content type      </a:t>
            </a:r>
            <a:r>
              <a:rPr lang="en-US" dirty="0" smtClean="0"/>
              <a:t>	</a:t>
            </a:r>
            <a:r>
              <a:rPr lang="en-US" dirty="0" err="1" smtClean="0"/>
              <a:t>response.setContentType</a:t>
            </a:r>
            <a:r>
              <a:rPr lang="en-US" dirty="0"/>
              <a:t>("text/html");</a:t>
            </a:r>
          </a:p>
          <a:p>
            <a:pPr marL="0" indent="0">
              <a:lnSpc>
                <a:spcPct val="120000"/>
              </a:lnSpc>
              <a:buNone/>
            </a:pPr>
            <a:r>
              <a:rPr lang="en-US" dirty="0" smtClean="0"/>
              <a:t>// </a:t>
            </a:r>
            <a:r>
              <a:rPr lang="en-US" dirty="0"/>
              <a:t>Actual logic goes here.      </a:t>
            </a:r>
            <a:endParaRPr lang="en-US" dirty="0" smtClean="0"/>
          </a:p>
          <a:p>
            <a:pPr marL="0" indent="0">
              <a:lnSpc>
                <a:spcPct val="120000"/>
              </a:lnSpc>
              <a:buNone/>
            </a:pPr>
            <a:r>
              <a:rPr lang="en-US" dirty="0"/>
              <a:t>	</a:t>
            </a:r>
            <a:r>
              <a:rPr lang="en-US" dirty="0" err="1" smtClean="0"/>
              <a:t>PrintWriter</a:t>
            </a:r>
            <a:r>
              <a:rPr lang="en-US" dirty="0" smtClean="0"/>
              <a:t> </a:t>
            </a:r>
            <a:r>
              <a:rPr lang="en-US" dirty="0"/>
              <a:t>out = </a:t>
            </a:r>
            <a:r>
              <a:rPr lang="en-US" dirty="0" err="1"/>
              <a:t>response.getWriter</a:t>
            </a:r>
            <a:r>
              <a:rPr lang="en-US" dirty="0"/>
              <a:t>();      </a:t>
            </a:r>
            <a:r>
              <a:rPr lang="en-US" dirty="0" smtClean="0"/>
              <a:t>	</a:t>
            </a:r>
            <a:r>
              <a:rPr lang="en-US" dirty="0" err="1" smtClean="0"/>
              <a:t>out.println</a:t>
            </a:r>
            <a:r>
              <a:rPr lang="en-US" dirty="0"/>
              <a:t>("&lt;h1&gt;" + message + "&lt;/h1&gt;");  }    </a:t>
            </a:r>
            <a:r>
              <a:rPr lang="en-US" dirty="0" smtClean="0"/>
              <a:t>	public </a:t>
            </a:r>
            <a:r>
              <a:rPr lang="en-US" dirty="0"/>
              <a:t>void destroy()  </a:t>
            </a:r>
            <a:endParaRPr lang="en-US" dirty="0" smtClean="0"/>
          </a:p>
          <a:p>
            <a:pPr marL="0" indent="0">
              <a:lnSpc>
                <a:spcPct val="120000"/>
              </a:lnSpc>
              <a:buNone/>
            </a:pPr>
            <a:r>
              <a:rPr lang="en-US" dirty="0" smtClean="0"/>
              <a:t>	{      </a:t>
            </a:r>
          </a:p>
          <a:p>
            <a:pPr marL="0" indent="0">
              <a:lnSpc>
                <a:spcPct val="120000"/>
              </a:lnSpc>
              <a:buNone/>
            </a:pPr>
            <a:r>
              <a:rPr lang="en-US" dirty="0" smtClean="0"/>
              <a:t>// </a:t>
            </a:r>
            <a:r>
              <a:rPr lang="en-US" dirty="0"/>
              <a:t>do nothing.  </a:t>
            </a:r>
            <a:endParaRPr lang="en-US" dirty="0" smtClean="0"/>
          </a:p>
          <a:p>
            <a:pPr marL="0" indent="0">
              <a:lnSpc>
                <a:spcPct val="120000"/>
              </a:lnSpc>
              <a:buNone/>
            </a:pPr>
            <a:r>
              <a:rPr lang="en-US" dirty="0" smtClean="0"/>
              <a:t>} </a:t>
            </a:r>
            <a:r>
              <a:rPr lang="en-US" dirty="0"/>
              <a:t>}</a:t>
            </a:r>
          </a:p>
        </p:txBody>
      </p:sp>
    </p:spTree>
    <p:extLst>
      <p:ext uri="{BB962C8B-B14F-4D97-AF65-F5344CB8AC3E}">
        <p14:creationId xmlns:p14="http://schemas.microsoft.com/office/powerpoint/2010/main" val="36317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What is Servlet?</a:t>
            </a:r>
            <a:endParaRPr lang="en-US" dirty="0"/>
          </a:p>
        </p:txBody>
      </p:sp>
      <p:sp>
        <p:nvSpPr>
          <p:cNvPr id="3" name="Content Placeholder 2"/>
          <p:cNvSpPr>
            <a:spLocks noGrp="1"/>
          </p:cNvSpPr>
          <p:nvPr>
            <p:ph idx="1"/>
          </p:nvPr>
        </p:nvSpPr>
        <p:spPr>
          <a:xfrm>
            <a:off x="164850" y="1506829"/>
            <a:ext cx="11771290" cy="5351172"/>
          </a:xfrm>
        </p:spPr>
        <p:txBody>
          <a:bodyPr>
            <a:noAutofit/>
          </a:bodyPr>
          <a:lstStyle/>
          <a:p>
            <a:pPr>
              <a:lnSpc>
                <a:spcPct val="120000"/>
              </a:lnSpc>
            </a:pPr>
            <a:r>
              <a:rPr lang="en-US" sz="2800" dirty="0"/>
              <a:t>Java Servlets are programs that run on a Web or Application server and act as a middle layer between a request coming from a Web browser or other HTTP client and databases or applications on the HTTP server.</a:t>
            </a:r>
          </a:p>
          <a:p>
            <a:pPr>
              <a:lnSpc>
                <a:spcPct val="120000"/>
              </a:lnSpc>
            </a:pPr>
            <a:r>
              <a:rPr lang="en-US" sz="2800" dirty="0"/>
              <a:t>Using Servlets, you can collect input from users through web page forms, present records from a database or another source, and create web pages dynamically</a:t>
            </a:r>
            <a:r>
              <a:rPr lang="en-US" sz="2800" dirty="0" smtClean="0"/>
              <a:t>.</a:t>
            </a:r>
          </a:p>
          <a:p>
            <a:pPr>
              <a:lnSpc>
                <a:spcPct val="120000"/>
              </a:lnSpc>
            </a:pPr>
            <a:r>
              <a:rPr lang="en-US" sz="2800" dirty="0"/>
              <a:t>Servlet can be described in many ways, depending on the context.</a:t>
            </a:r>
          </a:p>
          <a:p>
            <a:pPr>
              <a:lnSpc>
                <a:spcPct val="120000"/>
              </a:lnSpc>
            </a:pPr>
            <a:r>
              <a:rPr lang="en-US" sz="2800" dirty="0"/>
              <a:t>Servlet is a technology i.e. used to create web application</a:t>
            </a:r>
            <a:r>
              <a:rPr lang="en-US" sz="2800" dirty="0" smtClean="0"/>
              <a:t>.</a:t>
            </a:r>
            <a:endParaRPr lang="en-US" sz="2800" dirty="0"/>
          </a:p>
        </p:txBody>
      </p:sp>
    </p:spTree>
    <p:extLst>
      <p:ext uri="{BB962C8B-B14F-4D97-AF65-F5344CB8AC3E}">
        <p14:creationId xmlns:p14="http://schemas.microsoft.com/office/powerpoint/2010/main" val="4059300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SERVLETS - FORM </a:t>
            </a:r>
            <a:r>
              <a:rPr lang="en-US" dirty="0" smtClean="0"/>
              <a:t>DATA</a:t>
            </a:r>
            <a:endParaRPr lang="en-US" dirty="0"/>
          </a:p>
        </p:txBody>
      </p:sp>
      <p:sp>
        <p:nvSpPr>
          <p:cNvPr id="3" name="Content Placeholder 2"/>
          <p:cNvSpPr>
            <a:spLocks noGrp="1"/>
          </p:cNvSpPr>
          <p:nvPr>
            <p:ph idx="1"/>
          </p:nvPr>
        </p:nvSpPr>
        <p:spPr>
          <a:xfrm>
            <a:off x="164850" y="1906073"/>
            <a:ext cx="11771290" cy="4951927"/>
          </a:xfrm>
        </p:spPr>
        <p:txBody>
          <a:bodyPr>
            <a:normAutofit lnSpcReduction="10000"/>
          </a:bodyPr>
          <a:lstStyle/>
          <a:p>
            <a:pPr>
              <a:lnSpc>
                <a:spcPct val="120000"/>
              </a:lnSpc>
            </a:pPr>
            <a:r>
              <a:rPr lang="en-US" dirty="0"/>
              <a:t>GET method: The GET method sends the encoded user information appended to the page request. The page and the encoded information are separated by the ? character as follows:</a:t>
            </a:r>
          </a:p>
          <a:p>
            <a:pPr>
              <a:lnSpc>
                <a:spcPct val="120000"/>
              </a:lnSpc>
            </a:pPr>
            <a:r>
              <a:rPr lang="en-US" dirty="0"/>
              <a:t>http://www.test.com/hello?key1=value1&amp;key2=value2</a:t>
            </a:r>
          </a:p>
          <a:p>
            <a:pPr>
              <a:lnSpc>
                <a:spcPct val="120000"/>
              </a:lnSpc>
            </a:pPr>
            <a:r>
              <a:rPr lang="en-US" dirty="0"/>
              <a:t>The GET method is the </a:t>
            </a:r>
            <a:r>
              <a:rPr lang="en-US" dirty="0" err="1"/>
              <a:t>defualt</a:t>
            </a:r>
            <a:r>
              <a:rPr lang="en-US" dirty="0"/>
              <a:t> method to pass information from browser to web server and it produces a long string that appears in your browser's </a:t>
            </a:r>
            <a:r>
              <a:rPr lang="en-US" dirty="0" err="1"/>
              <a:t>Location:box</a:t>
            </a:r>
            <a:r>
              <a:rPr lang="en-US" dirty="0"/>
              <a:t>. Never use the GET method if you have password or other sensitive information to pass to the server. The GET method has size </a:t>
            </a:r>
            <a:r>
              <a:rPr lang="en-US" dirty="0" err="1"/>
              <a:t>limtation</a:t>
            </a:r>
            <a:r>
              <a:rPr lang="en-US" dirty="0"/>
              <a:t>: only 1024 characters can be in a request string. This information is passed using QUERY_STRING header and will be accessible through QUERY_STRING environment variable and Servlet handles this type of requests using </a:t>
            </a:r>
            <a:r>
              <a:rPr lang="en-US" dirty="0" err="1"/>
              <a:t>doGet</a:t>
            </a:r>
            <a:r>
              <a:rPr lang="en-US" dirty="0"/>
              <a:t> method.</a:t>
            </a:r>
          </a:p>
        </p:txBody>
      </p:sp>
    </p:spTree>
    <p:extLst>
      <p:ext uri="{BB962C8B-B14F-4D97-AF65-F5344CB8AC3E}">
        <p14:creationId xmlns:p14="http://schemas.microsoft.com/office/powerpoint/2010/main" val="162377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Reading Form Data using Servlet:</a:t>
            </a:r>
          </a:p>
        </p:txBody>
      </p:sp>
      <p:sp>
        <p:nvSpPr>
          <p:cNvPr id="3" name="Content Placeholder 2"/>
          <p:cNvSpPr>
            <a:spLocks noGrp="1"/>
          </p:cNvSpPr>
          <p:nvPr>
            <p:ph idx="1"/>
          </p:nvPr>
        </p:nvSpPr>
        <p:spPr>
          <a:xfrm>
            <a:off x="164850" y="1906073"/>
            <a:ext cx="11771290" cy="4951927"/>
          </a:xfrm>
        </p:spPr>
        <p:txBody>
          <a:bodyPr>
            <a:normAutofit/>
          </a:bodyPr>
          <a:lstStyle/>
          <a:p>
            <a:r>
              <a:rPr lang="en-US" dirty="0"/>
              <a:t>Servlets handles form data parsing automatically using the following methods depending on the situation:</a:t>
            </a:r>
          </a:p>
          <a:p>
            <a:r>
              <a:rPr lang="en-US" b="1" dirty="0" err="1"/>
              <a:t>getParameter</a:t>
            </a:r>
            <a:r>
              <a:rPr lang="en-US" b="1" dirty="0"/>
              <a:t>():</a:t>
            </a:r>
            <a:r>
              <a:rPr lang="en-US" dirty="0"/>
              <a:t> You call </a:t>
            </a:r>
            <a:r>
              <a:rPr lang="en-US" dirty="0" err="1"/>
              <a:t>request.getParameter</a:t>
            </a:r>
            <a:r>
              <a:rPr lang="en-US" dirty="0"/>
              <a:t>() method to get the value of a form parameter.</a:t>
            </a:r>
          </a:p>
          <a:p>
            <a:r>
              <a:rPr lang="en-US" b="1" dirty="0" err="1"/>
              <a:t>getParameterValues</a:t>
            </a:r>
            <a:r>
              <a:rPr lang="en-US" b="1" dirty="0"/>
              <a:t>():</a:t>
            </a:r>
            <a:r>
              <a:rPr lang="en-US" dirty="0"/>
              <a:t> Call this method if the parameter appears more than once and returns multiple values, for example checkbox.</a:t>
            </a:r>
          </a:p>
          <a:p>
            <a:r>
              <a:rPr lang="en-US" b="1" dirty="0" err="1"/>
              <a:t>getParameterNames</a:t>
            </a:r>
            <a:r>
              <a:rPr lang="en-US" b="1" dirty="0"/>
              <a:t>():</a:t>
            </a:r>
            <a:r>
              <a:rPr lang="en-US" dirty="0"/>
              <a:t> Call this method if you want a complete list of all parameters in the current request.</a:t>
            </a:r>
          </a:p>
          <a:p>
            <a:pPr>
              <a:lnSpc>
                <a:spcPct val="120000"/>
              </a:lnSpc>
            </a:pPr>
            <a:endParaRPr lang="en-US" dirty="0"/>
          </a:p>
        </p:txBody>
      </p:sp>
    </p:spTree>
    <p:extLst>
      <p:ext uri="{BB962C8B-B14F-4D97-AF65-F5344CB8AC3E}">
        <p14:creationId xmlns:p14="http://schemas.microsoft.com/office/powerpoint/2010/main" val="2685311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GET Method Example Using Form</a:t>
            </a:r>
            <a:r>
              <a:rPr lang="en-US" dirty="0" smtClean="0"/>
              <a:t>:</a:t>
            </a:r>
            <a:endParaRPr lang="en-US" b="0" dirty="0"/>
          </a:p>
        </p:txBody>
      </p:sp>
      <p:sp>
        <p:nvSpPr>
          <p:cNvPr id="3" name="Content Placeholder 2"/>
          <p:cNvSpPr>
            <a:spLocks noGrp="1"/>
          </p:cNvSpPr>
          <p:nvPr>
            <p:ph idx="1"/>
          </p:nvPr>
        </p:nvSpPr>
        <p:spPr>
          <a:xfrm>
            <a:off x="164850" y="1906073"/>
            <a:ext cx="11771290" cy="4951927"/>
          </a:xfrm>
        </p:spPr>
        <p:txBody>
          <a:bodyPr>
            <a:normAutofit fontScale="85000" lnSpcReduction="20000"/>
          </a:bodyPr>
          <a:lstStyle/>
          <a:p>
            <a:pPr>
              <a:lnSpc>
                <a:spcPct val="120000"/>
              </a:lnSpc>
            </a:pPr>
            <a:r>
              <a:rPr lang="en-US" dirty="0" smtClean="0"/>
              <a:t>Here </a:t>
            </a:r>
            <a:r>
              <a:rPr lang="en-US" dirty="0"/>
              <a:t>is a simple example which passes two values using HTML FORM and submit button. We are going to use same Servlet </a:t>
            </a:r>
            <a:r>
              <a:rPr lang="en-US" dirty="0" err="1"/>
              <a:t>HelloForm</a:t>
            </a:r>
            <a:r>
              <a:rPr lang="en-US" dirty="0"/>
              <a:t> to handle this </a:t>
            </a:r>
            <a:r>
              <a:rPr lang="en-US" dirty="0" err="1"/>
              <a:t>imput</a:t>
            </a:r>
            <a:r>
              <a:rPr lang="en-US" dirty="0"/>
              <a:t>.</a:t>
            </a:r>
          </a:p>
          <a:p>
            <a:pPr>
              <a:lnSpc>
                <a:spcPct val="120000"/>
              </a:lnSpc>
            </a:pPr>
            <a:r>
              <a:rPr lang="en-US" dirty="0" smtClean="0"/>
              <a:t>&lt;</a:t>
            </a:r>
            <a:r>
              <a:rPr lang="en-US" dirty="0"/>
              <a:t>html</a:t>
            </a:r>
            <a:r>
              <a:rPr lang="en-US" dirty="0" smtClean="0"/>
              <a:t>&gt;&lt;</a:t>
            </a:r>
            <a:r>
              <a:rPr lang="en-US" dirty="0"/>
              <a:t>body&gt;</a:t>
            </a:r>
          </a:p>
          <a:p>
            <a:pPr>
              <a:lnSpc>
                <a:spcPct val="120000"/>
              </a:lnSpc>
            </a:pPr>
            <a:r>
              <a:rPr lang="en-US" dirty="0"/>
              <a:t>&lt;form action="</a:t>
            </a:r>
            <a:r>
              <a:rPr lang="en-US" dirty="0" err="1"/>
              <a:t>HelloForm</a:t>
            </a:r>
            <a:r>
              <a:rPr lang="en-US" dirty="0"/>
              <a:t>" method="GET"&gt;</a:t>
            </a:r>
          </a:p>
          <a:p>
            <a:pPr>
              <a:lnSpc>
                <a:spcPct val="120000"/>
              </a:lnSpc>
            </a:pPr>
            <a:r>
              <a:rPr lang="en-US" dirty="0"/>
              <a:t>First Name: &lt;input type="text" name="</a:t>
            </a:r>
            <a:r>
              <a:rPr lang="en-US" dirty="0" err="1"/>
              <a:t>first_name</a:t>
            </a:r>
            <a:r>
              <a:rPr lang="en-US" dirty="0" smtClean="0"/>
              <a:t>"&gt;&lt;</a:t>
            </a:r>
            <a:r>
              <a:rPr lang="en-US" dirty="0" err="1"/>
              <a:t>br</a:t>
            </a:r>
            <a:r>
              <a:rPr lang="en-US" dirty="0"/>
              <a:t> /&gt;</a:t>
            </a:r>
          </a:p>
          <a:p>
            <a:pPr>
              <a:lnSpc>
                <a:spcPct val="120000"/>
              </a:lnSpc>
            </a:pPr>
            <a:r>
              <a:rPr lang="en-US" dirty="0"/>
              <a:t>Last Name: &lt;input type="text" name="</a:t>
            </a:r>
            <a:r>
              <a:rPr lang="en-US" dirty="0" err="1"/>
              <a:t>last_name</a:t>
            </a:r>
            <a:r>
              <a:rPr lang="en-US" dirty="0"/>
              <a:t>" /&gt;</a:t>
            </a:r>
          </a:p>
          <a:p>
            <a:pPr>
              <a:lnSpc>
                <a:spcPct val="120000"/>
              </a:lnSpc>
            </a:pPr>
            <a:r>
              <a:rPr lang="en-US" dirty="0"/>
              <a:t>&lt;input type="submit" value="Submit" /&gt;</a:t>
            </a:r>
          </a:p>
          <a:p>
            <a:pPr>
              <a:lnSpc>
                <a:spcPct val="120000"/>
              </a:lnSpc>
            </a:pPr>
            <a:r>
              <a:rPr lang="en-US" dirty="0"/>
              <a:t>&lt;/form</a:t>
            </a:r>
            <a:r>
              <a:rPr lang="en-US" dirty="0" smtClean="0"/>
              <a:t>&gt;&lt;/</a:t>
            </a:r>
            <a:r>
              <a:rPr lang="en-US" dirty="0"/>
              <a:t>body</a:t>
            </a:r>
            <a:r>
              <a:rPr lang="en-US" dirty="0" smtClean="0"/>
              <a:t>&gt;&lt;/</a:t>
            </a:r>
            <a:r>
              <a:rPr lang="en-US" dirty="0"/>
              <a:t>html&gt;</a:t>
            </a:r>
          </a:p>
          <a:p>
            <a:pPr>
              <a:lnSpc>
                <a:spcPct val="120000"/>
              </a:lnSpc>
            </a:pPr>
            <a:r>
              <a:rPr lang="en-US" dirty="0"/>
              <a:t>Keep this HTML in a file Hello.htm and put it in &lt;Tomcat-installation-directory&gt;/</a:t>
            </a:r>
            <a:r>
              <a:rPr lang="en-US" dirty="0" err="1"/>
              <a:t>webapps</a:t>
            </a:r>
            <a:r>
              <a:rPr lang="en-US" dirty="0"/>
              <a:t>/ROOT directory. When you would access http://localhost:8080/Hello.htm, here is the actual output of the above form.</a:t>
            </a:r>
          </a:p>
          <a:p>
            <a:pPr>
              <a:lnSpc>
                <a:spcPct val="120000"/>
              </a:lnSpc>
            </a:pPr>
            <a:r>
              <a:rPr lang="en-US" dirty="0" smtClean="0"/>
              <a:t>Try </a:t>
            </a:r>
            <a:r>
              <a:rPr lang="en-US" dirty="0"/>
              <a:t>to enter First Name and Last Name and then click submit button to see the result on your local machine where tomcat is running. Based on the input provided, it will generate similar result as mentioned in the above example.</a:t>
            </a:r>
          </a:p>
        </p:txBody>
      </p:sp>
    </p:spTree>
    <p:extLst>
      <p:ext uri="{BB962C8B-B14F-4D97-AF65-F5344CB8AC3E}">
        <p14:creationId xmlns:p14="http://schemas.microsoft.com/office/powerpoint/2010/main" val="75133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GET Method Example Using Form</a:t>
            </a:r>
            <a:r>
              <a:rPr lang="en-US" dirty="0" smtClean="0"/>
              <a:t>:</a:t>
            </a:r>
            <a:endParaRPr lang="en-US" b="0" dirty="0"/>
          </a:p>
        </p:txBody>
      </p:sp>
      <p:sp>
        <p:nvSpPr>
          <p:cNvPr id="3" name="Content Placeholder 2"/>
          <p:cNvSpPr>
            <a:spLocks noGrp="1"/>
          </p:cNvSpPr>
          <p:nvPr>
            <p:ph idx="1"/>
          </p:nvPr>
        </p:nvSpPr>
        <p:spPr>
          <a:xfrm>
            <a:off x="164850" y="2021983"/>
            <a:ext cx="11771290" cy="4675031"/>
          </a:xfrm>
        </p:spPr>
        <p:txBody>
          <a:bodyPr numCol="2">
            <a:noAutofit/>
          </a:bodyPr>
          <a:lstStyle/>
          <a:p>
            <a:pPr>
              <a:lnSpc>
                <a:spcPct val="120000"/>
              </a:lnSpc>
            </a:pPr>
            <a:r>
              <a:rPr lang="en-US" sz="1200" dirty="0"/>
              <a:t>// Import required java libraries</a:t>
            </a:r>
          </a:p>
          <a:p>
            <a:pPr>
              <a:lnSpc>
                <a:spcPct val="120000"/>
              </a:lnSpc>
            </a:pPr>
            <a:r>
              <a:rPr lang="en-US" sz="1200" dirty="0"/>
              <a:t>import java.io.*;</a:t>
            </a:r>
          </a:p>
          <a:p>
            <a:pPr>
              <a:lnSpc>
                <a:spcPct val="120000"/>
              </a:lnSpc>
            </a:pPr>
            <a:r>
              <a:rPr lang="en-US" sz="1200" dirty="0"/>
              <a:t>import </a:t>
            </a:r>
            <a:r>
              <a:rPr lang="en-US" sz="1200" dirty="0" err="1"/>
              <a:t>javax.servlet</a:t>
            </a:r>
            <a:r>
              <a:rPr lang="en-US" sz="1200" dirty="0"/>
              <a:t>.*;</a:t>
            </a:r>
          </a:p>
          <a:p>
            <a:pPr>
              <a:lnSpc>
                <a:spcPct val="120000"/>
              </a:lnSpc>
            </a:pPr>
            <a:r>
              <a:rPr lang="en-US" sz="1200" dirty="0"/>
              <a:t>import </a:t>
            </a:r>
            <a:r>
              <a:rPr lang="en-US" sz="1200" dirty="0" err="1"/>
              <a:t>javax.servlet.http</a:t>
            </a:r>
            <a:r>
              <a:rPr lang="en-US" sz="1200" dirty="0"/>
              <a:t>.*;</a:t>
            </a:r>
          </a:p>
          <a:p>
            <a:pPr>
              <a:lnSpc>
                <a:spcPct val="120000"/>
              </a:lnSpc>
            </a:pPr>
            <a:r>
              <a:rPr lang="en-US" sz="1200" dirty="0" smtClean="0"/>
              <a:t>// </a:t>
            </a:r>
            <a:r>
              <a:rPr lang="en-US" sz="1200" dirty="0"/>
              <a:t>Extend </a:t>
            </a:r>
            <a:r>
              <a:rPr lang="en-US" sz="1200" dirty="0" err="1"/>
              <a:t>HttpServlet</a:t>
            </a:r>
            <a:r>
              <a:rPr lang="en-US" sz="1200" dirty="0"/>
              <a:t> class</a:t>
            </a:r>
          </a:p>
          <a:p>
            <a:pPr>
              <a:lnSpc>
                <a:spcPct val="120000"/>
              </a:lnSpc>
            </a:pPr>
            <a:r>
              <a:rPr lang="en-US" sz="1200" dirty="0"/>
              <a:t>public class </a:t>
            </a:r>
            <a:r>
              <a:rPr lang="en-US" sz="1200" dirty="0" err="1"/>
              <a:t>HelloForm</a:t>
            </a:r>
            <a:r>
              <a:rPr lang="en-US" sz="1200" dirty="0"/>
              <a:t> extends </a:t>
            </a:r>
            <a:r>
              <a:rPr lang="en-US" sz="1200" dirty="0" err="1"/>
              <a:t>HttpServlet</a:t>
            </a:r>
            <a:r>
              <a:rPr lang="en-US" sz="1200" dirty="0"/>
              <a:t> {</a:t>
            </a:r>
          </a:p>
          <a:p>
            <a:pPr>
              <a:lnSpc>
                <a:spcPct val="120000"/>
              </a:lnSpc>
            </a:pPr>
            <a:r>
              <a:rPr lang="en-US" sz="1200" dirty="0" smtClean="0"/>
              <a:t>  </a:t>
            </a:r>
            <a:r>
              <a:rPr lang="en-US" sz="1200" dirty="0"/>
              <a:t>// Method to handle GET method request.</a:t>
            </a:r>
          </a:p>
          <a:p>
            <a:pPr>
              <a:lnSpc>
                <a:spcPct val="120000"/>
              </a:lnSpc>
            </a:pPr>
            <a:r>
              <a:rPr lang="en-US" sz="1200" dirty="0"/>
              <a:t>  public void </a:t>
            </a:r>
            <a:r>
              <a:rPr lang="en-US" sz="1200" dirty="0" err="1"/>
              <a:t>doGet</a:t>
            </a:r>
            <a:r>
              <a:rPr lang="en-US" sz="1200" dirty="0"/>
              <a:t>(</a:t>
            </a:r>
            <a:r>
              <a:rPr lang="en-US" sz="1200" dirty="0" err="1"/>
              <a:t>HttpServletRequest</a:t>
            </a:r>
            <a:r>
              <a:rPr lang="en-US" sz="1200" dirty="0"/>
              <a:t> request,</a:t>
            </a:r>
          </a:p>
          <a:p>
            <a:pPr>
              <a:lnSpc>
                <a:spcPct val="120000"/>
              </a:lnSpc>
            </a:pPr>
            <a:r>
              <a:rPr lang="en-US" sz="1200" dirty="0"/>
              <a:t>                    </a:t>
            </a:r>
            <a:r>
              <a:rPr lang="en-US" sz="1200" dirty="0" err="1"/>
              <a:t>HttpServletResponse</a:t>
            </a:r>
            <a:r>
              <a:rPr lang="en-US" sz="1200" dirty="0"/>
              <a:t> response)</a:t>
            </a:r>
          </a:p>
          <a:p>
            <a:pPr>
              <a:lnSpc>
                <a:spcPct val="120000"/>
              </a:lnSpc>
            </a:pPr>
            <a:r>
              <a:rPr lang="en-US" sz="1200" dirty="0"/>
              <a:t>            throws </a:t>
            </a:r>
            <a:r>
              <a:rPr lang="en-US" sz="1200" dirty="0" err="1"/>
              <a:t>ServletException</a:t>
            </a:r>
            <a:r>
              <a:rPr lang="en-US" sz="1200" dirty="0"/>
              <a:t>, </a:t>
            </a:r>
            <a:r>
              <a:rPr lang="en-US" sz="1200" dirty="0" err="1"/>
              <a:t>IOException</a:t>
            </a:r>
            <a:endParaRPr lang="en-US" sz="1200" dirty="0"/>
          </a:p>
          <a:p>
            <a:pPr>
              <a:lnSpc>
                <a:spcPct val="120000"/>
              </a:lnSpc>
            </a:pPr>
            <a:r>
              <a:rPr lang="en-US" sz="1200" dirty="0"/>
              <a:t>  {</a:t>
            </a:r>
          </a:p>
          <a:p>
            <a:pPr>
              <a:lnSpc>
                <a:spcPct val="120000"/>
              </a:lnSpc>
            </a:pPr>
            <a:r>
              <a:rPr lang="en-US" sz="1200" dirty="0"/>
              <a:t>      // Set response content type</a:t>
            </a:r>
          </a:p>
          <a:p>
            <a:pPr>
              <a:lnSpc>
                <a:spcPct val="120000"/>
              </a:lnSpc>
            </a:pPr>
            <a:r>
              <a:rPr lang="en-US" sz="1200" dirty="0"/>
              <a:t>      </a:t>
            </a:r>
            <a:r>
              <a:rPr lang="en-US" sz="1200" dirty="0" err="1"/>
              <a:t>response.setContentType</a:t>
            </a:r>
            <a:r>
              <a:rPr lang="en-US" sz="1200" dirty="0"/>
              <a:t>("text/html");</a:t>
            </a:r>
          </a:p>
          <a:p>
            <a:pPr>
              <a:lnSpc>
                <a:spcPct val="120000"/>
              </a:lnSpc>
            </a:pPr>
            <a:r>
              <a:rPr lang="en-US" sz="1200" dirty="0" smtClean="0"/>
              <a:t>      </a:t>
            </a:r>
            <a:r>
              <a:rPr lang="en-US" sz="1200" dirty="0" err="1"/>
              <a:t>PrintWriter</a:t>
            </a:r>
            <a:r>
              <a:rPr lang="en-US" sz="1200" dirty="0"/>
              <a:t> out = </a:t>
            </a:r>
            <a:r>
              <a:rPr lang="en-US" sz="1200" dirty="0" err="1"/>
              <a:t>response.getWriter</a:t>
            </a:r>
            <a:r>
              <a:rPr lang="en-US" sz="1200" dirty="0"/>
              <a:t>();</a:t>
            </a:r>
          </a:p>
          <a:p>
            <a:pPr>
              <a:lnSpc>
                <a:spcPct val="120000"/>
              </a:lnSpc>
            </a:pPr>
            <a:r>
              <a:rPr lang="en-US" sz="1200" dirty="0"/>
              <a:t>	  String title = "Using GET Method to Read Form Data";</a:t>
            </a:r>
          </a:p>
          <a:p>
            <a:pPr>
              <a:lnSpc>
                <a:spcPct val="120000"/>
              </a:lnSpc>
            </a:pPr>
            <a:r>
              <a:rPr lang="en-US" sz="1200" dirty="0"/>
              <a:t>      String </a:t>
            </a:r>
            <a:r>
              <a:rPr lang="en-US" sz="1200" dirty="0" err="1"/>
              <a:t>docType</a:t>
            </a:r>
            <a:r>
              <a:rPr lang="en-US" sz="1200" dirty="0"/>
              <a:t> </a:t>
            </a:r>
            <a:r>
              <a:rPr lang="en-US" sz="1200" dirty="0" smtClean="0"/>
              <a:t>=</a:t>
            </a:r>
          </a:p>
          <a:p>
            <a:pPr>
              <a:lnSpc>
                <a:spcPct val="120000"/>
              </a:lnSpc>
            </a:pPr>
            <a:r>
              <a:rPr lang="en-US" sz="1200" dirty="0" smtClean="0"/>
              <a:t>      "&lt;!</a:t>
            </a:r>
            <a:r>
              <a:rPr lang="en-US" sz="1200" dirty="0" err="1" smtClean="0"/>
              <a:t>doctype</a:t>
            </a:r>
            <a:r>
              <a:rPr lang="en-US" sz="1200" dirty="0" smtClean="0"/>
              <a:t> html public \"-//w3c//</a:t>
            </a:r>
            <a:r>
              <a:rPr lang="en-US" sz="1200" dirty="0" err="1" smtClean="0"/>
              <a:t>dtd</a:t>
            </a:r>
            <a:r>
              <a:rPr lang="en-US" sz="1200" dirty="0" smtClean="0"/>
              <a:t> html 4.0 " +</a:t>
            </a:r>
          </a:p>
          <a:p>
            <a:pPr>
              <a:lnSpc>
                <a:spcPct val="120000"/>
              </a:lnSpc>
            </a:pPr>
            <a:r>
              <a:rPr lang="en-US" sz="1200" dirty="0" smtClean="0"/>
              <a:t>      </a:t>
            </a:r>
            <a:r>
              <a:rPr lang="en-US" sz="1200" dirty="0"/>
              <a:t>"transitional//</a:t>
            </a:r>
            <a:r>
              <a:rPr lang="en-US" sz="1200" dirty="0" err="1"/>
              <a:t>en</a:t>
            </a:r>
            <a:r>
              <a:rPr lang="en-US" sz="1200" dirty="0"/>
              <a:t>\"&gt;\n";</a:t>
            </a:r>
          </a:p>
          <a:p>
            <a:pPr>
              <a:lnSpc>
                <a:spcPct val="120000"/>
              </a:lnSpc>
            </a:pPr>
            <a:r>
              <a:rPr lang="en-US" sz="1200" dirty="0"/>
              <a:t>      </a:t>
            </a:r>
            <a:r>
              <a:rPr lang="en-US" sz="1200" dirty="0" err="1"/>
              <a:t>out.println</a:t>
            </a:r>
            <a:r>
              <a:rPr lang="en-US" sz="1200" dirty="0"/>
              <a:t>(</a:t>
            </a:r>
            <a:r>
              <a:rPr lang="en-US" sz="1200" dirty="0" err="1"/>
              <a:t>docType</a:t>
            </a:r>
            <a:r>
              <a:rPr lang="en-US" sz="1200" dirty="0"/>
              <a:t> +</a:t>
            </a:r>
          </a:p>
          <a:p>
            <a:pPr>
              <a:lnSpc>
                <a:spcPct val="120000"/>
              </a:lnSpc>
            </a:pPr>
            <a:r>
              <a:rPr lang="en-US" sz="1200" dirty="0"/>
              <a:t>                "&lt;html&gt;\n" +</a:t>
            </a:r>
          </a:p>
          <a:p>
            <a:pPr>
              <a:lnSpc>
                <a:spcPct val="120000"/>
              </a:lnSpc>
            </a:pPr>
            <a:r>
              <a:rPr lang="en-US" sz="1200" dirty="0"/>
              <a:t>                "&lt;head&gt;&lt;title&gt;" + title + "&lt;/title&gt;&lt;/head&gt;\n" +</a:t>
            </a:r>
          </a:p>
          <a:p>
            <a:pPr>
              <a:lnSpc>
                <a:spcPct val="120000"/>
              </a:lnSpc>
            </a:pPr>
            <a:r>
              <a:rPr lang="en-US" sz="1200" dirty="0"/>
              <a:t>                "&lt;body </a:t>
            </a:r>
            <a:r>
              <a:rPr lang="en-US" sz="1200" dirty="0" err="1"/>
              <a:t>bgcolor</a:t>
            </a:r>
            <a:r>
              <a:rPr lang="en-US" sz="1200" dirty="0"/>
              <a:t>=\"#f0f0f0\"&gt;\n" +</a:t>
            </a:r>
          </a:p>
          <a:p>
            <a:pPr>
              <a:lnSpc>
                <a:spcPct val="120000"/>
              </a:lnSpc>
            </a:pPr>
            <a:r>
              <a:rPr lang="en-US" sz="1200" dirty="0"/>
              <a:t>                "&lt;h1 align=\"center\"&gt;" + title + "&lt;/h1&gt;\n" +</a:t>
            </a:r>
          </a:p>
          <a:p>
            <a:pPr>
              <a:lnSpc>
                <a:spcPct val="120000"/>
              </a:lnSpc>
            </a:pPr>
            <a:r>
              <a:rPr lang="en-US" sz="1200" dirty="0"/>
              <a:t>                "&lt;</a:t>
            </a:r>
            <a:r>
              <a:rPr lang="en-US" sz="1200" dirty="0" err="1"/>
              <a:t>ul</a:t>
            </a:r>
            <a:r>
              <a:rPr lang="en-US" sz="1200" dirty="0"/>
              <a:t>&gt;\n" +</a:t>
            </a:r>
          </a:p>
          <a:p>
            <a:pPr>
              <a:lnSpc>
                <a:spcPct val="120000"/>
              </a:lnSpc>
            </a:pPr>
            <a:r>
              <a:rPr lang="en-US" sz="1200" dirty="0"/>
              <a:t>                "  &lt;li&gt;&lt;b&gt;First Name&lt;/b&gt;: "</a:t>
            </a:r>
          </a:p>
          <a:p>
            <a:pPr>
              <a:lnSpc>
                <a:spcPct val="120000"/>
              </a:lnSpc>
            </a:pPr>
            <a:r>
              <a:rPr lang="en-US" sz="1200" dirty="0"/>
              <a:t>                + </a:t>
            </a:r>
            <a:r>
              <a:rPr lang="en-US" sz="1200" dirty="0" err="1"/>
              <a:t>request.getParameter</a:t>
            </a:r>
            <a:r>
              <a:rPr lang="en-US" sz="1200" dirty="0"/>
              <a:t>("</a:t>
            </a:r>
            <a:r>
              <a:rPr lang="en-US" sz="1200" dirty="0" err="1"/>
              <a:t>first_name</a:t>
            </a:r>
            <a:r>
              <a:rPr lang="en-US" sz="1200" dirty="0"/>
              <a:t>") + "\n" +</a:t>
            </a:r>
          </a:p>
          <a:p>
            <a:pPr>
              <a:lnSpc>
                <a:spcPct val="120000"/>
              </a:lnSpc>
            </a:pPr>
            <a:r>
              <a:rPr lang="en-US" sz="1200" dirty="0"/>
              <a:t>                "  &lt;li&gt;&lt;b&gt;Last Name&lt;/b&gt;: "</a:t>
            </a:r>
          </a:p>
          <a:p>
            <a:pPr>
              <a:lnSpc>
                <a:spcPct val="120000"/>
              </a:lnSpc>
            </a:pPr>
            <a:r>
              <a:rPr lang="en-US" sz="1200" dirty="0"/>
              <a:t>                + </a:t>
            </a:r>
            <a:r>
              <a:rPr lang="en-US" sz="1200" dirty="0" err="1"/>
              <a:t>request.getParameter</a:t>
            </a:r>
            <a:r>
              <a:rPr lang="en-US" sz="1200" dirty="0"/>
              <a:t>("</a:t>
            </a:r>
            <a:r>
              <a:rPr lang="en-US" sz="1200" dirty="0" err="1"/>
              <a:t>last_name</a:t>
            </a:r>
            <a:r>
              <a:rPr lang="en-US" sz="1200" dirty="0"/>
              <a:t>") + "\n" +</a:t>
            </a:r>
          </a:p>
          <a:p>
            <a:pPr>
              <a:lnSpc>
                <a:spcPct val="120000"/>
              </a:lnSpc>
            </a:pPr>
            <a:r>
              <a:rPr lang="en-US" sz="1200" dirty="0"/>
              <a:t>                "&lt;/</a:t>
            </a:r>
            <a:r>
              <a:rPr lang="en-US" sz="1200" dirty="0" err="1"/>
              <a:t>ul</a:t>
            </a:r>
            <a:r>
              <a:rPr lang="en-US" sz="1200" dirty="0"/>
              <a:t>&gt;\n" +</a:t>
            </a:r>
          </a:p>
          <a:p>
            <a:pPr>
              <a:lnSpc>
                <a:spcPct val="120000"/>
              </a:lnSpc>
            </a:pPr>
            <a:r>
              <a:rPr lang="en-US" sz="1200" dirty="0"/>
              <a:t>                "&lt;/body&gt;&lt;/html&gt;");</a:t>
            </a:r>
          </a:p>
          <a:p>
            <a:pPr>
              <a:lnSpc>
                <a:spcPct val="120000"/>
              </a:lnSpc>
            </a:pPr>
            <a:r>
              <a:rPr lang="en-US" sz="1200" dirty="0"/>
              <a:t>  </a:t>
            </a:r>
            <a:r>
              <a:rPr lang="en-US" sz="1200" dirty="0" smtClean="0"/>
              <a:t>}}</a:t>
            </a:r>
            <a:endParaRPr lang="en-US" sz="1200" dirty="0"/>
          </a:p>
        </p:txBody>
      </p:sp>
    </p:spTree>
    <p:extLst>
      <p:ext uri="{BB962C8B-B14F-4D97-AF65-F5344CB8AC3E}">
        <p14:creationId xmlns:p14="http://schemas.microsoft.com/office/powerpoint/2010/main" val="4207077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POST Method Example Using Form</a:t>
            </a:r>
            <a:r>
              <a:rPr lang="en-US" b="0" dirty="0" smtClean="0"/>
              <a:t>:</a:t>
            </a:r>
            <a:endParaRPr lang="en-US" b="0" dirty="0"/>
          </a:p>
        </p:txBody>
      </p:sp>
      <p:sp>
        <p:nvSpPr>
          <p:cNvPr id="3" name="Content Placeholder 2"/>
          <p:cNvSpPr>
            <a:spLocks noGrp="1"/>
          </p:cNvSpPr>
          <p:nvPr>
            <p:ph idx="1"/>
          </p:nvPr>
        </p:nvSpPr>
        <p:spPr>
          <a:xfrm>
            <a:off x="164850" y="1906073"/>
            <a:ext cx="11771290" cy="4951927"/>
          </a:xfrm>
        </p:spPr>
        <p:txBody>
          <a:bodyPr>
            <a:normAutofit lnSpcReduction="10000"/>
          </a:bodyPr>
          <a:lstStyle/>
          <a:p>
            <a:pPr>
              <a:lnSpc>
                <a:spcPct val="120000"/>
              </a:lnSpc>
            </a:pPr>
            <a:r>
              <a:rPr lang="en-US" dirty="0"/>
              <a:t>&lt;html&gt;</a:t>
            </a:r>
          </a:p>
          <a:p>
            <a:pPr>
              <a:lnSpc>
                <a:spcPct val="120000"/>
              </a:lnSpc>
            </a:pPr>
            <a:r>
              <a:rPr lang="en-US" dirty="0"/>
              <a:t>&lt;body&gt;</a:t>
            </a:r>
          </a:p>
          <a:p>
            <a:pPr>
              <a:lnSpc>
                <a:spcPct val="120000"/>
              </a:lnSpc>
            </a:pPr>
            <a:r>
              <a:rPr lang="en-US" dirty="0"/>
              <a:t>&lt;form action="</a:t>
            </a:r>
            <a:r>
              <a:rPr lang="en-US" dirty="0" err="1"/>
              <a:t>HelloForm</a:t>
            </a:r>
            <a:r>
              <a:rPr lang="en-US" dirty="0"/>
              <a:t>" method="POST"&gt;</a:t>
            </a:r>
          </a:p>
          <a:p>
            <a:pPr>
              <a:lnSpc>
                <a:spcPct val="120000"/>
              </a:lnSpc>
            </a:pPr>
            <a:r>
              <a:rPr lang="en-US" dirty="0"/>
              <a:t>First Name: &lt;input type="text" name="</a:t>
            </a:r>
            <a:r>
              <a:rPr lang="en-US" dirty="0" err="1"/>
              <a:t>first_name</a:t>
            </a:r>
            <a:r>
              <a:rPr lang="en-US" dirty="0"/>
              <a:t>"&gt;</a:t>
            </a:r>
          </a:p>
          <a:p>
            <a:pPr>
              <a:lnSpc>
                <a:spcPct val="120000"/>
              </a:lnSpc>
            </a:pPr>
            <a:r>
              <a:rPr lang="en-US" dirty="0"/>
              <a:t>&lt;</a:t>
            </a:r>
            <a:r>
              <a:rPr lang="en-US" dirty="0" err="1"/>
              <a:t>br</a:t>
            </a:r>
            <a:r>
              <a:rPr lang="en-US" dirty="0"/>
              <a:t> /&gt;</a:t>
            </a:r>
          </a:p>
          <a:p>
            <a:pPr>
              <a:lnSpc>
                <a:spcPct val="120000"/>
              </a:lnSpc>
            </a:pPr>
            <a:r>
              <a:rPr lang="en-US" dirty="0"/>
              <a:t>Last Name: &lt;input type="text" name="</a:t>
            </a:r>
            <a:r>
              <a:rPr lang="en-US" dirty="0" err="1"/>
              <a:t>last_name</a:t>
            </a:r>
            <a:r>
              <a:rPr lang="en-US" dirty="0"/>
              <a:t>" /&gt;</a:t>
            </a:r>
          </a:p>
          <a:p>
            <a:pPr>
              <a:lnSpc>
                <a:spcPct val="120000"/>
              </a:lnSpc>
            </a:pPr>
            <a:r>
              <a:rPr lang="en-US" dirty="0"/>
              <a:t>&lt;input type="submit" value="Submit" /&gt;</a:t>
            </a:r>
          </a:p>
          <a:p>
            <a:pPr>
              <a:lnSpc>
                <a:spcPct val="120000"/>
              </a:lnSpc>
            </a:pPr>
            <a:r>
              <a:rPr lang="en-US" dirty="0"/>
              <a:t>&lt;/form&gt;</a:t>
            </a:r>
          </a:p>
          <a:p>
            <a:pPr>
              <a:lnSpc>
                <a:spcPct val="120000"/>
              </a:lnSpc>
            </a:pPr>
            <a:r>
              <a:rPr lang="en-US" dirty="0"/>
              <a:t>&lt;/body&gt;</a:t>
            </a:r>
          </a:p>
          <a:p>
            <a:pPr>
              <a:lnSpc>
                <a:spcPct val="120000"/>
              </a:lnSpc>
            </a:pPr>
            <a:r>
              <a:rPr lang="en-US" dirty="0"/>
              <a:t>&lt;/html&gt;</a:t>
            </a:r>
          </a:p>
        </p:txBody>
      </p:sp>
    </p:spTree>
    <p:extLst>
      <p:ext uri="{BB962C8B-B14F-4D97-AF65-F5344CB8AC3E}">
        <p14:creationId xmlns:p14="http://schemas.microsoft.com/office/powerpoint/2010/main" val="1740661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POST Method Example Using Form</a:t>
            </a:r>
            <a:r>
              <a:rPr lang="en-US" b="0" dirty="0" smtClean="0"/>
              <a:t>:</a:t>
            </a:r>
            <a:endParaRPr lang="en-US" b="0" dirty="0"/>
          </a:p>
        </p:txBody>
      </p:sp>
      <p:sp>
        <p:nvSpPr>
          <p:cNvPr id="3" name="Content Placeholder 2"/>
          <p:cNvSpPr>
            <a:spLocks noGrp="1"/>
          </p:cNvSpPr>
          <p:nvPr>
            <p:ph idx="1"/>
          </p:nvPr>
        </p:nvSpPr>
        <p:spPr>
          <a:xfrm>
            <a:off x="164850" y="1906073"/>
            <a:ext cx="12027150" cy="4951927"/>
          </a:xfrm>
        </p:spPr>
        <p:txBody>
          <a:bodyPr numCol="3">
            <a:noAutofit/>
          </a:bodyPr>
          <a:lstStyle/>
          <a:p>
            <a:pPr>
              <a:lnSpc>
                <a:spcPct val="120000"/>
              </a:lnSpc>
            </a:pPr>
            <a:r>
              <a:rPr lang="en-US" sz="1300" dirty="0"/>
              <a:t>// Import required java libraries</a:t>
            </a:r>
          </a:p>
          <a:p>
            <a:pPr>
              <a:lnSpc>
                <a:spcPct val="120000"/>
              </a:lnSpc>
            </a:pPr>
            <a:r>
              <a:rPr lang="en-US" sz="1300" dirty="0"/>
              <a:t>import java.io.*;</a:t>
            </a:r>
          </a:p>
          <a:p>
            <a:pPr>
              <a:lnSpc>
                <a:spcPct val="120000"/>
              </a:lnSpc>
            </a:pPr>
            <a:r>
              <a:rPr lang="en-US" sz="1300" dirty="0"/>
              <a:t>import </a:t>
            </a:r>
            <a:r>
              <a:rPr lang="en-US" sz="1300" dirty="0" err="1"/>
              <a:t>javax.servlet</a:t>
            </a:r>
            <a:r>
              <a:rPr lang="en-US" sz="1300" dirty="0"/>
              <a:t>.*;</a:t>
            </a:r>
          </a:p>
          <a:p>
            <a:pPr>
              <a:lnSpc>
                <a:spcPct val="120000"/>
              </a:lnSpc>
            </a:pPr>
            <a:r>
              <a:rPr lang="en-US" sz="1300" dirty="0"/>
              <a:t>import </a:t>
            </a:r>
            <a:r>
              <a:rPr lang="en-US" sz="1300" dirty="0" err="1"/>
              <a:t>javax.servlet.http</a:t>
            </a:r>
            <a:r>
              <a:rPr lang="en-US" sz="1300" dirty="0"/>
              <a:t>.*;</a:t>
            </a:r>
          </a:p>
          <a:p>
            <a:pPr>
              <a:lnSpc>
                <a:spcPct val="120000"/>
              </a:lnSpc>
            </a:pPr>
            <a:r>
              <a:rPr lang="en-US" sz="1300" dirty="0" smtClean="0"/>
              <a:t>// </a:t>
            </a:r>
            <a:r>
              <a:rPr lang="en-US" sz="1300" dirty="0"/>
              <a:t>Extend </a:t>
            </a:r>
            <a:r>
              <a:rPr lang="en-US" sz="1300" dirty="0" err="1"/>
              <a:t>HttpServlet</a:t>
            </a:r>
            <a:r>
              <a:rPr lang="en-US" sz="1300" dirty="0"/>
              <a:t> class</a:t>
            </a:r>
          </a:p>
          <a:p>
            <a:pPr>
              <a:lnSpc>
                <a:spcPct val="120000"/>
              </a:lnSpc>
            </a:pPr>
            <a:r>
              <a:rPr lang="en-US" sz="1300" dirty="0"/>
              <a:t>public class </a:t>
            </a:r>
            <a:r>
              <a:rPr lang="en-US" sz="1300" dirty="0" err="1"/>
              <a:t>HelloForm</a:t>
            </a:r>
            <a:r>
              <a:rPr lang="en-US" sz="1300" dirty="0"/>
              <a:t> extends </a:t>
            </a:r>
            <a:r>
              <a:rPr lang="en-US" sz="1300" dirty="0" err="1"/>
              <a:t>HttpServlet</a:t>
            </a:r>
            <a:r>
              <a:rPr lang="en-US" sz="1300" dirty="0"/>
              <a:t> {</a:t>
            </a:r>
          </a:p>
          <a:p>
            <a:pPr>
              <a:lnSpc>
                <a:spcPct val="120000"/>
              </a:lnSpc>
            </a:pPr>
            <a:r>
              <a:rPr lang="en-US" sz="1300" dirty="0" smtClean="0"/>
              <a:t>  </a:t>
            </a:r>
            <a:r>
              <a:rPr lang="en-US" sz="1300" dirty="0"/>
              <a:t>// Method to handle GET method request.</a:t>
            </a:r>
          </a:p>
          <a:p>
            <a:pPr>
              <a:lnSpc>
                <a:spcPct val="120000"/>
              </a:lnSpc>
            </a:pPr>
            <a:r>
              <a:rPr lang="en-US" sz="1300" dirty="0"/>
              <a:t>  public void </a:t>
            </a:r>
            <a:r>
              <a:rPr lang="en-US" sz="1300" dirty="0" err="1"/>
              <a:t>doGet</a:t>
            </a:r>
            <a:r>
              <a:rPr lang="en-US" sz="1300" dirty="0"/>
              <a:t>(</a:t>
            </a:r>
            <a:r>
              <a:rPr lang="en-US" sz="1300" dirty="0" err="1"/>
              <a:t>HttpServletRequest</a:t>
            </a:r>
            <a:r>
              <a:rPr lang="en-US" sz="1300" dirty="0"/>
              <a:t> request,</a:t>
            </a:r>
          </a:p>
          <a:p>
            <a:pPr>
              <a:lnSpc>
                <a:spcPct val="120000"/>
              </a:lnSpc>
            </a:pPr>
            <a:r>
              <a:rPr lang="en-US" sz="1300" dirty="0"/>
              <a:t>                    </a:t>
            </a:r>
            <a:r>
              <a:rPr lang="en-US" sz="1300" dirty="0" err="1"/>
              <a:t>HttpServletResponse</a:t>
            </a:r>
            <a:r>
              <a:rPr lang="en-US" sz="1300" dirty="0"/>
              <a:t> response)</a:t>
            </a:r>
          </a:p>
          <a:p>
            <a:pPr>
              <a:lnSpc>
                <a:spcPct val="120000"/>
              </a:lnSpc>
            </a:pPr>
            <a:r>
              <a:rPr lang="en-US" sz="1300" dirty="0"/>
              <a:t>            throws </a:t>
            </a:r>
            <a:r>
              <a:rPr lang="en-US" sz="1300" dirty="0" err="1"/>
              <a:t>ServletException</a:t>
            </a:r>
            <a:r>
              <a:rPr lang="en-US" sz="1300" dirty="0"/>
              <a:t>, </a:t>
            </a:r>
            <a:r>
              <a:rPr lang="en-US" sz="1300" dirty="0" err="1"/>
              <a:t>IOException</a:t>
            </a:r>
            <a:endParaRPr lang="en-US" sz="1300" dirty="0"/>
          </a:p>
          <a:p>
            <a:pPr>
              <a:lnSpc>
                <a:spcPct val="120000"/>
              </a:lnSpc>
            </a:pPr>
            <a:r>
              <a:rPr lang="en-US" sz="1300" dirty="0"/>
              <a:t>  </a:t>
            </a:r>
            <a:r>
              <a:rPr lang="en-US" sz="1300" dirty="0" smtClean="0"/>
              <a:t>{      </a:t>
            </a:r>
            <a:r>
              <a:rPr lang="en-US" sz="1300" dirty="0"/>
              <a:t>// Set response content type</a:t>
            </a:r>
          </a:p>
          <a:p>
            <a:pPr>
              <a:lnSpc>
                <a:spcPct val="120000"/>
              </a:lnSpc>
            </a:pPr>
            <a:r>
              <a:rPr lang="en-US" sz="1300" dirty="0"/>
              <a:t>      </a:t>
            </a:r>
            <a:r>
              <a:rPr lang="en-US" sz="1300" dirty="0" err="1"/>
              <a:t>response.setContentType</a:t>
            </a:r>
            <a:r>
              <a:rPr lang="en-US" sz="1300" dirty="0"/>
              <a:t>("text/html");</a:t>
            </a:r>
          </a:p>
          <a:p>
            <a:pPr>
              <a:lnSpc>
                <a:spcPct val="120000"/>
              </a:lnSpc>
            </a:pPr>
            <a:r>
              <a:rPr lang="en-US" sz="1300" dirty="0" smtClean="0"/>
              <a:t>      </a:t>
            </a:r>
            <a:r>
              <a:rPr lang="en-US" sz="1300" dirty="0" err="1"/>
              <a:t>PrintWriter</a:t>
            </a:r>
            <a:r>
              <a:rPr lang="en-US" sz="1300" dirty="0"/>
              <a:t> out = </a:t>
            </a:r>
            <a:r>
              <a:rPr lang="en-US" sz="1300" dirty="0" err="1"/>
              <a:t>response.getWriter</a:t>
            </a:r>
            <a:r>
              <a:rPr lang="en-US" sz="1300" dirty="0"/>
              <a:t>();</a:t>
            </a:r>
          </a:p>
          <a:p>
            <a:pPr>
              <a:lnSpc>
                <a:spcPct val="120000"/>
              </a:lnSpc>
            </a:pPr>
            <a:r>
              <a:rPr lang="en-US" sz="1300" dirty="0"/>
              <a:t>	  String title = "Using GET Method to Read Form Data";</a:t>
            </a:r>
          </a:p>
          <a:p>
            <a:pPr>
              <a:lnSpc>
                <a:spcPct val="120000"/>
              </a:lnSpc>
            </a:pPr>
            <a:r>
              <a:rPr lang="en-US" sz="1300" dirty="0"/>
              <a:t>      String </a:t>
            </a:r>
            <a:r>
              <a:rPr lang="en-US" sz="1300" dirty="0" err="1"/>
              <a:t>docType</a:t>
            </a:r>
            <a:r>
              <a:rPr lang="en-US" sz="1300" dirty="0"/>
              <a:t> =</a:t>
            </a:r>
          </a:p>
          <a:p>
            <a:pPr>
              <a:lnSpc>
                <a:spcPct val="120000"/>
              </a:lnSpc>
            </a:pPr>
            <a:r>
              <a:rPr lang="en-US" sz="1300" dirty="0"/>
              <a:t>      "&lt;!</a:t>
            </a:r>
            <a:r>
              <a:rPr lang="en-US" sz="1300" dirty="0" err="1"/>
              <a:t>doctype</a:t>
            </a:r>
            <a:r>
              <a:rPr lang="en-US" sz="1300" dirty="0"/>
              <a:t> html public \"-//w3c//</a:t>
            </a:r>
            <a:r>
              <a:rPr lang="en-US" sz="1300" dirty="0" err="1"/>
              <a:t>dtd</a:t>
            </a:r>
            <a:r>
              <a:rPr lang="en-US" sz="1300" dirty="0"/>
              <a:t> html 4.0 " +</a:t>
            </a:r>
          </a:p>
          <a:p>
            <a:pPr>
              <a:lnSpc>
                <a:spcPct val="120000"/>
              </a:lnSpc>
            </a:pPr>
            <a:r>
              <a:rPr lang="en-US" sz="1300" dirty="0"/>
              <a:t>      "transitional//</a:t>
            </a:r>
            <a:r>
              <a:rPr lang="en-US" sz="1300" dirty="0" err="1"/>
              <a:t>en</a:t>
            </a:r>
            <a:r>
              <a:rPr lang="en-US" sz="1300" dirty="0"/>
              <a:t>\"&gt;\n";</a:t>
            </a:r>
          </a:p>
          <a:p>
            <a:pPr>
              <a:lnSpc>
                <a:spcPct val="120000"/>
              </a:lnSpc>
            </a:pPr>
            <a:r>
              <a:rPr lang="en-US" sz="1300" dirty="0"/>
              <a:t>      </a:t>
            </a:r>
            <a:r>
              <a:rPr lang="en-US" sz="1300" dirty="0" err="1"/>
              <a:t>out.println</a:t>
            </a:r>
            <a:r>
              <a:rPr lang="en-US" sz="1300" dirty="0"/>
              <a:t>(</a:t>
            </a:r>
            <a:r>
              <a:rPr lang="en-US" sz="1300" dirty="0" err="1"/>
              <a:t>docType</a:t>
            </a:r>
            <a:r>
              <a:rPr lang="en-US" sz="1300" dirty="0"/>
              <a:t> +</a:t>
            </a:r>
          </a:p>
          <a:p>
            <a:pPr>
              <a:lnSpc>
                <a:spcPct val="120000"/>
              </a:lnSpc>
            </a:pPr>
            <a:r>
              <a:rPr lang="en-US" sz="1300" dirty="0"/>
              <a:t>                "&lt;html&gt;\n" +</a:t>
            </a:r>
          </a:p>
          <a:p>
            <a:pPr>
              <a:lnSpc>
                <a:spcPct val="120000"/>
              </a:lnSpc>
            </a:pPr>
            <a:r>
              <a:rPr lang="en-US" sz="1300" dirty="0"/>
              <a:t>                "&lt;head&gt;&lt;title&gt;" + title + "&lt;/title&gt;&lt;/head&gt;\n" +</a:t>
            </a:r>
          </a:p>
          <a:p>
            <a:pPr>
              <a:lnSpc>
                <a:spcPct val="120000"/>
              </a:lnSpc>
            </a:pPr>
            <a:r>
              <a:rPr lang="en-US" sz="1300" dirty="0"/>
              <a:t>                "&lt;body </a:t>
            </a:r>
            <a:r>
              <a:rPr lang="en-US" sz="1300" dirty="0" err="1"/>
              <a:t>bgcolor</a:t>
            </a:r>
            <a:r>
              <a:rPr lang="en-US" sz="1300" dirty="0"/>
              <a:t>=\"#f0f0f0\"&gt;\n" +</a:t>
            </a:r>
          </a:p>
          <a:p>
            <a:pPr>
              <a:lnSpc>
                <a:spcPct val="120000"/>
              </a:lnSpc>
            </a:pPr>
            <a:r>
              <a:rPr lang="en-US" sz="1300" dirty="0"/>
              <a:t>                "&lt;h1 align=\"center\"&gt;" + title + "&lt;/h1&gt;\n" +</a:t>
            </a:r>
          </a:p>
          <a:p>
            <a:pPr>
              <a:lnSpc>
                <a:spcPct val="120000"/>
              </a:lnSpc>
            </a:pPr>
            <a:r>
              <a:rPr lang="en-US" sz="1300" dirty="0"/>
              <a:t>                "&lt;</a:t>
            </a:r>
            <a:r>
              <a:rPr lang="en-US" sz="1300" dirty="0" err="1"/>
              <a:t>ul</a:t>
            </a:r>
            <a:r>
              <a:rPr lang="en-US" sz="1300" dirty="0"/>
              <a:t>&gt;\n" +</a:t>
            </a:r>
          </a:p>
          <a:p>
            <a:pPr>
              <a:lnSpc>
                <a:spcPct val="120000"/>
              </a:lnSpc>
            </a:pPr>
            <a:r>
              <a:rPr lang="en-US" sz="1300" dirty="0"/>
              <a:t>                "  &lt;li&gt;&lt;b&gt;First Name&lt;/b&gt;: "</a:t>
            </a:r>
          </a:p>
          <a:p>
            <a:pPr>
              <a:lnSpc>
                <a:spcPct val="120000"/>
              </a:lnSpc>
            </a:pPr>
            <a:r>
              <a:rPr lang="en-US" sz="1300" dirty="0"/>
              <a:t>                + </a:t>
            </a:r>
            <a:r>
              <a:rPr lang="en-US" sz="1300" dirty="0" err="1"/>
              <a:t>request.getParameter</a:t>
            </a:r>
            <a:r>
              <a:rPr lang="en-US" sz="1300" dirty="0"/>
              <a:t>("</a:t>
            </a:r>
            <a:r>
              <a:rPr lang="en-US" sz="1300" dirty="0" err="1"/>
              <a:t>first_name</a:t>
            </a:r>
            <a:r>
              <a:rPr lang="en-US" sz="1300" dirty="0"/>
              <a:t>") + "\n" +</a:t>
            </a:r>
          </a:p>
          <a:p>
            <a:pPr>
              <a:lnSpc>
                <a:spcPct val="120000"/>
              </a:lnSpc>
            </a:pPr>
            <a:r>
              <a:rPr lang="en-US" sz="1300" dirty="0"/>
              <a:t>                "  &lt;li&gt;&lt;b&gt;Last Name&lt;/b&gt;: "</a:t>
            </a:r>
          </a:p>
          <a:p>
            <a:pPr>
              <a:lnSpc>
                <a:spcPct val="120000"/>
              </a:lnSpc>
            </a:pPr>
            <a:r>
              <a:rPr lang="en-US" sz="1300" dirty="0"/>
              <a:t>                + </a:t>
            </a:r>
            <a:r>
              <a:rPr lang="en-US" sz="1300" dirty="0" err="1"/>
              <a:t>request.getParameter</a:t>
            </a:r>
            <a:r>
              <a:rPr lang="en-US" sz="1300" dirty="0"/>
              <a:t>("</a:t>
            </a:r>
            <a:r>
              <a:rPr lang="en-US" sz="1300" dirty="0" err="1"/>
              <a:t>last_name</a:t>
            </a:r>
            <a:r>
              <a:rPr lang="en-US" sz="1300" dirty="0"/>
              <a:t>") + "\n" +</a:t>
            </a:r>
          </a:p>
          <a:p>
            <a:pPr>
              <a:lnSpc>
                <a:spcPct val="120000"/>
              </a:lnSpc>
            </a:pPr>
            <a:r>
              <a:rPr lang="en-US" sz="1300" dirty="0"/>
              <a:t>                "&lt;/</a:t>
            </a:r>
            <a:r>
              <a:rPr lang="en-US" sz="1300" dirty="0" err="1"/>
              <a:t>ul</a:t>
            </a:r>
            <a:r>
              <a:rPr lang="en-US" sz="1300" dirty="0"/>
              <a:t>&gt;\n" +</a:t>
            </a:r>
          </a:p>
          <a:p>
            <a:pPr>
              <a:lnSpc>
                <a:spcPct val="120000"/>
              </a:lnSpc>
            </a:pPr>
            <a:r>
              <a:rPr lang="en-US" sz="1300" dirty="0"/>
              <a:t>                "&lt;/body&gt;&lt;/html</a:t>
            </a:r>
            <a:r>
              <a:rPr lang="en-US" sz="1300" dirty="0" smtClean="0"/>
              <a:t>&gt;");  </a:t>
            </a:r>
            <a:r>
              <a:rPr lang="en-US" sz="1300" dirty="0"/>
              <a:t>}</a:t>
            </a:r>
          </a:p>
          <a:p>
            <a:pPr>
              <a:lnSpc>
                <a:spcPct val="120000"/>
              </a:lnSpc>
            </a:pPr>
            <a:r>
              <a:rPr lang="en-US" sz="1300" dirty="0"/>
              <a:t>  // Method to handle POST method request.</a:t>
            </a:r>
          </a:p>
          <a:p>
            <a:pPr>
              <a:lnSpc>
                <a:spcPct val="120000"/>
              </a:lnSpc>
            </a:pPr>
            <a:r>
              <a:rPr lang="en-US" sz="1300" dirty="0"/>
              <a:t>  public void </a:t>
            </a:r>
            <a:r>
              <a:rPr lang="en-US" sz="1300" dirty="0" err="1"/>
              <a:t>doPost</a:t>
            </a:r>
            <a:r>
              <a:rPr lang="en-US" sz="1300" dirty="0"/>
              <a:t>(</a:t>
            </a:r>
            <a:r>
              <a:rPr lang="en-US" sz="1300" dirty="0" err="1"/>
              <a:t>HttpServletRequest</a:t>
            </a:r>
            <a:r>
              <a:rPr lang="en-US" sz="1300" dirty="0"/>
              <a:t> request,</a:t>
            </a:r>
          </a:p>
          <a:p>
            <a:pPr>
              <a:lnSpc>
                <a:spcPct val="120000"/>
              </a:lnSpc>
            </a:pPr>
            <a:r>
              <a:rPr lang="en-US" sz="1300" dirty="0"/>
              <a:t>                     </a:t>
            </a:r>
            <a:r>
              <a:rPr lang="en-US" sz="1300" dirty="0" err="1"/>
              <a:t>HttpServletResponse</a:t>
            </a:r>
            <a:r>
              <a:rPr lang="en-US" sz="1300" dirty="0"/>
              <a:t> response)</a:t>
            </a:r>
          </a:p>
          <a:p>
            <a:pPr>
              <a:lnSpc>
                <a:spcPct val="120000"/>
              </a:lnSpc>
            </a:pPr>
            <a:r>
              <a:rPr lang="en-US" sz="1300" dirty="0"/>
              <a:t>      throws </a:t>
            </a:r>
            <a:r>
              <a:rPr lang="en-US" sz="1300" dirty="0" err="1"/>
              <a:t>ServletException</a:t>
            </a:r>
            <a:r>
              <a:rPr lang="en-US" sz="1300" dirty="0"/>
              <a:t>, </a:t>
            </a:r>
            <a:r>
              <a:rPr lang="en-US" sz="1300" dirty="0" err="1"/>
              <a:t>IOException</a:t>
            </a:r>
            <a:r>
              <a:rPr lang="en-US" sz="1300" dirty="0"/>
              <a:t> {</a:t>
            </a:r>
          </a:p>
          <a:p>
            <a:pPr>
              <a:lnSpc>
                <a:spcPct val="120000"/>
              </a:lnSpc>
            </a:pPr>
            <a:r>
              <a:rPr lang="en-US" sz="1300" dirty="0"/>
              <a:t>     </a:t>
            </a:r>
            <a:r>
              <a:rPr lang="en-US" sz="1300" dirty="0" err="1"/>
              <a:t>doGet</a:t>
            </a:r>
            <a:r>
              <a:rPr lang="en-US" sz="1300" dirty="0"/>
              <a:t>(request, response);</a:t>
            </a:r>
          </a:p>
          <a:p>
            <a:pPr>
              <a:lnSpc>
                <a:spcPct val="120000"/>
              </a:lnSpc>
            </a:pPr>
            <a:r>
              <a:rPr lang="en-US" sz="1300" dirty="0" smtClean="0"/>
              <a:t> }}</a:t>
            </a:r>
            <a:endParaRPr lang="en-US" sz="1300" dirty="0"/>
          </a:p>
        </p:txBody>
      </p:sp>
    </p:spTree>
    <p:extLst>
      <p:ext uri="{BB962C8B-B14F-4D97-AF65-F5344CB8AC3E}">
        <p14:creationId xmlns:p14="http://schemas.microsoft.com/office/powerpoint/2010/main" val="3875714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Session </a:t>
            </a:r>
            <a:r>
              <a:rPr lang="en-US" dirty="0" smtClean="0"/>
              <a:t>Tracking </a:t>
            </a:r>
            <a:endParaRPr lang="en-US" dirty="0"/>
          </a:p>
        </p:txBody>
      </p:sp>
      <p:sp>
        <p:nvSpPr>
          <p:cNvPr id="3" name="Content Placeholder 2"/>
          <p:cNvSpPr>
            <a:spLocks noGrp="1"/>
          </p:cNvSpPr>
          <p:nvPr>
            <p:ph idx="1"/>
          </p:nvPr>
        </p:nvSpPr>
        <p:spPr>
          <a:xfrm>
            <a:off x="164849" y="1944711"/>
            <a:ext cx="11587879" cy="4913290"/>
          </a:xfrm>
        </p:spPr>
        <p:txBody>
          <a:bodyPr>
            <a:normAutofit fontScale="85000" lnSpcReduction="10000"/>
          </a:bodyPr>
          <a:lstStyle/>
          <a:p>
            <a:pPr>
              <a:lnSpc>
                <a:spcPct val="120000"/>
              </a:lnSpc>
            </a:pPr>
            <a:r>
              <a:rPr lang="en-US" dirty="0" smtClean="0"/>
              <a:t>To support </a:t>
            </a:r>
            <a:r>
              <a:rPr lang="en-US" dirty="0"/>
              <a:t>the software that needs keep track of the state, Java Servlet technology provides an </a:t>
            </a:r>
            <a:r>
              <a:rPr lang="en-US" dirty="0" smtClean="0"/>
              <a:t>API for </a:t>
            </a:r>
            <a:r>
              <a:rPr lang="en-US" dirty="0"/>
              <a:t>managing sessions and allows several mechanisms for implementing sessions</a:t>
            </a:r>
            <a:r>
              <a:rPr lang="en-US" dirty="0" smtClean="0"/>
              <a:t>. Session </a:t>
            </a:r>
            <a:r>
              <a:rPr lang="en-US" dirty="0"/>
              <a:t>tracking is a great thing. Every user can be associated with a </a:t>
            </a:r>
            <a:r>
              <a:rPr lang="en-US" dirty="0" err="1"/>
              <a:t>javax.servlet.http.HttpSessionobject</a:t>
            </a:r>
            <a:r>
              <a:rPr lang="en-US" dirty="0"/>
              <a:t> that servlets can use to store or retrieve information about that user</a:t>
            </a:r>
            <a:r>
              <a:rPr lang="en-US" dirty="0" smtClean="0"/>
              <a:t>. Any </a:t>
            </a:r>
            <a:r>
              <a:rPr lang="en-US" dirty="0"/>
              <a:t>set of </a:t>
            </a:r>
            <a:r>
              <a:rPr lang="en-US" dirty="0" err="1"/>
              <a:t>arbitry</a:t>
            </a:r>
            <a:r>
              <a:rPr lang="en-US" dirty="0"/>
              <a:t> can be saved by </a:t>
            </a:r>
            <a:r>
              <a:rPr lang="en-US" dirty="0" smtClean="0"/>
              <a:t>the </a:t>
            </a:r>
            <a:r>
              <a:rPr lang="en-US" dirty="0" smtClean="0">
                <a:hlinkClick r:id="rId2"/>
              </a:rPr>
              <a:t>Java</a:t>
            </a:r>
            <a:r>
              <a:rPr lang="en-US" dirty="0" smtClean="0"/>
              <a:t> objects </a:t>
            </a:r>
            <a:r>
              <a:rPr lang="en-US" dirty="0"/>
              <a:t>in a session object</a:t>
            </a:r>
            <a:r>
              <a:rPr lang="en-US" dirty="0" smtClean="0"/>
              <a:t>. For </a:t>
            </a:r>
            <a:r>
              <a:rPr lang="en-US" dirty="0"/>
              <a:t>example, a user s session object provides a convenient location for a servlet to store the user </a:t>
            </a:r>
            <a:r>
              <a:rPr lang="en-US" dirty="0" smtClean="0"/>
              <a:t>shopping </a:t>
            </a:r>
            <a:r>
              <a:rPr lang="en-US" dirty="0"/>
              <a:t>cart </a:t>
            </a:r>
            <a:r>
              <a:rPr lang="en-US" dirty="0" smtClean="0"/>
              <a:t>contents</a:t>
            </a:r>
          </a:p>
          <a:p>
            <a:pPr>
              <a:lnSpc>
                <a:spcPct val="120000"/>
              </a:lnSpc>
            </a:pPr>
            <a:r>
              <a:rPr lang="en-US" dirty="0"/>
              <a:t>Methods to Track the Session</a:t>
            </a:r>
          </a:p>
          <a:p>
            <a:pPr>
              <a:lnSpc>
                <a:spcPct val="120000"/>
              </a:lnSpc>
            </a:pPr>
            <a:r>
              <a:rPr lang="en-US" dirty="0"/>
              <a:t>There are four types of techniques used in servlet to handle the session which are as follows:</a:t>
            </a:r>
          </a:p>
          <a:p>
            <a:pPr>
              <a:lnSpc>
                <a:spcPct val="120000"/>
              </a:lnSpc>
            </a:pPr>
            <a:r>
              <a:rPr lang="en-US" dirty="0" smtClean="0"/>
              <a:t>1.URL </a:t>
            </a:r>
            <a:r>
              <a:rPr lang="en-US" dirty="0" err="1" smtClean="0"/>
              <a:t>Rewritting</a:t>
            </a:r>
            <a:endParaRPr lang="en-US" dirty="0" smtClean="0"/>
          </a:p>
          <a:p>
            <a:pPr>
              <a:lnSpc>
                <a:spcPct val="120000"/>
              </a:lnSpc>
            </a:pPr>
            <a:r>
              <a:rPr lang="en-US" dirty="0" smtClean="0"/>
              <a:t>2.Hidden </a:t>
            </a:r>
            <a:r>
              <a:rPr lang="en-US" dirty="0"/>
              <a:t>Form </a:t>
            </a:r>
            <a:r>
              <a:rPr lang="en-US" dirty="0" err="1" smtClean="0"/>
              <a:t>Fieds</a:t>
            </a:r>
            <a:endParaRPr lang="en-US" dirty="0" smtClean="0"/>
          </a:p>
          <a:p>
            <a:pPr>
              <a:lnSpc>
                <a:spcPct val="120000"/>
              </a:lnSpc>
            </a:pPr>
            <a:r>
              <a:rPr lang="en-US" dirty="0" smtClean="0"/>
              <a:t>3.Http Session</a:t>
            </a:r>
          </a:p>
          <a:p>
            <a:pPr>
              <a:lnSpc>
                <a:spcPct val="120000"/>
              </a:lnSpc>
            </a:pPr>
            <a:r>
              <a:rPr lang="en-US" dirty="0" smtClean="0"/>
              <a:t>4.Secure </a:t>
            </a:r>
            <a:r>
              <a:rPr lang="en-US" dirty="0"/>
              <a:t>Socket Layer(SSL)</a:t>
            </a:r>
            <a:endParaRPr lang="en-US" dirty="0" smtClean="0"/>
          </a:p>
        </p:txBody>
      </p:sp>
    </p:spTree>
    <p:extLst>
      <p:ext uri="{BB962C8B-B14F-4D97-AF65-F5344CB8AC3E}">
        <p14:creationId xmlns:p14="http://schemas.microsoft.com/office/powerpoint/2010/main" val="1762587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URL REWRITING</a:t>
            </a:r>
            <a:endParaRPr lang="en-US" dirty="0"/>
          </a:p>
        </p:txBody>
      </p:sp>
      <p:sp>
        <p:nvSpPr>
          <p:cNvPr id="3" name="Content Placeholder 2"/>
          <p:cNvSpPr>
            <a:spLocks noGrp="1"/>
          </p:cNvSpPr>
          <p:nvPr>
            <p:ph idx="1"/>
          </p:nvPr>
        </p:nvSpPr>
        <p:spPr>
          <a:xfrm>
            <a:off x="164849" y="2985247"/>
            <a:ext cx="11587879" cy="3872753"/>
          </a:xfrm>
        </p:spPr>
        <p:txBody>
          <a:bodyPr>
            <a:normAutofit fontScale="92500" lnSpcReduction="20000"/>
          </a:bodyPr>
          <a:lstStyle/>
          <a:p>
            <a:pPr>
              <a:lnSpc>
                <a:spcPct val="120000"/>
              </a:lnSpc>
            </a:pPr>
            <a:r>
              <a:rPr lang="en-US" dirty="0" smtClean="0"/>
              <a:t>In </a:t>
            </a:r>
            <a:r>
              <a:rPr lang="en-US" dirty="0" err="1" smtClean="0"/>
              <a:t>url</a:t>
            </a:r>
            <a:r>
              <a:rPr lang="en-US" dirty="0" smtClean="0"/>
              <a:t> rewriting, we append a token or identifier to the </a:t>
            </a:r>
            <a:r>
              <a:rPr lang="en-US" dirty="0" err="1" smtClean="0"/>
              <a:t>url</a:t>
            </a:r>
            <a:r>
              <a:rPr lang="en-US" dirty="0" smtClean="0"/>
              <a:t> of the next servlet or the next resource. We can send parameter name/value pairs using the following format:</a:t>
            </a:r>
          </a:p>
          <a:p>
            <a:pPr>
              <a:lnSpc>
                <a:spcPct val="120000"/>
              </a:lnSpc>
            </a:pPr>
            <a:r>
              <a:rPr lang="en-US" dirty="0" smtClean="0"/>
              <a:t>url?name1=value1&amp;name2=value2&amp;??</a:t>
            </a:r>
          </a:p>
          <a:p>
            <a:pPr>
              <a:lnSpc>
                <a:spcPct val="120000"/>
              </a:lnSpc>
            </a:pPr>
            <a:r>
              <a:rPr lang="en-US" dirty="0" smtClean="0"/>
              <a:t>A name and a value is separated using an equal = sign, a parameter name/value pair is separated from another parameter using the ampersand (&amp;). When the user clicks the hyperlink, the parameter name/value pairs will passed to the server. From a servlet, we can </a:t>
            </a:r>
            <a:r>
              <a:rPr lang="en-US" dirty="0" err="1" smtClean="0"/>
              <a:t>getParameter</a:t>
            </a:r>
            <a:r>
              <a:rPr lang="en-US" dirty="0" smtClean="0"/>
              <a:t>() method to obtain a parameter value.</a:t>
            </a:r>
          </a:p>
          <a:p>
            <a:pPr>
              <a:lnSpc>
                <a:spcPct val="120000"/>
              </a:lnSpc>
            </a:pPr>
            <a:r>
              <a:rPr lang="en-US" dirty="0" smtClean="0"/>
              <a:t>Advantage of URL </a:t>
            </a:r>
            <a:r>
              <a:rPr lang="en-US" dirty="0" err="1" smtClean="0"/>
              <a:t>ReWriting</a:t>
            </a:r>
            <a:endParaRPr lang="en-US" dirty="0" smtClean="0"/>
          </a:p>
          <a:p>
            <a:pPr>
              <a:lnSpc>
                <a:spcPct val="120000"/>
              </a:lnSpc>
            </a:pPr>
            <a:r>
              <a:rPr lang="en-US" dirty="0" smtClean="0"/>
              <a:t>-It will always work whether cookie is disabled or not (browser dependent)</a:t>
            </a:r>
          </a:p>
          <a:p>
            <a:pPr>
              <a:lnSpc>
                <a:spcPct val="120000"/>
              </a:lnSpc>
            </a:pPr>
            <a:r>
              <a:rPr lang="en-US" dirty="0" smtClean="0"/>
              <a:t>-Extra form submission is not required on each pages.</a:t>
            </a:r>
          </a:p>
        </p:txBody>
      </p:sp>
      <p:pic>
        <p:nvPicPr>
          <p:cNvPr id="5" name="Picture 4"/>
          <p:cNvPicPr>
            <a:picLocks noChangeAspect="1"/>
          </p:cNvPicPr>
          <p:nvPr/>
        </p:nvPicPr>
        <p:blipFill>
          <a:blip r:embed="rId2"/>
          <a:stretch>
            <a:fillRect/>
          </a:stretch>
        </p:blipFill>
        <p:spPr>
          <a:xfrm>
            <a:off x="5553635" y="0"/>
            <a:ext cx="5791200" cy="2733675"/>
          </a:xfrm>
          <a:prstGeom prst="rect">
            <a:avLst/>
          </a:prstGeom>
        </p:spPr>
      </p:pic>
    </p:spTree>
    <p:extLst>
      <p:ext uri="{BB962C8B-B14F-4D97-AF65-F5344CB8AC3E}">
        <p14:creationId xmlns:p14="http://schemas.microsoft.com/office/powerpoint/2010/main" val="956526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Contd..</a:t>
            </a:r>
            <a:endParaRPr lang="en-US" dirty="0"/>
          </a:p>
        </p:txBody>
      </p:sp>
      <p:sp>
        <p:nvSpPr>
          <p:cNvPr id="3" name="Content Placeholder 2"/>
          <p:cNvSpPr>
            <a:spLocks noGrp="1"/>
          </p:cNvSpPr>
          <p:nvPr>
            <p:ph idx="1"/>
          </p:nvPr>
        </p:nvSpPr>
        <p:spPr>
          <a:xfrm>
            <a:off x="164850" y="1906073"/>
            <a:ext cx="11771290" cy="4951927"/>
          </a:xfrm>
        </p:spPr>
        <p:txBody>
          <a:bodyPr>
            <a:normAutofit fontScale="92500"/>
          </a:bodyPr>
          <a:lstStyle/>
          <a:p>
            <a:pPr>
              <a:lnSpc>
                <a:spcPct val="120000"/>
              </a:lnSpc>
            </a:pPr>
            <a:r>
              <a:rPr lang="en-US" b="1" dirty="0"/>
              <a:t>Disadvantage of URL </a:t>
            </a:r>
            <a:r>
              <a:rPr lang="en-US" b="1" dirty="0" err="1"/>
              <a:t>Rewrinting</a:t>
            </a:r>
            <a:endParaRPr lang="en-US" b="1" dirty="0"/>
          </a:p>
          <a:p>
            <a:r>
              <a:rPr lang="en-US" dirty="0" smtClean="0"/>
              <a:t>-Generate </a:t>
            </a:r>
            <a:r>
              <a:rPr lang="en-US" dirty="0"/>
              <a:t>more network traffic.</a:t>
            </a:r>
          </a:p>
          <a:p>
            <a:r>
              <a:rPr lang="en-US" dirty="0"/>
              <a:t>-</a:t>
            </a:r>
            <a:r>
              <a:rPr lang="en-US" dirty="0" smtClean="0"/>
              <a:t>It </a:t>
            </a:r>
            <a:r>
              <a:rPr lang="en-US" dirty="0"/>
              <a:t>will work only with links.</a:t>
            </a:r>
          </a:p>
          <a:p>
            <a:r>
              <a:rPr lang="en-US" dirty="0" smtClean="0"/>
              <a:t>-It </a:t>
            </a:r>
            <a:r>
              <a:rPr lang="en-US" dirty="0"/>
              <a:t>can send Only textual information.</a:t>
            </a:r>
          </a:p>
          <a:p>
            <a:r>
              <a:rPr lang="en-US" dirty="0" smtClean="0"/>
              <a:t>-Less secure </a:t>
            </a:r>
            <a:r>
              <a:rPr lang="en-US" dirty="0"/>
              <a:t>because query string in session id displace on address bar.</a:t>
            </a:r>
          </a:p>
          <a:p>
            <a:pPr>
              <a:lnSpc>
                <a:spcPct val="120000"/>
              </a:lnSpc>
            </a:pPr>
            <a:r>
              <a:rPr lang="en-US" dirty="0" smtClean="0"/>
              <a:t>Example of URL </a:t>
            </a:r>
            <a:r>
              <a:rPr lang="en-US" dirty="0" err="1" smtClean="0"/>
              <a:t>ReWriting</a:t>
            </a:r>
            <a:endParaRPr lang="en-US" dirty="0" smtClean="0"/>
          </a:p>
          <a:p>
            <a:pPr>
              <a:lnSpc>
                <a:spcPct val="120000"/>
              </a:lnSpc>
            </a:pPr>
            <a:r>
              <a:rPr lang="en-US" dirty="0" smtClean="0"/>
              <a:t>Intex.html</a:t>
            </a:r>
          </a:p>
          <a:p>
            <a:pPr>
              <a:lnSpc>
                <a:spcPct val="120000"/>
              </a:lnSpc>
            </a:pPr>
            <a:r>
              <a:rPr lang="en-US" dirty="0" smtClean="0"/>
              <a:t>&lt;form action=“servlet1”&gt;</a:t>
            </a:r>
          </a:p>
          <a:p>
            <a:pPr>
              <a:lnSpc>
                <a:spcPct val="120000"/>
              </a:lnSpc>
            </a:pPr>
            <a:r>
              <a:rPr lang="en-US" dirty="0" smtClean="0"/>
              <a:t>Name:&lt;input type=“text” name=“</a:t>
            </a:r>
            <a:r>
              <a:rPr lang="en-US" dirty="0" err="1" smtClean="0"/>
              <a:t>UserName</a:t>
            </a:r>
            <a:r>
              <a:rPr lang="en-US" dirty="0" smtClean="0"/>
              <a:t>”/&gt;&lt;/</a:t>
            </a:r>
            <a:r>
              <a:rPr lang="en-US" dirty="0" err="1" smtClean="0"/>
              <a:t>br</a:t>
            </a:r>
            <a:r>
              <a:rPr lang="en-US" dirty="0" smtClean="0"/>
              <a:t>&gt;</a:t>
            </a:r>
          </a:p>
          <a:p>
            <a:pPr>
              <a:lnSpc>
                <a:spcPct val="120000"/>
              </a:lnSpc>
            </a:pPr>
            <a:r>
              <a:rPr lang="en-US" dirty="0" smtClean="0"/>
              <a:t>&lt;input type=“submit” value=“go”/&gt;</a:t>
            </a:r>
          </a:p>
          <a:p>
            <a:pPr>
              <a:lnSpc>
                <a:spcPct val="120000"/>
              </a:lnSpc>
            </a:pPr>
            <a:r>
              <a:rPr lang="en-US" dirty="0" smtClean="0"/>
              <a:t>&lt;/form&gt;</a:t>
            </a:r>
            <a:endParaRPr lang="en-US" dirty="0"/>
          </a:p>
        </p:txBody>
      </p:sp>
    </p:spTree>
    <p:extLst>
      <p:ext uri="{BB962C8B-B14F-4D97-AF65-F5344CB8AC3E}">
        <p14:creationId xmlns:p14="http://schemas.microsoft.com/office/powerpoint/2010/main" val="134059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FirstServlet.java</a:t>
            </a:r>
            <a:endParaRPr lang="en-US" dirty="0"/>
          </a:p>
        </p:txBody>
      </p:sp>
      <p:sp>
        <p:nvSpPr>
          <p:cNvPr id="3" name="Content Placeholder 2"/>
          <p:cNvSpPr>
            <a:spLocks noGrp="1"/>
          </p:cNvSpPr>
          <p:nvPr>
            <p:ph idx="1"/>
          </p:nvPr>
        </p:nvSpPr>
        <p:spPr>
          <a:xfrm>
            <a:off x="164850" y="1906073"/>
            <a:ext cx="11771290" cy="4951927"/>
          </a:xfrm>
        </p:spPr>
        <p:txBody>
          <a:bodyPr numCol="2">
            <a:normAutofit fontScale="85000" lnSpcReduction="10000"/>
          </a:bodyPr>
          <a:lstStyle/>
          <a:p>
            <a:pPr>
              <a:lnSpc>
                <a:spcPct val="120000"/>
              </a:lnSpc>
            </a:pPr>
            <a:r>
              <a:rPr lang="en-US" b="1" dirty="0"/>
              <a:t>import java.io.*;  </a:t>
            </a:r>
          </a:p>
          <a:p>
            <a:pPr>
              <a:lnSpc>
                <a:spcPct val="120000"/>
              </a:lnSpc>
            </a:pPr>
            <a:r>
              <a:rPr lang="en-US" b="1" dirty="0"/>
              <a:t>import </a:t>
            </a:r>
            <a:r>
              <a:rPr lang="en-US" b="1" dirty="0" err="1"/>
              <a:t>javax.servlet</a:t>
            </a:r>
            <a:r>
              <a:rPr lang="en-US" b="1" dirty="0"/>
              <a:t>.*;  </a:t>
            </a:r>
          </a:p>
          <a:p>
            <a:pPr>
              <a:lnSpc>
                <a:spcPct val="120000"/>
              </a:lnSpc>
            </a:pPr>
            <a:r>
              <a:rPr lang="en-US" b="1" dirty="0"/>
              <a:t>import </a:t>
            </a:r>
            <a:r>
              <a:rPr lang="en-US" b="1" dirty="0" err="1"/>
              <a:t>javax.servlet.http</a:t>
            </a:r>
            <a:r>
              <a:rPr lang="en-US" b="1" dirty="0"/>
              <a:t>.*;  </a:t>
            </a:r>
          </a:p>
          <a:p>
            <a:pPr>
              <a:lnSpc>
                <a:spcPct val="120000"/>
              </a:lnSpc>
            </a:pPr>
            <a:r>
              <a:rPr lang="en-US" b="1" dirty="0" smtClean="0"/>
              <a:t>public </a:t>
            </a:r>
            <a:r>
              <a:rPr lang="en-US" b="1" dirty="0"/>
              <a:t>class </a:t>
            </a:r>
            <a:r>
              <a:rPr lang="en-US" b="1" dirty="0" err="1"/>
              <a:t>FirstServlet</a:t>
            </a:r>
            <a:r>
              <a:rPr lang="en-US" b="1" dirty="0"/>
              <a:t> extends </a:t>
            </a:r>
            <a:r>
              <a:rPr lang="en-US" b="1" dirty="0" err="1"/>
              <a:t>HttpServlet</a:t>
            </a:r>
            <a:r>
              <a:rPr lang="en-US" b="1" dirty="0"/>
              <a:t> {  </a:t>
            </a:r>
          </a:p>
          <a:p>
            <a:pPr>
              <a:lnSpc>
                <a:spcPct val="120000"/>
              </a:lnSpc>
            </a:pPr>
            <a:r>
              <a:rPr lang="en-US" b="1" dirty="0" smtClean="0"/>
              <a:t>public </a:t>
            </a:r>
            <a:r>
              <a:rPr lang="en-US" b="1" dirty="0"/>
              <a:t>void </a:t>
            </a:r>
            <a:r>
              <a:rPr lang="en-US" b="1" dirty="0" err="1"/>
              <a:t>doGet</a:t>
            </a:r>
            <a:r>
              <a:rPr lang="en-US" b="1" dirty="0"/>
              <a:t>(</a:t>
            </a:r>
            <a:r>
              <a:rPr lang="en-US" b="1" dirty="0" err="1"/>
              <a:t>HttpServletRequest</a:t>
            </a:r>
            <a:r>
              <a:rPr lang="en-US" b="1" dirty="0"/>
              <a:t> request, </a:t>
            </a:r>
            <a:r>
              <a:rPr lang="en-US" b="1" dirty="0" err="1"/>
              <a:t>HttpServletResponse</a:t>
            </a:r>
            <a:r>
              <a:rPr lang="en-US" b="1" dirty="0"/>
              <a:t> response){  </a:t>
            </a:r>
          </a:p>
          <a:p>
            <a:pPr>
              <a:lnSpc>
                <a:spcPct val="120000"/>
              </a:lnSpc>
            </a:pPr>
            <a:r>
              <a:rPr lang="en-US" b="1" dirty="0"/>
              <a:t>        try{  </a:t>
            </a:r>
          </a:p>
          <a:p>
            <a:pPr>
              <a:lnSpc>
                <a:spcPct val="120000"/>
              </a:lnSpc>
            </a:pPr>
            <a:r>
              <a:rPr lang="en-US" b="1" dirty="0" smtClean="0"/>
              <a:t>        </a:t>
            </a:r>
            <a:r>
              <a:rPr lang="en-US" b="1" dirty="0" err="1" smtClean="0"/>
              <a:t>response.setContentType</a:t>
            </a:r>
            <a:r>
              <a:rPr lang="en-US" b="1" dirty="0"/>
              <a:t>("text/html");  </a:t>
            </a:r>
          </a:p>
          <a:p>
            <a:pPr>
              <a:lnSpc>
                <a:spcPct val="120000"/>
              </a:lnSpc>
            </a:pPr>
            <a:r>
              <a:rPr lang="en-US" b="1" dirty="0"/>
              <a:t>        </a:t>
            </a:r>
            <a:r>
              <a:rPr lang="en-US" b="1" dirty="0" err="1"/>
              <a:t>PrintWriter</a:t>
            </a:r>
            <a:r>
              <a:rPr lang="en-US" b="1" dirty="0"/>
              <a:t> out = </a:t>
            </a:r>
            <a:r>
              <a:rPr lang="en-US" b="1" dirty="0" err="1"/>
              <a:t>response.getWriter</a:t>
            </a:r>
            <a:r>
              <a:rPr lang="en-US" b="1" dirty="0"/>
              <a:t>();  </a:t>
            </a:r>
          </a:p>
          <a:p>
            <a:pPr>
              <a:lnSpc>
                <a:spcPct val="120000"/>
              </a:lnSpc>
            </a:pPr>
            <a:r>
              <a:rPr lang="en-US" b="1" dirty="0"/>
              <a:t>         </a:t>
            </a:r>
            <a:r>
              <a:rPr lang="en-US" b="1" dirty="0" smtClean="0"/>
              <a:t>String </a:t>
            </a:r>
            <a:r>
              <a:rPr lang="en-US" b="1" dirty="0"/>
              <a:t>n=</a:t>
            </a:r>
            <a:r>
              <a:rPr lang="en-US" b="1" dirty="0" err="1"/>
              <a:t>request.getParameter</a:t>
            </a:r>
            <a:r>
              <a:rPr lang="en-US" b="1" dirty="0"/>
              <a:t>("</a:t>
            </a:r>
            <a:r>
              <a:rPr lang="en-US" b="1" dirty="0" err="1"/>
              <a:t>userName</a:t>
            </a:r>
            <a:r>
              <a:rPr lang="en-US" b="1" dirty="0"/>
              <a:t>");  </a:t>
            </a:r>
          </a:p>
          <a:p>
            <a:pPr>
              <a:lnSpc>
                <a:spcPct val="120000"/>
              </a:lnSpc>
            </a:pPr>
            <a:r>
              <a:rPr lang="en-US" b="1" dirty="0"/>
              <a:t>        </a:t>
            </a:r>
            <a:r>
              <a:rPr lang="en-US" b="1" dirty="0" err="1"/>
              <a:t>out.print</a:t>
            </a:r>
            <a:r>
              <a:rPr lang="en-US" b="1" dirty="0"/>
              <a:t>("Welcome "+n);  </a:t>
            </a:r>
          </a:p>
          <a:p>
            <a:pPr>
              <a:lnSpc>
                <a:spcPct val="120000"/>
              </a:lnSpc>
            </a:pPr>
            <a:r>
              <a:rPr lang="en-US" b="1" dirty="0"/>
              <a:t>         </a:t>
            </a:r>
            <a:r>
              <a:rPr lang="en-US" b="1" dirty="0" err="1" smtClean="0"/>
              <a:t>HttpSession</a:t>
            </a:r>
            <a:r>
              <a:rPr lang="en-US" b="1" dirty="0" smtClean="0"/>
              <a:t> </a:t>
            </a:r>
            <a:r>
              <a:rPr lang="en-US" b="1" dirty="0"/>
              <a:t>session=</a:t>
            </a:r>
            <a:r>
              <a:rPr lang="en-US" b="1" dirty="0" err="1"/>
              <a:t>request.getSession</a:t>
            </a:r>
            <a:r>
              <a:rPr lang="en-US" b="1" dirty="0"/>
              <a:t>();  </a:t>
            </a:r>
          </a:p>
          <a:p>
            <a:pPr>
              <a:lnSpc>
                <a:spcPct val="120000"/>
              </a:lnSpc>
            </a:pPr>
            <a:r>
              <a:rPr lang="en-US" b="1" dirty="0"/>
              <a:t>        </a:t>
            </a:r>
            <a:r>
              <a:rPr lang="en-US" b="1" dirty="0" err="1"/>
              <a:t>session.setAttribute</a:t>
            </a:r>
            <a:r>
              <a:rPr lang="en-US" b="1" dirty="0"/>
              <a:t>("</a:t>
            </a:r>
            <a:r>
              <a:rPr lang="en-US" b="1" dirty="0" err="1"/>
              <a:t>uname</a:t>
            </a:r>
            <a:r>
              <a:rPr lang="en-US" b="1" dirty="0"/>
              <a:t>",n); </a:t>
            </a:r>
          </a:p>
          <a:p>
            <a:pPr>
              <a:lnSpc>
                <a:spcPct val="120000"/>
              </a:lnSpc>
            </a:pPr>
            <a:r>
              <a:rPr lang="en-US" b="1" dirty="0"/>
              <a:t>  </a:t>
            </a:r>
            <a:r>
              <a:rPr lang="en-US" b="1" dirty="0" smtClean="0"/>
              <a:t>        </a:t>
            </a:r>
            <a:r>
              <a:rPr lang="en-US" b="1" dirty="0" err="1"/>
              <a:t>out.print</a:t>
            </a:r>
            <a:r>
              <a:rPr lang="en-US" b="1" dirty="0"/>
              <a:t>("&lt;a </a:t>
            </a:r>
            <a:r>
              <a:rPr lang="en-US" b="1" dirty="0" err="1"/>
              <a:t>href</a:t>
            </a:r>
            <a:r>
              <a:rPr lang="en-US" b="1" dirty="0"/>
              <a:t>='servlet2'&gt;visit&lt;/a&gt;");  </a:t>
            </a:r>
            <a:r>
              <a:rPr lang="en-US" b="1" dirty="0" smtClean="0"/>
              <a:t>              </a:t>
            </a:r>
            <a:endParaRPr lang="en-US" b="1" dirty="0"/>
          </a:p>
          <a:p>
            <a:pPr>
              <a:lnSpc>
                <a:spcPct val="120000"/>
              </a:lnSpc>
            </a:pPr>
            <a:r>
              <a:rPr lang="en-US" b="1" dirty="0"/>
              <a:t>        </a:t>
            </a:r>
            <a:r>
              <a:rPr lang="en-US" b="1" dirty="0" err="1"/>
              <a:t>out.close</a:t>
            </a:r>
            <a:r>
              <a:rPr lang="en-US" b="1" dirty="0"/>
              <a:t>();  </a:t>
            </a:r>
          </a:p>
          <a:p>
            <a:pPr>
              <a:lnSpc>
                <a:spcPct val="120000"/>
              </a:lnSpc>
            </a:pPr>
            <a:r>
              <a:rPr lang="en-US" b="1" dirty="0"/>
              <a:t>                }catch(Exception e){</a:t>
            </a:r>
            <a:r>
              <a:rPr lang="en-US" b="1" dirty="0" err="1"/>
              <a:t>System.out.println</a:t>
            </a:r>
            <a:r>
              <a:rPr lang="en-US" b="1" dirty="0"/>
              <a:t>(e);}  </a:t>
            </a:r>
          </a:p>
          <a:p>
            <a:pPr>
              <a:lnSpc>
                <a:spcPct val="120000"/>
              </a:lnSpc>
            </a:pPr>
            <a:r>
              <a:rPr lang="en-US" b="1" dirty="0"/>
              <a:t>    }</a:t>
            </a:r>
          </a:p>
          <a:p>
            <a:pPr>
              <a:lnSpc>
                <a:spcPct val="120000"/>
              </a:lnSpc>
            </a:pPr>
            <a:r>
              <a:rPr lang="en-US" b="1" dirty="0"/>
              <a:t>}</a:t>
            </a:r>
            <a:endParaRPr lang="en-US" dirty="0"/>
          </a:p>
        </p:txBody>
      </p:sp>
    </p:spTree>
    <p:extLst>
      <p:ext uri="{BB962C8B-B14F-4D97-AF65-F5344CB8AC3E}">
        <p14:creationId xmlns:p14="http://schemas.microsoft.com/office/powerpoint/2010/main" val="297199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a:lnSpc>
                <a:spcPct val="120000"/>
              </a:lnSpc>
            </a:pPr>
            <a:r>
              <a:rPr lang="en-US" sz="2800" dirty="0"/>
              <a:t>Servlet is an API that provides many interfaces and classes including documentations.</a:t>
            </a:r>
          </a:p>
          <a:p>
            <a:pPr>
              <a:lnSpc>
                <a:spcPct val="120000"/>
              </a:lnSpc>
            </a:pPr>
            <a:r>
              <a:rPr lang="en-US" sz="2800" dirty="0"/>
              <a:t>Servlet is an interface that must be implemented for creating any servlet.</a:t>
            </a:r>
          </a:p>
          <a:p>
            <a:pPr>
              <a:lnSpc>
                <a:spcPct val="120000"/>
              </a:lnSpc>
            </a:pPr>
            <a:r>
              <a:rPr lang="en-US" sz="2800" dirty="0"/>
              <a:t>Servlet is a class that extend the capabilities of the servers and respond to the incoming request. It can respond to any type of requests.</a:t>
            </a:r>
          </a:p>
          <a:p>
            <a:pPr>
              <a:lnSpc>
                <a:spcPct val="120000"/>
              </a:lnSpc>
            </a:pPr>
            <a:r>
              <a:rPr lang="en-US" sz="2800" dirty="0"/>
              <a:t>Servlet is a web component that is deployed on the server to create dynamic web page.</a:t>
            </a:r>
          </a:p>
          <a:p>
            <a:endParaRPr lang="en-GB" dirty="0"/>
          </a:p>
        </p:txBody>
      </p:sp>
    </p:spTree>
    <p:extLst>
      <p:ext uri="{BB962C8B-B14F-4D97-AF65-F5344CB8AC3E}">
        <p14:creationId xmlns:p14="http://schemas.microsoft.com/office/powerpoint/2010/main" val="780172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pPr>
              <a:lnSpc>
                <a:spcPct val="120000"/>
              </a:lnSpc>
            </a:pPr>
            <a:r>
              <a:rPr lang="en-US" dirty="0"/>
              <a:t>SecondServlet.java</a:t>
            </a:r>
          </a:p>
        </p:txBody>
      </p:sp>
      <p:sp>
        <p:nvSpPr>
          <p:cNvPr id="3" name="Content Placeholder 2"/>
          <p:cNvSpPr>
            <a:spLocks noGrp="1"/>
          </p:cNvSpPr>
          <p:nvPr>
            <p:ph idx="1"/>
          </p:nvPr>
        </p:nvSpPr>
        <p:spPr>
          <a:xfrm>
            <a:off x="164850" y="1841678"/>
            <a:ext cx="11771290" cy="4951927"/>
          </a:xfrm>
        </p:spPr>
        <p:txBody>
          <a:bodyPr numCol="2">
            <a:normAutofit fontScale="92500" lnSpcReduction="10000"/>
          </a:bodyPr>
          <a:lstStyle/>
          <a:p>
            <a:pPr>
              <a:lnSpc>
                <a:spcPct val="120000"/>
              </a:lnSpc>
            </a:pPr>
            <a:r>
              <a:rPr lang="en-US" b="1" dirty="0" smtClean="0"/>
              <a:t>import </a:t>
            </a:r>
            <a:r>
              <a:rPr lang="en-US" b="1" dirty="0"/>
              <a:t>java.io.*;  </a:t>
            </a:r>
          </a:p>
          <a:p>
            <a:pPr>
              <a:lnSpc>
                <a:spcPct val="120000"/>
              </a:lnSpc>
            </a:pPr>
            <a:r>
              <a:rPr lang="en-US" b="1" dirty="0"/>
              <a:t>import </a:t>
            </a:r>
            <a:r>
              <a:rPr lang="en-US" b="1" dirty="0" err="1"/>
              <a:t>javax.servlet</a:t>
            </a:r>
            <a:r>
              <a:rPr lang="en-US" b="1" dirty="0"/>
              <a:t>.*;  </a:t>
            </a:r>
          </a:p>
          <a:p>
            <a:pPr>
              <a:lnSpc>
                <a:spcPct val="120000"/>
              </a:lnSpc>
            </a:pPr>
            <a:r>
              <a:rPr lang="en-US" b="1" dirty="0"/>
              <a:t>import </a:t>
            </a:r>
            <a:r>
              <a:rPr lang="en-US" b="1" dirty="0" err="1"/>
              <a:t>javax.servlet.http</a:t>
            </a:r>
            <a:r>
              <a:rPr lang="en-US" b="1" dirty="0"/>
              <a:t>.*;  </a:t>
            </a:r>
          </a:p>
          <a:p>
            <a:pPr>
              <a:lnSpc>
                <a:spcPct val="120000"/>
              </a:lnSpc>
            </a:pPr>
            <a:r>
              <a:rPr lang="en-US" b="1" dirty="0" smtClean="0"/>
              <a:t>public </a:t>
            </a:r>
            <a:r>
              <a:rPr lang="en-US" b="1" dirty="0"/>
              <a:t>class </a:t>
            </a:r>
            <a:r>
              <a:rPr lang="en-US" b="1" dirty="0" err="1"/>
              <a:t>SecondServlet</a:t>
            </a:r>
            <a:r>
              <a:rPr lang="en-US" b="1" dirty="0"/>
              <a:t> extends </a:t>
            </a:r>
            <a:r>
              <a:rPr lang="en-US" b="1" dirty="0" err="1"/>
              <a:t>HttpServlet</a:t>
            </a:r>
            <a:r>
              <a:rPr lang="en-US" b="1" dirty="0"/>
              <a:t> {  </a:t>
            </a:r>
          </a:p>
          <a:p>
            <a:pPr>
              <a:lnSpc>
                <a:spcPct val="120000"/>
              </a:lnSpc>
            </a:pPr>
            <a:r>
              <a:rPr lang="en-US" b="1" dirty="0" smtClean="0"/>
              <a:t>public </a:t>
            </a:r>
            <a:r>
              <a:rPr lang="en-US" b="1" dirty="0"/>
              <a:t>void </a:t>
            </a:r>
            <a:r>
              <a:rPr lang="en-US" b="1" dirty="0" err="1"/>
              <a:t>doGet</a:t>
            </a:r>
            <a:r>
              <a:rPr lang="en-US" b="1" dirty="0"/>
              <a:t>(</a:t>
            </a:r>
            <a:r>
              <a:rPr lang="en-US" b="1" dirty="0" err="1"/>
              <a:t>HttpServletRequest</a:t>
            </a:r>
            <a:r>
              <a:rPr lang="en-US" b="1" dirty="0"/>
              <a:t> request, </a:t>
            </a:r>
            <a:r>
              <a:rPr lang="en-US" b="1" dirty="0" err="1"/>
              <a:t>HttpServletResponse</a:t>
            </a:r>
            <a:r>
              <a:rPr lang="en-US" b="1" dirty="0"/>
              <a:t> response)  </a:t>
            </a:r>
          </a:p>
          <a:p>
            <a:pPr>
              <a:lnSpc>
                <a:spcPct val="120000"/>
              </a:lnSpc>
            </a:pPr>
            <a:r>
              <a:rPr lang="en-US" b="1" dirty="0"/>
              <a:t>        try{ </a:t>
            </a:r>
            <a:r>
              <a:rPr lang="en-US" b="1" dirty="0" smtClean="0"/>
              <a:t> </a:t>
            </a:r>
          </a:p>
          <a:p>
            <a:pPr>
              <a:lnSpc>
                <a:spcPct val="120000"/>
              </a:lnSpc>
            </a:pPr>
            <a:r>
              <a:rPr lang="en-US" b="1" dirty="0" smtClean="0"/>
              <a:t>        </a:t>
            </a:r>
            <a:r>
              <a:rPr lang="en-US" b="1" dirty="0" err="1" smtClean="0"/>
              <a:t>response.setContentType</a:t>
            </a:r>
            <a:r>
              <a:rPr lang="en-US" b="1" dirty="0"/>
              <a:t>("text/html");  </a:t>
            </a:r>
          </a:p>
          <a:p>
            <a:pPr>
              <a:lnSpc>
                <a:spcPct val="120000"/>
              </a:lnSpc>
            </a:pPr>
            <a:r>
              <a:rPr lang="en-US" b="1" dirty="0" smtClean="0"/>
              <a:t>        </a:t>
            </a:r>
            <a:r>
              <a:rPr lang="en-US" b="1" dirty="0" err="1"/>
              <a:t>PrintWriter</a:t>
            </a:r>
            <a:r>
              <a:rPr lang="en-US" b="1" dirty="0"/>
              <a:t> out = </a:t>
            </a:r>
            <a:r>
              <a:rPr lang="en-US" b="1" dirty="0" err="1"/>
              <a:t>response.getWriter</a:t>
            </a:r>
            <a:r>
              <a:rPr lang="en-US" b="1" dirty="0"/>
              <a:t>();  </a:t>
            </a:r>
          </a:p>
          <a:p>
            <a:pPr lvl="1">
              <a:lnSpc>
                <a:spcPct val="120000"/>
              </a:lnSpc>
            </a:pPr>
            <a:r>
              <a:rPr lang="en-US" b="1" dirty="0" smtClean="0"/>
              <a:t>//</a:t>
            </a:r>
            <a:r>
              <a:rPr lang="en-US" b="1" dirty="0"/>
              <a:t>getting value from the query string  </a:t>
            </a:r>
          </a:p>
          <a:p>
            <a:pPr>
              <a:lnSpc>
                <a:spcPct val="120000"/>
              </a:lnSpc>
            </a:pPr>
            <a:r>
              <a:rPr lang="en-US" b="1" dirty="0"/>
              <a:t>        String n=</a:t>
            </a:r>
            <a:r>
              <a:rPr lang="en-US" b="1" dirty="0" err="1"/>
              <a:t>request.getParameter</a:t>
            </a:r>
            <a:r>
              <a:rPr lang="en-US" b="1" dirty="0"/>
              <a:t>("</a:t>
            </a:r>
            <a:r>
              <a:rPr lang="en-US" b="1" dirty="0" err="1"/>
              <a:t>uname</a:t>
            </a:r>
            <a:r>
              <a:rPr lang="en-US" b="1" dirty="0"/>
              <a:t>");  </a:t>
            </a:r>
          </a:p>
          <a:p>
            <a:pPr>
              <a:lnSpc>
                <a:spcPct val="120000"/>
              </a:lnSpc>
            </a:pPr>
            <a:r>
              <a:rPr lang="en-US" b="1" dirty="0"/>
              <a:t>        </a:t>
            </a:r>
            <a:r>
              <a:rPr lang="en-US" b="1" dirty="0" err="1"/>
              <a:t>out.print</a:t>
            </a:r>
            <a:r>
              <a:rPr lang="en-US" b="1" dirty="0"/>
              <a:t>("Hello "+n);  </a:t>
            </a:r>
            <a:endParaRPr lang="en-US" b="1" dirty="0" smtClean="0"/>
          </a:p>
          <a:p>
            <a:pPr>
              <a:lnSpc>
                <a:spcPct val="120000"/>
              </a:lnSpc>
            </a:pPr>
            <a:r>
              <a:rPr lang="en-US" b="1" dirty="0"/>
              <a:t> </a:t>
            </a:r>
            <a:r>
              <a:rPr lang="en-US" b="1" dirty="0" smtClean="0"/>
              <a:t>       </a:t>
            </a:r>
            <a:r>
              <a:rPr lang="en-US" b="1" dirty="0" err="1" smtClean="0"/>
              <a:t>out.close</a:t>
            </a:r>
            <a:r>
              <a:rPr lang="en-US" b="1" dirty="0"/>
              <a:t>();  </a:t>
            </a:r>
          </a:p>
          <a:p>
            <a:pPr>
              <a:lnSpc>
                <a:spcPct val="120000"/>
              </a:lnSpc>
            </a:pPr>
            <a:r>
              <a:rPr lang="en-US" b="1" dirty="0" smtClean="0"/>
              <a:t>}</a:t>
            </a:r>
            <a:endParaRPr lang="en-US" b="1" dirty="0"/>
          </a:p>
          <a:p>
            <a:pPr>
              <a:lnSpc>
                <a:spcPct val="120000"/>
              </a:lnSpc>
            </a:pPr>
            <a:r>
              <a:rPr lang="en-US" b="1" dirty="0"/>
              <a:t>			</a:t>
            </a:r>
            <a:r>
              <a:rPr lang="en-US" b="1" dirty="0" smtClean="0"/>
              <a:t>catch(Exception e){</a:t>
            </a:r>
            <a:r>
              <a:rPr lang="en-US" b="1" dirty="0" err="1"/>
              <a:t>System.out.println</a:t>
            </a:r>
            <a:r>
              <a:rPr lang="en-US" b="1" dirty="0"/>
              <a:t>(e);}  </a:t>
            </a:r>
          </a:p>
          <a:p>
            <a:pPr>
              <a:lnSpc>
                <a:spcPct val="120000"/>
              </a:lnSpc>
            </a:pPr>
            <a:r>
              <a:rPr lang="en-US" b="1" dirty="0"/>
              <a:t>    }  </a:t>
            </a:r>
          </a:p>
          <a:p>
            <a:pPr>
              <a:lnSpc>
                <a:spcPct val="120000"/>
              </a:lnSpc>
            </a:pPr>
            <a:r>
              <a:rPr lang="en-US" b="1" dirty="0"/>
              <a:t>} </a:t>
            </a:r>
            <a:endParaRPr lang="en-US" dirty="0"/>
          </a:p>
        </p:txBody>
      </p:sp>
    </p:spTree>
    <p:extLst>
      <p:ext uri="{BB962C8B-B14F-4D97-AF65-F5344CB8AC3E}">
        <p14:creationId xmlns:p14="http://schemas.microsoft.com/office/powerpoint/2010/main" val="971821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err="1" smtClean="0"/>
              <a:t>contd</a:t>
            </a:r>
            <a:endParaRPr lang="en-US" dirty="0"/>
          </a:p>
        </p:txBody>
      </p:sp>
      <p:sp>
        <p:nvSpPr>
          <p:cNvPr id="3" name="Content Placeholder 2"/>
          <p:cNvSpPr>
            <a:spLocks noGrp="1"/>
          </p:cNvSpPr>
          <p:nvPr>
            <p:ph idx="1"/>
          </p:nvPr>
        </p:nvSpPr>
        <p:spPr>
          <a:xfrm>
            <a:off x="164850" y="1803041"/>
            <a:ext cx="11771290" cy="4951927"/>
          </a:xfrm>
        </p:spPr>
        <p:txBody>
          <a:bodyPr>
            <a:normAutofit fontScale="92500" lnSpcReduction="10000"/>
          </a:bodyPr>
          <a:lstStyle/>
          <a:p>
            <a:r>
              <a:rPr lang="en-US" dirty="0"/>
              <a:t>Hidden Form </a:t>
            </a:r>
            <a:r>
              <a:rPr lang="en-US" dirty="0" err="1"/>
              <a:t>Fieds</a:t>
            </a:r>
            <a:endParaRPr lang="en-US" dirty="0" smtClean="0">
              <a:hlinkClick r:id="rId2"/>
            </a:endParaRPr>
          </a:p>
          <a:p>
            <a:r>
              <a:rPr lang="en-US" dirty="0" smtClean="0">
                <a:hlinkClick r:id="rId2"/>
              </a:rPr>
              <a:t>HTML forms</a:t>
            </a:r>
            <a:r>
              <a:rPr lang="en-US" dirty="0" smtClean="0"/>
              <a:t> have</a:t>
            </a:r>
            <a:r>
              <a:rPr lang="en-US" dirty="0"/>
              <a:t> an entry that looks like following: &lt;input type="hidden" name="</a:t>
            </a:r>
            <a:r>
              <a:rPr lang="en-US" dirty="0" err="1"/>
              <a:t>session"value</a:t>
            </a:r>
            <a:r>
              <a:rPr lang="en-US" dirty="0"/>
              <a:t>="..."&gt;. This means that, when the form is submitted, the specified name and value are </a:t>
            </a:r>
            <a:r>
              <a:rPr lang="en-US" dirty="0" err="1"/>
              <a:t>includedin</a:t>
            </a:r>
            <a:r>
              <a:rPr lang="en-US" dirty="0"/>
              <a:t> GET or POST data. This can be used to store information about the session. However, it has </a:t>
            </a:r>
            <a:r>
              <a:rPr lang="en-US" dirty="0" err="1"/>
              <a:t>themajor</a:t>
            </a:r>
            <a:r>
              <a:rPr lang="en-US" dirty="0"/>
              <a:t> disadvantage that it only works if every page is dynamically generated, since the whole </a:t>
            </a:r>
            <a:r>
              <a:rPr lang="en-US" dirty="0" err="1"/>
              <a:t>pointis</a:t>
            </a:r>
            <a:r>
              <a:rPr lang="en-US" dirty="0"/>
              <a:t> that each session has the unique identifier</a:t>
            </a:r>
            <a:r>
              <a:rPr lang="en-US" dirty="0" smtClean="0"/>
              <a:t>.</a:t>
            </a:r>
          </a:p>
          <a:p>
            <a:r>
              <a:rPr lang="en-US" b="1" dirty="0"/>
              <a:t>Http Session</a:t>
            </a:r>
            <a:endParaRPr lang="en-US" dirty="0"/>
          </a:p>
          <a:p>
            <a:r>
              <a:rPr lang="en-US" dirty="0"/>
              <a:t>The </a:t>
            </a:r>
            <a:r>
              <a:rPr lang="en-US" dirty="0" err="1"/>
              <a:t>HttpSession</a:t>
            </a:r>
            <a:r>
              <a:rPr lang="en-US" dirty="0"/>
              <a:t> interface is implemented by the services to provide an association between </a:t>
            </a:r>
            <a:r>
              <a:rPr lang="en-US" dirty="0" err="1"/>
              <a:t>anHTTP</a:t>
            </a:r>
            <a:r>
              <a:rPr lang="en-US" dirty="0"/>
              <a:t> client and HTTP server. This association, or session, persists over multiple connection and/or requests during a given time period. Sessions are used to maintain the state and user identity </a:t>
            </a:r>
            <a:r>
              <a:rPr lang="en-US" dirty="0" err="1"/>
              <a:t>acrossmultiple</a:t>
            </a:r>
            <a:r>
              <a:rPr lang="en-US" dirty="0"/>
              <a:t> page </a:t>
            </a:r>
            <a:r>
              <a:rPr lang="en-US" dirty="0" err="1"/>
              <a:t>requests.A</a:t>
            </a:r>
            <a:r>
              <a:rPr lang="en-US" dirty="0"/>
              <a:t> session can be maintained either by using the cookies or by URL rewriting. To expose whether </a:t>
            </a:r>
            <a:r>
              <a:rPr lang="en-US" dirty="0" err="1"/>
              <a:t>theclient</a:t>
            </a:r>
            <a:r>
              <a:rPr lang="en-US" dirty="0"/>
              <a:t> supports cookies, </a:t>
            </a:r>
            <a:r>
              <a:rPr lang="en-US" dirty="0" err="1"/>
              <a:t>HttpSession</a:t>
            </a:r>
            <a:r>
              <a:rPr lang="en-US" dirty="0"/>
              <a:t> defines the </a:t>
            </a:r>
            <a:r>
              <a:rPr lang="en-US" dirty="0" err="1"/>
              <a:t>isCookieSupportDetermined</a:t>
            </a:r>
            <a:r>
              <a:rPr lang="en-US" dirty="0"/>
              <a:t> method and </a:t>
            </a:r>
            <a:r>
              <a:rPr lang="en-US" dirty="0" err="1"/>
              <a:t>anisUsingCookies</a:t>
            </a:r>
            <a:r>
              <a:rPr lang="en-US" dirty="0"/>
              <a:t> method.</a:t>
            </a:r>
          </a:p>
          <a:p>
            <a:endParaRPr lang="en-US" dirty="0"/>
          </a:p>
        </p:txBody>
      </p:sp>
    </p:spTree>
    <p:extLst>
      <p:ext uri="{BB962C8B-B14F-4D97-AF65-F5344CB8AC3E}">
        <p14:creationId xmlns:p14="http://schemas.microsoft.com/office/powerpoint/2010/main" val="1688332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 Cookies </a:t>
            </a:r>
            <a:r>
              <a:rPr lang="en-US" b="0" dirty="0" smtClean="0"/>
              <a:t>Handling</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r>
              <a:rPr lang="en-US" dirty="0"/>
              <a:t>Cookies are text files stored on the client computer and they are kept for various information tracking purpose. Java Servlets transparently supports HTTP cookies.</a:t>
            </a:r>
          </a:p>
          <a:p>
            <a:r>
              <a:rPr lang="en-US" dirty="0"/>
              <a:t>There are three steps involved in identifying returning users:</a:t>
            </a:r>
          </a:p>
          <a:p>
            <a:r>
              <a:rPr lang="en-US" dirty="0"/>
              <a:t>Server script sends a set of cookies to the browser. For example name, age, or identification number etc.</a:t>
            </a:r>
          </a:p>
          <a:p>
            <a:r>
              <a:rPr lang="en-US" dirty="0"/>
              <a:t>Browser stores this information on local machine for future use.</a:t>
            </a:r>
          </a:p>
          <a:p>
            <a:r>
              <a:rPr lang="en-US" dirty="0"/>
              <a:t>When next time browser sends any request to web server then it sends those cookies information to the server and server uses that information to identify the user.</a:t>
            </a:r>
          </a:p>
          <a:p>
            <a:pPr>
              <a:lnSpc>
                <a:spcPct val="120000"/>
              </a:lnSpc>
            </a:pPr>
            <a:endParaRPr lang="en-US" dirty="0" smtClean="0"/>
          </a:p>
        </p:txBody>
      </p:sp>
    </p:spTree>
    <p:extLst>
      <p:ext uri="{BB962C8B-B14F-4D97-AF65-F5344CB8AC3E}">
        <p14:creationId xmlns:p14="http://schemas.microsoft.com/office/powerpoint/2010/main" val="678606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47188"/>
            <a:ext cx="12192000" cy="970450"/>
          </a:xfrm>
        </p:spPr>
        <p:txBody>
          <a:bodyPr/>
          <a:lstStyle/>
          <a:p>
            <a:r>
              <a:rPr lang="en-US" dirty="0"/>
              <a:t>Setting cookies with servlet involves three steps</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sz="2000" dirty="0" smtClean="0"/>
              <a:t>(</a:t>
            </a:r>
            <a:r>
              <a:rPr lang="en-US" sz="2000" dirty="0"/>
              <a:t>1) Creating a Cookie object: You call the Cookie constructor with a cookie name and a cookie value, both of which are strings.</a:t>
            </a:r>
          </a:p>
          <a:p>
            <a:pPr>
              <a:lnSpc>
                <a:spcPct val="120000"/>
              </a:lnSpc>
            </a:pPr>
            <a:r>
              <a:rPr lang="en-US" sz="2000" dirty="0" smtClean="0"/>
              <a:t>Cookie </a:t>
            </a:r>
            <a:r>
              <a:rPr lang="en-US" sz="2000" dirty="0" err="1"/>
              <a:t>cookie</a:t>
            </a:r>
            <a:r>
              <a:rPr lang="en-US" sz="2000" dirty="0"/>
              <a:t> = new Cookie("</a:t>
            </a:r>
            <a:r>
              <a:rPr lang="en-US" sz="2000" dirty="0" err="1"/>
              <a:t>key","value</a:t>
            </a:r>
            <a:r>
              <a:rPr lang="en-US" sz="2000" dirty="0"/>
              <a:t>");</a:t>
            </a:r>
          </a:p>
          <a:p>
            <a:pPr>
              <a:lnSpc>
                <a:spcPct val="120000"/>
              </a:lnSpc>
            </a:pPr>
            <a:r>
              <a:rPr lang="en-US" sz="2000" dirty="0"/>
              <a:t>Keep in mind, neither the name nor the value should contain white space or any of the following characters:</a:t>
            </a:r>
          </a:p>
          <a:p>
            <a:pPr>
              <a:lnSpc>
                <a:spcPct val="120000"/>
              </a:lnSpc>
            </a:pPr>
            <a:r>
              <a:rPr lang="en-US" sz="2000" dirty="0" smtClean="0"/>
              <a:t>[ </a:t>
            </a:r>
            <a:r>
              <a:rPr lang="en-US" sz="2000" dirty="0"/>
              <a:t>] ( ) = , " / ? @ : ;</a:t>
            </a:r>
            <a:endParaRPr lang="en-US" sz="2000" dirty="0" smtClean="0"/>
          </a:p>
        </p:txBody>
      </p:sp>
    </p:spTree>
    <p:extLst>
      <p:ext uri="{BB962C8B-B14F-4D97-AF65-F5344CB8AC3E}">
        <p14:creationId xmlns:p14="http://schemas.microsoft.com/office/powerpoint/2010/main" val="1805353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Contd..</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dirty="0"/>
              <a:t>(2) Setting the maximum age: You use </a:t>
            </a:r>
            <a:r>
              <a:rPr lang="en-US" dirty="0" err="1"/>
              <a:t>setMaxAge</a:t>
            </a:r>
            <a:r>
              <a:rPr lang="en-US" dirty="0"/>
              <a:t> to specify how long (in seconds) the cookie should be valid. Following would set up a cookie for 24 hours.</a:t>
            </a:r>
          </a:p>
          <a:p>
            <a:pPr>
              <a:lnSpc>
                <a:spcPct val="120000"/>
              </a:lnSpc>
            </a:pPr>
            <a:endParaRPr lang="en-US" dirty="0"/>
          </a:p>
          <a:p>
            <a:pPr>
              <a:lnSpc>
                <a:spcPct val="120000"/>
              </a:lnSpc>
            </a:pPr>
            <a:r>
              <a:rPr lang="en-US" dirty="0" err="1"/>
              <a:t>cookie.setMaxAge</a:t>
            </a:r>
            <a:r>
              <a:rPr lang="en-US" dirty="0"/>
              <a:t>(60*60*24); </a:t>
            </a:r>
            <a:endParaRPr lang="en-US" dirty="0" smtClean="0"/>
          </a:p>
          <a:p>
            <a:pPr>
              <a:lnSpc>
                <a:spcPct val="120000"/>
              </a:lnSpc>
            </a:pPr>
            <a:r>
              <a:rPr lang="en-US" dirty="0"/>
              <a:t>(3) Sending the Cookie into the HTTP response headers: You use </a:t>
            </a:r>
            <a:r>
              <a:rPr lang="en-US" dirty="0" err="1"/>
              <a:t>response.addCookie</a:t>
            </a:r>
            <a:r>
              <a:rPr lang="en-US" dirty="0"/>
              <a:t> to add cookies in the HTTP response header as follows:</a:t>
            </a:r>
          </a:p>
          <a:p>
            <a:pPr>
              <a:lnSpc>
                <a:spcPct val="120000"/>
              </a:lnSpc>
            </a:pPr>
            <a:endParaRPr lang="en-US" dirty="0"/>
          </a:p>
          <a:p>
            <a:pPr>
              <a:lnSpc>
                <a:spcPct val="120000"/>
              </a:lnSpc>
            </a:pPr>
            <a:r>
              <a:rPr lang="en-US" dirty="0" err="1"/>
              <a:t>response.addCookie</a:t>
            </a:r>
            <a:r>
              <a:rPr lang="en-US" dirty="0"/>
              <a:t>(cookie);</a:t>
            </a:r>
          </a:p>
        </p:txBody>
      </p:sp>
    </p:spTree>
    <p:extLst>
      <p:ext uri="{BB962C8B-B14F-4D97-AF65-F5344CB8AC3E}">
        <p14:creationId xmlns:p14="http://schemas.microsoft.com/office/powerpoint/2010/main" val="3578661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Reading Cookies with Servlet</a:t>
            </a:r>
            <a:r>
              <a:rPr lang="en-US" b="0"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dirty="0"/>
              <a:t>Let's see the simple code to get all the cookies.</a:t>
            </a:r>
          </a:p>
          <a:p>
            <a:pPr>
              <a:lnSpc>
                <a:spcPct val="120000"/>
              </a:lnSpc>
            </a:pPr>
            <a:endParaRPr lang="en-US" dirty="0"/>
          </a:p>
          <a:p>
            <a:pPr>
              <a:lnSpc>
                <a:spcPct val="120000"/>
              </a:lnSpc>
            </a:pPr>
            <a:r>
              <a:rPr lang="en-US" dirty="0"/>
              <a:t>Cookie </a:t>
            </a:r>
            <a:r>
              <a:rPr lang="en-US" dirty="0" err="1"/>
              <a:t>ck</a:t>
            </a:r>
            <a:r>
              <a:rPr lang="en-US" dirty="0"/>
              <a:t>[]=</a:t>
            </a:r>
            <a:r>
              <a:rPr lang="en-US" dirty="0" err="1"/>
              <a:t>request.getCookies</a:t>
            </a:r>
            <a:r>
              <a:rPr lang="en-US" dirty="0"/>
              <a:t>();  </a:t>
            </a:r>
          </a:p>
          <a:p>
            <a:pPr>
              <a:lnSpc>
                <a:spcPct val="120000"/>
              </a:lnSpc>
            </a:pPr>
            <a:r>
              <a:rPr lang="en-US" dirty="0"/>
              <a:t>for(</a:t>
            </a:r>
            <a:r>
              <a:rPr lang="en-US" dirty="0" err="1"/>
              <a:t>int</a:t>
            </a:r>
            <a:r>
              <a:rPr lang="en-US" dirty="0"/>
              <a:t> </a:t>
            </a:r>
            <a:r>
              <a:rPr lang="en-US" dirty="0" err="1"/>
              <a:t>i</a:t>
            </a:r>
            <a:r>
              <a:rPr lang="en-US" dirty="0"/>
              <a:t>=0;i&lt;</a:t>
            </a:r>
            <a:r>
              <a:rPr lang="en-US" dirty="0" err="1"/>
              <a:t>ck.length;i</a:t>
            </a:r>
            <a:r>
              <a:rPr lang="en-US" dirty="0"/>
              <a:t>++){  </a:t>
            </a:r>
          </a:p>
          <a:p>
            <a:pPr>
              <a:lnSpc>
                <a:spcPct val="120000"/>
              </a:lnSpc>
            </a:pPr>
            <a:r>
              <a:rPr lang="en-US" dirty="0"/>
              <a:t> </a:t>
            </a:r>
            <a:r>
              <a:rPr lang="en-US" dirty="0" err="1"/>
              <a:t>out.print</a:t>
            </a:r>
            <a:r>
              <a:rPr lang="en-US" dirty="0"/>
              <a:t>("&lt;</a:t>
            </a:r>
            <a:r>
              <a:rPr lang="en-US" dirty="0" err="1"/>
              <a:t>br</a:t>
            </a:r>
            <a:r>
              <a:rPr lang="en-US" dirty="0"/>
              <a:t>&gt;"+</a:t>
            </a:r>
            <a:r>
              <a:rPr lang="en-US" dirty="0" err="1"/>
              <a:t>ck</a:t>
            </a:r>
            <a:r>
              <a:rPr lang="en-US" dirty="0"/>
              <a:t>[</a:t>
            </a:r>
            <a:r>
              <a:rPr lang="en-US" dirty="0" err="1"/>
              <a:t>i</a:t>
            </a:r>
            <a:r>
              <a:rPr lang="en-US" dirty="0"/>
              <a:t>].</a:t>
            </a:r>
            <a:r>
              <a:rPr lang="en-US" dirty="0" err="1"/>
              <a:t>getName</a:t>
            </a:r>
            <a:r>
              <a:rPr lang="en-US" dirty="0"/>
              <a:t>()+" "+</a:t>
            </a:r>
            <a:r>
              <a:rPr lang="en-US" dirty="0" err="1"/>
              <a:t>ck</a:t>
            </a:r>
            <a:r>
              <a:rPr lang="en-US" dirty="0"/>
              <a:t>[</a:t>
            </a:r>
            <a:r>
              <a:rPr lang="en-US" dirty="0" err="1"/>
              <a:t>i</a:t>
            </a:r>
            <a:r>
              <a:rPr lang="en-US" dirty="0"/>
              <a:t>].</a:t>
            </a:r>
            <a:r>
              <a:rPr lang="en-US" dirty="0" err="1"/>
              <a:t>getValue</a:t>
            </a:r>
            <a:r>
              <a:rPr lang="en-US" dirty="0"/>
              <a:t>());//printing name and value of cookie  </a:t>
            </a:r>
          </a:p>
          <a:p>
            <a:pPr>
              <a:lnSpc>
                <a:spcPct val="120000"/>
              </a:lnSpc>
            </a:pPr>
            <a:r>
              <a:rPr lang="en-US" dirty="0"/>
              <a:t>} </a:t>
            </a:r>
          </a:p>
        </p:txBody>
      </p:sp>
    </p:spTree>
    <p:extLst>
      <p:ext uri="{BB962C8B-B14F-4D97-AF65-F5344CB8AC3E}">
        <p14:creationId xmlns:p14="http://schemas.microsoft.com/office/powerpoint/2010/main" val="3603478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Delete Cookies with Servlet</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r>
              <a:rPr lang="en-US" dirty="0" smtClean="0"/>
              <a:t>To </a:t>
            </a:r>
            <a:r>
              <a:rPr lang="en-US" dirty="0"/>
              <a:t>delete cookies is very simple. If you want to delete a cookie then you simply need to follow up following three steps:</a:t>
            </a:r>
          </a:p>
          <a:p>
            <a:r>
              <a:rPr lang="en-US" dirty="0"/>
              <a:t>Read an already </a:t>
            </a:r>
            <a:r>
              <a:rPr lang="en-US" dirty="0" err="1"/>
              <a:t>exsiting</a:t>
            </a:r>
            <a:r>
              <a:rPr lang="en-US" dirty="0"/>
              <a:t> cookie and store it in Cookie object.</a:t>
            </a:r>
          </a:p>
          <a:p>
            <a:r>
              <a:rPr lang="en-US" dirty="0"/>
              <a:t>Set cookie age as zero using </a:t>
            </a:r>
            <a:r>
              <a:rPr lang="en-US" b="1" dirty="0" err="1"/>
              <a:t>setMaxAge</a:t>
            </a:r>
            <a:r>
              <a:rPr lang="en-US" b="1" dirty="0"/>
              <a:t>()</a:t>
            </a:r>
            <a:r>
              <a:rPr lang="en-US" dirty="0"/>
              <a:t> method to delete an existing cookie.</a:t>
            </a:r>
          </a:p>
          <a:p>
            <a:r>
              <a:rPr lang="en-US" dirty="0"/>
              <a:t>Add this cookie back into response header.</a:t>
            </a:r>
          </a:p>
          <a:p>
            <a:pPr>
              <a:lnSpc>
                <a:spcPct val="120000"/>
              </a:lnSpc>
            </a:pPr>
            <a:endParaRPr lang="en-US" dirty="0"/>
          </a:p>
        </p:txBody>
      </p:sp>
    </p:spTree>
    <p:extLst>
      <p:ext uri="{BB962C8B-B14F-4D97-AF65-F5344CB8AC3E}">
        <p14:creationId xmlns:p14="http://schemas.microsoft.com/office/powerpoint/2010/main" val="826628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Data Storage</a:t>
            </a:r>
            <a:endParaRPr lang="en-US" dirty="0"/>
          </a:p>
        </p:txBody>
      </p:sp>
      <p:sp>
        <p:nvSpPr>
          <p:cNvPr id="3" name="Content Placeholder 2"/>
          <p:cNvSpPr>
            <a:spLocks noGrp="1"/>
          </p:cNvSpPr>
          <p:nvPr>
            <p:ph idx="1"/>
          </p:nvPr>
        </p:nvSpPr>
        <p:spPr>
          <a:xfrm>
            <a:off x="164850" y="1906073"/>
            <a:ext cx="11771290" cy="4951927"/>
          </a:xfrm>
        </p:spPr>
        <p:txBody>
          <a:bodyPr>
            <a:normAutofit fontScale="85000" lnSpcReduction="10000"/>
          </a:bodyPr>
          <a:lstStyle/>
          <a:p>
            <a:pPr>
              <a:lnSpc>
                <a:spcPct val="120000"/>
              </a:lnSpc>
            </a:pPr>
            <a:r>
              <a:rPr lang="en-US" dirty="0" smtClean="0"/>
              <a:t>Almost all web application (servlets or related dynamic web server software) store and retrieve data.</a:t>
            </a:r>
          </a:p>
          <a:p>
            <a:pPr>
              <a:lnSpc>
                <a:spcPct val="120000"/>
              </a:lnSpc>
            </a:pPr>
            <a:r>
              <a:rPr lang="en-US" dirty="0" smtClean="0"/>
              <a:t>Typical web application uses a database management system (DBMS)</a:t>
            </a:r>
          </a:p>
          <a:p>
            <a:pPr>
              <a:lnSpc>
                <a:spcPct val="120000"/>
              </a:lnSpc>
            </a:pPr>
            <a:r>
              <a:rPr lang="en-US" dirty="0" smtClean="0"/>
              <a:t>Another option is to use the file system.</a:t>
            </a:r>
          </a:p>
          <a:p>
            <a:pPr>
              <a:lnSpc>
                <a:spcPct val="120000"/>
              </a:lnSpc>
            </a:pPr>
            <a:r>
              <a:rPr lang="en-US" dirty="0" smtClean="0"/>
              <a:t>One common problem in data storage is concurrency</a:t>
            </a:r>
          </a:p>
          <a:p>
            <a:pPr>
              <a:lnSpc>
                <a:spcPct val="120000"/>
              </a:lnSpc>
            </a:pPr>
            <a:r>
              <a:rPr lang="en-US" b="1" dirty="0" smtClean="0"/>
              <a:t>Parameter Data:</a:t>
            </a:r>
          </a:p>
          <a:p>
            <a:pPr>
              <a:lnSpc>
                <a:spcPct val="120000"/>
              </a:lnSpc>
            </a:pPr>
            <a:r>
              <a:rPr lang="en-US" dirty="0" smtClean="0"/>
              <a:t>The request object (which implement </a:t>
            </a:r>
            <a:r>
              <a:rPr lang="en-US" dirty="0" err="1" smtClean="0"/>
              <a:t>HttpServletRequest</a:t>
            </a:r>
            <a:r>
              <a:rPr lang="en-US" dirty="0" smtClean="0"/>
              <a:t>) </a:t>
            </a:r>
            <a:r>
              <a:rPr lang="en-US" dirty="0" err="1" smtClean="0"/>
              <a:t>provies</a:t>
            </a:r>
            <a:r>
              <a:rPr lang="en-US" dirty="0" smtClean="0"/>
              <a:t> information from the HTTP request to the servlet</a:t>
            </a:r>
          </a:p>
          <a:p>
            <a:pPr>
              <a:lnSpc>
                <a:spcPct val="120000"/>
              </a:lnSpc>
            </a:pPr>
            <a:r>
              <a:rPr lang="en-US" dirty="0" smtClean="0"/>
              <a:t>One type of information is parameter data, which is information from the query string portion of the HTTP request.</a:t>
            </a:r>
          </a:p>
          <a:p>
            <a:pPr>
              <a:lnSpc>
                <a:spcPct val="120000"/>
              </a:lnSpc>
            </a:pPr>
            <a:r>
              <a:rPr lang="en-US" dirty="0" smtClean="0">
                <a:hlinkClick r:id="rId2"/>
              </a:rPr>
              <a:t>http://www.example.com/servlet/PrintThis?arg=aString</a:t>
            </a:r>
            <a:endParaRPr lang="en-US" dirty="0" smtClean="0"/>
          </a:p>
          <a:p>
            <a:pPr>
              <a:lnSpc>
                <a:spcPct val="120000"/>
              </a:lnSpc>
            </a:pPr>
            <a:r>
              <a:rPr lang="en-US" dirty="0" smtClean="0"/>
              <a:t>Parameter data is the web analog of arguments in a method call</a:t>
            </a:r>
          </a:p>
          <a:p>
            <a:pPr>
              <a:lnSpc>
                <a:spcPct val="120000"/>
              </a:lnSpc>
            </a:pPr>
            <a:r>
              <a:rPr lang="en-US" dirty="0" err="1" smtClean="0"/>
              <a:t>System.out.println</a:t>
            </a:r>
            <a:r>
              <a:rPr lang="en-US" dirty="0" smtClean="0"/>
              <a:t>(“</a:t>
            </a:r>
            <a:r>
              <a:rPr lang="en-US" dirty="0" err="1" smtClean="0"/>
              <a:t>aString</a:t>
            </a:r>
            <a:r>
              <a:rPr lang="en-US" dirty="0" smtClean="0"/>
              <a:t>”);</a:t>
            </a:r>
            <a:endParaRPr lang="en-US" dirty="0"/>
          </a:p>
        </p:txBody>
      </p:sp>
    </p:spTree>
    <p:extLst>
      <p:ext uri="{BB962C8B-B14F-4D97-AF65-F5344CB8AC3E}">
        <p14:creationId xmlns:p14="http://schemas.microsoft.com/office/powerpoint/2010/main" val="3131716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JSP</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1708095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What is </a:t>
            </a:r>
            <a:r>
              <a:rPr lang="en-US" dirty="0" err="1"/>
              <a:t>JavaServer</a:t>
            </a:r>
            <a:r>
              <a:rPr lang="en-US" dirty="0"/>
              <a:t> Pages</a:t>
            </a:r>
            <a:r>
              <a:rPr lang="en-US" dirty="0" smtClean="0"/>
              <a:t>?</a:t>
            </a:r>
            <a:endParaRPr lang="en-US" dirty="0"/>
          </a:p>
        </p:txBody>
      </p:sp>
      <p:sp>
        <p:nvSpPr>
          <p:cNvPr id="3" name="Content Placeholder 2"/>
          <p:cNvSpPr>
            <a:spLocks noGrp="1"/>
          </p:cNvSpPr>
          <p:nvPr>
            <p:ph idx="1"/>
          </p:nvPr>
        </p:nvSpPr>
        <p:spPr>
          <a:xfrm>
            <a:off x="296213" y="1442434"/>
            <a:ext cx="9659156" cy="5228821"/>
          </a:xfrm>
        </p:spPr>
        <p:txBody>
          <a:bodyPr>
            <a:noAutofit/>
          </a:bodyPr>
          <a:lstStyle/>
          <a:p>
            <a:r>
              <a:rPr lang="en-US" sz="2000" dirty="0" err="1"/>
              <a:t>JavaServer</a:t>
            </a:r>
            <a:r>
              <a:rPr lang="en-US" sz="2000" dirty="0"/>
              <a:t> Pages (JSP) is a technology for developing web pages that support dynamic content which helps developers insert java code in HTML pages by making use of special JSP tags, most of which start with &lt;% and end with %&gt;.</a:t>
            </a:r>
          </a:p>
          <a:p>
            <a:r>
              <a:rPr lang="en-US" sz="2000" dirty="0"/>
              <a:t>A </a:t>
            </a:r>
            <a:r>
              <a:rPr lang="en-US" sz="2000" dirty="0" err="1"/>
              <a:t>JavaServer</a:t>
            </a:r>
            <a:r>
              <a:rPr lang="en-US" sz="2000" dirty="0"/>
              <a:t> Pages component is a type of Java servlet that is designed to fulfill the role of a user interface for a Java web application. Web developers write JSPs as text files that combine HTML or XHTML code, XML elements, and embedded JSP actions and commands.</a:t>
            </a:r>
          </a:p>
          <a:p>
            <a:r>
              <a:rPr lang="en-US" sz="2000" dirty="0"/>
              <a:t>Using JSP, you can collect input from users through web page forms, present records from a database or another source, and create web pages dynamically.</a:t>
            </a:r>
          </a:p>
          <a:p>
            <a:r>
              <a:rPr lang="en-US" sz="2000" dirty="0"/>
              <a:t>JSP tags can be used for a variety of purposes, such as retrieving information from a database or registering user preferences, accessing JavaBeans components, passing control between pages and sharing information between requests, pages etc.</a:t>
            </a:r>
          </a:p>
          <a:p>
            <a:pPr marL="0" indent="0">
              <a:buNone/>
            </a:pPr>
            <a:endParaRPr lang="en-US" sz="2000" dirty="0"/>
          </a:p>
        </p:txBody>
      </p:sp>
    </p:spTree>
    <p:extLst>
      <p:ext uri="{BB962C8B-B14F-4D97-AF65-F5344CB8AC3E}">
        <p14:creationId xmlns:p14="http://schemas.microsoft.com/office/powerpoint/2010/main" val="518832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Figure</a:t>
            </a:r>
            <a:endParaRPr lang="en-US" dirty="0"/>
          </a:p>
        </p:txBody>
      </p:sp>
      <p:pic>
        <p:nvPicPr>
          <p:cNvPr id="1026" name="Picture 2" descr="servl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8075" y="1659372"/>
            <a:ext cx="7957002" cy="389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48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Why Use JSP?</a:t>
            </a:r>
          </a:p>
        </p:txBody>
      </p:sp>
      <p:sp>
        <p:nvSpPr>
          <p:cNvPr id="3" name="Content Placeholder 2"/>
          <p:cNvSpPr>
            <a:spLocks noGrp="1"/>
          </p:cNvSpPr>
          <p:nvPr>
            <p:ph idx="1"/>
          </p:nvPr>
        </p:nvSpPr>
        <p:spPr>
          <a:xfrm>
            <a:off x="412123" y="1442434"/>
            <a:ext cx="11410683" cy="5100033"/>
          </a:xfrm>
        </p:spPr>
        <p:txBody>
          <a:bodyPr>
            <a:normAutofit fontScale="92500" lnSpcReduction="20000"/>
          </a:bodyPr>
          <a:lstStyle/>
          <a:p>
            <a:r>
              <a:rPr lang="en-US" dirty="0" err="1" smtClean="0"/>
              <a:t>JavaServer</a:t>
            </a:r>
            <a:r>
              <a:rPr lang="en-US" dirty="0" smtClean="0"/>
              <a:t> </a:t>
            </a:r>
            <a:r>
              <a:rPr lang="en-US" dirty="0"/>
              <a:t>Pages often serve the same purpose as programs implemented using the Common Gateway Interface (CGI). But JSP offer several advantages in comparison with the CGI.</a:t>
            </a:r>
          </a:p>
          <a:p>
            <a:r>
              <a:rPr lang="en-US" dirty="0"/>
              <a:t>Performance is significantly better because JSP allows embedding Dynamic Elements in HTML Pages itself instead of having a separate CGI files.</a:t>
            </a:r>
          </a:p>
          <a:p>
            <a:r>
              <a:rPr lang="en-US" dirty="0"/>
              <a:t>JSP are always compiled before it's processed by the server unlike CGI/Perl which requires the server to load an interpreter and the target script each time the page is requested.</a:t>
            </a:r>
          </a:p>
          <a:p>
            <a:r>
              <a:rPr lang="en-US" dirty="0" err="1"/>
              <a:t>JavaServer</a:t>
            </a:r>
            <a:r>
              <a:rPr lang="en-US" dirty="0"/>
              <a:t> Pages are built on top of the Java Servlets API, so like Servlets, JSP also has access to all the powerful Enterprise Java APIs, including JDBC, JNDI, EJB, JAXP etc.</a:t>
            </a:r>
          </a:p>
          <a:p>
            <a:r>
              <a:rPr lang="en-US" dirty="0"/>
              <a:t>JSP pages can be used in combination with servlets that handle the business logic, the model supported by Java servlet template engines.</a:t>
            </a:r>
          </a:p>
          <a:p>
            <a:r>
              <a:rPr lang="en-US" dirty="0"/>
              <a:t>Finally, JSP is an integral part of Java EE, a complete platform for enterprise class applications. This means that JSP can play a part in the simplest applications to the most complex and demanding.</a:t>
            </a:r>
          </a:p>
          <a:p>
            <a:endParaRPr lang="en-US" dirty="0"/>
          </a:p>
        </p:txBody>
      </p:sp>
    </p:spTree>
    <p:extLst>
      <p:ext uri="{BB962C8B-B14F-4D97-AF65-F5344CB8AC3E}">
        <p14:creationId xmlns:p14="http://schemas.microsoft.com/office/powerpoint/2010/main" val="27376154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Advantages of JSP:</a:t>
            </a:r>
          </a:p>
        </p:txBody>
      </p:sp>
      <p:sp>
        <p:nvSpPr>
          <p:cNvPr id="3" name="Content Placeholder 2"/>
          <p:cNvSpPr>
            <a:spLocks noGrp="1"/>
          </p:cNvSpPr>
          <p:nvPr>
            <p:ph idx="1"/>
          </p:nvPr>
        </p:nvSpPr>
        <p:spPr>
          <a:xfrm>
            <a:off x="412123" y="1442434"/>
            <a:ext cx="9569003" cy="5100033"/>
          </a:xfrm>
        </p:spPr>
        <p:txBody>
          <a:bodyPr>
            <a:normAutofit fontScale="92500" lnSpcReduction="20000"/>
          </a:bodyPr>
          <a:lstStyle/>
          <a:p>
            <a:r>
              <a:rPr lang="en-US" dirty="0" smtClean="0"/>
              <a:t>Following </a:t>
            </a:r>
            <a:r>
              <a:rPr lang="en-US" dirty="0"/>
              <a:t>is the list of other advantages of using JSP over other technologies:</a:t>
            </a:r>
          </a:p>
          <a:p>
            <a:r>
              <a:rPr lang="en-US" b="1" dirty="0"/>
              <a:t>vs. Active Server Pages (ASP):</a:t>
            </a:r>
            <a:r>
              <a:rPr lang="en-US" dirty="0"/>
              <a:t> The advantages of JSP are twofold. First, the dynamic part is written in Java, not Visual Basic or other MS specific language, so it is more powerful and easier to use. Second, it is portable to other operating systems and non-Microsoft Web servers.</a:t>
            </a:r>
          </a:p>
          <a:p>
            <a:r>
              <a:rPr lang="en-US" b="1" dirty="0"/>
              <a:t>vs. Pure Servlets:</a:t>
            </a:r>
            <a:r>
              <a:rPr lang="en-US" dirty="0"/>
              <a:t> It is more convenient to write (and to modify!) regular HTML than to have plenty of </a:t>
            </a:r>
            <a:r>
              <a:rPr lang="en-US" dirty="0" err="1"/>
              <a:t>println</a:t>
            </a:r>
            <a:r>
              <a:rPr lang="en-US" dirty="0"/>
              <a:t> statements that generate the HTML.</a:t>
            </a:r>
          </a:p>
          <a:p>
            <a:r>
              <a:rPr lang="en-US" b="1" dirty="0"/>
              <a:t>vs. Server-Side Includes (SSI):</a:t>
            </a:r>
            <a:r>
              <a:rPr lang="en-US" dirty="0"/>
              <a:t> SSI is really only intended for simple inclusions, not for "real" programs that use form data, make database connections, and the like.</a:t>
            </a:r>
          </a:p>
          <a:p>
            <a:r>
              <a:rPr lang="en-US" b="1" dirty="0"/>
              <a:t>vs. JavaScript:</a:t>
            </a:r>
            <a:r>
              <a:rPr lang="en-US" dirty="0"/>
              <a:t> JavaScript can generate HTML dynamically on the client but can hardly interact with the web server to perform complex tasks like database access and image processing etc.</a:t>
            </a:r>
          </a:p>
          <a:p>
            <a:r>
              <a:rPr lang="en-US" b="1" dirty="0"/>
              <a:t>vs. Static HTML:</a:t>
            </a:r>
            <a:r>
              <a:rPr lang="en-US" dirty="0"/>
              <a:t> Regular HTML, of course, cannot contain dynamic information.</a:t>
            </a:r>
          </a:p>
          <a:p>
            <a:endParaRPr lang="en-US" dirty="0"/>
          </a:p>
        </p:txBody>
      </p:sp>
    </p:spTree>
    <p:extLst>
      <p:ext uri="{BB962C8B-B14F-4D97-AF65-F5344CB8AC3E}">
        <p14:creationId xmlns:p14="http://schemas.microsoft.com/office/powerpoint/2010/main" val="2690014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JSP - Architecture</a:t>
            </a:r>
          </a:p>
        </p:txBody>
      </p:sp>
      <p:sp>
        <p:nvSpPr>
          <p:cNvPr id="3" name="Content Placeholder 2"/>
          <p:cNvSpPr>
            <a:spLocks noGrp="1"/>
          </p:cNvSpPr>
          <p:nvPr>
            <p:ph idx="1"/>
          </p:nvPr>
        </p:nvSpPr>
        <p:spPr>
          <a:xfrm>
            <a:off x="412123" y="1442434"/>
            <a:ext cx="9569003" cy="5100033"/>
          </a:xfrm>
        </p:spPr>
        <p:txBody>
          <a:bodyPr>
            <a:normAutofit fontScale="77500" lnSpcReduction="20000"/>
          </a:bodyPr>
          <a:lstStyle/>
          <a:p>
            <a:r>
              <a:rPr lang="en-US" dirty="0"/>
              <a:t>JSP Processing:</a:t>
            </a:r>
          </a:p>
          <a:p>
            <a:r>
              <a:rPr lang="en-US" dirty="0"/>
              <a:t>The following steps explain how the web server creates the web page using JSP:</a:t>
            </a:r>
          </a:p>
          <a:p>
            <a:r>
              <a:rPr lang="en-US" dirty="0"/>
              <a:t>As with a normal page, your browser sends an HTTP request to the web server.</a:t>
            </a:r>
          </a:p>
          <a:p>
            <a:r>
              <a:rPr lang="en-US" dirty="0"/>
              <a:t>The web server recognizes that the HTTP request is for a JSP page and forwards it to a JSP engine. This is done by using the URL or JSP page which ends with </a:t>
            </a:r>
            <a:r>
              <a:rPr lang="en-US" b="1" dirty="0"/>
              <a:t>.</a:t>
            </a:r>
            <a:r>
              <a:rPr lang="en-US" b="1" dirty="0" err="1"/>
              <a:t>jsp</a:t>
            </a:r>
            <a:r>
              <a:rPr lang="en-US" dirty="0"/>
              <a:t> instead of .html.</a:t>
            </a:r>
          </a:p>
          <a:p>
            <a:r>
              <a:rPr lang="en-US" dirty="0"/>
              <a:t>The JSP engine loads the JSP page from disk and converts it into a servlet content. This conversion is very simple in which all template text is converted to </a:t>
            </a:r>
            <a:r>
              <a:rPr lang="en-US" dirty="0" err="1"/>
              <a:t>println</a:t>
            </a:r>
            <a:r>
              <a:rPr lang="en-US" dirty="0"/>
              <a:t>( ) statements and all JSP elements are converted to Java code that implements the corresponding dynamic behavior of the page.</a:t>
            </a:r>
          </a:p>
          <a:p>
            <a:r>
              <a:rPr lang="en-US" dirty="0"/>
              <a:t>The JSP engine compiles the servlet into an executable class and forwards the original request to a servlet engine.</a:t>
            </a:r>
          </a:p>
          <a:p>
            <a:r>
              <a:rPr lang="en-US" dirty="0"/>
              <a:t>A part of the web server called the servlet engine loads the Servlet class and executes it. During execution, the servlet produces an output in HTML format, which the servlet engine passes to the web server inside an HTTP response.</a:t>
            </a:r>
          </a:p>
          <a:p>
            <a:r>
              <a:rPr lang="en-US" dirty="0"/>
              <a:t>The web server forwards the HTTP response to your browser in terms of static HTML content.</a:t>
            </a:r>
          </a:p>
          <a:p>
            <a:r>
              <a:rPr lang="en-US" dirty="0"/>
              <a:t>Finally web browser handles the dynamically generated HTML page inside the HTTP response exactly as if it were a static </a:t>
            </a:r>
            <a:r>
              <a:rPr lang="en-US" dirty="0" smtClean="0"/>
              <a:t>page.</a:t>
            </a:r>
            <a:endParaRPr lang="en-US" dirty="0"/>
          </a:p>
        </p:txBody>
      </p:sp>
    </p:spTree>
    <p:extLst>
      <p:ext uri="{BB962C8B-B14F-4D97-AF65-F5344CB8AC3E}">
        <p14:creationId xmlns:p14="http://schemas.microsoft.com/office/powerpoint/2010/main" val="1369057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smtClean="0"/>
              <a:t>Contd..</a:t>
            </a:r>
            <a:endParaRPr lang="en-US" dirty="0"/>
          </a:p>
        </p:txBody>
      </p:sp>
      <p:sp>
        <p:nvSpPr>
          <p:cNvPr id="3" name="Content Placeholder 2"/>
          <p:cNvSpPr>
            <a:spLocks noGrp="1"/>
          </p:cNvSpPr>
          <p:nvPr>
            <p:ph idx="1"/>
          </p:nvPr>
        </p:nvSpPr>
        <p:spPr>
          <a:xfrm>
            <a:off x="460375" y="1468191"/>
            <a:ext cx="9569003" cy="5100033"/>
          </a:xfrm>
        </p:spPr>
        <p:txBody>
          <a:bodyPr>
            <a:normAutofit fontScale="85000" lnSpcReduction="10000"/>
          </a:bodyPr>
          <a:lstStyle/>
          <a:p>
            <a:r>
              <a:rPr lang="en-US" dirty="0"/>
              <a:t>All the above mentioned steps can be </a:t>
            </a:r>
            <a:endParaRPr lang="en-US" dirty="0" smtClean="0"/>
          </a:p>
          <a:p>
            <a:pPr marL="0" indent="0">
              <a:buNone/>
            </a:pPr>
            <a:r>
              <a:rPr lang="en-US" dirty="0" smtClean="0"/>
              <a:t>shown </a:t>
            </a:r>
            <a:r>
              <a:rPr lang="en-US" dirty="0"/>
              <a:t>below in the following diagram:</a:t>
            </a:r>
          </a:p>
          <a:p>
            <a:endParaRPr lang="en-US" dirty="0" smtClean="0"/>
          </a:p>
          <a:p>
            <a:endParaRPr lang="en-US" dirty="0" smtClean="0"/>
          </a:p>
          <a:p>
            <a:endParaRPr lang="en-US" dirty="0"/>
          </a:p>
          <a:p>
            <a:endParaRPr lang="en-US" dirty="0" smtClean="0"/>
          </a:p>
          <a:p>
            <a:pPr marL="0" indent="0">
              <a:buNone/>
            </a:pPr>
            <a:r>
              <a:rPr lang="en-US" dirty="0" smtClean="0"/>
              <a:t>JSP </a:t>
            </a:r>
            <a:r>
              <a:rPr lang="en-US" dirty="0"/>
              <a:t>Processing</a:t>
            </a:r>
          </a:p>
          <a:p>
            <a:r>
              <a:rPr lang="en-US" dirty="0"/>
              <a:t>Typically, the JSP engine checks to see whether a servlet for a JSP file already exists and whether the modification date on the JSP is older than the servlet. If the JSP is older than its generated servlet, the JSP container assumes that the JSP hasn't changed and that the generated servlet still matches the JSP's contents. This makes the process more efficient than with other scripting languages (such as PHP) and therefore faster.</a:t>
            </a:r>
          </a:p>
          <a:p>
            <a:r>
              <a:rPr lang="en-US" dirty="0" smtClean="0"/>
              <a:t>So </a:t>
            </a:r>
            <a:r>
              <a:rPr lang="en-US" dirty="0"/>
              <a:t>in a way, a JSP page is really just another way to write a servlet without having to be a Java programming wiz. Except for the translation phase, a JSP page is handled exactly like a regular servlet</a:t>
            </a:r>
          </a:p>
        </p:txBody>
      </p:sp>
      <p:sp>
        <p:nvSpPr>
          <p:cNvPr id="4" name="AutoShape 2" descr="JSP 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156" y="412124"/>
            <a:ext cx="7374554" cy="3387143"/>
          </a:xfrm>
          <a:prstGeom prst="rect">
            <a:avLst/>
          </a:prstGeom>
        </p:spPr>
      </p:pic>
    </p:spTree>
    <p:extLst>
      <p:ext uri="{BB962C8B-B14F-4D97-AF65-F5344CB8AC3E}">
        <p14:creationId xmlns:p14="http://schemas.microsoft.com/office/powerpoint/2010/main" val="17571063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JSP - </a:t>
            </a:r>
            <a:r>
              <a:rPr lang="en-US" dirty="0" smtClean="0"/>
              <a:t>Syntax</a:t>
            </a:r>
            <a:endParaRPr lang="en-US" dirty="0"/>
          </a:p>
        </p:txBody>
      </p:sp>
      <p:sp>
        <p:nvSpPr>
          <p:cNvPr id="3" name="Content Placeholder 2"/>
          <p:cNvSpPr>
            <a:spLocks noGrp="1"/>
          </p:cNvSpPr>
          <p:nvPr>
            <p:ph idx="1"/>
          </p:nvPr>
        </p:nvSpPr>
        <p:spPr>
          <a:xfrm>
            <a:off x="412123" y="1442434"/>
            <a:ext cx="9569003" cy="5100033"/>
          </a:xfrm>
        </p:spPr>
        <p:txBody>
          <a:bodyPr numCol="2">
            <a:normAutofit fontScale="92500" lnSpcReduction="10000"/>
          </a:bodyPr>
          <a:lstStyle/>
          <a:p>
            <a:r>
              <a:rPr lang="en-US" dirty="0"/>
              <a:t>The </a:t>
            </a:r>
            <a:r>
              <a:rPr lang="en-US" dirty="0" err="1"/>
              <a:t>Scriptlet</a:t>
            </a:r>
            <a:r>
              <a:rPr lang="en-US" dirty="0"/>
              <a:t>:</a:t>
            </a:r>
          </a:p>
          <a:p>
            <a:r>
              <a:rPr lang="en-US" dirty="0"/>
              <a:t>A </a:t>
            </a:r>
            <a:r>
              <a:rPr lang="en-US" dirty="0" err="1"/>
              <a:t>scriptlet</a:t>
            </a:r>
            <a:r>
              <a:rPr lang="en-US" dirty="0"/>
              <a:t> can contain any number of JAVA language statements, variable or method declarations, or expressions that are valid in the page scripting language.</a:t>
            </a:r>
          </a:p>
          <a:p>
            <a:r>
              <a:rPr lang="en-US" dirty="0" smtClean="0"/>
              <a:t>Following </a:t>
            </a:r>
            <a:r>
              <a:rPr lang="en-US" dirty="0"/>
              <a:t>is the syntax of </a:t>
            </a:r>
            <a:r>
              <a:rPr lang="en-US" dirty="0" err="1"/>
              <a:t>Scriptlet</a:t>
            </a:r>
            <a:r>
              <a:rPr lang="en-US" dirty="0"/>
              <a:t>:</a:t>
            </a:r>
          </a:p>
          <a:p>
            <a:r>
              <a:rPr lang="en-US" dirty="0" smtClean="0"/>
              <a:t>&lt;% </a:t>
            </a:r>
            <a:r>
              <a:rPr lang="en-US" dirty="0"/>
              <a:t>code fragment %&gt;</a:t>
            </a:r>
          </a:p>
          <a:p>
            <a:r>
              <a:rPr lang="en-US" dirty="0"/>
              <a:t>You can write XML equivalent of the above syntax as follows:</a:t>
            </a:r>
          </a:p>
          <a:p>
            <a:r>
              <a:rPr lang="en-US" dirty="0" smtClean="0"/>
              <a:t>&lt;</a:t>
            </a:r>
            <a:r>
              <a:rPr lang="en-US" dirty="0" err="1"/>
              <a:t>jsp:scriptlet</a:t>
            </a:r>
            <a:r>
              <a:rPr lang="en-US" dirty="0"/>
              <a:t>&gt;</a:t>
            </a:r>
          </a:p>
          <a:p>
            <a:r>
              <a:rPr lang="en-US" dirty="0"/>
              <a:t>   code fragment</a:t>
            </a:r>
          </a:p>
          <a:p>
            <a:r>
              <a:rPr lang="en-US" dirty="0"/>
              <a:t>&lt;/</a:t>
            </a:r>
            <a:r>
              <a:rPr lang="en-US" dirty="0" err="1"/>
              <a:t>jsp:scriptlet</a:t>
            </a:r>
            <a:r>
              <a:rPr lang="en-US" dirty="0"/>
              <a:t>&gt;</a:t>
            </a:r>
          </a:p>
          <a:p>
            <a:r>
              <a:rPr lang="en-US" dirty="0"/>
              <a:t>Any text, HTML tags, or JSP elements you write must be outside the </a:t>
            </a:r>
            <a:r>
              <a:rPr lang="en-US" dirty="0" err="1"/>
              <a:t>scriptlet</a:t>
            </a:r>
            <a:r>
              <a:rPr lang="en-US" dirty="0"/>
              <a:t>. Following is the simple and first example for JSP:</a:t>
            </a:r>
          </a:p>
          <a:p>
            <a:pPr marL="0" indent="0">
              <a:buNone/>
            </a:pPr>
            <a:r>
              <a:rPr lang="en-US" dirty="0" smtClean="0"/>
              <a:t>&lt;</a:t>
            </a:r>
            <a:r>
              <a:rPr lang="en-US" dirty="0"/>
              <a:t>html&gt;</a:t>
            </a:r>
          </a:p>
          <a:p>
            <a:pPr marL="0" indent="0">
              <a:buNone/>
            </a:pPr>
            <a:r>
              <a:rPr lang="en-US" dirty="0"/>
              <a:t>&lt;head&gt;&lt;title&gt;Hello World&lt;/title&gt;&lt;/head&gt;</a:t>
            </a:r>
          </a:p>
          <a:p>
            <a:pPr marL="0" indent="0">
              <a:buNone/>
            </a:pPr>
            <a:r>
              <a:rPr lang="en-US" dirty="0"/>
              <a:t>&lt;body&gt;</a:t>
            </a:r>
          </a:p>
          <a:p>
            <a:pPr marL="0" indent="0">
              <a:buNone/>
            </a:pPr>
            <a:r>
              <a:rPr lang="en-US" dirty="0"/>
              <a:t>Hello World!&lt;</a:t>
            </a:r>
            <a:r>
              <a:rPr lang="en-US" dirty="0" err="1"/>
              <a:t>br</a:t>
            </a:r>
            <a:r>
              <a:rPr lang="en-US" dirty="0"/>
              <a:t>/&gt;</a:t>
            </a:r>
          </a:p>
          <a:p>
            <a:pPr marL="0" indent="0">
              <a:buNone/>
            </a:pPr>
            <a:r>
              <a:rPr lang="en-US" dirty="0"/>
              <a:t>&lt;%</a:t>
            </a:r>
          </a:p>
          <a:p>
            <a:pPr marL="0" indent="0">
              <a:buNone/>
            </a:pPr>
            <a:r>
              <a:rPr lang="en-US" dirty="0" err="1"/>
              <a:t>out.println</a:t>
            </a:r>
            <a:r>
              <a:rPr lang="en-US" dirty="0"/>
              <a:t>("Your IP address is " + </a:t>
            </a:r>
            <a:r>
              <a:rPr lang="en-US" dirty="0" err="1"/>
              <a:t>request.getRemoteAddr</a:t>
            </a:r>
            <a:r>
              <a:rPr lang="en-US" dirty="0"/>
              <a:t>());</a:t>
            </a:r>
          </a:p>
          <a:p>
            <a:pPr marL="0" indent="0">
              <a:buNone/>
            </a:pPr>
            <a:r>
              <a:rPr lang="en-US" dirty="0"/>
              <a: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736196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JSP Declarations</a:t>
            </a:r>
            <a:r>
              <a:rPr lang="en-US" dirty="0" smtClean="0"/>
              <a:t>:</a:t>
            </a:r>
            <a:endParaRPr lang="en-US" dirty="0"/>
          </a:p>
        </p:txBody>
      </p:sp>
      <p:sp>
        <p:nvSpPr>
          <p:cNvPr id="3" name="Content Placeholder 2"/>
          <p:cNvSpPr>
            <a:spLocks noGrp="1"/>
          </p:cNvSpPr>
          <p:nvPr>
            <p:ph idx="1"/>
          </p:nvPr>
        </p:nvSpPr>
        <p:spPr>
          <a:xfrm>
            <a:off x="412123" y="1442434"/>
            <a:ext cx="9569003" cy="5100033"/>
          </a:xfrm>
        </p:spPr>
        <p:txBody>
          <a:bodyPr>
            <a:normAutofit fontScale="85000" lnSpcReduction="20000"/>
          </a:bodyPr>
          <a:lstStyle/>
          <a:p>
            <a:r>
              <a:rPr lang="en-US" dirty="0" smtClean="0"/>
              <a:t>A </a:t>
            </a:r>
            <a:r>
              <a:rPr lang="en-US" dirty="0"/>
              <a:t>declaration declares one or more variables or methods that you can use in Java code later in the JSP file. You must declare the variable or method before you use it in the JSP file.</a:t>
            </a:r>
          </a:p>
          <a:p>
            <a:endParaRPr lang="en-US" dirty="0"/>
          </a:p>
          <a:p>
            <a:r>
              <a:rPr lang="en-US" dirty="0"/>
              <a:t>Following is the syntax of JSP Declarations:</a:t>
            </a:r>
          </a:p>
          <a:p>
            <a:endParaRPr lang="en-US" dirty="0"/>
          </a:p>
          <a:p>
            <a:r>
              <a:rPr lang="en-US" dirty="0"/>
              <a:t>&lt;%! declaration; [ declaration; ]+ ... %&gt;</a:t>
            </a:r>
          </a:p>
          <a:p>
            <a:r>
              <a:rPr lang="en-US" dirty="0"/>
              <a:t>You can write XML equivalent of the above syntax as follows:</a:t>
            </a:r>
          </a:p>
          <a:p>
            <a:endParaRPr lang="en-US" dirty="0"/>
          </a:p>
          <a:p>
            <a:r>
              <a:rPr lang="en-US" dirty="0"/>
              <a:t>&lt;</a:t>
            </a:r>
            <a:r>
              <a:rPr lang="en-US" dirty="0" err="1"/>
              <a:t>jsp:declaration</a:t>
            </a:r>
            <a:r>
              <a:rPr lang="en-US" dirty="0"/>
              <a:t>&gt;</a:t>
            </a:r>
          </a:p>
          <a:p>
            <a:r>
              <a:rPr lang="en-US" dirty="0"/>
              <a:t>   code fragment</a:t>
            </a:r>
          </a:p>
          <a:p>
            <a:r>
              <a:rPr lang="en-US" dirty="0"/>
              <a:t>&lt;/</a:t>
            </a:r>
            <a:r>
              <a:rPr lang="en-US" dirty="0" err="1"/>
              <a:t>jsp:declaration</a:t>
            </a:r>
            <a:r>
              <a:rPr lang="en-US" dirty="0"/>
              <a:t>&gt;</a:t>
            </a:r>
          </a:p>
          <a:p>
            <a:r>
              <a:rPr lang="en-US" dirty="0"/>
              <a:t>Following is the simple example for JSP Declarations:</a:t>
            </a:r>
          </a:p>
          <a:p>
            <a:endParaRPr lang="en-US" dirty="0"/>
          </a:p>
          <a:p>
            <a:r>
              <a:rPr lang="en-US" dirty="0"/>
              <a:t>&lt;%! </a:t>
            </a:r>
            <a:r>
              <a:rPr lang="en-US" dirty="0" err="1"/>
              <a:t>int</a:t>
            </a:r>
            <a:r>
              <a:rPr lang="en-US" dirty="0"/>
              <a:t> </a:t>
            </a:r>
            <a:r>
              <a:rPr lang="en-US" dirty="0" err="1"/>
              <a:t>i</a:t>
            </a:r>
            <a:r>
              <a:rPr lang="en-US" dirty="0"/>
              <a:t> = 0; %&gt; </a:t>
            </a:r>
          </a:p>
          <a:p>
            <a:r>
              <a:rPr lang="en-US" dirty="0"/>
              <a:t>&lt;%! </a:t>
            </a:r>
            <a:r>
              <a:rPr lang="en-US" dirty="0" err="1"/>
              <a:t>int</a:t>
            </a:r>
            <a:r>
              <a:rPr lang="en-US" dirty="0"/>
              <a:t> a, b, c; %&gt; </a:t>
            </a:r>
          </a:p>
          <a:p>
            <a:r>
              <a:rPr lang="en-US" dirty="0"/>
              <a:t>&lt;%! Circle a = new Circle(2.0); %&gt; </a:t>
            </a:r>
          </a:p>
        </p:txBody>
      </p:sp>
    </p:spTree>
    <p:extLst>
      <p:ext uri="{BB962C8B-B14F-4D97-AF65-F5344CB8AC3E}">
        <p14:creationId xmlns:p14="http://schemas.microsoft.com/office/powerpoint/2010/main" val="13515049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JSP Expression:</a:t>
            </a:r>
          </a:p>
        </p:txBody>
      </p:sp>
      <p:sp>
        <p:nvSpPr>
          <p:cNvPr id="3" name="Content Placeholder 2"/>
          <p:cNvSpPr>
            <a:spLocks noGrp="1"/>
          </p:cNvSpPr>
          <p:nvPr>
            <p:ph idx="1"/>
          </p:nvPr>
        </p:nvSpPr>
        <p:spPr>
          <a:xfrm>
            <a:off x="412123" y="1442434"/>
            <a:ext cx="9569003" cy="5100033"/>
          </a:xfrm>
        </p:spPr>
        <p:txBody>
          <a:bodyPr numCol="2">
            <a:normAutofit fontScale="77500" lnSpcReduction="20000"/>
          </a:bodyPr>
          <a:lstStyle/>
          <a:p>
            <a:r>
              <a:rPr lang="en-US" dirty="0" smtClean="0"/>
              <a:t>A </a:t>
            </a:r>
            <a:r>
              <a:rPr lang="en-US" dirty="0"/>
              <a:t>JSP expression element contains a scripting language expression that is evaluated, converted to a String, and inserted where the expression appears in the JSP file.</a:t>
            </a:r>
          </a:p>
          <a:p>
            <a:r>
              <a:rPr lang="en-US" dirty="0" smtClean="0"/>
              <a:t>Because </a:t>
            </a:r>
            <a:r>
              <a:rPr lang="en-US" dirty="0"/>
              <a:t>the value of an expression is converted to a String, you can use an expression within a line of text, whether or not it is tagged with HTML, in a JSP file.</a:t>
            </a:r>
          </a:p>
          <a:p>
            <a:r>
              <a:rPr lang="en-US" dirty="0" smtClean="0"/>
              <a:t>The </a:t>
            </a:r>
            <a:r>
              <a:rPr lang="en-US" dirty="0"/>
              <a:t>expression element can contain any expression that is valid according to the Java Language Specification but you cannot use a semicolon to end an expression.</a:t>
            </a:r>
          </a:p>
          <a:p>
            <a:r>
              <a:rPr lang="en-US" dirty="0" smtClean="0"/>
              <a:t>Following </a:t>
            </a:r>
            <a:r>
              <a:rPr lang="en-US" dirty="0"/>
              <a:t>is the syntax of JSP Expression:</a:t>
            </a:r>
          </a:p>
          <a:p>
            <a:r>
              <a:rPr lang="en-US" dirty="0" smtClean="0"/>
              <a:t>&lt;%= </a:t>
            </a:r>
            <a:r>
              <a:rPr lang="en-US" dirty="0"/>
              <a:t>expression %&gt;</a:t>
            </a:r>
          </a:p>
          <a:p>
            <a:r>
              <a:rPr lang="en-US" dirty="0"/>
              <a:t>You can write XML equivalent of the above syntax as follows:</a:t>
            </a:r>
          </a:p>
          <a:p>
            <a:r>
              <a:rPr lang="en-US" dirty="0" smtClean="0"/>
              <a:t>&lt;</a:t>
            </a:r>
            <a:r>
              <a:rPr lang="en-US" dirty="0" err="1"/>
              <a:t>jsp:expression</a:t>
            </a:r>
            <a:r>
              <a:rPr lang="en-US" dirty="0"/>
              <a:t>&gt;</a:t>
            </a:r>
          </a:p>
          <a:p>
            <a:r>
              <a:rPr lang="en-US" dirty="0"/>
              <a:t>   expression</a:t>
            </a:r>
          </a:p>
          <a:p>
            <a:r>
              <a:rPr lang="en-US" dirty="0"/>
              <a:t>&lt;/</a:t>
            </a:r>
            <a:r>
              <a:rPr lang="en-US" dirty="0" err="1"/>
              <a:t>jsp:expression</a:t>
            </a:r>
            <a:r>
              <a:rPr lang="en-US" dirty="0"/>
              <a:t>&gt;</a:t>
            </a:r>
          </a:p>
          <a:p>
            <a:r>
              <a:rPr lang="en-US" dirty="0"/>
              <a:t>Following is the simple example for JSP Expression:</a:t>
            </a:r>
          </a:p>
          <a:p>
            <a:r>
              <a:rPr lang="en-US" dirty="0" smtClean="0"/>
              <a:t>&lt;</a:t>
            </a:r>
            <a:r>
              <a:rPr lang="en-US" dirty="0"/>
              <a:t>html&gt; </a:t>
            </a:r>
          </a:p>
          <a:p>
            <a:r>
              <a:rPr lang="en-US" dirty="0"/>
              <a:t>&lt;head&gt;&lt;title&gt;A Comment Test&lt;/title&gt;&lt;/head&gt; </a:t>
            </a:r>
          </a:p>
          <a:p>
            <a:r>
              <a:rPr lang="en-US" dirty="0"/>
              <a:t>&lt;body&gt;</a:t>
            </a:r>
          </a:p>
          <a:p>
            <a:r>
              <a:rPr lang="en-US" dirty="0"/>
              <a:t>&lt;p&gt;</a:t>
            </a:r>
          </a:p>
          <a:p>
            <a:r>
              <a:rPr lang="en-US" dirty="0"/>
              <a:t>   Today's date: &lt;%= (new </a:t>
            </a:r>
            <a:r>
              <a:rPr lang="en-US" dirty="0" err="1"/>
              <a:t>java.util.Date</a:t>
            </a:r>
            <a:r>
              <a:rPr lang="en-US" dirty="0"/>
              <a:t>()).</a:t>
            </a:r>
            <a:r>
              <a:rPr lang="en-US" dirty="0" err="1"/>
              <a:t>toLocaleString</a:t>
            </a:r>
            <a:r>
              <a:rPr lang="en-US" dirty="0"/>
              <a:t>()%&gt;</a:t>
            </a:r>
          </a:p>
          <a:p>
            <a:r>
              <a:rPr lang="en-US" dirty="0"/>
              <a:t>&lt;/p&gt;</a:t>
            </a:r>
          </a:p>
          <a:p>
            <a:r>
              <a:rPr lang="en-US" dirty="0"/>
              <a:t>&lt;/body&gt; </a:t>
            </a:r>
          </a:p>
          <a:p>
            <a:r>
              <a:rPr lang="en-US" dirty="0"/>
              <a:t>&lt;/html&gt; </a:t>
            </a:r>
          </a:p>
          <a:p>
            <a:r>
              <a:rPr lang="en-US" dirty="0"/>
              <a:t>This would generate following result:</a:t>
            </a:r>
          </a:p>
          <a:p>
            <a:r>
              <a:rPr lang="en-US" dirty="0" smtClean="0"/>
              <a:t> </a:t>
            </a:r>
            <a:r>
              <a:rPr lang="en-US" dirty="0"/>
              <a:t>Today's date: 11-Sep-2010 21:24:25 </a:t>
            </a:r>
          </a:p>
        </p:txBody>
      </p:sp>
    </p:spTree>
    <p:extLst>
      <p:ext uri="{BB962C8B-B14F-4D97-AF65-F5344CB8AC3E}">
        <p14:creationId xmlns:p14="http://schemas.microsoft.com/office/powerpoint/2010/main" val="1722332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JSP Comments:</a:t>
            </a:r>
          </a:p>
        </p:txBody>
      </p:sp>
      <p:sp>
        <p:nvSpPr>
          <p:cNvPr id="3" name="Content Placeholder 2"/>
          <p:cNvSpPr>
            <a:spLocks noGrp="1"/>
          </p:cNvSpPr>
          <p:nvPr>
            <p:ph idx="1"/>
          </p:nvPr>
        </p:nvSpPr>
        <p:spPr>
          <a:xfrm>
            <a:off x="412123" y="1442434"/>
            <a:ext cx="9569003" cy="5100033"/>
          </a:xfrm>
        </p:spPr>
        <p:txBody>
          <a:bodyPr numCol="2">
            <a:normAutofit fontScale="92500" lnSpcReduction="10000"/>
          </a:bodyPr>
          <a:lstStyle/>
          <a:p>
            <a:r>
              <a:rPr lang="en-US" dirty="0" smtClean="0"/>
              <a:t>JSP </a:t>
            </a:r>
            <a:r>
              <a:rPr lang="en-US" dirty="0"/>
              <a:t>comment marks text or statements that the JSP container should ignore. A JSP comment is useful when you want to hide or "comment out" part of your JSP page.</a:t>
            </a:r>
          </a:p>
          <a:p>
            <a:endParaRPr lang="en-US" dirty="0"/>
          </a:p>
          <a:p>
            <a:r>
              <a:rPr lang="en-US" dirty="0"/>
              <a:t>Following is the syntax of JSP comments:</a:t>
            </a:r>
          </a:p>
          <a:p>
            <a:endParaRPr lang="en-US" dirty="0"/>
          </a:p>
          <a:p>
            <a:r>
              <a:rPr lang="en-US" dirty="0"/>
              <a:t>&lt;%-- This is JSP comment --%&gt;</a:t>
            </a:r>
          </a:p>
          <a:p>
            <a:r>
              <a:rPr lang="en-US" dirty="0"/>
              <a:t>Following is the simple example for JSP Comments:</a:t>
            </a:r>
          </a:p>
          <a:p>
            <a:endParaRPr lang="en-US" dirty="0"/>
          </a:p>
          <a:p>
            <a:r>
              <a:rPr lang="en-US" dirty="0"/>
              <a:t>&lt;html&gt; </a:t>
            </a:r>
          </a:p>
          <a:p>
            <a:r>
              <a:rPr lang="en-US" dirty="0"/>
              <a:t>&lt;head&gt;&lt;title&gt;A Comment Test&lt;/title&gt;&lt;/head&gt; </a:t>
            </a:r>
          </a:p>
          <a:p>
            <a:r>
              <a:rPr lang="en-US" dirty="0"/>
              <a:t>&lt;body&gt; </a:t>
            </a:r>
          </a:p>
          <a:p>
            <a:r>
              <a:rPr lang="en-US" dirty="0"/>
              <a:t>&lt;h2&gt;A Test of Comments&lt;/h2&gt; </a:t>
            </a:r>
          </a:p>
          <a:p>
            <a:r>
              <a:rPr lang="en-US" dirty="0"/>
              <a:t>&lt;%-- This comment will not be visible in the page source --%&gt; </a:t>
            </a:r>
          </a:p>
          <a:p>
            <a:r>
              <a:rPr lang="en-US" dirty="0"/>
              <a:t>&lt;/body&gt; </a:t>
            </a:r>
          </a:p>
          <a:p>
            <a:r>
              <a:rPr lang="en-US" dirty="0"/>
              <a:t>&lt;/html&gt; </a:t>
            </a:r>
          </a:p>
          <a:p>
            <a:r>
              <a:rPr lang="en-US" dirty="0"/>
              <a:t>This would generate following result:</a:t>
            </a:r>
          </a:p>
          <a:p>
            <a:endParaRPr lang="en-US" dirty="0"/>
          </a:p>
          <a:p>
            <a:r>
              <a:rPr lang="en-US" dirty="0"/>
              <a:t>A Test of Comments</a:t>
            </a:r>
          </a:p>
        </p:txBody>
      </p:sp>
    </p:spTree>
    <p:extLst>
      <p:ext uri="{BB962C8B-B14F-4D97-AF65-F5344CB8AC3E}">
        <p14:creationId xmlns:p14="http://schemas.microsoft.com/office/powerpoint/2010/main" val="853193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Control-Flow Statements:</a:t>
            </a:r>
          </a:p>
        </p:txBody>
      </p:sp>
      <p:sp>
        <p:nvSpPr>
          <p:cNvPr id="3" name="Content Placeholder 2"/>
          <p:cNvSpPr>
            <a:spLocks noGrp="1"/>
          </p:cNvSpPr>
          <p:nvPr>
            <p:ph idx="1"/>
          </p:nvPr>
        </p:nvSpPr>
        <p:spPr>
          <a:xfrm>
            <a:off x="412123" y="1442434"/>
            <a:ext cx="9569003" cy="5100033"/>
          </a:xfrm>
        </p:spPr>
        <p:txBody>
          <a:bodyPr numCol="2">
            <a:normAutofit fontScale="92500" lnSpcReduction="10000"/>
          </a:bodyPr>
          <a:lstStyle/>
          <a:p>
            <a:r>
              <a:rPr lang="en-US" dirty="0" smtClean="0"/>
              <a:t>JSP </a:t>
            </a:r>
            <a:r>
              <a:rPr lang="en-US" dirty="0"/>
              <a:t>provides full power of Java to be embedded in your web application. You can use all the APIs and building blocks of Java in your JSP programming including decision making statements, loops etc.</a:t>
            </a:r>
          </a:p>
          <a:p>
            <a:r>
              <a:rPr lang="en-US" dirty="0" smtClean="0"/>
              <a:t>Decision-Making </a:t>
            </a:r>
            <a:r>
              <a:rPr lang="en-US" dirty="0"/>
              <a:t>Statements:</a:t>
            </a:r>
          </a:p>
          <a:p>
            <a:r>
              <a:rPr lang="en-US" dirty="0"/>
              <a:t>The if...else block starts out like an ordinary </a:t>
            </a:r>
            <a:r>
              <a:rPr lang="en-US" dirty="0" err="1"/>
              <a:t>Scriptlet</a:t>
            </a:r>
            <a:r>
              <a:rPr lang="en-US" dirty="0"/>
              <a:t>, but the </a:t>
            </a:r>
            <a:r>
              <a:rPr lang="en-US" dirty="0" err="1"/>
              <a:t>Scriptlet</a:t>
            </a:r>
            <a:r>
              <a:rPr lang="en-US" dirty="0"/>
              <a:t> is closed at each line with HTML text included between </a:t>
            </a:r>
            <a:r>
              <a:rPr lang="en-US" dirty="0" err="1"/>
              <a:t>Scriptlet</a:t>
            </a:r>
            <a:r>
              <a:rPr lang="en-US" dirty="0"/>
              <a:t> tags.</a:t>
            </a:r>
          </a:p>
          <a:p>
            <a:endParaRPr lang="en-US" dirty="0"/>
          </a:p>
          <a:p>
            <a:r>
              <a:rPr lang="en-US" dirty="0"/>
              <a:t>&lt;%! </a:t>
            </a:r>
            <a:r>
              <a:rPr lang="en-US" dirty="0" err="1"/>
              <a:t>int</a:t>
            </a:r>
            <a:r>
              <a:rPr lang="en-US" dirty="0"/>
              <a:t> day = 3; %&gt; </a:t>
            </a:r>
          </a:p>
          <a:p>
            <a:r>
              <a:rPr lang="en-US" dirty="0"/>
              <a:t>&lt;html&gt; </a:t>
            </a:r>
          </a:p>
          <a:p>
            <a:r>
              <a:rPr lang="en-US" dirty="0"/>
              <a:t>&lt;head&gt;&lt;title&gt;IF...ELSE Example&lt;/title&gt;&lt;/head&gt; </a:t>
            </a:r>
          </a:p>
          <a:p>
            <a:r>
              <a:rPr lang="en-US" dirty="0"/>
              <a:t>&lt;body&gt;</a:t>
            </a:r>
          </a:p>
          <a:p>
            <a:pPr marL="0" indent="0">
              <a:buNone/>
            </a:pPr>
            <a:r>
              <a:rPr lang="en-US" dirty="0"/>
              <a:t>&lt;% if (day == 1 | day == 7) { %&gt;</a:t>
            </a:r>
          </a:p>
          <a:p>
            <a:pPr marL="0" indent="0">
              <a:buNone/>
            </a:pPr>
            <a:r>
              <a:rPr lang="en-US" dirty="0"/>
              <a:t>      &lt;p&gt; Today is weekend&lt;/p&gt;</a:t>
            </a:r>
          </a:p>
          <a:p>
            <a:pPr marL="0" indent="0">
              <a:buNone/>
            </a:pPr>
            <a:r>
              <a:rPr lang="en-US" dirty="0"/>
              <a:t>&lt;% } else { %&gt;</a:t>
            </a:r>
          </a:p>
          <a:p>
            <a:pPr marL="0" indent="0">
              <a:buNone/>
            </a:pPr>
            <a:r>
              <a:rPr lang="en-US" dirty="0"/>
              <a:t>      &lt;p&gt; Today is not weekend&lt;/p&gt;</a:t>
            </a:r>
          </a:p>
          <a:p>
            <a:pPr marL="0" indent="0">
              <a:buNone/>
            </a:pPr>
            <a:r>
              <a:rPr lang="en-US" dirty="0"/>
              <a:t>&lt;% } %&gt;</a:t>
            </a:r>
          </a:p>
          <a:p>
            <a:r>
              <a:rPr lang="en-US" dirty="0"/>
              <a:t>&lt;/body&gt; </a:t>
            </a:r>
          </a:p>
          <a:p>
            <a:r>
              <a:rPr lang="en-US" dirty="0"/>
              <a:t>&lt;/html&gt; </a:t>
            </a:r>
          </a:p>
          <a:p>
            <a:r>
              <a:rPr lang="en-US" dirty="0"/>
              <a:t>This would produce following result:</a:t>
            </a:r>
          </a:p>
          <a:p>
            <a:endParaRPr lang="en-US" dirty="0"/>
          </a:p>
          <a:p>
            <a:r>
              <a:rPr lang="en-US" dirty="0"/>
              <a:t> Today is not weekend</a:t>
            </a:r>
          </a:p>
        </p:txBody>
      </p:sp>
    </p:spTree>
    <p:extLst>
      <p:ext uri="{BB962C8B-B14F-4D97-AF65-F5344CB8AC3E}">
        <p14:creationId xmlns:p14="http://schemas.microsoft.com/office/powerpoint/2010/main" val="2094196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smtClean="0"/>
              <a:t>SWITCH</a:t>
            </a:r>
            <a:r>
              <a:rPr lang="en-US" dirty="0"/>
              <a:t>...CASE</a:t>
            </a:r>
          </a:p>
        </p:txBody>
      </p:sp>
      <p:sp>
        <p:nvSpPr>
          <p:cNvPr id="3" name="Content Placeholder 2"/>
          <p:cNvSpPr>
            <a:spLocks noGrp="1"/>
          </p:cNvSpPr>
          <p:nvPr>
            <p:ph idx="1"/>
          </p:nvPr>
        </p:nvSpPr>
        <p:spPr>
          <a:xfrm>
            <a:off x="412123" y="1442434"/>
            <a:ext cx="10483404" cy="5100033"/>
          </a:xfrm>
        </p:spPr>
        <p:txBody>
          <a:bodyPr numCol="2">
            <a:noAutofit/>
          </a:bodyPr>
          <a:lstStyle/>
          <a:p>
            <a:r>
              <a:rPr lang="en-US" sz="1200" dirty="0"/>
              <a:t>Now look at the following switch...case block which has been written a bit </a:t>
            </a:r>
            <a:r>
              <a:rPr lang="en-US" sz="1200" dirty="0" err="1"/>
              <a:t>differentlty</a:t>
            </a:r>
            <a:r>
              <a:rPr lang="en-US" sz="1200" dirty="0"/>
              <a:t> using </a:t>
            </a:r>
            <a:r>
              <a:rPr lang="en-US" sz="1200" dirty="0" err="1"/>
              <a:t>out.println</a:t>
            </a:r>
            <a:r>
              <a:rPr lang="en-US" sz="1200" dirty="0"/>
              <a:t>() and inside </a:t>
            </a:r>
            <a:r>
              <a:rPr lang="en-US" sz="1200" dirty="0" err="1"/>
              <a:t>Scriptletas</a:t>
            </a:r>
            <a:r>
              <a:rPr lang="en-US" sz="1200" dirty="0"/>
              <a:t>:</a:t>
            </a:r>
          </a:p>
          <a:p>
            <a:r>
              <a:rPr lang="en-US" sz="1200" dirty="0" smtClean="0"/>
              <a:t>&lt;%! </a:t>
            </a:r>
            <a:r>
              <a:rPr lang="en-US" sz="1200" dirty="0" err="1"/>
              <a:t>int</a:t>
            </a:r>
            <a:r>
              <a:rPr lang="en-US" sz="1200" dirty="0"/>
              <a:t> day = 3; %&gt; </a:t>
            </a:r>
          </a:p>
          <a:p>
            <a:r>
              <a:rPr lang="en-US" sz="1200" dirty="0"/>
              <a:t>&lt;html&gt; </a:t>
            </a:r>
          </a:p>
          <a:p>
            <a:r>
              <a:rPr lang="en-US" sz="1200" dirty="0"/>
              <a:t>&lt;head&gt;&lt;title&gt;SWITCH...CASE Example&lt;/title&gt;&lt;/head&gt; </a:t>
            </a:r>
          </a:p>
          <a:p>
            <a:r>
              <a:rPr lang="en-US" sz="1200" dirty="0"/>
              <a:t>&lt;body&gt;</a:t>
            </a:r>
          </a:p>
          <a:p>
            <a:r>
              <a:rPr lang="en-US" sz="1200" dirty="0"/>
              <a:t>&lt;% </a:t>
            </a:r>
          </a:p>
          <a:p>
            <a:r>
              <a:rPr lang="en-US" sz="1200" dirty="0"/>
              <a:t>switch(day) {</a:t>
            </a:r>
          </a:p>
          <a:p>
            <a:r>
              <a:rPr lang="en-US" sz="1200" dirty="0"/>
              <a:t>case 0:</a:t>
            </a:r>
          </a:p>
          <a:p>
            <a:r>
              <a:rPr lang="en-US" sz="1200" dirty="0"/>
              <a:t>   </a:t>
            </a:r>
            <a:r>
              <a:rPr lang="en-US" sz="1200" dirty="0" err="1"/>
              <a:t>out.println</a:t>
            </a:r>
            <a:r>
              <a:rPr lang="en-US" sz="1200" dirty="0"/>
              <a:t>("It\'s Sunday.");</a:t>
            </a:r>
          </a:p>
          <a:p>
            <a:r>
              <a:rPr lang="en-US" sz="1200" dirty="0"/>
              <a:t>   break;</a:t>
            </a:r>
          </a:p>
          <a:p>
            <a:r>
              <a:rPr lang="en-US" sz="1200" dirty="0"/>
              <a:t>case 1:</a:t>
            </a:r>
          </a:p>
          <a:p>
            <a:r>
              <a:rPr lang="en-US" sz="1200" dirty="0"/>
              <a:t>   </a:t>
            </a:r>
            <a:r>
              <a:rPr lang="en-US" sz="1200" dirty="0" err="1"/>
              <a:t>out.println</a:t>
            </a:r>
            <a:r>
              <a:rPr lang="en-US" sz="1200" dirty="0"/>
              <a:t>("It\'s Monday.");</a:t>
            </a:r>
          </a:p>
          <a:p>
            <a:r>
              <a:rPr lang="en-US" sz="1200" dirty="0"/>
              <a:t>   break;</a:t>
            </a:r>
          </a:p>
          <a:p>
            <a:r>
              <a:rPr lang="en-US" sz="1200" dirty="0"/>
              <a:t>case 2:</a:t>
            </a:r>
          </a:p>
          <a:p>
            <a:r>
              <a:rPr lang="en-US" sz="1200" dirty="0"/>
              <a:t>   </a:t>
            </a:r>
            <a:r>
              <a:rPr lang="en-US" sz="1200" dirty="0" err="1"/>
              <a:t>out.println</a:t>
            </a:r>
            <a:r>
              <a:rPr lang="en-US" sz="1200" dirty="0"/>
              <a:t>("It\'s Tuesday.");</a:t>
            </a:r>
          </a:p>
          <a:p>
            <a:r>
              <a:rPr lang="en-US" sz="1200" dirty="0"/>
              <a:t>   break;</a:t>
            </a:r>
          </a:p>
          <a:p>
            <a:r>
              <a:rPr lang="en-US" sz="1200" dirty="0"/>
              <a:t>case 3:</a:t>
            </a:r>
          </a:p>
          <a:p>
            <a:r>
              <a:rPr lang="en-US" sz="1200" dirty="0"/>
              <a:t>   </a:t>
            </a:r>
            <a:r>
              <a:rPr lang="en-US" sz="1200" dirty="0" err="1"/>
              <a:t>out.println</a:t>
            </a:r>
            <a:r>
              <a:rPr lang="en-US" sz="1200" dirty="0"/>
              <a:t>("It\'s Wednesday.");</a:t>
            </a:r>
          </a:p>
          <a:p>
            <a:r>
              <a:rPr lang="en-US" sz="1200" dirty="0"/>
              <a:t>   break;</a:t>
            </a:r>
          </a:p>
          <a:p>
            <a:r>
              <a:rPr lang="en-US" sz="1200" dirty="0"/>
              <a:t>case 4:</a:t>
            </a:r>
          </a:p>
          <a:p>
            <a:r>
              <a:rPr lang="en-US" sz="1200" dirty="0"/>
              <a:t>   </a:t>
            </a:r>
            <a:r>
              <a:rPr lang="en-US" sz="1200" dirty="0" err="1"/>
              <a:t>out.println</a:t>
            </a:r>
            <a:r>
              <a:rPr lang="en-US" sz="1200" dirty="0"/>
              <a:t>("It\'s Thursday.");</a:t>
            </a:r>
          </a:p>
          <a:p>
            <a:r>
              <a:rPr lang="en-US" sz="1200" dirty="0"/>
              <a:t>   break;</a:t>
            </a:r>
          </a:p>
          <a:p>
            <a:r>
              <a:rPr lang="en-US" sz="1200" dirty="0"/>
              <a:t>case 5:</a:t>
            </a:r>
          </a:p>
          <a:p>
            <a:r>
              <a:rPr lang="en-US" sz="1200" dirty="0"/>
              <a:t>   </a:t>
            </a:r>
            <a:r>
              <a:rPr lang="en-US" sz="1200" dirty="0" err="1"/>
              <a:t>out.println</a:t>
            </a:r>
            <a:r>
              <a:rPr lang="en-US" sz="1200" dirty="0"/>
              <a:t>("It\'s Friday.");</a:t>
            </a:r>
          </a:p>
          <a:p>
            <a:r>
              <a:rPr lang="en-US" sz="1200" dirty="0"/>
              <a:t>   break;</a:t>
            </a:r>
          </a:p>
          <a:p>
            <a:r>
              <a:rPr lang="en-US" sz="1200" dirty="0"/>
              <a:t>default:</a:t>
            </a:r>
          </a:p>
          <a:p>
            <a:r>
              <a:rPr lang="en-US" sz="1200" dirty="0"/>
              <a:t>   </a:t>
            </a:r>
            <a:r>
              <a:rPr lang="en-US" sz="1200" dirty="0" err="1"/>
              <a:t>out.println</a:t>
            </a:r>
            <a:r>
              <a:rPr lang="en-US" sz="1200" dirty="0"/>
              <a:t>("It's Saturday.");</a:t>
            </a:r>
          </a:p>
          <a:p>
            <a:r>
              <a:rPr lang="en-US" sz="1200" dirty="0"/>
              <a:t>}</a:t>
            </a:r>
          </a:p>
          <a:p>
            <a:r>
              <a:rPr lang="en-US" sz="1200" dirty="0"/>
              <a:t>%&gt;</a:t>
            </a:r>
          </a:p>
          <a:p>
            <a:r>
              <a:rPr lang="en-US" sz="1200" dirty="0"/>
              <a:t>&lt;/body&gt; </a:t>
            </a:r>
          </a:p>
          <a:p>
            <a:r>
              <a:rPr lang="en-US" sz="1200" dirty="0"/>
              <a:t>&lt;/html&gt; </a:t>
            </a:r>
            <a:endParaRPr lang="en-US" sz="1200" dirty="0" smtClean="0"/>
          </a:p>
          <a:p>
            <a:r>
              <a:rPr lang="en-US" sz="1200" dirty="0" smtClean="0"/>
              <a:t>This </a:t>
            </a:r>
            <a:r>
              <a:rPr lang="en-US" sz="1200" dirty="0"/>
              <a:t>would produce following result:</a:t>
            </a:r>
          </a:p>
          <a:p>
            <a:r>
              <a:rPr lang="en-US" sz="1200" dirty="0" smtClean="0"/>
              <a:t>It's </a:t>
            </a:r>
            <a:r>
              <a:rPr lang="en-US" sz="1200" dirty="0"/>
              <a:t>Wednesday</a:t>
            </a:r>
            <a:r>
              <a:rPr lang="en-US" sz="1200" dirty="0" smtClean="0"/>
              <a:t>.</a:t>
            </a:r>
            <a:endParaRPr lang="en-US" sz="1200" dirty="0"/>
          </a:p>
        </p:txBody>
      </p:sp>
    </p:spTree>
    <p:extLst>
      <p:ext uri="{BB962C8B-B14F-4D97-AF65-F5344CB8AC3E}">
        <p14:creationId xmlns:p14="http://schemas.microsoft.com/office/powerpoint/2010/main" val="29563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What is web application</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sz="3600" dirty="0" smtClean="0"/>
              <a:t>A </a:t>
            </a:r>
            <a:r>
              <a:rPr lang="en-US" sz="3600" dirty="0"/>
              <a:t>web application is an application accessible from the web. A web application is composed of web components like Servlet, JSP, Filter etc. and other components such as HTML. The web components typically execute in Web Server and respond to HTTP request.</a:t>
            </a:r>
          </a:p>
        </p:txBody>
      </p:sp>
    </p:spTree>
    <p:extLst>
      <p:ext uri="{BB962C8B-B14F-4D97-AF65-F5344CB8AC3E}">
        <p14:creationId xmlns:p14="http://schemas.microsoft.com/office/powerpoint/2010/main" val="32611816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Loop Statements</a:t>
            </a:r>
            <a:r>
              <a:rPr lang="en-US" dirty="0" smtClean="0"/>
              <a:t>:</a:t>
            </a:r>
            <a:endParaRPr lang="en-US" dirty="0"/>
          </a:p>
        </p:txBody>
      </p:sp>
      <p:sp>
        <p:nvSpPr>
          <p:cNvPr id="3" name="Content Placeholder 2"/>
          <p:cNvSpPr>
            <a:spLocks noGrp="1"/>
          </p:cNvSpPr>
          <p:nvPr>
            <p:ph idx="1"/>
          </p:nvPr>
        </p:nvSpPr>
        <p:spPr>
          <a:xfrm>
            <a:off x="412123" y="1442434"/>
            <a:ext cx="11359167" cy="5100033"/>
          </a:xfrm>
        </p:spPr>
        <p:txBody>
          <a:bodyPr numCol="2">
            <a:normAutofit fontScale="92500" lnSpcReduction="10000"/>
          </a:bodyPr>
          <a:lstStyle/>
          <a:p>
            <a:r>
              <a:rPr lang="en-US" dirty="0" smtClean="0"/>
              <a:t>You </a:t>
            </a:r>
            <a:r>
              <a:rPr lang="en-US" dirty="0"/>
              <a:t>can also use three basic types of looping blocks in Java: for, </a:t>
            </a:r>
            <a:r>
              <a:rPr lang="en-US" dirty="0" err="1"/>
              <a:t>while,and</a:t>
            </a:r>
            <a:r>
              <a:rPr lang="en-US" dirty="0"/>
              <a:t> do…while blocks in your JSP programming.</a:t>
            </a:r>
          </a:p>
          <a:p>
            <a:endParaRPr lang="en-US" dirty="0"/>
          </a:p>
          <a:p>
            <a:r>
              <a:rPr lang="en-US" dirty="0"/>
              <a:t>Let us look at the following for loop example:</a:t>
            </a:r>
          </a:p>
          <a:p>
            <a:r>
              <a:rPr lang="en-US" dirty="0" smtClean="0"/>
              <a:t>&lt;%! </a:t>
            </a:r>
            <a:r>
              <a:rPr lang="en-US" dirty="0" err="1"/>
              <a:t>int</a:t>
            </a:r>
            <a:r>
              <a:rPr lang="en-US" dirty="0"/>
              <a:t> </a:t>
            </a:r>
            <a:r>
              <a:rPr lang="en-US" dirty="0" err="1"/>
              <a:t>fontSize</a:t>
            </a:r>
            <a:r>
              <a:rPr lang="en-US" dirty="0"/>
              <a:t>; %&gt; </a:t>
            </a:r>
          </a:p>
          <a:p>
            <a:r>
              <a:rPr lang="en-US" dirty="0"/>
              <a:t>&lt;html&gt; </a:t>
            </a:r>
          </a:p>
          <a:p>
            <a:r>
              <a:rPr lang="en-US" dirty="0"/>
              <a:t>&lt;head&gt;&lt;title&gt;FOR LOOP Example&lt;/title&gt;&lt;/head&gt; </a:t>
            </a:r>
          </a:p>
          <a:p>
            <a:r>
              <a:rPr lang="en-US" dirty="0"/>
              <a:t>&lt;body&gt;</a:t>
            </a:r>
          </a:p>
          <a:p>
            <a:r>
              <a:rPr lang="en-US" dirty="0"/>
              <a:t>&lt;%for ( </a:t>
            </a:r>
            <a:r>
              <a:rPr lang="en-US" dirty="0" err="1"/>
              <a:t>fontSize</a:t>
            </a:r>
            <a:r>
              <a:rPr lang="en-US" dirty="0"/>
              <a:t> = 1; </a:t>
            </a:r>
            <a:r>
              <a:rPr lang="en-US" dirty="0" err="1"/>
              <a:t>fontSize</a:t>
            </a:r>
            <a:r>
              <a:rPr lang="en-US" dirty="0"/>
              <a:t> &lt;= 3; </a:t>
            </a:r>
            <a:r>
              <a:rPr lang="en-US" dirty="0" err="1"/>
              <a:t>fontSize</a:t>
            </a:r>
            <a:r>
              <a:rPr lang="en-US" dirty="0"/>
              <a:t>++){ %&gt;</a:t>
            </a:r>
          </a:p>
          <a:p>
            <a:r>
              <a:rPr lang="en-US" dirty="0"/>
              <a:t>   &lt;font color="green" size="&lt;%= </a:t>
            </a:r>
            <a:r>
              <a:rPr lang="en-US" dirty="0" err="1"/>
              <a:t>fontSize</a:t>
            </a:r>
            <a:r>
              <a:rPr lang="en-US" dirty="0"/>
              <a:t> %&gt;"&gt;</a:t>
            </a:r>
          </a:p>
          <a:p>
            <a:r>
              <a:rPr lang="en-US" dirty="0"/>
              <a:t>    JSP Tutorial</a:t>
            </a:r>
          </a:p>
          <a:p>
            <a:r>
              <a:rPr lang="en-US" dirty="0"/>
              <a:t>   &lt;/font&gt;&lt;</a:t>
            </a:r>
            <a:r>
              <a:rPr lang="en-US" dirty="0" err="1"/>
              <a:t>br</a:t>
            </a:r>
            <a:r>
              <a:rPr lang="en-US" dirty="0"/>
              <a:t> /&gt;</a:t>
            </a:r>
          </a:p>
          <a:p>
            <a:r>
              <a:rPr lang="en-US" dirty="0"/>
              <a:t>&lt;%}%&gt;</a:t>
            </a:r>
          </a:p>
          <a:p>
            <a:r>
              <a:rPr lang="en-US" dirty="0"/>
              <a:t>&lt;/body&gt; </a:t>
            </a:r>
          </a:p>
          <a:p>
            <a:r>
              <a:rPr lang="en-US" dirty="0"/>
              <a:t>&lt;/html&gt; </a:t>
            </a:r>
          </a:p>
          <a:p>
            <a:r>
              <a:rPr lang="en-US" dirty="0"/>
              <a:t>This would produce following result:</a:t>
            </a:r>
          </a:p>
          <a:p>
            <a:r>
              <a:rPr lang="en-US" dirty="0" smtClean="0"/>
              <a:t>    </a:t>
            </a:r>
            <a:r>
              <a:rPr lang="en-US" dirty="0"/>
              <a:t>JSP Tutorial</a:t>
            </a:r>
          </a:p>
          <a:p>
            <a:r>
              <a:rPr lang="en-US" dirty="0" smtClean="0"/>
              <a:t>  </a:t>
            </a:r>
            <a:endParaRPr lang="en-US" dirty="0"/>
          </a:p>
          <a:p>
            <a:r>
              <a:rPr lang="en-US" dirty="0"/>
              <a:t>    JSP Tutorial</a:t>
            </a:r>
          </a:p>
          <a:p>
            <a:r>
              <a:rPr lang="en-US" dirty="0" smtClean="0"/>
              <a:t>   </a:t>
            </a:r>
            <a:endParaRPr lang="en-US" dirty="0"/>
          </a:p>
          <a:p>
            <a:r>
              <a:rPr lang="en-US" dirty="0"/>
              <a:t>    JSP Tutorial</a:t>
            </a:r>
          </a:p>
        </p:txBody>
      </p:sp>
    </p:spTree>
    <p:extLst>
      <p:ext uri="{BB962C8B-B14F-4D97-AF65-F5344CB8AC3E}">
        <p14:creationId xmlns:p14="http://schemas.microsoft.com/office/powerpoint/2010/main" val="3524519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JSP - Database </a:t>
            </a:r>
            <a:r>
              <a:rPr lang="en-US" dirty="0" smtClean="0"/>
              <a:t>Access</a:t>
            </a:r>
            <a:endParaRPr lang="en-US" dirty="0"/>
          </a:p>
        </p:txBody>
      </p:sp>
      <p:sp>
        <p:nvSpPr>
          <p:cNvPr id="3" name="Content Placeholder 2"/>
          <p:cNvSpPr>
            <a:spLocks noGrp="1"/>
          </p:cNvSpPr>
          <p:nvPr>
            <p:ph idx="1"/>
          </p:nvPr>
        </p:nvSpPr>
        <p:spPr>
          <a:xfrm>
            <a:off x="412123" y="1442434"/>
            <a:ext cx="9569003" cy="5100033"/>
          </a:xfrm>
        </p:spPr>
        <p:txBody>
          <a:bodyPr numCol="1">
            <a:normAutofit lnSpcReduction="10000"/>
          </a:bodyPr>
          <a:lstStyle/>
          <a:p>
            <a:r>
              <a:rPr lang="en-US" dirty="0"/>
              <a:t>To start with basic concept, let us create a simple table and create few records in that table as follows:</a:t>
            </a:r>
          </a:p>
          <a:p>
            <a:r>
              <a:rPr lang="en-US" b="1" dirty="0" smtClean="0">
                <a:solidFill>
                  <a:srgbClr val="FF0000"/>
                </a:solidFill>
              </a:rPr>
              <a:t>Create </a:t>
            </a:r>
            <a:r>
              <a:rPr lang="en-US" b="1" dirty="0">
                <a:solidFill>
                  <a:srgbClr val="FF0000"/>
                </a:solidFill>
              </a:rPr>
              <a:t>Table</a:t>
            </a:r>
          </a:p>
          <a:p>
            <a:r>
              <a:rPr lang="en-US" dirty="0"/>
              <a:t>To create the Employees table in EMP database, use the following steps:</a:t>
            </a:r>
          </a:p>
          <a:p>
            <a:endParaRPr lang="en-US" dirty="0"/>
          </a:p>
          <a:p>
            <a:r>
              <a:rPr lang="en-US" b="1" dirty="0"/>
              <a:t>Step 1:</a:t>
            </a:r>
          </a:p>
          <a:p>
            <a:r>
              <a:rPr lang="en-US" dirty="0"/>
              <a:t>Open a Command Prompt and change to the installation directory as follows:</a:t>
            </a:r>
          </a:p>
          <a:p>
            <a:endParaRPr lang="en-US" dirty="0"/>
          </a:p>
          <a:p>
            <a:r>
              <a:rPr lang="en-US" dirty="0"/>
              <a:t>C:\&gt;</a:t>
            </a:r>
          </a:p>
          <a:p>
            <a:r>
              <a:rPr lang="en-US" dirty="0"/>
              <a:t>C:\&gt;cd Program </a:t>
            </a:r>
            <a:r>
              <a:rPr lang="en-US" dirty="0" smtClean="0"/>
              <a:t>Files\MySQL\bin</a:t>
            </a:r>
            <a:endParaRPr lang="en-US" dirty="0"/>
          </a:p>
          <a:p>
            <a:r>
              <a:rPr lang="en-US" dirty="0"/>
              <a:t>C:\Program Files\MySQL\bin&gt;</a:t>
            </a:r>
          </a:p>
        </p:txBody>
      </p:sp>
    </p:spTree>
    <p:extLst>
      <p:ext uri="{BB962C8B-B14F-4D97-AF65-F5344CB8AC3E}">
        <p14:creationId xmlns:p14="http://schemas.microsoft.com/office/powerpoint/2010/main" val="4146610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smtClean="0"/>
              <a:t>Steps</a:t>
            </a:r>
            <a:endParaRPr lang="en-US" dirty="0"/>
          </a:p>
        </p:txBody>
      </p:sp>
      <p:sp>
        <p:nvSpPr>
          <p:cNvPr id="3" name="Content Placeholder 2"/>
          <p:cNvSpPr>
            <a:spLocks noGrp="1"/>
          </p:cNvSpPr>
          <p:nvPr>
            <p:ph idx="1"/>
          </p:nvPr>
        </p:nvSpPr>
        <p:spPr>
          <a:xfrm>
            <a:off x="412123" y="1442434"/>
            <a:ext cx="9569003" cy="5100033"/>
          </a:xfrm>
        </p:spPr>
        <p:txBody>
          <a:bodyPr numCol="2">
            <a:normAutofit/>
          </a:bodyPr>
          <a:lstStyle/>
          <a:p>
            <a:r>
              <a:rPr lang="en-US" b="1" dirty="0"/>
              <a:t>Step 2:</a:t>
            </a:r>
          </a:p>
          <a:p>
            <a:r>
              <a:rPr lang="en-US" dirty="0"/>
              <a:t>Login to database as follows</a:t>
            </a:r>
          </a:p>
          <a:p>
            <a:r>
              <a:rPr lang="en-US" dirty="0" smtClean="0"/>
              <a:t>C</a:t>
            </a:r>
            <a:r>
              <a:rPr lang="en-US" dirty="0"/>
              <a:t>:\Program Files\MySQL\bin&gt;</a:t>
            </a:r>
            <a:r>
              <a:rPr lang="en-US" dirty="0" err="1"/>
              <a:t>mysql</a:t>
            </a:r>
            <a:r>
              <a:rPr lang="en-US" dirty="0"/>
              <a:t> -u root -p</a:t>
            </a:r>
          </a:p>
          <a:p>
            <a:r>
              <a:rPr lang="en-US" dirty="0"/>
              <a:t>Enter password: ********</a:t>
            </a:r>
          </a:p>
          <a:p>
            <a:r>
              <a:rPr lang="en-US" dirty="0" err="1"/>
              <a:t>mysql</a:t>
            </a:r>
            <a:r>
              <a:rPr lang="en-US" dirty="0"/>
              <a:t>&gt;</a:t>
            </a:r>
          </a:p>
          <a:p>
            <a:r>
              <a:rPr lang="en-US" b="1" dirty="0"/>
              <a:t>Step 3:</a:t>
            </a:r>
          </a:p>
          <a:p>
            <a:r>
              <a:rPr lang="en-US" dirty="0"/>
              <a:t>Create the table Employee in TEST database as follows:</a:t>
            </a:r>
          </a:p>
          <a:p>
            <a:endParaRPr lang="en-US" dirty="0"/>
          </a:p>
          <a:p>
            <a:r>
              <a:rPr lang="en-US" dirty="0" err="1"/>
              <a:t>mysql</a:t>
            </a:r>
            <a:r>
              <a:rPr lang="en-US" dirty="0"/>
              <a:t>&gt; use TEST;</a:t>
            </a:r>
          </a:p>
          <a:p>
            <a:r>
              <a:rPr lang="en-US" dirty="0" err="1"/>
              <a:t>mysql</a:t>
            </a:r>
            <a:r>
              <a:rPr lang="en-US" dirty="0"/>
              <a:t>&gt; create table Employees</a:t>
            </a:r>
          </a:p>
          <a:p>
            <a:r>
              <a:rPr lang="en-US" dirty="0"/>
              <a:t>    (</a:t>
            </a:r>
          </a:p>
          <a:p>
            <a:r>
              <a:rPr lang="en-US" dirty="0"/>
              <a:t>     id </a:t>
            </a:r>
            <a:r>
              <a:rPr lang="en-US" dirty="0" err="1"/>
              <a:t>int</a:t>
            </a:r>
            <a:r>
              <a:rPr lang="en-US" dirty="0"/>
              <a:t> not null,</a:t>
            </a:r>
          </a:p>
          <a:p>
            <a:r>
              <a:rPr lang="en-US" dirty="0"/>
              <a:t>     age </a:t>
            </a:r>
            <a:r>
              <a:rPr lang="en-US" dirty="0" err="1"/>
              <a:t>int</a:t>
            </a:r>
            <a:r>
              <a:rPr lang="en-US" dirty="0"/>
              <a:t> not null,</a:t>
            </a:r>
          </a:p>
          <a:p>
            <a:r>
              <a:rPr lang="en-US" dirty="0"/>
              <a:t>     first varchar (255),</a:t>
            </a:r>
          </a:p>
          <a:p>
            <a:r>
              <a:rPr lang="en-US" dirty="0"/>
              <a:t>     last varchar (255)</a:t>
            </a:r>
          </a:p>
          <a:p>
            <a:r>
              <a:rPr lang="en-US" dirty="0"/>
              <a:t>    );</a:t>
            </a:r>
          </a:p>
          <a:p>
            <a:r>
              <a:rPr lang="en-US" dirty="0"/>
              <a:t>Query OK, 0 rows affected (0.08 sec)</a:t>
            </a:r>
          </a:p>
          <a:p>
            <a:r>
              <a:rPr lang="en-US" dirty="0" err="1"/>
              <a:t>mysql</a:t>
            </a:r>
            <a:r>
              <a:rPr lang="en-US" dirty="0"/>
              <a:t>&gt;</a:t>
            </a:r>
          </a:p>
        </p:txBody>
      </p:sp>
    </p:spTree>
    <p:extLst>
      <p:ext uri="{BB962C8B-B14F-4D97-AF65-F5344CB8AC3E}">
        <p14:creationId xmlns:p14="http://schemas.microsoft.com/office/powerpoint/2010/main" val="2944964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b="1" dirty="0"/>
              <a:t>Create Data </a:t>
            </a:r>
            <a:r>
              <a:rPr lang="en-US" b="1" dirty="0" smtClean="0"/>
              <a:t>Records</a:t>
            </a:r>
            <a:endParaRPr lang="en-US" dirty="0"/>
          </a:p>
        </p:txBody>
      </p:sp>
      <p:sp>
        <p:nvSpPr>
          <p:cNvPr id="3" name="Content Placeholder 2"/>
          <p:cNvSpPr>
            <a:spLocks noGrp="1"/>
          </p:cNvSpPr>
          <p:nvPr>
            <p:ph idx="1"/>
          </p:nvPr>
        </p:nvSpPr>
        <p:spPr>
          <a:xfrm>
            <a:off x="412123" y="1442434"/>
            <a:ext cx="9569003" cy="5100033"/>
          </a:xfrm>
        </p:spPr>
        <p:txBody>
          <a:bodyPr numCol="2">
            <a:normAutofit fontScale="92500"/>
          </a:bodyPr>
          <a:lstStyle/>
          <a:p>
            <a:r>
              <a:rPr lang="en-US" dirty="0" smtClean="0"/>
              <a:t>Finally </a:t>
            </a:r>
            <a:r>
              <a:rPr lang="en-US" dirty="0"/>
              <a:t>you create few records in Employee table as follows:</a:t>
            </a:r>
          </a:p>
          <a:p>
            <a:endParaRPr lang="en-US" dirty="0"/>
          </a:p>
          <a:p>
            <a:r>
              <a:rPr lang="en-US" dirty="0" err="1"/>
              <a:t>mysql</a:t>
            </a:r>
            <a:r>
              <a:rPr lang="en-US" dirty="0"/>
              <a:t>&gt; INSERT INTO Employees VALUES (100, 18, 'Zara', 'Ali');</a:t>
            </a:r>
          </a:p>
          <a:p>
            <a:r>
              <a:rPr lang="en-US" dirty="0"/>
              <a:t>Query OK, 1 row affected (0.05 sec)</a:t>
            </a:r>
          </a:p>
          <a:p>
            <a:r>
              <a:rPr lang="en-US" dirty="0"/>
              <a:t> </a:t>
            </a:r>
          </a:p>
          <a:p>
            <a:r>
              <a:rPr lang="en-US" dirty="0" err="1"/>
              <a:t>mysql</a:t>
            </a:r>
            <a:r>
              <a:rPr lang="en-US" dirty="0"/>
              <a:t>&gt; INSERT INTO Employees VALUES (101, 25, '</a:t>
            </a:r>
            <a:r>
              <a:rPr lang="en-US" dirty="0" err="1"/>
              <a:t>Mahnaz</a:t>
            </a:r>
            <a:r>
              <a:rPr lang="en-US" dirty="0"/>
              <a:t>', '</a:t>
            </a:r>
            <a:r>
              <a:rPr lang="en-US" dirty="0" err="1"/>
              <a:t>Fatma</a:t>
            </a:r>
            <a:r>
              <a:rPr lang="en-US" dirty="0"/>
              <a:t>');</a:t>
            </a:r>
          </a:p>
          <a:p>
            <a:r>
              <a:rPr lang="en-US" dirty="0"/>
              <a:t>Query OK, 1 row affected (0.00 sec)</a:t>
            </a:r>
          </a:p>
          <a:p>
            <a:r>
              <a:rPr lang="en-US" dirty="0"/>
              <a:t> </a:t>
            </a:r>
          </a:p>
          <a:p>
            <a:r>
              <a:rPr lang="en-US" dirty="0" err="1"/>
              <a:t>mysql</a:t>
            </a:r>
            <a:r>
              <a:rPr lang="en-US" dirty="0"/>
              <a:t>&gt; INSERT INTO Employees VALUES (102, 30, 'Zaid', 'Khan');</a:t>
            </a:r>
          </a:p>
          <a:p>
            <a:r>
              <a:rPr lang="en-US" dirty="0"/>
              <a:t>Query OK, 1 row affected (0.00 sec)</a:t>
            </a:r>
          </a:p>
          <a:p>
            <a:r>
              <a:rPr lang="en-US" dirty="0"/>
              <a:t> </a:t>
            </a:r>
          </a:p>
          <a:p>
            <a:r>
              <a:rPr lang="en-US" dirty="0" err="1"/>
              <a:t>mysql</a:t>
            </a:r>
            <a:r>
              <a:rPr lang="en-US" dirty="0"/>
              <a:t>&gt; INSERT INTO Employees VALUES (103, 28, '</a:t>
            </a:r>
            <a:r>
              <a:rPr lang="en-US" dirty="0" err="1"/>
              <a:t>Sumit</a:t>
            </a:r>
            <a:r>
              <a:rPr lang="en-US" dirty="0"/>
              <a:t>', 'Mittal');</a:t>
            </a:r>
          </a:p>
          <a:p>
            <a:r>
              <a:rPr lang="en-US" dirty="0"/>
              <a:t>Query OK, 1 row affected (0.00 sec)</a:t>
            </a:r>
          </a:p>
          <a:p>
            <a:r>
              <a:rPr lang="en-US" dirty="0"/>
              <a:t> </a:t>
            </a:r>
          </a:p>
          <a:p>
            <a:r>
              <a:rPr lang="en-US" dirty="0" err="1"/>
              <a:t>mysql</a:t>
            </a:r>
            <a:r>
              <a:rPr lang="en-US" dirty="0"/>
              <a:t>&gt;</a:t>
            </a:r>
          </a:p>
        </p:txBody>
      </p:sp>
    </p:spTree>
    <p:extLst>
      <p:ext uri="{BB962C8B-B14F-4D97-AF65-F5344CB8AC3E}">
        <p14:creationId xmlns:p14="http://schemas.microsoft.com/office/powerpoint/2010/main" val="627728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SELECT Operation</a:t>
            </a:r>
            <a:r>
              <a:rPr lang="en-US" dirty="0" smtClean="0"/>
              <a:t>:</a:t>
            </a:r>
            <a:endParaRPr lang="en-US" dirty="0"/>
          </a:p>
        </p:txBody>
      </p:sp>
      <p:sp>
        <p:nvSpPr>
          <p:cNvPr id="3" name="Content Placeholder 2"/>
          <p:cNvSpPr>
            <a:spLocks noGrp="1"/>
          </p:cNvSpPr>
          <p:nvPr>
            <p:ph idx="1"/>
          </p:nvPr>
        </p:nvSpPr>
        <p:spPr>
          <a:xfrm>
            <a:off x="412123" y="1442434"/>
            <a:ext cx="9569003" cy="5100033"/>
          </a:xfrm>
        </p:spPr>
        <p:txBody>
          <a:bodyPr numCol="2">
            <a:noAutofit/>
          </a:bodyPr>
          <a:lstStyle/>
          <a:p>
            <a:r>
              <a:rPr lang="en-US" sz="1200" dirty="0" smtClean="0"/>
              <a:t>Following </a:t>
            </a:r>
            <a:r>
              <a:rPr lang="en-US" sz="1200" dirty="0"/>
              <a:t>example shows how we can execute SQL SELECT statement using JTSL in JSP programming:</a:t>
            </a:r>
          </a:p>
          <a:p>
            <a:r>
              <a:rPr lang="en-US" sz="1200" dirty="0" smtClean="0"/>
              <a:t>&lt;%@ </a:t>
            </a:r>
            <a:r>
              <a:rPr lang="en-US" sz="1200" dirty="0"/>
              <a:t>page import="java.io.*,</a:t>
            </a:r>
            <a:r>
              <a:rPr lang="en-US" sz="1200" dirty="0" err="1"/>
              <a:t>java.util</a:t>
            </a:r>
            <a:r>
              <a:rPr lang="en-US" sz="1200" dirty="0"/>
              <a:t>.*,</a:t>
            </a:r>
            <a:r>
              <a:rPr lang="en-US" sz="1200" dirty="0" err="1"/>
              <a:t>java.sql</a:t>
            </a:r>
            <a:r>
              <a:rPr lang="en-US" sz="1200" dirty="0"/>
              <a:t>.*"%&gt;</a:t>
            </a:r>
          </a:p>
          <a:p>
            <a:r>
              <a:rPr lang="en-US" sz="1200" dirty="0"/>
              <a:t>&lt;%@ page import="</a:t>
            </a:r>
            <a:r>
              <a:rPr lang="en-US" sz="1200" dirty="0" err="1"/>
              <a:t>javax.servlet.http</a:t>
            </a:r>
            <a:r>
              <a:rPr lang="en-US" sz="1200" dirty="0"/>
              <a:t>.*,</a:t>
            </a:r>
            <a:r>
              <a:rPr lang="en-US" sz="1200" dirty="0" err="1"/>
              <a:t>javax.servlet</a:t>
            </a:r>
            <a:r>
              <a:rPr lang="en-US" sz="1200" dirty="0"/>
              <a:t>.*" %&gt;</a:t>
            </a:r>
          </a:p>
          <a:p>
            <a:r>
              <a:rPr lang="en-US" sz="1200" dirty="0"/>
              <a:t>&lt;%@ </a:t>
            </a:r>
            <a:r>
              <a:rPr lang="en-US" sz="1200" dirty="0" err="1"/>
              <a:t>taglib</a:t>
            </a:r>
            <a:r>
              <a:rPr lang="en-US" sz="1200" dirty="0"/>
              <a:t> </a:t>
            </a:r>
            <a:r>
              <a:rPr lang="en-US" sz="1200" dirty="0" err="1"/>
              <a:t>uri</a:t>
            </a:r>
            <a:r>
              <a:rPr lang="en-US" sz="1200" dirty="0"/>
              <a:t>="http://java.sun.com/</a:t>
            </a:r>
            <a:r>
              <a:rPr lang="en-US" sz="1200" dirty="0" err="1"/>
              <a:t>jsp</a:t>
            </a:r>
            <a:r>
              <a:rPr lang="en-US" sz="1200" dirty="0"/>
              <a:t>/</a:t>
            </a:r>
            <a:r>
              <a:rPr lang="en-US" sz="1200" dirty="0" err="1"/>
              <a:t>jstl</a:t>
            </a:r>
            <a:r>
              <a:rPr lang="en-US" sz="1200" dirty="0"/>
              <a:t>/core" prefix="c"%&gt;</a:t>
            </a:r>
          </a:p>
          <a:p>
            <a:r>
              <a:rPr lang="en-US" sz="1200" dirty="0"/>
              <a:t>&lt;%@ </a:t>
            </a:r>
            <a:r>
              <a:rPr lang="en-US" sz="1200" dirty="0" err="1"/>
              <a:t>taglib</a:t>
            </a:r>
            <a:r>
              <a:rPr lang="en-US" sz="1200" dirty="0"/>
              <a:t> </a:t>
            </a:r>
            <a:r>
              <a:rPr lang="en-US" sz="1200" dirty="0" err="1"/>
              <a:t>uri</a:t>
            </a:r>
            <a:r>
              <a:rPr lang="en-US" sz="1200" dirty="0"/>
              <a:t>="http://java.sun.com/</a:t>
            </a:r>
            <a:r>
              <a:rPr lang="en-US" sz="1200" dirty="0" err="1"/>
              <a:t>jsp</a:t>
            </a:r>
            <a:r>
              <a:rPr lang="en-US" sz="1200" dirty="0"/>
              <a:t>/</a:t>
            </a:r>
            <a:r>
              <a:rPr lang="en-US" sz="1200" dirty="0" err="1"/>
              <a:t>jstl</a:t>
            </a:r>
            <a:r>
              <a:rPr lang="en-US" sz="1200" dirty="0"/>
              <a:t>/</a:t>
            </a:r>
            <a:r>
              <a:rPr lang="en-US" sz="1200" dirty="0" err="1"/>
              <a:t>sql</a:t>
            </a:r>
            <a:r>
              <a:rPr lang="en-US" sz="1200" dirty="0"/>
              <a:t>" prefix="</a:t>
            </a:r>
            <a:r>
              <a:rPr lang="en-US" sz="1200" dirty="0" err="1"/>
              <a:t>sql</a:t>
            </a:r>
            <a:r>
              <a:rPr lang="en-US" sz="1200" dirty="0"/>
              <a:t>"%&gt;</a:t>
            </a:r>
          </a:p>
          <a:p>
            <a:r>
              <a:rPr lang="en-US" sz="1200" dirty="0"/>
              <a:t> </a:t>
            </a:r>
            <a:r>
              <a:rPr lang="en-US" sz="1200" dirty="0" smtClean="0"/>
              <a:t>&lt;</a:t>
            </a:r>
            <a:r>
              <a:rPr lang="en-US" sz="1200" dirty="0"/>
              <a:t>html</a:t>
            </a:r>
            <a:r>
              <a:rPr lang="en-US" sz="1200" dirty="0" smtClean="0"/>
              <a:t>&gt;</a:t>
            </a:r>
          </a:p>
          <a:p>
            <a:r>
              <a:rPr lang="en-US" sz="1200" dirty="0" smtClean="0"/>
              <a:t>&lt;</a:t>
            </a:r>
            <a:r>
              <a:rPr lang="en-US" sz="1200" dirty="0"/>
              <a:t>head</a:t>
            </a:r>
            <a:r>
              <a:rPr lang="en-US" sz="1200" dirty="0" smtClean="0"/>
              <a:t>&gt;&lt;</a:t>
            </a:r>
            <a:r>
              <a:rPr lang="en-US" sz="1200" dirty="0"/>
              <a:t>title&gt;SELECT Operation&lt;/title</a:t>
            </a:r>
            <a:r>
              <a:rPr lang="en-US" sz="1200" dirty="0" smtClean="0"/>
              <a:t>&gt;&lt;/</a:t>
            </a:r>
            <a:r>
              <a:rPr lang="en-US" sz="1200" dirty="0"/>
              <a:t>head&gt;</a:t>
            </a:r>
          </a:p>
          <a:p>
            <a:r>
              <a:rPr lang="en-US" sz="1200" dirty="0"/>
              <a:t>&lt;body&gt;</a:t>
            </a:r>
          </a:p>
          <a:p>
            <a:r>
              <a:rPr lang="en-US" sz="1200" dirty="0"/>
              <a:t> </a:t>
            </a:r>
            <a:r>
              <a:rPr lang="en-US" sz="1200" dirty="0" smtClean="0"/>
              <a:t>&lt;</a:t>
            </a:r>
            <a:r>
              <a:rPr lang="en-US" sz="1200" dirty="0" err="1"/>
              <a:t>sql:setDataSource</a:t>
            </a:r>
            <a:r>
              <a:rPr lang="en-US" sz="1200" dirty="0"/>
              <a:t> </a:t>
            </a:r>
            <a:r>
              <a:rPr lang="en-US" sz="1200" dirty="0" err="1"/>
              <a:t>var</a:t>
            </a:r>
            <a:r>
              <a:rPr lang="en-US" sz="1200" dirty="0"/>
              <a:t>="snapshot" driver="</a:t>
            </a:r>
            <a:r>
              <a:rPr lang="en-US" sz="1200" dirty="0" err="1"/>
              <a:t>com.mysql.jdbc.Driver</a:t>
            </a:r>
            <a:r>
              <a:rPr lang="en-US" sz="1200" dirty="0"/>
              <a:t>"</a:t>
            </a:r>
          </a:p>
          <a:p>
            <a:r>
              <a:rPr lang="en-US" sz="1200" dirty="0"/>
              <a:t>     </a:t>
            </a:r>
            <a:r>
              <a:rPr lang="en-US" sz="1200" dirty="0" err="1"/>
              <a:t>url</a:t>
            </a:r>
            <a:r>
              <a:rPr lang="en-US" sz="1200" dirty="0"/>
              <a:t>="</a:t>
            </a:r>
            <a:r>
              <a:rPr lang="en-US" sz="1200" dirty="0" err="1"/>
              <a:t>jdbc:mysql</a:t>
            </a:r>
            <a:r>
              <a:rPr lang="en-US" sz="1200" dirty="0"/>
              <a:t>://localhost/TEST"</a:t>
            </a:r>
          </a:p>
          <a:p>
            <a:r>
              <a:rPr lang="en-US" sz="1200" dirty="0"/>
              <a:t>     user="root"  password="pass123"/&gt;</a:t>
            </a:r>
          </a:p>
          <a:p>
            <a:r>
              <a:rPr lang="en-US" sz="1200" dirty="0"/>
              <a:t> </a:t>
            </a:r>
            <a:r>
              <a:rPr lang="en-US" sz="1200" dirty="0" smtClean="0"/>
              <a:t>&lt;</a:t>
            </a:r>
            <a:r>
              <a:rPr lang="en-US" sz="1200" dirty="0" err="1"/>
              <a:t>sql:query</a:t>
            </a:r>
            <a:r>
              <a:rPr lang="en-US" sz="1200" dirty="0"/>
              <a:t> </a:t>
            </a:r>
            <a:r>
              <a:rPr lang="en-US" sz="1200" dirty="0" err="1"/>
              <a:t>dataSource</a:t>
            </a:r>
            <a:r>
              <a:rPr lang="en-US" sz="1200" dirty="0"/>
              <a:t>="${snapshot}" </a:t>
            </a:r>
            <a:r>
              <a:rPr lang="en-US" sz="1200" dirty="0" err="1"/>
              <a:t>var</a:t>
            </a:r>
            <a:r>
              <a:rPr lang="en-US" sz="1200" dirty="0"/>
              <a:t>="result"&gt;</a:t>
            </a:r>
          </a:p>
          <a:p>
            <a:r>
              <a:rPr lang="en-US" sz="1200" dirty="0"/>
              <a:t>SELECT * from Employees;</a:t>
            </a:r>
          </a:p>
          <a:p>
            <a:r>
              <a:rPr lang="en-US" sz="1200" dirty="0"/>
              <a:t>&lt;/</a:t>
            </a:r>
            <a:r>
              <a:rPr lang="en-US" sz="1200" dirty="0" err="1"/>
              <a:t>sql:query</a:t>
            </a:r>
            <a:r>
              <a:rPr lang="en-US" sz="1200" dirty="0"/>
              <a:t>&gt;</a:t>
            </a:r>
          </a:p>
          <a:p>
            <a:r>
              <a:rPr lang="en-US" sz="1200" dirty="0"/>
              <a:t> </a:t>
            </a:r>
            <a:r>
              <a:rPr lang="en-US" sz="1200" dirty="0" smtClean="0"/>
              <a:t>&lt;</a:t>
            </a:r>
            <a:r>
              <a:rPr lang="en-US" sz="1200" dirty="0"/>
              <a:t>table border="1" width="100%"&gt;</a:t>
            </a:r>
          </a:p>
          <a:p>
            <a:r>
              <a:rPr lang="en-US" sz="1200" dirty="0"/>
              <a:t>&lt;</a:t>
            </a:r>
            <a:r>
              <a:rPr lang="en-US" sz="1200" dirty="0" err="1"/>
              <a:t>tr</a:t>
            </a:r>
            <a:r>
              <a:rPr lang="en-US" sz="1200" dirty="0"/>
              <a:t>&gt;</a:t>
            </a:r>
          </a:p>
          <a:p>
            <a:r>
              <a:rPr lang="en-US" sz="1200" dirty="0"/>
              <a:t>   &lt;</a:t>
            </a:r>
            <a:r>
              <a:rPr lang="en-US" sz="1200" dirty="0" err="1"/>
              <a:t>th</a:t>
            </a:r>
            <a:r>
              <a:rPr lang="en-US" sz="1200" dirty="0"/>
              <a:t>&gt;</a:t>
            </a:r>
            <a:r>
              <a:rPr lang="en-US" sz="1200" dirty="0" err="1"/>
              <a:t>Emp</a:t>
            </a:r>
            <a:r>
              <a:rPr lang="en-US" sz="1200" dirty="0"/>
              <a:t> ID&lt;/</a:t>
            </a:r>
            <a:r>
              <a:rPr lang="en-US" sz="1200" dirty="0" err="1"/>
              <a:t>th</a:t>
            </a:r>
            <a:r>
              <a:rPr lang="en-US" sz="1200" dirty="0"/>
              <a:t>&gt;</a:t>
            </a:r>
          </a:p>
          <a:p>
            <a:r>
              <a:rPr lang="en-US" sz="1200" dirty="0"/>
              <a:t>   &lt;</a:t>
            </a:r>
            <a:r>
              <a:rPr lang="en-US" sz="1200" dirty="0" err="1"/>
              <a:t>th</a:t>
            </a:r>
            <a:r>
              <a:rPr lang="en-US" sz="1200" dirty="0"/>
              <a:t>&gt;First Name&lt;/</a:t>
            </a:r>
            <a:r>
              <a:rPr lang="en-US" sz="1200" dirty="0" err="1"/>
              <a:t>th</a:t>
            </a:r>
            <a:r>
              <a:rPr lang="en-US" sz="1200" dirty="0"/>
              <a:t>&gt;</a:t>
            </a:r>
          </a:p>
          <a:p>
            <a:r>
              <a:rPr lang="en-US" sz="1200" dirty="0"/>
              <a:t>   &lt;</a:t>
            </a:r>
            <a:r>
              <a:rPr lang="en-US" sz="1200" dirty="0" err="1"/>
              <a:t>th</a:t>
            </a:r>
            <a:r>
              <a:rPr lang="en-US" sz="1200" dirty="0"/>
              <a:t>&gt;Last Name&lt;/</a:t>
            </a:r>
            <a:r>
              <a:rPr lang="en-US" sz="1200" dirty="0" err="1"/>
              <a:t>th</a:t>
            </a:r>
            <a:r>
              <a:rPr lang="en-US" sz="1200" dirty="0"/>
              <a:t>&gt;</a:t>
            </a:r>
          </a:p>
          <a:p>
            <a:r>
              <a:rPr lang="en-US" sz="1200" dirty="0"/>
              <a:t>   &lt;</a:t>
            </a:r>
            <a:r>
              <a:rPr lang="en-US" sz="1200" dirty="0" err="1"/>
              <a:t>th</a:t>
            </a:r>
            <a:r>
              <a:rPr lang="en-US" sz="1200" dirty="0"/>
              <a:t>&gt;Age&lt;/</a:t>
            </a:r>
            <a:r>
              <a:rPr lang="en-US" sz="1200" dirty="0" err="1"/>
              <a:t>th</a:t>
            </a:r>
            <a:r>
              <a:rPr lang="en-US" sz="1200" dirty="0"/>
              <a:t>&gt;</a:t>
            </a:r>
          </a:p>
          <a:p>
            <a:r>
              <a:rPr lang="en-US" sz="1200" dirty="0"/>
              <a:t>&lt;/</a:t>
            </a:r>
            <a:r>
              <a:rPr lang="en-US" sz="1200" dirty="0" err="1"/>
              <a:t>tr</a:t>
            </a:r>
            <a:r>
              <a:rPr lang="en-US" sz="1200" dirty="0"/>
              <a:t>&gt;</a:t>
            </a:r>
          </a:p>
          <a:p>
            <a:r>
              <a:rPr lang="en-US" sz="1200" dirty="0"/>
              <a:t>&lt;</a:t>
            </a:r>
            <a:r>
              <a:rPr lang="en-US" sz="1200" dirty="0" err="1"/>
              <a:t>c:forEach</a:t>
            </a:r>
            <a:r>
              <a:rPr lang="en-US" sz="1200" dirty="0"/>
              <a:t> </a:t>
            </a:r>
            <a:r>
              <a:rPr lang="en-US" sz="1200" dirty="0" err="1"/>
              <a:t>var</a:t>
            </a:r>
            <a:r>
              <a:rPr lang="en-US" sz="1200" dirty="0"/>
              <a:t>="row" items="${</a:t>
            </a:r>
            <a:r>
              <a:rPr lang="en-US" sz="1200" dirty="0" err="1"/>
              <a:t>result.rows</a:t>
            </a:r>
            <a:r>
              <a:rPr lang="en-US" sz="1200" dirty="0"/>
              <a:t>}"&gt;</a:t>
            </a:r>
          </a:p>
          <a:p>
            <a:r>
              <a:rPr lang="en-US" sz="1200" dirty="0"/>
              <a:t>&lt;</a:t>
            </a:r>
            <a:r>
              <a:rPr lang="en-US" sz="1200" dirty="0" err="1"/>
              <a:t>tr</a:t>
            </a:r>
            <a:r>
              <a:rPr lang="en-US" sz="1200" dirty="0"/>
              <a:t>&gt;</a:t>
            </a:r>
          </a:p>
          <a:p>
            <a:r>
              <a:rPr lang="en-US" sz="1200" dirty="0"/>
              <a:t>   &lt;td&gt;&lt;</a:t>
            </a:r>
            <a:r>
              <a:rPr lang="en-US" sz="1200" dirty="0" err="1"/>
              <a:t>c:out</a:t>
            </a:r>
            <a:r>
              <a:rPr lang="en-US" sz="1200" dirty="0"/>
              <a:t> value="${row.id}"/&gt;&lt;/td&gt;</a:t>
            </a:r>
          </a:p>
          <a:p>
            <a:r>
              <a:rPr lang="en-US" sz="1200" dirty="0"/>
              <a:t>   &lt;td&gt;&lt;</a:t>
            </a:r>
            <a:r>
              <a:rPr lang="en-US" sz="1200" dirty="0" err="1"/>
              <a:t>c:out</a:t>
            </a:r>
            <a:r>
              <a:rPr lang="en-US" sz="1200" dirty="0"/>
              <a:t> value="${</a:t>
            </a:r>
            <a:r>
              <a:rPr lang="en-US" sz="1200" dirty="0" err="1"/>
              <a:t>row.first</a:t>
            </a:r>
            <a:r>
              <a:rPr lang="en-US" sz="1200" dirty="0"/>
              <a:t>}"/&gt;&lt;/td&gt;</a:t>
            </a:r>
          </a:p>
          <a:p>
            <a:r>
              <a:rPr lang="en-US" sz="1200" dirty="0"/>
              <a:t>   &lt;td&gt;&lt;</a:t>
            </a:r>
            <a:r>
              <a:rPr lang="en-US" sz="1200" dirty="0" err="1"/>
              <a:t>c:out</a:t>
            </a:r>
            <a:r>
              <a:rPr lang="en-US" sz="1200" dirty="0"/>
              <a:t> value="${</a:t>
            </a:r>
            <a:r>
              <a:rPr lang="en-US" sz="1200" dirty="0" err="1"/>
              <a:t>row.last</a:t>
            </a:r>
            <a:r>
              <a:rPr lang="en-US" sz="1200" dirty="0"/>
              <a:t>}"/&gt;&lt;/td&gt;</a:t>
            </a:r>
          </a:p>
          <a:p>
            <a:r>
              <a:rPr lang="en-US" sz="1200" dirty="0"/>
              <a:t>   &lt;td&gt;&lt;</a:t>
            </a:r>
            <a:r>
              <a:rPr lang="en-US" sz="1200" dirty="0" err="1"/>
              <a:t>c:out</a:t>
            </a:r>
            <a:r>
              <a:rPr lang="en-US" sz="1200" dirty="0"/>
              <a:t> value="${</a:t>
            </a:r>
            <a:r>
              <a:rPr lang="en-US" sz="1200" dirty="0" err="1"/>
              <a:t>row.age</a:t>
            </a:r>
            <a:r>
              <a:rPr lang="en-US" sz="1200" dirty="0"/>
              <a:t>}"/&gt;&lt;/td&gt;</a:t>
            </a:r>
          </a:p>
          <a:p>
            <a:r>
              <a:rPr lang="en-US" sz="1200" dirty="0"/>
              <a:t>&lt;/</a:t>
            </a:r>
            <a:r>
              <a:rPr lang="en-US" sz="1200" dirty="0" err="1"/>
              <a:t>tr</a:t>
            </a:r>
            <a:r>
              <a:rPr lang="en-US" sz="1200" dirty="0"/>
              <a:t>&gt;</a:t>
            </a:r>
          </a:p>
          <a:p>
            <a:r>
              <a:rPr lang="en-US" sz="1200" dirty="0"/>
              <a:t>&lt;/</a:t>
            </a:r>
            <a:r>
              <a:rPr lang="en-US" sz="1200" dirty="0" err="1"/>
              <a:t>c:forEach</a:t>
            </a:r>
            <a:r>
              <a:rPr lang="en-US" sz="1200" dirty="0"/>
              <a:t>&gt;</a:t>
            </a:r>
          </a:p>
          <a:p>
            <a:r>
              <a:rPr lang="en-US" sz="1200" dirty="0"/>
              <a:t>&lt;/table&gt;</a:t>
            </a:r>
          </a:p>
          <a:p>
            <a:r>
              <a:rPr lang="en-US" sz="1200" dirty="0"/>
              <a:t> </a:t>
            </a:r>
            <a:r>
              <a:rPr lang="en-US" sz="1200" dirty="0" smtClean="0"/>
              <a:t>&lt;/</a:t>
            </a:r>
            <a:r>
              <a:rPr lang="en-US" sz="1200" dirty="0"/>
              <a:t>body&gt;</a:t>
            </a:r>
          </a:p>
          <a:p>
            <a:r>
              <a:rPr lang="en-US" sz="1200" dirty="0"/>
              <a:t>&lt;/html&gt;</a:t>
            </a:r>
          </a:p>
        </p:txBody>
      </p:sp>
    </p:spTree>
    <p:extLst>
      <p:ext uri="{BB962C8B-B14F-4D97-AF65-F5344CB8AC3E}">
        <p14:creationId xmlns:p14="http://schemas.microsoft.com/office/powerpoint/2010/main" val="1013708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fontScale="90000"/>
          </a:bodyPr>
          <a:lstStyle/>
          <a:p>
            <a:r>
              <a:rPr lang="en-US" dirty="0"/>
              <a:t>Now try to access above JSP, which should display the following result:</a:t>
            </a:r>
          </a:p>
        </p:txBody>
      </p:sp>
      <p:graphicFrame>
        <p:nvGraphicFramePr>
          <p:cNvPr id="4" name="Content Placeholder 3"/>
          <p:cNvGraphicFramePr>
            <a:graphicFrameLocks noGrp="1"/>
          </p:cNvGraphicFramePr>
          <p:nvPr>
            <p:ph idx="1"/>
          </p:nvPr>
        </p:nvGraphicFramePr>
        <p:xfrm>
          <a:off x="898525" y="3078163"/>
          <a:ext cx="8596312" cy="1828800"/>
        </p:xfrm>
        <a:graphic>
          <a:graphicData uri="http://schemas.openxmlformats.org/drawingml/2006/table">
            <a:tbl>
              <a:tblPr/>
              <a:tblGrid>
                <a:gridCol w="2149078"/>
                <a:gridCol w="2149078"/>
                <a:gridCol w="2149078"/>
                <a:gridCol w="2149078"/>
              </a:tblGrid>
              <a:tr h="0">
                <a:tc>
                  <a:txBody>
                    <a:bodyPr/>
                    <a:lstStyle/>
                    <a:p>
                      <a:pPr algn="l"/>
                      <a:r>
                        <a:rPr lang="en-US">
                          <a:effectLst/>
                        </a:rPr>
                        <a:t>Emp ID</a:t>
                      </a:r>
                    </a:p>
                  </a:txBody>
                  <a:tcPr anchor="ctr">
                    <a:lnL>
                      <a:noFill/>
                    </a:lnL>
                    <a:lnR>
                      <a:noFill/>
                    </a:lnR>
                    <a:lnT>
                      <a:noFill/>
                    </a:lnT>
                    <a:lnB>
                      <a:noFill/>
                    </a:lnB>
                    <a:solidFill>
                      <a:srgbClr val="EEEEEE"/>
                    </a:solidFill>
                  </a:tcPr>
                </a:tc>
                <a:tc>
                  <a:txBody>
                    <a:bodyPr/>
                    <a:lstStyle/>
                    <a:p>
                      <a:pPr algn="l"/>
                      <a:r>
                        <a:rPr lang="en-US">
                          <a:effectLst/>
                        </a:rPr>
                        <a:t>First Name</a:t>
                      </a:r>
                    </a:p>
                  </a:txBody>
                  <a:tcPr anchor="ctr">
                    <a:lnL>
                      <a:noFill/>
                    </a:lnL>
                    <a:lnR>
                      <a:noFill/>
                    </a:lnR>
                    <a:lnT>
                      <a:noFill/>
                    </a:lnT>
                    <a:lnB>
                      <a:noFill/>
                    </a:lnB>
                    <a:solidFill>
                      <a:srgbClr val="EEEEEE"/>
                    </a:solidFill>
                  </a:tcPr>
                </a:tc>
                <a:tc>
                  <a:txBody>
                    <a:bodyPr/>
                    <a:lstStyle/>
                    <a:p>
                      <a:pPr algn="l"/>
                      <a:r>
                        <a:rPr lang="en-US">
                          <a:effectLst/>
                        </a:rPr>
                        <a:t>Last Name</a:t>
                      </a:r>
                    </a:p>
                  </a:txBody>
                  <a:tcPr anchor="ctr">
                    <a:lnL>
                      <a:noFill/>
                    </a:lnL>
                    <a:lnR>
                      <a:noFill/>
                    </a:lnR>
                    <a:lnT>
                      <a:noFill/>
                    </a:lnT>
                    <a:lnB>
                      <a:noFill/>
                    </a:lnB>
                    <a:solidFill>
                      <a:srgbClr val="EEEEEE"/>
                    </a:solidFill>
                  </a:tcPr>
                </a:tc>
                <a:tc>
                  <a:txBody>
                    <a:bodyPr/>
                    <a:lstStyle/>
                    <a:p>
                      <a:pPr algn="l"/>
                      <a:r>
                        <a:rPr lang="en-US">
                          <a:effectLst/>
                        </a:rPr>
                        <a:t>Age</a:t>
                      </a:r>
                    </a:p>
                  </a:txBody>
                  <a:tcPr anchor="ctr">
                    <a:lnL>
                      <a:noFill/>
                    </a:lnL>
                    <a:lnR>
                      <a:noFill/>
                    </a:lnR>
                    <a:lnT>
                      <a:noFill/>
                    </a:lnT>
                    <a:lnB>
                      <a:noFill/>
                    </a:lnB>
                    <a:solidFill>
                      <a:srgbClr val="EEEEEE"/>
                    </a:solidFill>
                  </a:tcPr>
                </a:tc>
              </a:tr>
              <a:tr h="0">
                <a:tc>
                  <a:txBody>
                    <a:bodyPr/>
                    <a:lstStyle/>
                    <a:p>
                      <a:r>
                        <a:rPr lang="en-US">
                          <a:effectLst/>
                        </a:rPr>
                        <a:t>100</a:t>
                      </a:r>
                    </a:p>
                  </a:txBody>
                  <a:tcPr anchor="ctr">
                    <a:lnL>
                      <a:noFill/>
                    </a:lnL>
                    <a:lnR>
                      <a:noFill/>
                    </a:lnR>
                    <a:lnT>
                      <a:noFill/>
                    </a:lnT>
                    <a:lnB>
                      <a:noFill/>
                    </a:lnB>
                  </a:tcPr>
                </a:tc>
                <a:tc>
                  <a:txBody>
                    <a:bodyPr/>
                    <a:lstStyle/>
                    <a:p>
                      <a:r>
                        <a:rPr lang="en-US">
                          <a:effectLst/>
                        </a:rPr>
                        <a:t>Zara</a:t>
                      </a:r>
                    </a:p>
                  </a:txBody>
                  <a:tcPr anchor="ctr">
                    <a:lnL>
                      <a:noFill/>
                    </a:lnL>
                    <a:lnR>
                      <a:noFill/>
                    </a:lnR>
                    <a:lnT>
                      <a:noFill/>
                    </a:lnT>
                    <a:lnB>
                      <a:noFill/>
                    </a:lnB>
                  </a:tcPr>
                </a:tc>
                <a:tc>
                  <a:txBody>
                    <a:bodyPr/>
                    <a:lstStyle/>
                    <a:p>
                      <a:r>
                        <a:rPr lang="en-US">
                          <a:effectLst/>
                        </a:rPr>
                        <a:t>Ali</a:t>
                      </a:r>
                    </a:p>
                  </a:txBody>
                  <a:tcPr anchor="ctr">
                    <a:lnL>
                      <a:noFill/>
                    </a:lnL>
                    <a:lnR>
                      <a:noFill/>
                    </a:lnR>
                    <a:lnT>
                      <a:noFill/>
                    </a:lnT>
                    <a:lnB>
                      <a:noFill/>
                    </a:lnB>
                  </a:tcPr>
                </a:tc>
                <a:tc>
                  <a:txBody>
                    <a:bodyPr/>
                    <a:lstStyle/>
                    <a:p>
                      <a:r>
                        <a:rPr lang="en-US">
                          <a:effectLst/>
                        </a:rPr>
                        <a:t>18</a:t>
                      </a:r>
                    </a:p>
                  </a:txBody>
                  <a:tcPr anchor="ctr">
                    <a:lnL>
                      <a:noFill/>
                    </a:lnL>
                    <a:lnR>
                      <a:noFill/>
                    </a:lnR>
                    <a:lnT>
                      <a:noFill/>
                    </a:lnT>
                    <a:lnB>
                      <a:noFill/>
                    </a:lnB>
                  </a:tcPr>
                </a:tc>
              </a:tr>
              <a:tr h="0">
                <a:tc>
                  <a:txBody>
                    <a:bodyPr/>
                    <a:lstStyle/>
                    <a:p>
                      <a:r>
                        <a:rPr lang="en-US">
                          <a:effectLst/>
                        </a:rPr>
                        <a:t>101</a:t>
                      </a:r>
                    </a:p>
                  </a:txBody>
                  <a:tcPr anchor="ctr">
                    <a:lnL>
                      <a:noFill/>
                    </a:lnL>
                    <a:lnR>
                      <a:noFill/>
                    </a:lnR>
                    <a:lnT>
                      <a:noFill/>
                    </a:lnT>
                    <a:lnB>
                      <a:noFill/>
                    </a:lnB>
                  </a:tcPr>
                </a:tc>
                <a:tc>
                  <a:txBody>
                    <a:bodyPr/>
                    <a:lstStyle/>
                    <a:p>
                      <a:r>
                        <a:rPr lang="en-US">
                          <a:effectLst/>
                        </a:rPr>
                        <a:t>Mahnaz</a:t>
                      </a:r>
                    </a:p>
                  </a:txBody>
                  <a:tcPr anchor="ctr">
                    <a:lnL>
                      <a:noFill/>
                    </a:lnL>
                    <a:lnR>
                      <a:noFill/>
                    </a:lnR>
                    <a:lnT>
                      <a:noFill/>
                    </a:lnT>
                    <a:lnB>
                      <a:noFill/>
                    </a:lnB>
                  </a:tcPr>
                </a:tc>
                <a:tc>
                  <a:txBody>
                    <a:bodyPr/>
                    <a:lstStyle/>
                    <a:p>
                      <a:r>
                        <a:rPr lang="en-US">
                          <a:effectLst/>
                        </a:rPr>
                        <a:t>Fatma</a:t>
                      </a:r>
                    </a:p>
                  </a:txBody>
                  <a:tcPr anchor="ctr">
                    <a:lnL>
                      <a:noFill/>
                    </a:lnL>
                    <a:lnR>
                      <a:noFill/>
                    </a:lnR>
                    <a:lnT>
                      <a:noFill/>
                    </a:lnT>
                    <a:lnB>
                      <a:noFill/>
                    </a:lnB>
                  </a:tcPr>
                </a:tc>
                <a:tc>
                  <a:txBody>
                    <a:bodyPr/>
                    <a:lstStyle/>
                    <a:p>
                      <a:r>
                        <a:rPr lang="en-US">
                          <a:effectLst/>
                        </a:rPr>
                        <a:t>25</a:t>
                      </a:r>
                    </a:p>
                  </a:txBody>
                  <a:tcPr anchor="ctr">
                    <a:lnL>
                      <a:noFill/>
                    </a:lnL>
                    <a:lnR>
                      <a:noFill/>
                    </a:lnR>
                    <a:lnT>
                      <a:noFill/>
                    </a:lnT>
                    <a:lnB>
                      <a:noFill/>
                    </a:lnB>
                  </a:tcPr>
                </a:tc>
              </a:tr>
              <a:tr h="0">
                <a:tc>
                  <a:txBody>
                    <a:bodyPr/>
                    <a:lstStyle/>
                    <a:p>
                      <a:r>
                        <a:rPr lang="en-US">
                          <a:effectLst/>
                        </a:rPr>
                        <a:t>102</a:t>
                      </a:r>
                    </a:p>
                  </a:txBody>
                  <a:tcPr anchor="ctr">
                    <a:lnL>
                      <a:noFill/>
                    </a:lnL>
                    <a:lnR>
                      <a:noFill/>
                    </a:lnR>
                    <a:lnT>
                      <a:noFill/>
                    </a:lnT>
                    <a:lnB>
                      <a:noFill/>
                    </a:lnB>
                  </a:tcPr>
                </a:tc>
                <a:tc>
                  <a:txBody>
                    <a:bodyPr/>
                    <a:lstStyle/>
                    <a:p>
                      <a:r>
                        <a:rPr lang="en-US">
                          <a:effectLst/>
                        </a:rPr>
                        <a:t>Zaid</a:t>
                      </a:r>
                    </a:p>
                  </a:txBody>
                  <a:tcPr anchor="ctr">
                    <a:lnL>
                      <a:noFill/>
                    </a:lnL>
                    <a:lnR>
                      <a:noFill/>
                    </a:lnR>
                    <a:lnT>
                      <a:noFill/>
                    </a:lnT>
                    <a:lnB>
                      <a:noFill/>
                    </a:lnB>
                  </a:tcPr>
                </a:tc>
                <a:tc>
                  <a:txBody>
                    <a:bodyPr/>
                    <a:lstStyle/>
                    <a:p>
                      <a:r>
                        <a:rPr lang="en-US">
                          <a:effectLst/>
                        </a:rPr>
                        <a:t>Khan</a:t>
                      </a:r>
                    </a:p>
                  </a:txBody>
                  <a:tcPr anchor="ctr">
                    <a:lnL>
                      <a:noFill/>
                    </a:lnL>
                    <a:lnR>
                      <a:noFill/>
                    </a:lnR>
                    <a:lnT>
                      <a:noFill/>
                    </a:lnT>
                    <a:lnB>
                      <a:noFill/>
                    </a:lnB>
                  </a:tcPr>
                </a:tc>
                <a:tc>
                  <a:txBody>
                    <a:bodyPr/>
                    <a:lstStyle/>
                    <a:p>
                      <a:r>
                        <a:rPr lang="en-US">
                          <a:effectLst/>
                        </a:rPr>
                        <a:t>30</a:t>
                      </a:r>
                    </a:p>
                  </a:txBody>
                  <a:tcPr anchor="ctr">
                    <a:lnL>
                      <a:noFill/>
                    </a:lnL>
                    <a:lnR>
                      <a:noFill/>
                    </a:lnR>
                    <a:lnT>
                      <a:noFill/>
                    </a:lnT>
                    <a:lnB>
                      <a:noFill/>
                    </a:lnB>
                  </a:tcPr>
                </a:tc>
              </a:tr>
              <a:tr h="0">
                <a:tc>
                  <a:txBody>
                    <a:bodyPr/>
                    <a:lstStyle/>
                    <a:p>
                      <a:r>
                        <a:rPr lang="en-US">
                          <a:effectLst/>
                        </a:rPr>
                        <a:t>103</a:t>
                      </a:r>
                    </a:p>
                  </a:txBody>
                  <a:tcPr anchor="ctr">
                    <a:lnL>
                      <a:noFill/>
                    </a:lnL>
                    <a:lnR>
                      <a:noFill/>
                    </a:lnR>
                    <a:lnT>
                      <a:noFill/>
                    </a:lnT>
                    <a:lnB>
                      <a:noFill/>
                    </a:lnB>
                  </a:tcPr>
                </a:tc>
                <a:tc>
                  <a:txBody>
                    <a:bodyPr/>
                    <a:lstStyle/>
                    <a:p>
                      <a:r>
                        <a:rPr lang="en-US">
                          <a:effectLst/>
                        </a:rPr>
                        <a:t>Sumit</a:t>
                      </a:r>
                    </a:p>
                  </a:txBody>
                  <a:tcPr anchor="ctr">
                    <a:lnL>
                      <a:noFill/>
                    </a:lnL>
                    <a:lnR>
                      <a:noFill/>
                    </a:lnR>
                    <a:lnT>
                      <a:noFill/>
                    </a:lnT>
                    <a:lnB>
                      <a:noFill/>
                    </a:lnB>
                  </a:tcPr>
                </a:tc>
                <a:tc>
                  <a:txBody>
                    <a:bodyPr/>
                    <a:lstStyle/>
                    <a:p>
                      <a:r>
                        <a:rPr lang="en-US">
                          <a:effectLst/>
                        </a:rPr>
                        <a:t>Mittal</a:t>
                      </a:r>
                    </a:p>
                  </a:txBody>
                  <a:tcPr anchor="ctr">
                    <a:lnL>
                      <a:noFill/>
                    </a:lnL>
                    <a:lnR>
                      <a:noFill/>
                    </a:lnR>
                    <a:lnT>
                      <a:noFill/>
                    </a:lnT>
                    <a:lnB>
                      <a:noFill/>
                    </a:lnB>
                  </a:tcPr>
                </a:tc>
                <a:tc>
                  <a:txBody>
                    <a:bodyPr/>
                    <a:lstStyle/>
                    <a:p>
                      <a:r>
                        <a:rPr lang="en-US" dirty="0">
                          <a:effectLst/>
                        </a:rPr>
                        <a:t>28</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386988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INSERT Operation</a:t>
            </a:r>
            <a:r>
              <a:rPr lang="en-US" dirty="0" smtClean="0"/>
              <a:t>:</a:t>
            </a:r>
            <a:endParaRPr lang="en-US" dirty="0"/>
          </a:p>
        </p:txBody>
      </p:sp>
      <p:sp>
        <p:nvSpPr>
          <p:cNvPr id="3" name="Content Placeholder 2"/>
          <p:cNvSpPr>
            <a:spLocks noGrp="1"/>
          </p:cNvSpPr>
          <p:nvPr>
            <p:ph idx="1"/>
          </p:nvPr>
        </p:nvSpPr>
        <p:spPr>
          <a:xfrm>
            <a:off x="412123" y="1442434"/>
            <a:ext cx="9569003" cy="5100033"/>
          </a:xfrm>
        </p:spPr>
        <p:txBody>
          <a:bodyPr numCol="2">
            <a:normAutofit fontScale="62500" lnSpcReduction="20000"/>
          </a:bodyPr>
          <a:lstStyle/>
          <a:p>
            <a:r>
              <a:rPr lang="en-US" dirty="0" smtClean="0"/>
              <a:t>Following </a:t>
            </a:r>
            <a:r>
              <a:rPr lang="en-US" dirty="0"/>
              <a:t>example shows how we can execute SQL INSERT statement using JTSL in JSP programming:</a:t>
            </a:r>
          </a:p>
          <a:p>
            <a:r>
              <a:rPr lang="en-US" dirty="0" smtClean="0"/>
              <a:t>&lt;%@ </a:t>
            </a:r>
            <a:r>
              <a:rPr lang="en-US" dirty="0"/>
              <a:t>page import="java.io.*,</a:t>
            </a:r>
            <a:r>
              <a:rPr lang="en-US" dirty="0" err="1"/>
              <a:t>java.util</a:t>
            </a:r>
            <a:r>
              <a:rPr lang="en-US" dirty="0"/>
              <a:t>.*,</a:t>
            </a:r>
            <a:r>
              <a:rPr lang="en-US" dirty="0" err="1"/>
              <a:t>java.sql</a:t>
            </a:r>
            <a:r>
              <a:rPr lang="en-US" dirty="0"/>
              <a:t>.*"%&gt;</a:t>
            </a:r>
          </a:p>
          <a:p>
            <a:r>
              <a:rPr lang="en-US" dirty="0"/>
              <a:t>&lt;%@ page import="</a:t>
            </a:r>
            <a:r>
              <a:rPr lang="en-US" dirty="0" err="1"/>
              <a:t>javax.servlet.http</a:t>
            </a:r>
            <a:r>
              <a:rPr lang="en-US" dirty="0"/>
              <a:t>.*,</a:t>
            </a:r>
            <a:r>
              <a:rPr lang="en-US" dirty="0" err="1"/>
              <a:t>javax.servlet</a:t>
            </a:r>
            <a:r>
              <a:rPr lang="en-US" dirty="0"/>
              <a:t>.*" %&gt;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a:t>
            </a:r>
            <a:r>
              <a:rPr lang="en-US" dirty="0" err="1"/>
              <a:t>sql</a:t>
            </a:r>
            <a:r>
              <a:rPr lang="en-US" dirty="0"/>
              <a:t>" prefix="</a:t>
            </a:r>
            <a:r>
              <a:rPr lang="en-US" dirty="0" err="1"/>
              <a:t>sql</a:t>
            </a:r>
            <a:r>
              <a:rPr lang="en-US" dirty="0"/>
              <a:t>"%&gt;</a:t>
            </a:r>
          </a:p>
          <a:p>
            <a:r>
              <a:rPr lang="en-US" dirty="0" smtClean="0"/>
              <a:t>&lt;</a:t>
            </a:r>
            <a:r>
              <a:rPr lang="en-US" dirty="0"/>
              <a:t>html&gt;</a:t>
            </a:r>
          </a:p>
          <a:p>
            <a:r>
              <a:rPr lang="en-US" dirty="0"/>
              <a:t>&lt;head</a:t>
            </a:r>
            <a:r>
              <a:rPr lang="en-US" dirty="0" smtClean="0"/>
              <a:t>&gt;&lt;</a:t>
            </a:r>
            <a:r>
              <a:rPr lang="en-US" dirty="0"/>
              <a:t>title&gt;JINSERT Operation&lt;/title</a:t>
            </a:r>
            <a:r>
              <a:rPr lang="en-US" dirty="0" smtClean="0"/>
              <a:t>&gt;&lt;/</a:t>
            </a:r>
            <a:r>
              <a:rPr lang="en-US" dirty="0"/>
              <a:t>head&gt;</a:t>
            </a:r>
          </a:p>
          <a:p>
            <a:r>
              <a:rPr lang="en-US" dirty="0"/>
              <a:t>&lt;body&gt;</a:t>
            </a:r>
          </a:p>
          <a:p>
            <a:r>
              <a:rPr lang="en-US" dirty="0"/>
              <a:t> </a:t>
            </a:r>
            <a:r>
              <a:rPr lang="en-US" dirty="0" smtClean="0"/>
              <a:t>&lt;</a:t>
            </a:r>
            <a:r>
              <a:rPr lang="en-US" dirty="0" err="1"/>
              <a:t>sql:setDataSource</a:t>
            </a:r>
            <a:r>
              <a:rPr lang="en-US" dirty="0"/>
              <a:t> </a:t>
            </a:r>
            <a:r>
              <a:rPr lang="en-US" dirty="0" err="1"/>
              <a:t>var</a:t>
            </a:r>
            <a:r>
              <a:rPr lang="en-US" dirty="0"/>
              <a:t>="snapshot" driver="</a:t>
            </a:r>
            <a:r>
              <a:rPr lang="en-US" dirty="0" err="1"/>
              <a:t>com.mysql.jdbc.Driver</a:t>
            </a:r>
            <a:r>
              <a:rPr lang="en-US" dirty="0"/>
              <a:t>"</a:t>
            </a:r>
          </a:p>
          <a:p>
            <a:r>
              <a:rPr lang="en-US" dirty="0"/>
              <a:t>     </a:t>
            </a:r>
            <a:r>
              <a:rPr lang="en-US" dirty="0" err="1"/>
              <a:t>url</a:t>
            </a:r>
            <a:r>
              <a:rPr lang="en-US" dirty="0"/>
              <a:t>="</a:t>
            </a:r>
            <a:r>
              <a:rPr lang="en-US" dirty="0" err="1"/>
              <a:t>jdbc:mysql</a:t>
            </a:r>
            <a:r>
              <a:rPr lang="en-US" dirty="0"/>
              <a:t>://localhost/TEST"</a:t>
            </a:r>
          </a:p>
          <a:p>
            <a:r>
              <a:rPr lang="en-US" dirty="0"/>
              <a:t>     user="root"  password="pass123"/&gt;</a:t>
            </a:r>
          </a:p>
          <a:p>
            <a:r>
              <a:rPr lang="en-US" dirty="0" smtClean="0"/>
              <a:t>&lt;</a:t>
            </a:r>
            <a:r>
              <a:rPr lang="en-US" dirty="0" err="1"/>
              <a:t>sql:update</a:t>
            </a:r>
            <a:r>
              <a:rPr lang="en-US" dirty="0"/>
              <a:t> </a:t>
            </a:r>
            <a:r>
              <a:rPr lang="en-US" dirty="0" err="1"/>
              <a:t>dataSource</a:t>
            </a:r>
            <a:r>
              <a:rPr lang="en-US" dirty="0"/>
              <a:t>="${snapshot}" </a:t>
            </a:r>
            <a:r>
              <a:rPr lang="en-US" dirty="0" err="1"/>
              <a:t>var</a:t>
            </a:r>
            <a:r>
              <a:rPr lang="en-US" dirty="0"/>
              <a:t>="result"&gt;</a:t>
            </a:r>
          </a:p>
          <a:p>
            <a:r>
              <a:rPr lang="en-US" dirty="0"/>
              <a:t>INSERT INTO Employees VALUES (104, 2, '</a:t>
            </a:r>
            <a:r>
              <a:rPr lang="en-US" dirty="0" err="1"/>
              <a:t>Nuha</a:t>
            </a:r>
            <a:r>
              <a:rPr lang="en-US" dirty="0"/>
              <a:t>', 'Ali');</a:t>
            </a:r>
          </a:p>
          <a:p>
            <a:r>
              <a:rPr lang="en-US" dirty="0"/>
              <a:t>&lt;/</a:t>
            </a:r>
            <a:r>
              <a:rPr lang="en-US" dirty="0" err="1"/>
              <a:t>sql:update</a:t>
            </a:r>
            <a:r>
              <a:rPr lang="en-US" dirty="0"/>
              <a:t>&gt;</a:t>
            </a:r>
          </a:p>
          <a:p>
            <a:r>
              <a:rPr lang="en-US" dirty="0" smtClean="0"/>
              <a:t>&lt;</a:t>
            </a:r>
            <a:r>
              <a:rPr lang="en-US" dirty="0" err="1"/>
              <a:t>sql:query</a:t>
            </a:r>
            <a:r>
              <a:rPr lang="en-US" dirty="0"/>
              <a:t> </a:t>
            </a:r>
            <a:r>
              <a:rPr lang="en-US" dirty="0" err="1"/>
              <a:t>dataSource</a:t>
            </a:r>
            <a:r>
              <a:rPr lang="en-US" dirty="0"/>
              <a:t>="${snapshot}" </a:t>
            </a:r>
            <a:r>
              <a:rPr lang="en-US" dirty="0" err="1"/>
              <a:t>var</a:t>
            </a:r>
            <a:r>
              <a:rPr lang="en-US" dirty="0"/>
              <a:t>="result"&gt;</a:t>
            </a:r>
          </a:p>
          <a:p>
            <a:r>
              <a:rPr lang="en-US" dirty="0"/>
              <a:t>SELECT * from Employees;</a:t>
            </a:r>
          </a:p>
          <a:p>
            <a:r>
              <a:rPr lang="en-US" dirty="0"/>
              <a:t>&lt;/</a:t>
            </a:r>
            <a:r>
              <a:rPr lang="en-US" dirty="0" err="1"/>
              <a:t>sql:query</a:t>
            </a:r>
            <a:r>
              <a:rPr lang="en-US" dirty="0" smtClean="0"/>
              <a:t>&gt; </a:t>
            </a:r>
            <a:endParaRPr lang="en-US" dirty="0"/>
          </a:p>
          <a:p>
            <a:r>
              <a:rPr lang="en-US" dirty="0"/>
              <a:t>&lt;table border="1" width="100%"&gt;</a:t>
            </a:r>
          </a:p>
          <a:p>
            <a:r>
              <a:rPr lang="en-US" dirty="0"/>
              <a:t>&lt;</a:t>
            </a:r>
            <a:r>
              <a:rPr lang="en-US" dirty="0" err="1"/>
              <a:t>tr</a:t>
            </a:r>
            <a:r>
              <a:rPr lang="en-US" dirty="0"/>
              <a:t>&gt;</a:t>
            </a:r>
          </a:p>
          <a:p>
            <a:r>
              <a:rPr lang="en-US" dirty="0"/>
              <a:t>   &lt;</a:t>
            </a:r>
            <a:r>
              <a:rPr lang="en-US" dirty="0" err="1"/>
              <a:t>th</a:t>
            </a:r>
            <a:r>
              <a:rPr lang="en-US" dirty="0"/>
              <a:t>&gt;</a:t>
            </a:r>
            <a:r>
              <a:rPr lang="en-US" dirty="0" err="1"/>
              <a:t>Emp</a:t>
            </a:r>
            <a:r>
              <a:rPr lang="en-US" dirty="0"/>
              <a:t> ID&lt;/</a:t>
            </a:r>
            <a:r>
              <a:rPr lang="en-US" dirty="0" err="1"/>
              <a:t>th</a:t>
            </a:r>
            <a:r>
              <a:rPr lang="en-US" dirty="0"/>
              <a:t>&gt;</a:t>
            </a:r>
          </a:p>
          <a:p>
            <a:r>
              <a:rPr lang="en-US" dirty="0"/>
              <a:t>   &lt;</a:t>
            </a:r>
            <a:r>
              <a:rPr lang="en-US" dirty="0" err="1"/>
              <a:t>th</a:t>
            </a:r>
            <a:r>
              <a:rPr lang="en-US" dirty="0"/>
              <a:t>&gt;First Name&lt;/</a:t>
            </a:r>
            <a:r>
              <a:rPr lang="en-US" dirty="0" err="1"/>
              <a:t>th</a:t>
            </a:r>
            <a:r>
              <a:rPr lang="en-US" dirty="0"/>
              <a:t>&gt;</a:t>
            </a:r>
          </a:p>
          <a:p>
            <a:r>
              <a:rPr lang="en-US" dirty="0"/>
              <a:t>   &lt;</a:t>
            </a:r>
            <a:r>
              <a:rPr lang="en-US" dirty="0" err="1"/>
              <a:t>th</a:t>
            </a:r>
            <a:r>
              <a:rPr lang="en-US" dirty="0"/>
              <a:t>&gt;Last Name&lt;/</a:t>
            </a:r>
            <a:r>
              <a:rPr lang="en-US" dirty="0" err="1"/>
              <a:t>th</a:t>
            </a:r>
            <a:r>
              <a:rPr lang="en-US" dirty="0"/>
              <a:t>&gt;</a:t>
            </a:r>
          </a:p>
          <a:p>
            <a:r>
              <a:rPr lang="en-US" dirty="0"/>
              <a:t>   &lt;</a:t>
            </a:r>
            <a:r>
              <a:rPr lang="en-US" dirty="0" err="1"/>
              <a:t>th</a:t>
            </a:r>
            <a:r>
              <a:rPr lang="en-US" dirty="0"/>
              <a:t>&gt;Age&lt;/</a:t>
            </a:r>
            <a:r>
              <a:rPr lang="en-US" dirty="0" err="1"/>
              <a:t>th</a:t>
            </a:r>
            <a:r>
              <a:rPr lang="en-US" dirty="0"/>
              <a:t>&gt;</a:t>
            </a:r>
          </a:p>
          <a:p>
            <a:r>
              <a:rPr lang="en-US" dirty="0"/>
              <a:t>&lt;/</a:t>
            </a:r>
            <a:r>
              <a:rPr lang="en-US" dirty="0" err="1"/>
              <a:t>tr</a:t>
            </a:r>
            <a:r>
              <a:rPr lang="en-US" dirty="0"/>
              <a:t>&gt;</a:t>
            </a:r>
          </a:p>
          <a:p>
            <a:r>
              <a:rPr lang="en-US" dirty="0"/>
              <a:t>&lt;</a:t>
            </a:r>
            <a:r>
              <a:rPr lang="en-US" dirty="0" err="1"/>
              <a:t>c:forEach</a:t>
            </a:r>
            <a:r>
              <a:rPr lang="en-US" dirty="0"/>
              <a:t> </a:t>
            </a:r>
            <a:r>
              <a:rPr lang="en-US" dirty="0" err="1"/>
              <a:t>var</a:t>
            </a:r>
            <a:r>
              <a:rPr lang="en-US" dirty="0"/>
              <a:t>="row" items="${</a:t>
            </a:r>
            <a:r>
              <a:rPr lang="en-US" dirty="0" err="1"/>
              <a:t>result.rows</a:t>
            </a:r>
            <a:r>
              <a:rPr lang="en-US" dirty="0"/>
              <a:t>}"&gt;</a:t>
            </a:r>
          </a:p>
          <a:p>
            <a:r>
              <a:rPr lang="en-US" dirty="0"/>
              <a:t>&lt;</a:t>
            </a:r>
            <a:r>
              <a:rPr lang="en-US" dirty="0" err="1"/>
              <a:t>tr</a:t>
            </a:r>
            <a:r>
              <a:rPr lang="en-US" dirty="0"/>
              <a:t>&gt;</a:t>
            </a:r>
          </a:p>
          <a:p>
            <a:r>
              <a:rPr lang="en-US" dirty="0"/>
              <a:t>   &lt;td&gt;&lt;</a:t>
            </a:r>
            <a:r>
              <a:rPr lang="en-US" dirty="0" err="1"/>
              <a:t>c:out</a:t>
            </a:r>
            <a:r>
              <a:rPr lang="en-US" dirty="0"/>
              <a:t> value="${row.id}"/&gt;&lt;/td&gt;</a:t>
            </a:r>
          </a:p>
          <a:p>
            <a:r>
              <a:rPr lang="en-US" dirty="0"/>
              <a:t>   &lt;td&gt;&lt;</a:t>
            </a:r>
            <a:r>
              <a:rPr lang="en-US" dirty="0" err="1"/>
              <a:t>c:out</a:t>
            </a:r>
            <a:r>
              <a:rPr lang="en-US" dirty="0"/>
              <a:t> value="${</a:t>
            </a:r>
            <a:r>
              <a:rPr lang="en-US" dirty="0" err="1"/>
              <a:t>row.first</a:t>
            </a:r>
            <a:r>
              <a:rPr lang="en-US" dirty="0"/>
              <a:t>}"/&gt;&lt;/td&gt;</a:t>
            </a:r>
          </a:p>
          <a:p>
            <a:r>
              <a:rPr lang="en-US" dirty="0"/>
              <a:t>   &lt;td&gt;&lt;</a:t>
            </a:r>
            <a:r>
              <a:rPr lang="en-US" dirty="0" err="1"/>
              <a:t>c:out</a:t>
            </a:r>
            <a:r>
              <a:rPr lang="en-US" dirty="0"/>
              <a:t> value="${</a:t>
            </a:r>
            <a:r>
              <a:rPr lang="en-US" dirty="0" err="1"/>
              <a:t>row.last</a:t>
            </a:r>
            <a:r>
              <a:rPr lang="en-US" dirty="0"/>
              <a:t>}"/&gt;&lt;/td&gt;</a:t>
            </a:r>
          </a:p>
          <a:p>
            <a:r>
              <a:rPr lang="en-US" dirty="0"/>
              <a:t>   &lt;td&gt;&lt;</a:t>
            </a:r>
            <a:r>
              <a:rPr lang="en-US" dirty="0" err="1"/>
              <a:t>c:out</a:t>
            </a:r>
            <a:r>
              <a:rPr lang="en-US" dirty="0"/>
              <a:t> value="${</a:t>
            </a:r>
            <a:r>
              <a:rPr lang="en-US" dirty="0" err="1"/>
              <a:t>row.age</a:t>
            </a:r>
            <a:r>
              <a:rPr lang="en-US" dirty="0"/>
              <a:t>}"/&gt;&lt;/td&gt;</a:t>
            </a:r>
          </a:p>
          <a:p>
            <a:r>
              <a:rPr lang="en-US" dirty="0"/>
              <a:t>&lt;/</a:t>
            </a:r>
            <a:r>
              <a:rPr lang="en-US" dirty="0" err="1"/>
              <a:t>tr</a:t>
            </a:r>
            <a:r>
              <a:rPr lang="en-US" dirty="0"/>
              <a:t>&gt;</a:t>
            </a:r>
          </a:p>
          <a:p>
            <a:r>
              <a:rPr lang="en-US" dirty="0"/>
              <a:t>&lt;/</a:t>
            </a:r>
            <a:r>
              <a:rPr lang="en-US" dirty="0" err="1"/>
              <a:t>c:forEach</a:t>
            </a:r>
            <a:r>
              <a:rPr lang="en-US" dirty="0"/>
              <a:t>&gt;</a:t>
            </a:r>
          </a:p>
          <a:p>
            <a:r>
              <a:rPr lang="en-US" dirty="0"/>
              <a:t>&lt;/table&gt;</a:t>
            </a:r>
          </a:p>
          <a:p>
            <a:r>
              <a:rPr lang="en-US" dirty="0"/>
              <a:t> </a:t>
            </a:r>
            <a:r>
              <a:rPr lang="en-US" dirty="0" smtClean="0"/>
              <a:t>&lt;/</a:t>
            </a:r>
            <a:r>
              <a:rPr lang="en-US" dirty="0"/>
              <a:t>body&gt;</a:t>
            </a:r>
          </a:p>
          <a:p>
            <a:r>
              <a:rPr lang="en-US" dirty="0"/>
              <a:t>&lt;/html&gt;</a:t>
            </a:r>
          </a:p>
        </p:txBody>
      </p:sp>
    </p:spTree>
    <p:extLst>
      <p:ext uri="{BB962C8B-B14F-4D97-AF65-F5344CB8AC3E}">
        <p14:creationId xmlns:p14="http://schemas.microsoft.com/office/powerpoint/2010/main" val="444281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DELETE Operation</a:t>
            </a:r>
            <a:r>
              <a:rPr lang="en-US" dirty="0" smtClean="0"/>
              <a:t>:</a:t>
            </a:r>
            <a:endParaRPr lang="en-US" dirty="0"/>
          </a:p>
        </p:txBody>
      </p:sp>
      <p:sp>
        <p:nvSpPr>
          <p:cNvPr id="3" name="Content Placeholder 2"/>
          <p:cNvSpPr>
            <a:spLocks noGrp="1"/>
          </p:cNvSpPr>
          <p:nvPr>
            <p:ph idx="1"/>
          </p:nvPr>
        </p:nvSpPr>
        <p:spPr>
          <a:xfrm>
            <a:off x="412123" y="1442434"/>
            <a:ext cx="9569003" cy="5100033"/>
          </a:xfrm>
        </p:spPr>
        <p:txBody>
          <a:bodyPr numCol="2">
            <a:normAutofit fontScale="62500" lnSpcReduction="20000"/>
          </a:bodyPr>
          <a:lstStyle/>
          <a:p>
            <a:r>
              <a:rPr lang="en-US" dirty="0" smtClean="0"/>
              <a:t>Following </a:t>
            </a:r>
            <a:r>
              <a:rPr lang="en-US" dirty="0"/>
              <a:t>example shows how we can execute SQL DELETE statement using JTSL in JSP programming:</a:t>
            </a:r>
          </a:p>
          <a:p>
            <a:r>
              <a:rPr lang="en-US" dirty="0" smtClean="0"/>
              <a:t>&lt;%@ </a:t>
            </a:r>
            <a:r>
              <a:rPr lang="en-US" dirty="0"/>
              <a:t>page import="java.io.*,</a:t>
            </a:r>
            <a:r>
              <a:rPr lang="en-US" dirty="0" err="1"/>
              <a:t>java.util</a:t>
            </a:r>
            <a:r>
              <a:rPr lang="en-US" dirty="0"/>
              <a:t>.*,</a:t>
            </a:r>
            <a:r>
              <a:rPr lang="en-US" dirty="0" err="1"/>
              <a:t>java.sql</a:t>
            </a:r>
            <a:r>
              <a:rPr lang="en-US" dirty="0"/>
              <a:t>.*"%&gt;</a:t>
            </a:r>
          </a:p>
          <a:p>
            <a:r>
              <a:rPr lang="en-US" dirty="0"/>
              <a:t>&lt;%@ page import="</a:t>
            </a:r>
            <a:r>
              <a:rPr lang="en-US" dirty="0" err="1"/>
              <a:t>javax.servlet.http</a:t>
            </a:r>
            <a:r>
              <a:rPr lang="en-US" dirty="0"/>
              <a:t>.*,</a:t>
            </a:r>
            <a:r>
              <a:rPr lang="en-US" dirty="0" err="1"/>
              <a:t>javax.servlet</a:t>
            </a:r>
            <a:r>
              <a:rPr lang="en-US" dirty="0"/>
              <a:t>.*" %&gt;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a:t>
            </a:r>
            <a:r>
              <a:rPr lang="en-US" dirty="0" err="1"/>
              <a:t>sql</a:t>
            </a:r>
            <a:r>
              <a:rPr lang="en-US" dirty="0"/>
              <a:t>" prefix="</a:t>
            </a:r>
            <a:r>
              <a:rPr lang="en-US" dirty="0" err="1"/>
              <a:t>sql</a:t>
            </a:r>
            <a:r>
              <a:rPr lang="en-US" dirty="0"/>
              <a:t>"%&gt;</a:t>
            </a:r>
          </a:p>
          <a:p>
            <a:r>
              <a:rPr lang="en-US" dirty="0" smtClean="0"/>
              <a:t>&lt;</a:t>
            </a:r>
            <a:r>
              <a:rPr lang="en-US" dirty="0"/>
              <a:t>html&gt;</a:t>
            </a:r>
          </a:p>
          <a:p>
            <a:r>
              <a:rPr lang="en-US" dirty="0"/>
              <a:t>&lt;head</a:t>
            </a:r>
            <a:r>
              <a:rPr lang="en-US" dirty="0" smtClean="0"/>
              <a:t>&gt;&lt;</a:t>
            </a:r>
            <a:r>
              <a:rPr lang="en-US" dirty="0"/>
              <a:t>title&gt;DELETE Operation&lt;/title</a:t>
            </a:r>
            <a:r>
              <a:rPr lang="en-US" dirty="0" smtClean="0"/>
              <a:t>&gt;&lt;/</a:t>
            </a:r>
            <a:r>
              <a:rPr lang="en-US" dirty="0"/>
              <a:t>head&gt;</a:t>
            </a:r>
          </a:p>
          <a:p>
            <a:r>
              <a:rPr lang="en-US" dirty="0"/>
              <a:t>&lt;body&gt;</a:t>
            </a:r>
          </a:p>
          <a:p>
            <a:r>
              <a:rPr lang="en-US" dirty="0" smtClean="0"/>
              <a:t>&lt;</a:t>
            </a:r>
            <a:r>
              <a:rPr lang="en-US" dirty="0" err="1"/>
              <a:t>sql:setDataSource</a:t>
            </a:r>
            <a:r>
              <a:rPr lang="en-US" dirty="0"/>
              <a:t> </a:t>
            </a:r>
            <a:r>
              <a:rPr lang="en-US" dirty="0" err="1"/>
              <a:t>var</a:t>
            </a:r>
            <a:r>
              <a:rPr lang="en-US" dirty="0"/>
              <a:t>="snapshot" driver="</a:t>
            </a:r>
            <a:r>
              <a:rPr lang="en-US" dirty="0" err="1"/>
              <a:t>com.mysql.jdbc.Driver</a:t>
            </a:r>
            <a:r>
              <a:rPr lang="en-US" dirty="0"/>
              <a:t>"</a:t>
            </a:r>
          </a:p>
          <a:p>
            <a:r>
              <a:rPr lang="en-US" dirty="0"/>
              <a:t>     </a:t>
            </a:r>
            <a:r>
              <a:rPr lang="en-US" dirty="0" err="1"/>
              <a:t>url</a:t>
            </a:r>
            <a:r>
              <a:rPr lang="en-US" dirty="0"/>
              <a:t>="</a:t>
            </a:r>
            <a:r>
              <a:rPr lang="en-US" dirty="0" err="1"/>
              <a:t>jdbc:mysql</a:t>
            </a:r>
            <a:r>
              <a:rPr lang="en-US" dirty="0"/>
              <a:t>://localhost/TEST"</a:t>
            </a:r>
          </a:p>
          <a:p>
            <a:r>
              <a:rPr lang="en-US" dirty="0"/>
              <a:t>     user="root"  password="pass123"/&gt;</a:t>
            </a:r>
          </a:p>
          <a:p>
            <a:r>
              <a:rPr lang="en-US" dirty="0" smtClean="0"/>
              <a:t>&lt;</a:t>
            </a:r>
            <a:r>
              <a:rPr lang="en-US" dirty="0" err="1"/>
              <a:t>c:set</a:t>
            </a:r>
            <a:r>
              <a:rPr lang="en-US" dirty="0"/>
              <a:t> </a:t>
            </a:r>
            <a:r>
              <a:rPr lang="en-US" dirty="0" err="1"/>
              <a:t>var</a:t>
            </a:r>
            <a:r>
              <a:rPr lang="en-US" dirty="0"/>
              <a:t>="</a:t>
            </a:r>
            <a:r>
              <a:rPr lang="en-US" dirty="0" err="1"/>
              <a:t>empId</a:t>
            </a:r>
            <a:r>
              <a:rPr lang="en-US" dirty="0"/>
              <a:t>" value="103"/&gt;</a:t>
            </a:r>
          </a:p>
          <a:p>
            <a:r>
              <a:rPr lang="en-US" dirty="0" smtClean="0"/>
              <a:t>&lt;</a:t>
            </a:r>
            <a:r>
              <a:rPr lang="en-US" dirty="0" err="1"/>
              <a:t>sql:update</a:t>
            </a:r>
            <a:r>
              <a:rPr lang="en-US" dirty="0"/>
              <a:t> </a:t>
            </a:r>
            <a:r>
              <a:rPr lang="en-US" dirty="0" err="1"/>
              <a:t>dataSource</a:t>
            </a:r>
            <a:r>
              <a:rPr lang="en-US" dirty="0"/>
              <a:t>="${snapshot}" </a:t>
            </a:r>
            <a:r>
              <a:rPr lang="en-US" dirty="0" err="1"/>
              <a:t>var</a:t>
            </a:r>
            <a:r>
              <a:rPr lang="en-US" dirty="0"/>
              <a:t>="count"&gt;</a:t>
            </a:r>
          </a:p>
          <a:p>
            <a:r>
              <a:rPr lang="en-US" dirty="0"/>
              <a:t>  DELETE FROM Employees WHERE Id = ?</a:t>
            </a:r>
          </a:p>
          <a:p>
            <a:r>
              <a:rPr lang="en-US" dirty="0"/>
              <a:t>  &lt;</a:t>
            </a:r>
            <a:r>
              <a:rPr lang="en-US" dirty="0" err="1"/>
              <a:t>sql:param</a:t>
            </a:r>
            <a:r>
              <a:rPr lang="en-US" dirty="0"/>
              <a:t> value="${</a:t>
            </a:r>
            <a:r>
              <a:rPr lang="en-US" dirty="0" err="1"/>
              <a:t>empId</a:t>
            </a:r>
            <a:r>
              <a:rPr lang="en-US" dirty="0"/>
              <a:t>}" /&gt;</a:t>
            </a:r>
          </a:p>
          <a:p>
            <a:r>
              <a:rPr lang="en-US" dirty="0"/>
              <a:t>&lt;/</a:t>
            </a:r>
            <a:r>
              <a:rPr lang="en-US" dirty="0" err="1"/>
              <a:t>sql:update</a:t>
            </a:r>
            <a:r>
              <a:rPr lang="en-US" dirty="0"/>
              <a:t>&gt;</a:t>
            </a:r>
          </a:p>
          <a:p>
            <a:r>
              <a:rPr lang="en-US" dirty="0" smtClean="0"/>
              <a:t>&lt;</a:t>
            </a:r>
            <a:r>
              <a:rPr lang="en-US" dirty="0" err="1"/>
              <a:t>sql:query</a:t>
            </a:r>
            <a:r>
              <a:rPr lang="en-US" dirty="0"/>
              <a:t> </a:t>
            </a:r>
            <a:r>
              <a:rPr lang="en-US" dirty="0" err="1"/>
              <a:t>dataSource</a:t>
            </a:r>
            <a:r>
              <a:rPr lang="en-US" dirty="0"/>
              <a:t>="${snapshot}" </a:t>
            </a:r>
            <a:r>
              <a:rPr lang="en-US" dirty="0" err="1"/>
              <a:t>var</a:t>
            </a:r>
            <a:r>
              <a:rPr lang="en-US" dirty="0"/>
              <a:t>="result"&gt;</a:t>
            </a:r>
          </a:p>
          <a:p>
            <a:r>
              <a:rPr lang="en-US" dirty="0"/>
              <a:t>   SELECT * from Employees;</a:t>
            </a:r>
          </a:p>
          <a:p>
            <a:r>
              <a:rPr lang="en-US" dirty="0"/>
              <a:t>&lt;/</a:t>
            </a:r>
            <a:r>
              <a:rPr lang="en-US" dirty="0" err="1"/>
              <a:t>sql:query</a:t>
            </a:r>
            <a:r>
              <a:rPr lang="en-US" dirty="0"/>
              <a:t>&gt;</a:t>
            </a:r>
          </a:p>
          <a:p>
            <a:r>
              <a:rPr lang="en-US" dirty="0" smtClean="0"/>
              <a:t>&lt;</a:t>
            </a:r>
            <a:r>
              <a:rPr lang="en-US" dirty="0"/>
              <a:t>table border="1" width="100%"&gt;</a:t>
            </a:r>
          </a:p>
          <a:p>
            <a:r>
              <a:rPr lang="en-US" dirty="0"/>
              <a:t>&lt;</a:t>
            </a:r>
            <a:r>
              <a:rPr lang="en-US" dirty="0" err="1"/>
              <a:t>tr</a:t>
            </a:r>
            <a:r>
              <a:rPr lang="en-US" dirty="0"/>
              <a:t>&gt;</a:t>
            </a:r>
          </a:p>
          <a:p>
            <a:r>
              <a:rPr lang="en-US" dirty="0"/>
              <a:t>   &lt;</a:t>
            </a:r>
            <a:r>
              <a:rPr lang="en-US" dirty="0" err="1"/>
              <a:t>th</a:t>
            </a:r>
            <a:r>
              <a:rPr lang="en-US" dirty="0"/>
              <a:t>&gt;</a:t>
            </a:r>
            <a:r>
              <a:rPr lang="en-US" dirty="0" err="1"/>
              <a:t>Emp</a:t>
            </a:r>
            <a:r>
              <a:rPr lang="en-US" dirty="0"/>
              <a:t> ID&lt;/</a:t>
            </a:r>
            <a:r>
              <a:rPr lang="en-US" dirty="0" err="1"/>
              <a:t>th</a:t>
            </a:r>
            <a:r>
              <a:rPr lang="en-US" dirty="0"/>
              <a:t>&gt;</a:t>
            </a:r>
          </a:p>
          <a:p>
            <a:r>
              <a:rPr lang="en-US" dirty="0"/>
              <a:t>   &lt;</a:t>
            </a:r>
            <a:r>
              <a:rPr lang="en-US" dirty="0" err="1"/>
              <a:t>th</a:t>
            </a:r>
            <a:r>
              <a:rPr lang="en-US" dirty="0"/>
              <a:t>&gt;First Name&lt;/</a:t>
            </a:r>
            <a:r>
              <a:rPr lang="en-US" dirty="0" err="1"/>
              <a:t>th</a:t>
            </a:r>
            <a:r>
              <a:rPr lang="en-US" dirty="0"/>
              <a:t>&gt;</a:t>
            </a:r>
          </a:p>
          <a:p>
            <a:r>
              <a:rPr lang="en-US" dirty="0"/>
              <a:t>   &lt;</a:t>
            </a:r>
            <a:r>
              <a:rPr lang="en-US" dirty="0" err="1"/>
              <a:t>th</a:t>
            </a:r>
            <a:r>
              <a:rPr lang="en-US" dirty="0"/>
              <a:t>&gt;Last Name&lt;/</a:t>
            </a:r>
            <a:r>
              <a:rPr lang="en-US" dirty="0" err="1"/>
              <a:t>th</a:t>
            </a:r>
            <a:r>
              <a:rPr lang="en-US" dirty="0"/>
              <a:t>&gt;</a:t>
            </a:r>
          </a:p>
          <a:p>
            <a:r>
              <a:rPr lang="en-US" dirty="0"/>
              <a:t>   &lt;</a:t>
            </a:r>
            <a:r>
              <a:rPr lang="en-US" dirty="0" err="1"/>
              <a:t>th</a:t>
            </a:r>
            <a:r>
              <a:rPr lang="en-US" dirty="0"/>
              <a:t>&gt;Age&lt;/</a:t>
            </a:r>
            <a:r>
              <a:rPr lang="en-US" dirty="0" err="1"/>
              <a:t>th</a:t>
            </a:r>
            <a:r>
              <a:rPr lang="en-US" dirty="0"/>
              <a:t>&gt;</a:t>
            </a:r>
          </a:p>
          <a:p>
            <a:r>
              <a:rPr lang="en-US" dirty="0"/>
              <a:t>&lt;/</a:t>
            </a:r>
            <a:r>
              <a:rPr lang="en-US" dirty="0" err="1"/>
              <a:t>tr</a:t>
            </a:r>
            <a:r>
              <a:rPr lang="en-US" dirty="0"/>
              <a:t>&gt;</a:t>
            </a:r>
          </a:p>
          <a:p>
            <a:r>
              <a:rPr lang="en-US" dirty="0"/>
              <a:t>&lt;</a:t>
            </a:r>
            <a:r>
              <a:rPr lang="en-US" dirty="0" err="1"/>
              <a:t>c:forEach</a:t>
            </a:r>
            <a:r>
              <a:rPr lang="en-US" dirty="0"/>
              <a:t> </a:t>
            </a:r>
            <a:r>
              <a:rPr lang="en-US" dirty="0" err="1"/>
              <a:t>var</a:t>
            </a:r>
            <a:r>
              <a:rPr lang="en-US" dirty="0"/>
              <a:t>="row" items="${</a:t>
            </a:r>
            <a:r>
              <a:rPr lang="en-US" dirty="0" err="1"/>
              <a:t>result.rows</a:t>
            </a:r>
            <a:r>
              <a:rPr lang="en-US" dirty="0"/>
              <a:t>}"&gt;</a:t>
            </a:r>
          </a:p>
          <a:p>
            <a:r>
              <a:rPr lang="en-US" dirty="0"/>
              <a:t>&lt;</a:t>
            </a:r>
            <a:r>
              <a:rPr lang="en-US" dirty="0" err="1"/>
              <a:t>tr</a:t>
            </a:r>
            <a:r>
              <a:rPr lang="en-US" dirty="0"/>
              <a:t>&gt;</a:t>
            </a:r>
          </a:p>
          <a:p>
            <a:r>
              <a:rPr lang="en-US" dirty="0"/>
              <a:t>   &lt;td&gt;&lt;</a:t>
            </a:r>
            <a:r>
              <a:rPr lang="en-US" dirty="0" err="1"/>
              <a:t>c:out</a:t>
            </a:r>
            <a:r>
              <a:rPr lang="en-US" dirty="0"/>
              <a:t> value="${row.id}"/&gt;&lt;/td&gt;</a:t>
            </a:r>
          </a:p>
          <a:p>
            <a:r>
              <a:rPr lang="en-US" dirty="0"/>
              <a:t>   &lt;td&gt;&lt;</a:t>
            </a:r>
            <a:r>
              <a:rPr lang="en-US" dirty="0" err="1"/>
              <a:t>c:out</a:t>
            </a:r>
            <a:r>
              <a:rPr lang="en-US" dirty="0"/>
              <a:t> value="${</a:t>
            </a:r>
            <a:r>
              <a:rPr lang="en-US" dirty="0" err="1"/>
              <a:t>row.first</a:t>
            </a:r>
            <a:r>
              <a:rPr lang="en-US" dirty="0"/>
              <a:t>}"/&gt;&lt;/td&gt;</a:t>
            </a:r>
          </a:p>
          <a:p>
            <a:r>
              <a:rPr lang="en-US" dirty="0"/>
              <a:t>   &lt;td&gt;&lt;</a:t>
            </a:r>
            <a:r>
              <a:rPr lang="en-US" dirty="0" err="1"/>
              <a:t>c:out</a:t>
            </a:r>
            <a:r>
              <a:rPr lang="en-US" dirty="0"/>
              <a:t> value="${</a:t>
            </a:r>
            <a:r>
              <a:rPr lang="en-US" dirty="0" err="1"/>
              <a:t>row.last</a:t>
            </a:r>
            <a:r>
              <a:rPr lang="en-US" dirty="0"/>
              <a:t>}"/&gt;&lt;/td&gt;</a:t>
            </a:r>
          </a:p>
          <a:p>
            <a:r>
              <a:rPr lang="en-US" dirty="0"/>
              <a:t>   &lt;td&gt;&lt;</a:t>
            </a:r>
            <a:r>
              <a:rPr lang="en-US" dirty="0" err="1"/>
              <a:t>c:out</a:t>
            </a:r>
            <a:r>
              <a:rPr lang="en-US" dirty="0"/>
              <a:t> value="${</a:t>
            </a:r>
            <a:r>
              <a:rPr lang="en-US" dirty="0" err="1"/>
              <a:t>row.age</a:t>
            </a:r>
            <a:r>
              <a:rPr lang="en-US" dirty="0"/>
              <a:t>}"/&gt;&lt;/td&gt;</a:t>
            </a:r>
          </a:p>
          <a:p>
            <a:r>
              <a:rPr lang="en-US" dirty="0"/>
              <a:t>&lt;/</a:t>
            </a:r>
            <a:r>
              <a:rPr lang="en-US" dirty="0" err="1"/>
              <a:t>tr</a:t>
            </a:r>
            <a:r>
              <a:rPr lang="en-US" dirty="0"/>
              <a:t>&gt;</a:t>
            </a:r>
          </a:p>
          <a:p>
            <a:r>
              <a:rPr lang="en-US" dirty="0"/>
              <a:t>&lt;/</a:t>
            </a:r>
            <a:r>
              <a:rPr lang="en-US" dirty="0" err="1"/>
              <a:t>c:forEach</a:t>
            </a:r>
            <a:r>
              <a:rPr lang="en-US" dirty="0"/>
              <a:t>&gt;</a:t>
            </a:r>
          </a:p>
          <a:p>
            <a:r>
              <a:rPr lang="en-US" dirty="0"/>
              <a:t>&lt;/table&gt;</a:t>
            </a:r>
          </a:p>
          <a:p>
            <a:r>
              <a:rPr lang="en-US" dirty="0" smtClean="0"/>
              <a:t>&lt;/</a:t>
            </a:r>
            <a:r>
              <a:rPr lang="en-US" dirty="0"/>
              <a:t>body&gt;</a:t>
            </a:r>
          </a:p>
          <a:p>
            <a:r>
              <a:rPr lang="en-US" dirty="0"/>
              <a:t>&lt;/html&gt;</a:t>
            </a:r>
          </a:p>
        </p:txBody>
      </p:sp>
    </p:spTree>
    <p:extLst>
      <p:ext uri="{BB962C8B-B14F-4D97-AF65-F5344CB8AC3E}">
        <p14:creationId xmlns:p14="http://schemas.microsoft.com/office/powerpoint/2010/main" val="24258229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UPDATE Operation:</a:t>
            </a:r>
          </a:p>
        </p:txBody>
      </p:sp>
      <p:sp>
        <p:nvSpPr>
          <p:cNvPr id="3" name="Content Placeholder 2"/>
          <p:cNvSpPr>
            <a:spLocks noGrp="1"/>
          </p:cNvSpPr>
          <p:nvPr>
            <p:ph idx="1"/>
          </p:nvPr>
        </p:nvSpPr>
        <p:spPr>
          <a:xfrm>
            <a:off x="412123" y="1442434"/>
            <a:ext cx="9569003" cy="5100033"/>
          </a:xfrm>
        </p:spPr>
        <p:txBody>
          <a:bodyPr numCol="2">
            <a:normAutofit fontScale="62500" lnSpcReduction="20000"/>
          </a:bodyPr>
          <a:lstStyle/>
          <a:p>
            <a:r>
              <a:rPr lang="en-US" dirty="0" smtClean="0"/>
              <a:t>Following </a:t>
            </a:r>
            <a:r>
              <a:rPr lang="en-US" dirty="0"/>
              <a:t>example shows how we can execute SQL UPDATE statement using JTSL in JSP programming:</a:t>
            </a:r>
          </a:p>
          <a:p>
            <a:r>
              <a:rPr lang="en-US" dirty="0" smtClean="0"/>
              <a:t>&lt;%@ </a:t>
            </a:r>
            <a:r>
              <a:rPr lang="en-US" dirty="0"/>
              <a:t>page import="java.io.*,</a:t>
            </a:r>
            <a:r>
              <a:rPr lang="en-US" dirty="0" err="1"/>
              <a:t>java.util</a:t>
            </a:r>
            <a:r>
              <a:rPr lang="en-US" dirty="0"/>
              <a:t>.*,</a:t>
            </a:r>
            <a:r>
              <a:rPr lang="en-US" dirty="0" err="1"/>
              <a:t>java.sql</a:t>
            </a:r>
            <a:r>
              <a:rPr lang="en-US" dirty="0"/>
              <a:t>.*"%&gt;</a:t>
            </a:r>
          </a:p>
          <a:p>
            <a:r>
              <a:rPr lang="en-US" dirty="0"/>
              <a:t>&lt;%@ page import="</a:t>
            </a:r>
            <a:r>
              <a:rPr lang="en-US" dirty="0" err="1"/>
              <a:t>javax.servlet.http</a:t>
            </a:r>
            <a:r>
              <a:rPr lang="en-US" dirty="0"/>
              <a:t>.*,</a:t>
            </a:r>
            <a:r>
              <a:rPr lang="en-US" dirty="0" err="1"/>
              <a:t>javax.servlet</a:t>
            </a:r>
            <a:r>
              <a:rPr lang="en-US" dirty="0"/>
              <a:t>.*" %&gt;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a:t>
            </a:r>
            <a:r>
              <a:rPr lang="en-US" dirty="0" err="1"/>
              <a:t>sql</a:t>
            </a:r>
            <a:r>
              <a:rPr lang="en-US" dirty="0"/>
              <a:t>" prefix="</a:t>
            </a:r>
            <a:r>
              <a:rPr lang="en-US" dirty="0" err="1"/>
              <a:t>sql</a:t>
            </a:r>
            <a:r>
              <a:rPr lang="en-US" dirty="0"/>
              <a:t>"%&gt;</a:t>
            </a:r>
          </a:p>
          <a:p>
            <a:r>
              <a:rPr lang="en-US" dirty="0" smtClean="0"/>
              <a:t>&lt;</a:t>
            </a:r>
            <a:r>
              <a:rPr lang="en-US" dirty="0"/>
              <a:t>html&gt;</a:t>
            </a:r>
          </a:p>
          <a:p>
            <a:r>
              <a:rPr lang="en-US" dirty="0"/>
              <a:t>&lt;head</a:t>
            </a:r>
            <a:r>
              <a:rPr lang="en-US" dirty="0" smtClean="0"/>
              <a:t>&gt;&lt;</a:t>
            </a:r>
            <a:r>
              <a:rPr lang="en-US" dirty="0"/>
              <a:t>title&gt;DELETE Operation&lt;/title</a:t>
            </a:r>
            <a:r>
              <a:rPr lang="en-US" dirty="0" smtClean="0"/>
              <a:t>&gt;&lt;/</a:t>
            </a:r>
            <a:r>
              <a:rPr lang="en-US" dirty="0"/>
              <a:t>head&gt;</a:t>
            </a:r>
          </a:p>
          <a:p>
            <a:r>
              <a:rPr lang="en-US" dirty="0"/>
              <a:t>&lt;body&gt;</a:t>
            </a:r>
          </a:p>
          <a:p>
            <a:r>
              <a:rPr lang="en-US" dirty="0"/>
              <a:t> </a:t>
            </a:r>
            <a:r>
              <a:rPr lang="en-US" dirty="0" smtClean="0"/>
              <a:t>&lt;</a:t>
            </a:r>
            <a:r>
              <a:rPr lang="en-US" dirty="0" err="1"/>
              <a:t>sql:setDataSource</a:t>
            </a:r>
            <a:r>
              <a:rPr lang="en-US" dirty="0"/>
              <a:t> </a:t>
            </a:r>
            <a:r>
              <a:rPr lang="en-US" dirty="0" err="1"/>
              <a:t>var</a:t>
            </a:r>
            <a:r>
              <a:rPr lang="en-US" dirty="0"/>
              <a:t>="snapshot" driver="</a:t>
            </a:r>
            <a:r>
              <a:rPr lang="en-US" dirty="0" err="1"/>
              <a:t>com.mysql.jdbc.Driver</a:t>
            </a:r>
            <a:r>
              <a:rPr lang="en-US" dirty="0"/>
              <a:t>"</a:t>
            </a:r>
          </a:p>
          <a:p>
            <a:r>
              <a:rPr lang="en-US" dirty="0"/>
              <a:t>     </a:t>
            </a:r>
            <a:r>
              <a:rPr lang="en-US" dirty="0" err="1"/>
              <a:t>url</a:t>
            </a:r>
            <a:r>
              <a:rPr lang="en-US" dirty="0"/>
              <a:t>="</a:t>
            </a:r>
            <a:r>
              <a:rPr lang="en-US" dirty="0" err="1"/>
              <a:t>jdbc:mysql</a:t>
            </a:r>
            <a:r>
              <a:rPr lang="en-US" dirty="0"/>
              <a:t>://localhost/TEST"</a:t>
            </a:r>
          </a:p>
          <a:p>
            <a:r>
              <a:rPr lang="en-US" dirty="0"/>
              <a:t>     user="root"  password="pass123"/&gt;</a:t>
            </a:r>
          </a:p>
          <a:p>
            <a:r>
              <a:rPr lang="en-US" dirty="0"/>
              <a:t> </a:t>
            </a:r>
            <a:r>
              <a:rPr lang="en-US" dirty="0" smtClean="0"/>
              <a:t>&lt;</a:t>
            </a:r>
            <a:r>
              <a:rPr lang="en-US" dirty="0" err="1"/>
              <a:t>c:set</a:t>
            </a:r>
            <a:r>
              <a:rPr lang="en-US" dirty="0"/>
              <a:t> </a:t>
            </a:r>
            <a:r>
              <a:rPr lang="en-US" dirty="0" err="1"/>
              <a:t>var</a:t>
            </a:r>
            <a:r>
              <a:rPr lang="en-US" dirty="0"/>
              <a:t>="</a:t>
            </a:r>
            <a:r>
              <a:rPr lang="en-US" dirty="0" err="1"/>
              <a:t>empId</a:t>
            </a:r>
            <a:r>
              <a:rPr lang="en-US" dirty="0"/>
              <a:t>" value="102"/&gt;</a:t>
            </a:r>
          </a:p>
          <a:p>
            <a:r>
              <a:rPr lang="en-US" dirty="0"/>
              <a:t> </a:t>
            </a:r>
            <a:r>
              <a:rPr lang="en-US" dirty="0" smtClean="0"/>
              <a:t>&lt;</a:t>
            </a:r>
            <a:r>
              <a:rPr lang="en-US" dirty="0" err="1"/>
              <a:t>sql:update</a:t>
            </a:r>
            <a:r>
              <a:rPr lang="en-US" dirty="0"/>
              <a:t> </a:t>
            </a:r>
            <a:r>
              <a:rPr lang="en-US" dirty="0" err="1"/>
              <a:t>dataSource</a:t>
            </a:r>
            <a:r>
              <a:rPr lang="en-US" dirty="0"/>
              <a:t>="${snapshot}" </a:t>
            </a:r>
            <a:r>
              <a:rPr lang="en-US" dirty="0" err="1"/>
              <a:t>var</a:t>
            </a:r>
            <a:r>
              <a:rPr lang="en-US" dirty="0"/>
              <a:t>="count"&gt;</a:t>
            </a:r>
          </a:p>
          <a:p>
            <a:r>
              <a:rPr lang="en-US" dirty="0"/>
              <a:t>  UPDATE Employees SET last = 'Ali'</a:t>
            </a:r>
          </a:p>
          <a:p>
            <a:r>
              <a:rPr lang="en-US" dirty="0"/>
              <a:t>  &lt;</a:t>
            </a:r>
            <a:r>
              <a:rPr lang="en-US" dirty="0" err="1"/>
              <a:t>sql:param</a:t>
            </a:r>
            <a:r>
              <a:rPr lang="en-US" dirty="0"/>
              <a:t> value="${</a:t>
            </a:r>
            <a:r>
              <a:rPr lang="en-US" dirty="0" err="1"/>
              <a:t>empId</a:t>
            </a:r>
            <a:r>
              <a:rPr lang="en-US" dirty="0"/>
              <a:t>}" /&gt;</a:t>
            </a:r>
          </a:p>
          <a:p>
            <a:r>
              <a:rPr lang="en-US" dirty="0"/>
              <a:t>&lt;/</a:t>
            </a:r>
            <a:r>
              <a:rPr lang="en-US" dirty="0" err="1"/>
              <a:t>sql:update</a:t>
            </a:r>
            <a:r>
              <a:rPr lang="en-US" dirty="0"/>
              <a:t>&gt;</a:t>
            </a:r>
          </a:p>
          <a:p>
            <a:r>
              <a:rPr lang="en-US" dirty="0"/>
              <a:t> </a:t>
            </a:r>
            <a:r>
              <a:rPr lang="en-US" dirty="0" smtClean="0"/>
              <a:t>&lt;</a:t>
            </a:r>
            <a:r>
              <a:rPr lang="en-US" dirty="0" err="1"/>
              <a:t>sql:query</a:t>
            </a:r>
            <a:r>
              <a:rPr lang="en-US" dirty="0"/>
              <a:t> </a:t>
            </a:r>
            <a:r>
              <a:rPr lang="en-US" dirty="0" err="1"/>
              <a:t>dataSource</a:t>
            </a:r>
            <a:r>
              <a:rPr lang="en-US" dirty="0"/>
              <a:t>="${snapshot}" </a:t>
            </a:r>
            <a:r>
              <a:rPr lang="en-US" dirty="0" err="1"/>
              <a:t>var</a:t>
            </a:r>
            <a:r>
              <a:rPr lang="en-US" dirty="0"/>
              <a:t>="result"&gt;</a:t>
            </a:r>
          </a:p>
          <a:p>
            <a:r>
              <a:rPr lang="en-US" dirty="0"/>
              <a:t>   SELECT * from Employees;</a:t>
            </a:r>
          </a:p>
          <a:p>
            <a:r>
              <a:rPr lang="en-US" dirty="0"/>
              <a:t>&lt;/</a:t>
            </a:r>
            <a:r>
              <a:rPr lang="en-US" dirty="0" err="1"/>
              <a:t>sql:query</a:t>
            </a:r>
            <a:r>
              <a:rPr lang="en-US" dirty="0"/>
              <a:t>&gt;</a:t>
            </a:r>
          </a:p>
          <a:p>
            <a:r>
              <a:rPr lang="en-US" dirty="0"/>
              <a:t> </a:t>
            </a:r>
            <a:r>
              <a:rPr lang="en-US" dirty="0" smtClean="0"/>
              <a:t>&lt;</a:t>
            </a:r>
            <a:r>
              <a:rPr lang="en-US" dirty="0"/>
              <a:t>table border="1" width="100%"&gt;</a:t>
            </a:r>
          </a:p>
          <a:p>
            <a:r>
              <a:rPr lang="en-US" dirty="0"/>
              <a:t>&lt;</a:t>
            </a:r>
            <a:r>
              <a:rPr lang="en-US" dirty="0" err="1"/>
              <a:t>tr</a:t>
            </a:r>
            <a:r>
              <a:rPr lang="en-US" dirty="0"/>
              <a:t>&gt;</a:t>
            </a:r>
          </a:p>
          <a:p>
            <a:r>
              <a:rPr lang="en-US" dirty="0"/>
              <a:t>   &lt;</a:t>
            </a:r>
            <a:r>
              <a:rPr lang="en-US" dirty="0" err="1"/>
              <a:t>th</a:t>
            </a:r>
            <a:r>
              <a:rPr lang="en-US" dirty="0"/>
              <a:t>&gt;</a:t>
            </a:r>
            <a:r>
              <a:rPr lang="en-US" dirty="0" err="1"/>
              <a:t>Emp</a:t>
            </a:r>
            <a:r>
              <a:rPr lang="en-US" dirty="0"/>
              <a:t> ID&lt;/</a:t>
            </a:r>
            <a:r>
              <a:rPr lang="en-US" dirty="0" err="1"/>
              <a:t>th</a:t>
            </a:r>
            <a:r>
              <a:rPr lang="en-US" dirty="0"/>
              <a:t>&gt;</a:t>
            </a:r>
          </a:p>
          <a:p>
            <a:r>
              <a:rPr lang="en-US" dirty="0"/>
              <a:t>   &lt;</a:t>
            </a:r>
            <a:r>
              <a:rPr lang="en-US" dirty="0" err="1"/>
              <a:t>th</a:t>
            </a:r>
            <a:r>
              <a:rPr lang="en-US" dirty="0"/>
              <a:t>&gt;First Name&lt;/</a:t>
            </a:r>
            <a:r>
              <a:rPr lang="en-US" dirty="0" err="1"/>
              <a:t>th</a:t>
            </a:r>
            <a:r>
              <a:rPr lang="en-US" dirty="0"/>
              <a:t>&gt;</a:t>
            </a:r>
          </a:p>
          <a:p>
            <a:r>
              <a:rPr lang="en-US" dirty="0"/>
              <a:t>   &lt;</a:t>
            </a:r>
            <a:r>
              <a:rPr lang="en-US" dirty="0" err="1"/>
              <a:t>th</a:t>
            </a:r>
            <a:r>
              <a:rPr lang="en-US" dirty="0"/>
              <a:t>&gt;Last Name&lt;/</a:t>
            </a:r>
            <a:r>
              <a:rPr lang="en-US" dirty="0" err="1"/>
              <a:t>th</a:t>
            </a:r>
            <a:r>
              <a:rPr lang="en-US" dirty="0"/>
              <a:t>&gt;</a:t>
            </a:r>
          </a:p>
          <a:p>
            <a:r>
              <a:rPr lang="en-US" dirty="0"/>
              <a:t>   &lt;</a:t>
            </a:r>
            <a:r>
              <a:rPr lang="en-US" dirty="0" err="1"/>
              <a:t>th</a:t>
            </a:r>
            <a:r>
              <a:rPr lang="en-US" dirty="0"/>
              <a:t>&gt;Age&lt;/</a:t>
            </a:r>
            <a:r>
              <a:rPr lang="en-US" dirty="0" err="1"/>
              <a:t>th</a:t>
            </a:r>
            <a:r>
              <a:rPr lang="en-US" dirty="0"/>
              <a:t>&gt;</a:t>
            </a:r>
          </a:p>
          <a:p>
            <a:r>
              <a:rPr lang="en-US" dirty="0"/>
              <a:t>&lt;/</a:t>
            </a:r>
            <a:r>
              <a:rPr lang="en-US" dirty="0" err="1"/>
              <a:t>tr</a:t>
            </a:r>
            <a:r>
              <a:rPr lang="en-US" dirty="0"/>
              <a:t>&gt;</a:t>
            </a:r>
          </a:p>
          <a:p>
            <a:r>
              <a:rPr lang="en-US" dirty="0"/>
              <a:t>&lt;</a:t>
            </a:r>
            <a:r>
              <a:rPr lang="en-US" dirty="0" err="1"/>
              <a:t>c:forEach</a:t>
            </a:r>
            <a:r>
              <a:rPr lang="en-US" dirty="0"/>
              <a:t> </a:t>
            </a:r>
            <a:r>
              <a:rPr lang="en-US" dirty="0" err="1"/>
              <a:t>var</a:t>
            </a:r>
            <a:r>
              <a:rPr lang="en-US" dirty="0"/>
              <a:t>="row" items="${</a:t>
            </a:r>
            <a:r>
              <a:rPr lang="en-US" dirty="0" err="1"/>
              <a:t>result.rows</a:t>
            </a:r>
            <a:r>
              <a:rPr lang="en-US" dirty="0"/>
              <a:t>}"&gt;</a:t>
            </a:r>
          </a:p>
          <a:p>
            <a:r>
              <a:rPr lang="en-US" dirty="0"/>
              <a:t>&lt;</a:t>
            </a:r>
            <a:r>
              <a:rPr lang="en-US" dirty="0" err="1"/>
              <a:t>tr</a:t>
            </a:r>
            <a:r>
              <a:rPr lang="en-US" dirty="0"/>
              <a:t>&gt;</a:t>
            </a:r>
          </a:p>
          <a:p>
            <a:r>
              <a:rPr lang="en-US" dirty="0"/>
              <a:t>   &lt;td&gt;&lt;</a:t>
            </a:r>
            <a:r>
              <a:rPr lang="en-US" dirty="0" err="1"/>
              <a:t>c:out</a:t>
            </a:r>
            <a:r>
              <a:rPr lang="en-US" dirty="0"/>
              <a:t> value="${row.id}"/&gt;&lt;/td&gt;</a:t>
            </a:r>
          </a:p>
          <a:p>
            <a:r>
              <a:rPr lang="en-US" dirty="0"/>
              <a:t>   &lt;td&gt;&lt;</a:t>
            </a:r>
            <a:r>
              <a:rPr lang="en-US" dirty="0" err="1"/>
              <a:t>c:out</a:t>
            </a:r>
            <a:r>
              <a:rPr lang="en-US" dirty="0"/>
              <a:t> value="${</a:t>
            </a:r>
            <a:r>
              <a:rPr lang="en-US" dirty="0" err="1"/>
              <a:t>row.first</a:t>
            </a:r>
            <a:r>
              <a:rPr lang="en-US" dirty="0"/>
              <a:t>}"/&gt;&lt;/td&gt;</a:t>
            </a:r>
          </a:p>
          <a:p>
            <a:r>
              <a:rPr lang="en-US" dirty="0"/>
              <a:t>   &lt;td&gt;&lt;</a:t>
            </a:r>
            <a:r>
              <a:rPr lang="en-US" dirty="0" err="1"/>
              <a:t>c:out</a:t>
            </a:r>
            <a:r>
              <a:rPr lang="en-US" dirty="0"/>
              <a:t> value="${</a:t>
            </a:r>
            <a:r>
              <a:rPr lang="en-US" dirty="0" err="1"/>
              <a:t>row.last</a:t>
            </a:r>
            <a:r>
              <a:rPr lang="en-US" dirty="0"/>
              <a:t>}"/&gt;&lt;/td&gt;</a:t>
            </a:r>
          </a:p>
          <a:p>
            <a:r>
              <a:rPr lang="en-US" dirty="0"/>
              <a:t>   &lt;td&gt;&lt;</a:t>
            </a:r>
            <a:r>
              <a:rPr lang="en-US" dirty="0" err="1"/>
              <a:t>c:out</a:t>
            </a:r>
            <a:r>
              <a:rPr lang="en-US" dirty="0"/>
              <a:t> value="${</a:t>
            </a:r>
            <a:r>
              <a:rPr lang="en-US" dirty="0" err="1"/>
              <a:t>row.age</a:t>
            </a:r>
            <a:r>
              <a:rPr lang="en-US" dirty="0"/>
              <a:t>}"/&gt;&lt;/td&gt;</a:t>
            </a:r>
          </a:p>
          <a:p>
            <a:r>
              <a:rPr lang="en-US" dirty="0"/>
              <a:t>&lt;/</a:t>
            </a:r>
            <a:r>
              <a:rPr lang="en-US" dirty="0" err="1"/>
              <a:t>tr</a:t>
            </a:r>
            <a:r>
              <a:rPr lang="en-US" dirty="0"/>
              <a:t>&gt;</a:t>
            </a:r>
          </a:p>
          <a:p>
            <a:r>
              <a:rPr lang="en-US" dirty="0"/>
              <a:t>&lt;/</a:t>
            </a:r>
            <a:r>
              <a:rPr lang="en-US" dirty="0" err="1"/>
              <a:t>c:forEach</a:t>
            </a:r>
            <a:r>
              <a:rPr lang="en-US" dirty="0"/>
              <a:t>&gt;</a:t>
            </a:r>
          </a:p>
          <a:p>
            <a:r>
              <a:rPr lang="en-US" dirty="0"/>
              <a:t>&lt;/table&gt;</a:t>
            </a:r>
          </a:p>
          <a:p>
            <a:r>
              <a:rPr lang="en-US" dirty="0"/>
              <a:t> </a:t>
            </a:r>
            <a:r>
              <a:rPr lang="en-US" dirty="0" smtClean="0"/>
              <a:t>&lt;/</a:t>
            </a:r>
            <a:r>
              <a:rPr lang="en-US" dirty="0"/>
              <a:t>body&gt;</a:t>
            </a:r>
          </a:p>
          <a:p>
            <a:r>
              <a:rPr lang="en-US" dirty="0"/>
              <a:t>&lt;/html&gt;</a:t>
            </a:r>
          </a:p>
        </p:txBody>
      </p:sp>
    </p:spTree>
    <p:extLst>
      <p:ext uri="{BB962C8B-B14F-4D97-AF65-F5344CB8AC3E}">
        <p14:creationId xmlns:p14="http://schemas.microsoft.com/office/powerpoint/2010/main" val="18088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normAutofit fontScale="90000"/>
          </a:bodyPr>
          <a:lstStyle/>
          <a:p>
            <a:r>
              <a:rPr lang="en-US" b="0" dirty="0"/>
              <a:t/>
            </a:r>
            <a:br>
              <a:rPr lang="en-US" b="0" dirty="0"/>
            </a:br>
            <a:r>
              <a:rPr lang="en-US" dirty="0" smtClean="0"/>
              <a:t>CGI(Common </a:t>
            </a:r>
            <a:r>
              <a:rPr lang="en-US" dirty="0"/>
              <a:t>Gateway Interface</a:t>
            </a:r>
            <a:r>
              <a:rPr lang="en-US" dirty="0" smtClean="0"/>
              <a:t>)</a:t>
            </a:r>
            <a:endParaRPr lang="en-US" dirty="0"/>
          </a:p>
        </p:txBody>
      </p:sp>
      <p:sp>
        <p:nvSpPr>
          <p:cNvPr id="3" name="Content Placeholder 2"/>
          <p:cNvSpPr>
            <a:spLocks noGrp="1"/>
          </p:cNvSpPr>
          <p:nvPr>
            <p:ph idx="1"/>
          </p:nvPr>
        </p:nvSpPr>
        <p:spPr>
          <a:xfrm>
            <a:off x="164850" y="1906073"/>
            <a:ext cx="11709471" cy="4951927"/>
          </a:xfrm>
        </p:spPr>
        <p:txBody>
          <a:bodyPr>
            <a:normAutofit/>
          </a:bodyPr>
          <a:lstStyle/>
          <a:p>
            <a:r>
              <a:rPr lang="en-US" sz="3200" dirty="0" smtClean="0"/>
              <a:t>CGI </a:t>
            </a:r>
            <a:r>
              <a:rPr lang="en-US" sz="3200" dirty="0"/>
              <a:t>technology enables the web server to call an external program and pass HTTP request information to the external program to process the request. For each request, it starts a new process</a:t>
            </a:r>
            <a:r>
              <a:rPr lang="en-US" sz="3200" dirty="0" smtClean="0"/>
              <a:t>.</a:t>
            </a:r>
          </a:p>
          <a:p>
            <a:endParaRPr lang="en-US" dirty="0"/>
          </a:p>
          <a:p>
            <a:pPr>
              <a:lnSpc>
                <a:spcPct val="120000"/>
              </a:lnSpc>
            </a:pPr>
            <a:endParaRPr lang="en-US" dirty="0"/>
          </a:p>
        </p:txBody>
      </p:sp>
      <p:pic>
        <p:nvPicPr>
          <p:cNvPr id="4" name="Picture 3"/>
          <p:cNvPicPr>
            <a:picLocks noChangeAspect="1"/>
          </p:cNvPicPr>
          <p:nvPr/>
        </p:nvPicPr>
        <p:blipFill>
          <a:blip r:embed="rId2"/>
          <a:stretch>
            <a:fillRect/>
          </a:stretch>
        </p:blipFill>
        <p:spPr>
          <a:xfrm>
            <a:off x="3630654" y="3855613"/>
            <a:ext cx="5690677" cy="2628900"/>
          </a:xfrm>
          <a:prstGeom prst="rect">
            <a:avLst/>
          </a:prstGeom>
        </p:spPr>
      </p:pic>
    </p:spTree>
    <p:extLst>
      <p:ext uri="{BB962C8B-B14F-4D97-AF65-F5344CB8AC3E}">
        <p14:creationId xmlns:p14="http://schemas.microsoft.com/office/powerpoint/2010/main" val="176109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a:t>
            </a:r>
            <a:r>
              <a:rPr lang="en-US" b="1" dirty="0" smtClean="0"/>
              <a:t>CGI</a:t>
            </a:r>
            <a:endParaRPr lang="en-GB" dirty="0"/>
          </a:p>
        </p:txBody>
      </p:sp>
      <p:sp>
        <p:nvSpPr>
          <p:cNvPr id="3" name="Content Placeholder 2"/>
          <p:cNvSpPr>
            <a:spLocks noGrp="1"/>
          </p:cNvSpPr>
          <p:nvPr>
            <p:ph idx="1"/>
          </p:nvPr>
        </p:nvSpPr>
        <p:spPr/>
        <p:txBody>
          <a:bodyPr/>
          <a:lstStyle/>
          <a:p>
            <a:r>
              <a:rPr lang="en-US" dirty="0" smtClean="0"/>
              <a:t>If </a:t>
            </a:r>
            <a:r>
              <a:rPr lang="en-US" dirty="0"/>
              <a:t>number of clients increases, it takes more time for sending response.</a:t>
            </a:r>
          </a:p>
          <a:p>
            <a:r>
              <a:rPr lang="en-US" dirty="0"/>
              <a:t>For each request, it starts a process and Web server is limited to start processes.</a:t>
            </a:r>
          </a:p>
          <a:p>
            <a:r>
              <a:rPr lang="en-US" dirty="0"/>
              <a:t>It uses platform dependent language e.g. C, C++, </a:t>
            </a:r>
            <a:r>
              <a:rPr lang="en-US" dirty="0" err="1"/>
              <a:t>perl</a:t>
            </a:r>
            <a:r>
              <a:rPr lang="en-US" dirty="0"/>
              <a:t>.</a:t>
            </a:r>
          </a:p>
          <a:p>
            <a:endParaRPr lang="en-GB" dirty="0"/>
          </a:p>
        </p:txBody>
      </p:sp>
    </p:spTree>
    <p:extLst>
      <p:ext uri="{BB962C8B-B14F-4D97-AF65-F5344CB8AC3E}">
        <p14:creationId xmlns:p14="http://schemas.microsoft.com/office/powerpoint/2010/main" val="299994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Http Request </a:t>
            </a:r>
            <a:r>
              <a:rPr lang="en-US" b="0" dirty="0" smtClean="0"/>
              <a:t>Methods &amp; Difference</a:t>
            </a:r>
            <a:endParaRPr lang="en-US" b="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48863721"/>
              </p:ext>
            </p:extLst>
          </p:nvPr>
        </p:nvGraphicFramePr>
        <p:xfrm>
          <a:off x="5664377" y="1725768"/>
          <a:ext cx="6527622" cy="5422162"/>
        </p:xfrm>
        <a:graphic>
          <a:graphicData uri="http://schemas.openxmlformats.org/drawingml/2006/table">
            <a:tbl>
              <a:tblPr/>
              <a:tblGrid>
                <a:gridCol w="3263811"/>
                <a:gridCol w="3263811"/>
              </a:tblGrid>
              <a:tr h="405862">
                <a:tc>
                  <a:txBody>
                    <a:bodyPr/>
                    <a:lstStyle/>
                    <a:p>
                      <a:pPr algn="l" fontAlgn="t"/>
                      <a:r>
                        <a:rPr lang="en-US" sz="1800" dirty="0">
                          <a:solidFill>
                            <a:srgbClr val="000000"/>
                          </a:solidFill>
                          <a:effectLst/>
                          <a:latin typeface="times new roman" panose="02020603050405020304" pitchFamily="18" charset="0"/>
                        </a:rPr>
                        <a:t>GET</a:t>
                      </a:r>
                    </a:p>
                  </a:txBody>
                  <a:tcPr marL="35286" marR="35286" marT="35286" marB="35286">
                    <a:lnL w="9525" cap="flat" cmpd="sng" algn="ctr">
                      <a:solidFill>
                        <a:srgbClr val="E0E251"/>
                      </a:solidFill>
                      <a:prstDash val="solid"/>
                      <a:round/>
                      <a:headEnd type="none" w="med" len="med"/>
                      <a:tailEnd type="none" w="med" len="med"/>
                    </a:lnL>
                    <a:lnR w="9525" cap="flat" cmpd="sng" algn="ctr">
                      <a:solidFill>
                        <a:srgbClr val="E0E251"/>
                      </a:solidFill>
                      <a:prstDash val="solid"/>
                      <a:round/>
                      <a:headEnd type="none" w="med" len="med"/>
                      <a:tailEnd type="none" w="med" len="med"/>
                    </a:lnR>
                    <a:lnT w="9525" cap="flat" cmpd="sng" algn="ctr">
                      <a:solidFill>
                        <a:srgbClr val="E0E25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800" dirty="0">
                          <a:solidFill>
                            <a:srgbClr val="000000"/>
                          </a:solidFill>
                          <a:effectLst/>
                          <a:latin typeface="times new roman" panose="02020603050405020304" pitchFamily="18" charset="0"/>
                        </a:rPr>
                        <a:t>POST</a:t>
                      </a:r>
                    </a:p>
                  </a:txBody>
                  <a:tcPr marL="35286" marR="35286" marT="35286" marB="35286">
                    <a:lnL w="9525" cap="flat" cmpd="sng" algn="ctr">
                      <a:solidFill>
                        <a:srgbClr val="E0E251"/>
                      </a:solidFill>
                      <a:prstDash val="solid"/>
                      <a:round/>
                      <a:headEnd type="none" w="med" len="med"/>
                      <a:tailEnd type="none" w="med" len="med"/>
                    </a:lnL>
                    <a:lnR w="9525" cap="flat" cmpd="sng" algn="ctr">
                      <a:solidFill>
                        <a:srgbClr val="E0E251"/>
                      </a:solidFill>
                      <a:prstDash val="solid"/>
                      <a:round/>
                      <a:headEnd type="none" w="med" len="med"/>
                      <a:tailEnd type="none" w="med" len="med"/>
                    </a:lnR>
                    <a:lnT w="9525" cap="flat" cmpd="sng" algn="ctr">
                      <a:solidFill>
                        <a:srgbClr val="E0E25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933542">
                <a:tc>
                  <a:txBody>
                    <a:bodyPr/>
                    <a:lstStyle/>
                    <a:p>
                      <a:pPr algn="l" fontAlgn="t"/>
                      <a:r>
                        <a:rPr lang="en-US" sz="1800" b="0" i="0">
                          <a:solidFill>
                            <a:srgbClr val="000000"/>
                          </a:solidFill>
                          <a:effectLst/>
                          <a:latin typeface="verdana" panose="020B0604030504040204" pitchFamily="34" charset="0"/>
                        </a:rPr>
                        <a:t>1) In case of Get request, only </a:t>
                      </a:r>
                      <a:r>
                        <a:rPr lang="en-US" sz="1800" b="1" i="0">
                          <a:solidFill>
                            <a:srgbClr val="000000"/>
                          </a:solidFill>
                          <a:effectLst/>
                          <a:latin typeface="verdana" panose="020B0604030504040204" pitchFamily="34" charset="0"/>
                        </a:rPr>
                        <a:t>limited amount of data</a:t>
                      </a:r>
                      <a:r>
                        <a:rPr lang="en-US" sz="1800" b="0" i="0">
                          <a:solidFill>
                            <a:srgbClr val="000000"/>
                          </a:solidFill>
                          <a:effectLst/>
                          <a:latin typeface="verdana" panose="020B0604030504040204" pitchFamily="34" charset="0"/>
                        </a:rPr>
                        <a:t> can be sent because data is sent in header.</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effectLst/>
                          <a:latin typeface="verdana" panose="020B0604030504040204" pitchFamily="34" charset="0"/>
                        </a:rPr>
                        <a:t>In case of post request, </a:t>
                      </a:r>
                      <a:r>
                        <a:rPr lang="en-US" sz="1800" b="1" i="0" dirty="0">
                          <a:solidFill>
                            <a:srgbClr val="000000"/>
                          </a:solidFill>
                          <a:effectLst/>
                          <a:latin typeface="verdana" panose="020B0604030504040204" pitchFamily="34" charset="0"/>
                        </a:rPr>
                        <a:t>large amount of data</a:t>
                      </a:r>
                      <a:r>
                        <a:rPr lang="en-US" sz="1800" b="0" i="0" dirty="0">
                          <a:solidFill>
                            <a:srgbClr val="000000"/>
                          </a:solidFill>
                          <a:effectLst/>
                          <a:latin typeface="verdana" panose="020B0604030504040204" pitchFamily="34" charset="0"/>
                        </a:rPr>
                        <a:t> can be sent because data is sent in body.</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95459">
                <a:tc>
                  <a:txBody>
                    <a:bodyPr/>
                    <a:lstStyle/>
                    <a:p>
                      <a:pPr algn="l" fontAlgn="t"/>
                      <a:r>
                        <a:rPr lang="en-US" sz="1800" b="0" i="0">
                          <a:solidFill>
                            <a:srgbClr val="000000"/>
                          </a:solidFill>
                          <a:effectLst/>
                          <a:latin typeface="verdana" panose="020B0604030504040204" pitchFamily="34" charset="0"/>
                        </a:rPr>
                        <a:t>2) Get request is </a:t>
                      </a:r>
                      <a:r>
                        <a:rPr lang="en-US" sz="1800" b="1" i="0">
                          <a:solidFill>
                            <a:srgbClr val="000000"/>
                          </a:solidFill>
                          <a:effectLst/>
                          <a:latin typeface="verdana" panose="020B0604030504040204" pitchFamily="34" charset="0"/>
                        </a:rPr>
                        <a:t>not secured</a:t>
                      </a:r>
                      <a:r>
                        <a:rPr lang="en-US" sz="1800" b="0" i="0">
                          <a:solidFill>
                            <a:srgbClr val="000000"/>
                          </a:solidFill>
                          <a:effectLst/>
                          <a:latin typeface="verdana" panose="020B0604030504040204" pitchFamily="34" charset="0"/>
                        </a:rPr>
                        <a:t> because data is exposed in URL bar.</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800" b="0" i="0" dirty="0">
                          <a:solidFill>
                            <a:srgbClr val="000000"/>
                          </a:solidFill>
                          <a:effectLst/>
                          <a:latin typeface="verdana" panose="020B0604030504040204" pitchFamily="34" charset="0"/>
                        </a:rPr>
                        <a:t>Post request is </a:t>
                      </a:r>
                      <a:r>
                        <a:rPr lang="en-US" sz="1800" b="1" i="0" dirty="0">
                          <a:solidFill>
                            <a:srgbClr val="000000"/>
                          </a:solidFill>
                          <a:effectLst/>
                          <a:latin typeface="verdana" panose="020B0604030504040204" pitchFamily="34" charset="0"/>
                        </a:rPr>
                        <a:t>secured</a:t>
                      </a:r>
                      <a:r>
                        <a:rPr lang="en-US" sz="1800" b="0" i="0" dirty="0">
                          <a:solidFill>
                            <a:srgbClr val="000000"/>
                          </a:solidFill>
                          <a:effectLst/>
                          <a:latin typeface="verdana" panose="020B0604030504040204" pitchFamily="34" charset="0"/>
                        </a:rPr>
                        <a:t> because data is not exposed in URL bar.</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99962">
                <a:tc>
                  <a:txBody>
                    <a:bodyPr/>
                    <a:lstStyle/>
                    <a:p>
                      <a:pPr algn="l" fontAlgn="t"/>
                      <a:r>
                        <a:rPr lang="en-US" sz="1800" b="0" i="0" dirty="0">
                          <a:solidFill>
                            <a:srgbClr val="000000"/>
                          </a:solidFill>
                          <a:effectLst/>
                          <a:latin typeface="verdana" panose="020B0604030504040204" pitchFamily="34" charset="0"/>
                        </a:rPr>
                        <a:t>3) Get request </a:t>
                      </a:r>
                      <a:r>
                        <a:rPr lang="en-US" sz="1800" b="1" i="0" dirty="0">
                          <a:solidFill>
                            <a:srgbClr val="000000"/>
                          </a:solidFill>
                          <a:effectLst/>
                          <a:latin typeface="verdana" panose="020B0604030504040204" pitchFamily="34" charset="0"/>
                        </a:rPr>
                        <a:t>can be bookmarked</a:t>
                      </a:r>
                      <a:endParaRPr lang="en-US" sz="1800" b="0" i="0" dirty="0">
                        <a:solidFill>
                          <a:srgbClr val="000000"/>
                        </a:solidFill>
                        <a:effectLst/>
                        <a:latin typeface="verdana" panose="020B0604030504040204" pitchFamily="34" charset="0"/>
                      </a:endParaRP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effectLst/>
                          <a:latin typeface="verdana" panose="020B0604030504040204" pitchFamily="34" charset="0"/>
                        </a:rPr>
                        <a:t>Post request </a:t>
                      </a:r>
                      <a:r>
                        <a:rPr lang="en-US" sz="1800" b="1" i="0" dirty="0">
                          <a:solidFill>
                            <a:srgbClr val="000000"/>
                          </a:solidFill>
                          <a:effectLst/>
                          <a:latin typeface="verdana" panose="020B0604030504040204" pitchFamily="34" charset="0"/>
                        </a:rPr>
                        <a:t>cannot be</a:t>
                      </a:r>
                      <a:r>
                        <a:rPr lang="en-US" sz="1800" b="0" i="0" dirty="0">
                          <a:solidFill>
                            <a:srgbClr val="000000"/>
                          </a:solidFill>
                          <a:effectLst/>
                          <a:latin typeface="verdana" panose="020B0604030504040204" pitchFamily="34" charset="0"/>
                        </a:rPr>
                        <a:t> bookmarked</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965915">
                <a:tc>
                  <a:txBody>
                    <a:bodyPr/>
                    <a:lstStyle/>
                    <a:p>
                      <a:pPr algn="l" fontAlgn="t"/>
                      <a:r>
                        <a:rPr lang="en-US" sz="1800" b="0" i="0" dirty="0" smtClean="0">
                          <a:solidFill>
                            <a:srgbClr val="000000"/>
                          </a:solidFill>
                          <a:effectLst/>
                          <a:latin typeface="verdana" panose="020B0604030504040204" pitchFamily="34" charset="0"/>
                        </a:rPr>
                        <a:t>4)Get  request </a:t>
                      </a:r>
                      <a:r>
                        <a:rPr lang="en-US" sz="1800" b="0" i="0" dirty="0">
                          <a:solidFill>
                            <a:srgbClr val="000000"/>
                          </a:solidFill>
                          <a:effectLst/>
                          <a:latin typeface="verdana" panose="020B0604030504040204" pitchFamily="34" charset="0"/>
                        </a:rPr>
                        <a:t>is </a:t>
                      </a:r>
                      <a:r>
                        <a:rPr lang="en-US" sz="1800" b="1" i="0" dirty="0">
                          <a:solidFill>
                            <a:srgbClr val="000000"/>
                          </a:solidFill>
                          <a:effectLst/>
                          <a:latin typeface="verdana" panose="020B0604030504040204" pitchFamily="34" charset="0"/>
                        </a:rPr>
                        <a:t>idempotent</a:t>
                      </a:r>
                      <a:r>
                        <a:rPr lang="en-US" sz="1800" b="0" i="0" dirty="0">
                          <a:solidFill>
                            <a:srgbClr val="000000"/>
                          </a:solidFill>
                          <a:effectLst/>
                          <a:latin typeface="verdana" panose="020B0604030504040204" pitchFamily="34" charset="0"/>
                        </a:rPr>
                        <a:t>. It means second request will be ignored until response of first request is delivered.</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800" b="0" i="0" dirty="0">
                          <a:solidFill>
                            <a:srgbClr val="000000"/>
                          </a:solidFill>
                          <a:effectLst/>
                          <a:latin typeface="verdana" panose="020B0604030504040204" pitchFamily="34" charset="0"/>
                        </a:rPr>
                        <a:t>Post request is </a:t>
                      </a:r>
                      <a:r>
                        <a:rPr lang="en-US" sz="1800" b="1" i="0" dirty="0">
                          <a:solidFill>
                            <a:srgbClr val="000000"/>
                          </a:solidFill>
                          <a:effectLst/>
                          <a:latin typeface="verdana" panose="020B0604030504040204" pitchFamily="34" charset="0"/>
                        </a:rPr>
                        <a:t>non-idempotent</a:t>
                      </a:r>
                      <a:endParaRPr lang="en-US" sz="1800" b="0" i="0" dirty="0">
                        <a:solidFill>
                          <a:srgbClr val="000000"/>
                        </a:solidFill>
                        <a:effectLst/>
                        <a:latin typeface="verdana" panose="020B0604030504040204" pitchFamily="34" charset="0"/>
                      </a:endParaRP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707121">
                <a:tc>
                  <a:txBody>
                    <a:bodyPr/>
                    <a:lstStyle/>
                    <a:p>
                      <a:pPr algn="l" fontAlgn="t"/>
                      <a:r>
                        <a:rPr lang="en-US" sz="1800" b="0" i="0" dirty="0">
                          <a:solidFill>
                            <a:srgbClr val="000000"/>
                          </a:solidFill>
                          <a:effectLst/>
                          <a:latin typeface="verdana" panose="020B0604030504040204" pitchFamily="34" charset="0"/>
                        </a:rPr>
                        <a:t>5) Get request is </a:t>
                      </a:r>
                      <a:r>
                        <a:rPr lang="en-US" sz="1800" b="1" i="0" dirty="0">
                          <a:solidFill>
                            <a:srgbClr val="000000"/>
                          </a:solidFill>
                          <a:effectLst/>
                          <a:latin typeface="verdana" panose="020B0604030504040204" pitchFamily="34" charset="0"/>
                        </a:rPr>
                        <a:t>more efficient</a:t>
                      </a:r>
                      <a:r>
                        <a:rPr lang="en-US" sz="1800" b="0" i="0" dirty="0">
                          <a:solidFill>
                            <a:srgbClr val="000000"/>
                          </a:solidFill>
                          <a:effectLst/>
                          <a:latin typeface="verdana" panose="020B0604030504040204" pitchFamily="34" charset="0"/>
                        </a:rPr>
                        <a:t> and used more than Post</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effectLst/>
                          <a:latin typeface="verdana" panose="020B0604030504040204" pitchFamily="34" charset="0"/>
                        </a:rPr>
                        <a:t>Post request is </a:t>
                      </a:r>
                      <a:r>
                        <a:rPr lang="en-US" sz="1800" b="1" i="0" dirty="0">
                          <a:solidFill>
                            <a:srgbClr val="000000"/>
                          </a:solidFill>
                          <a:effectLst/>
                          <a:latin typeface="verdana" panose="020B0604030504040204" pitchFamily="34" charset="0"/>
                        </a:rPr>
                        <a:t>less efficient</a:t>
                      </a:r>
                      <a:r>
                        <a:rPr lang="en-US" sz="1800" b="0" i="0" dirty="0">
                          <a:solidFill>
                            <a:srgbClr val="000000"/>
                          </a:solidFill>
                          <a:effectLst/>
                          <a:latin typeface="verdana" panose="020B0604030504040204" pitchFamily="34" charset="0"/>
                        </a:rPr>
                        <a:t> and used less than get.</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00711996"/>
              </p:ext>
            </p:extLst>
          </p:nvPr>
        </p:nvGraphicFramePr>
        <p:xfrm>
          <a:off x="0" y="1725769"/>
          <a:ext cx="5563673" cy="5299657"/>
        </p:xfrm>
        <a:graphic>
          <a:graphicData uri="http://schemas.openxmlformats.org/drawingml/2006/table">
            <a:tbl>
              <a:tblPr/>
              <a:tblGrid>
                <a:gridCol w="901522"/>
                <a:gridCol w="4662151"/>
              </a:tblGrid>
              <a:tr h="574707">
                <a:tc>
                  <a:txBody>
                    <a:bodyPr/>
                    <a:lstStyle/>
                    <a:p>
                      <a:pPr algn="l" fontAlgn="t"/>
                      <a:r>
                        <a:rPr lang="en-US" sz="1600" dirty="0">
                          <a:solidFill>
                            <a:srgbClr val="000000"/>
                          </a:solidFill>
                          <a:effectLst/>
                          <a:latin typeface="times new roman" panose="02020603050405020304" pitchFamily="18" charset="0"/>
                        </a:rPr>
                        <a:t>HTTP Request</a:t>
                      </a:r>
                    </a:p>
                  </a:txBody>
                  <a:tcPr marL="28011" marR="28011" marT="28011" marB="28011">
                    <a:lnL w="9525" cap="flat" cmpd="sng" algn="ctr">
                      <a:solidFill>
                        <a:srgbClr val="70F450"/>
                      </a:solidFill>
                      <a:prstDash val="solid"/>
                      <a:round/>
                      <a:headEnd type="none" w="med" len="med"/>
                      <a:tailEnd type="none" w="med" len="med"/>
                    </a:lnL>
                    <a:lnR w="9525" cap="flat" cmpd="sng" algn="ctr">
                      <a:solidFill>
                        <a:srgbClr val="70F450"/>
                      </a:solidFill>
                      <a:prstDash val="solid"/>
                      <a:round/>
                      <a:headEnd type="none" w="med" len="med"/>
                      <a:tailEnd type="none" w="med" len="med"/>
                    </a:lnR>
                    <a:lnT w="9525" cap="flat" cmpd="sng" algn="ctr">
                      <a:solidFill>
                        <a:srgbClr val="70F45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dirty="0">
                          <a:solidFill>
                            <a:srgbClr val="000000"/>
                          </a:solidFill>
                          <a:effectLst/>
                          <a:latin typeface="times new roman" panose="02020603050405020304" pitchFamily="18" charset="0"/>
                        </a:rPr>
                        <a:t>Description</a:t>
                      </a:r>
                    </a:p>
                  </a:txBody>
                  <a:tcPr marL="28011" marR="28011" marT="28011" marB="28011">
                    <a:lnL w="9525" cap="flat" cmpd="sng" algn="ctr">
                      <a:solidFill>
                        <a:srgbClr val="70F450"/>
                      </a:solidFill>
                      <a:prstDash val="solid"/>
                      <a:round/>
                      <a:headEnd type="none" w="med" len="med"/>
                      <a:tailEnd type="none" w="med" len="med"/>
                    </a:lnL>
                    <a:lnR w="9525" cap="flat" cmpd="sng" algn="ctr">
                      <a:solidFill>
                        <a:srgbClr val="70F450"/>
                      </a:solidFill>
                      <a:prstDash val="solid"/>
                      <a:round/>
                      <a:headEnd type="none" w="med" len="med"/>
                      <a:tailEnd type="none" w="med" len="med"/>
                    </a:lnR>
                    <a:lnT w="9525" cap="flat" cmpd="sng" algn="ctr">
                      <a:solidFill>
                        <a:srgbClr val="70F45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74707">
                <a:tc>
                  <a:txBody>
                    <a:bodyPr/>
                    <a:lstStyle/>
                    <a:p>
                      <a:pPr algn="just" fontAlgn="t"/>
                      <a:r>
                        <a:rPr lang="en-US" sz="1600" b="1" i="0" dirty="0">
                          <a:solidFill>
                            <a:srgbClr val="000000"/>
                          </a:solidFill>
                          <a:effectLst/>
                          <a:latin typeface="verdana" panose="020B0604030504040204" pitchFamily="34" charset="0"/>
                        </a:rPr>
                        <a:t>GET</a:t>
                      </a:r>
                      <a:endParaRPr lang="en-US" sz="1600" b="0" i="0" dirty="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effectLst/>
                          <a:latin typeface="verdana" panose="020B0604030504040204" pitchFamily="34" charset="0"/>
                        </a:rPr>
                        <a:t>Asks to get the resource at the requested URL.</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53712">
                <a:tc>
                  <a:txBody>
                    <a:bodyPr/>
                    <a:lstStyle/>
                    <a:p>
                      <a:pPr algn="just" fontAlgn="t"/>
                      <a:r>
                        <a:rPr lang="en-US" sz="1600" b="1" i="0" dirty="0">
                          <a:solidFill>
                            <a:srgbClr val="000000"/>
                          </a:solidFill>
                          <a:effectLst/>
                          <a:latin typeface="verdana" panose="020B0604030504040204" pitchFamily="34" charset="0"/>
                        </a:rPr>
                        <a:t>POST</a:t>
                      </a:r>
                      <a:endParaRPr lang="en-US" sz="1600" b="0" i="0" dirty="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dirty="0">
                          <a:solidFill>
                            <a:srgbClr val="000000"/>
                          </a:solidFill>
                          <a:effectLst/>
                          <a:latin typeface="verdana" panose="020B0604030504040204" pitchFamily="34" charset="0"/>
                        </a:rPr>
                        <a:t>Asks the server to accept the body info attached. It is like GET request with extra info sent with the request.</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32453">
                <a:tc>
                  <a:txBody>
                    <a:bodyPr/>
                    <a:lstStyle/>
                    <a:p>
                      <a:pPr algn="just" fontAlgn="t"/>
                      <a:r>
                        <a:rPr lang="en-US" sz="1600" b="1" i="0">
                          <a:solidFill>
                            <a:srgbClr val="000000"/>
                          </a:solidFill>
                          <a:effectLst/>
                          <a:latin typeface="verdana" panose="020B0604030504040204" pitchFamily="34" charset="0"/>
                        </a:rPr>
                        <a:t>HEAD</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Asks for only the header part of whatever a GET would return. Just like GET but with no body.</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57332">
                <a:tc>
                  <a:txBody>
                    <a:bodyPr/>
                    <a:lstStyle/>
                    <a:p>
                      <a:pPr algn="just" fontAlgn="t"/>
                      <a:r>
                        <a:rPr lang="en-US" sz="1600" b="1" i="0">
                          <a:solidFill>
                            <a:srgbClr val="000000"/>
                          </a:solidFill>
                          <a:effectLst/>
                          <a:latin typeface="verdana" panose="020B0604030504040204" pitchFamily="34" charset="0"/>
                        </a:rPr>
                        <a:t>TRACE</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Asks for the loopback of the request message, for testing or troubleshooting.</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74707">
                <a:tc>
                  <a:txBody>
                    <a:bodyPr/>
                    <a:lstStyle/>
                    <a:p>
                      <a:pPr algn="just" fontAlgn="t"/>
                      <a:r>
                        <a:rPr lang="en-US" sz="1600" b="1" i="0">
                          <a:solidFill>
                            <a:srgbClr val="000000"/>
                          </a:solidFill>
                          <a:effectLst/>
                          <a:latin typeface="verdana" panose="020B0604030504040204" pitchFamily="34" charset="0"/>
                        </a:rPr>
                        <a:t>PUT</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Says to put the enclosed info (the body) at the requested URL.</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74707">
                <a:tc>
                  <a:txBody>
                    <a:bodyPr/>
                    <a:lstStyle/>
                    <a:p>
                      <a:pPr algn="just" fontAlgn="t"/>
                      <a:r>
                        <a:rPr lang="en-US" sz="1600" b="1" i="0">
                          <a:solidFill>
                            <a:srgbClr val="000000"/>
                          </a:solidFill>
                          <a:effectLst/>
                          <a:latin typeface="verdana" panose="020B0604030504040204" pitchFamily="34" charset="0"/>
                        </a:rPr>
                        <a:t>DELETE</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Says to delete the resource at the requested URL.</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57332">
                <a:tc>
                  <a:txBody>
                    <a:bodyPr/>
                    <a:lstStyle/>
                    <a:p>
                      <a:pPr algn="just" fontAlgn="t"/>
                      <a:r>
                        <a:rPr lang="en-US" sz="1600" b="1" i="0">
                          <a:solidFill>
                            <a:srgbClr val="000000"/>
                          </a:solidFill>
                          <a:effectLst/>
                          <a:latin typeface="verdana" panose="020B0604030504040204" pitchFamily="34" charset="0"/>
                        </a:rPr>
                        <a:t>OPTIONS</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effectLst/>
                          <a:latin typeface="verdana" panose="020B0604030504040204" pitchFamily="34" charset="0"/>
                        </a:rPr>
                        <a:t>Asks for a list of the HTTP methods to which the thing at the request URL can respond</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86182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Advantage of </a:t>
            </a:r>
            <a:r>
              <a:rPr lang="en-US" b="0" dirty="0" smtClean="0"/>
              <a:t>Servlet</a:t>
            </a:r>
            <a:endParaRPr lang="en-US" dirty="0"/>
          </a:p>
        </p:txBody>
      </p:sp>
      <p:sp>
        <p:nvSpPr>
          <p:cNvPr id="3" name="Content Placeholder 2"/>
          <p:cNvSpPr>
            <a:spLocks noGrp="1"/>
          </p:cNvSpPr>
          <p:nvPr>
            <p:ph idx="1"/>
          </p:nvPr>
        </p:nvSpPr>
        <p:spPr>
          <a:xfrm>
            <a:off x="164850" y="1906073"/>
            <a:ext cx="7164418" cy="4951927"/>
          </a:xfrm>
        </p:spPr>
        <p:txBody>
          <a:bodyPr>
            <a:normAutofit fontScale="92500" lnSpcReduction="10000"/>
          </a:bodyPr>
          <a:lstStyle/>
          <a:p>
            <a:r>
              <a:rPr lang="en-US" dirty="0"/>
              <a:t>There are many advantages of servlet over CGI. The web container creates threads for handling the multiple requests to the servlet. Threads have a lot of benefits over the Processes such as they share a common memory area, lightweight, cost of communication between the threads are low. The basic benefits of servlet are as follows:</a:t>
            </a:r>
          </a:p>
          <a:p>
            <a:r>
              <a:rPr lang="en-US" b="1" dirty="0"/>
              <a:t>better performance:</a:t>
            </a:r>
            <a:r>
              <a:rPr lang="en-US" dirty="0"/>
              <a:t> because it creates a thread for each request not process.</a:t>
            </a:r>
          </a:p>
          <a:p>
            <a:r>
              <a:rPr lang="en-US" b="1" dirty="0"/>
              <a:t>Portability:</a:t>
            </a:r>
            <a:r>
              <a:rPr lang="en-US" dirty="0"/>
              <a:t> because it uses java language.</a:t>
            </a:r>
          </a:p>
          <a:p>
            <a:r>
              <a:rPr lang="en-US" b="1" dirty="0"/>
              <a:t>Robust:</a:t>
            </a:r>
            <a:r>
              <a:rPr lang="en-US" dirty="0"/>
              <a:t> Servlets are managed by JVM so we don't need to worry about memory leak, garbage collection etc.</a:t>
            </a:r>
          </a:p>
          <a:p>
            <a:r>
              <a:rPr lang="en-US" b="1" dirty="0"/>
              <a:t>Secure:</a:t>
            </a:r>
            <a:r>
              <a:rPr lang="en-US" dirty="0"/>
              <a:t> because it uses java language</a:t>
            </a:r>
            <a:r>
              <a:rPr lang="en-US" dirty="0" smtClean="0"/>
              <a:t>..</a:t>
            </a:r>
            <a:endParaRPr lang="en-US" dirty="0"/>
          </a:p>
        </p:txBody>
      </p:sp>
      <p:pic>
        <p:nvPicPr>
          <p:cNvPr id="2050" name="Picture 2" descr="advantage of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964" y="2830219"/>
            <a:ext cx="47244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1441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1101</TotalTime>
  <Words>5792</Words>
  <Application>Microsoft Office PowerPoint</Application>
  <PresentationFormat>Custom</PresentationFormat>
  <Paragraphs>734</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Clarity</vt:lpstr>
      <vt:lpstr>Servlet</vt:lpstr>
      <vt:lpstr>What is Servlet?</vt:lpstr>
      <vt:lpstr>PowerPoint Presentation</vt:lpstr>
      <vt:lpstr>Figure</vt:lpstr>
      <vt:lpstr>What is web application?</vt:lpstr>
      <vt:lpstr> CGI(Common Gateway Interface)</vt:lpstr>
      <vt:lpstr>Disadvantages of CGI</vt:lpstr>
      <vt:lpstr>Http Request Methods &amp; Difference</vt:lpstr>
      <vt:lpstr>Advantage of Servlet</vt:lpstr>
      <vt:lpstr>Servlets Architecture:</vt:lpstr>
      <vt:lpstr>Servlets Architecture:</vt:lpstr>
      <vt:lpstr>Servlets Packages</vt:lpstr>
      <vt:lpstr>Servlets - Life Cycle</vt:lpstr>
      <vt:lpstr>Servlets - Life Cycle</vt:lpstr>
      <vt:lpstr>The service() method :</vt:lpstr>
      <vt:lpstr>The service() method :</vt:lpstr>
      <vt:lpstr>The doGet() Method</vt:lpstr>
      <vt:lpstr>The destroy() method :</vt:lpstr>
      <vt:lpstr>EXAMPLE</vt:lpstr>
      <vt:lpstr>SERVLETS - FORM DATA</vt:lpstr>
      <vt:lpstr>Reading Form Data using Servlet:</vt:lpstr>
      <vt:lpstr>GET Method Example Using Form:</vt:lpstr>
      <vt:lpstr>GET Method Example Using Form:</vt:lpstr>
      <vt:lpstr>POST Method Example Using Form:</vt:lpstr>
      <vt:lpstr>POST Method Example Using Form:</vt:lpstr>
      <vt:lpstr>Session Tracking </vt:lpstr>
      <vt:lpstr>URL REWRITING</vt:lpstr>
      <vt:lpstr>Contd..</vt:lpstr>
      <vt:lpstr>FirstServlet.java</vt:lpstr>
      <vt:lpstr>SecondServlet.java</vt:lpstr>
      <vt:lpstr>contd</vt:lpstr>
      <vt:lpstr>Servlets - Cookies Handling</vt:lpstr>
      <vt:lpstr>Setting cookies with servlet involves three steps:</vt:lpstr>
      <vt:lpstr>Contd..</vt:lpstr>
      <vt:lpstr>Reading Cookies with Servlet:</vt:lpstr>
      <vt:lpstr>Delete Cookies with Servlet:</vt:lpstr>
      <vt:lpstr>Data Storage</vt:lpstr>
      <vt:lpstr>JSP</vt:lpstr>
      <vt:lpstr>What is JavaServer Pages?</vt:lpstr>
      <vt:lpstr>Why Use JSP?</vt:lpstr>
      <vt:lpstr>Advantages of JSP:</vt:lpstr>
      <vt:lpstr>JSP - Architecture</vt:lpstr>
      <vt:lpstr>Contd..</vt:lpstr>
      <vt:lpstr>JSP - Syntax</vt:lpstr>
      <vt:lpstr>JSP Declarations:</vt:lpstr>
      <vt:lpstr>JSP Expression:</vt:lpstr>
      <vt:lpstr>JSP Comments:</vt:lpstr>
      <vt:lpstr>Control-Flow Statements:</vt:lpstr>
      <vt:lpstr>SWITCH...CASE</vt:lpstr>
      <vt:lpstr>Loop Statements:</vt:lpstr>
      <vt:lpstr>JSP - Database Access</vt:lpstr>
      <vt:lpstr>Steps</vt:lpstr>
      <vt:lpstr>Create Data Records</vt:lpstr>
      <vt:lpstr>SELECT Operation:</vt:lpstr>
      <vt:lpstr>Now try to access above JSP, which should display the following result:</vt:lpstr>
      <vt:lpstr>INSERT Operation:</vt:lpstr>
      <vt:lpstr>DELETE Operation:</vt:lpstr>
      <vt:lpstr>UPDATE Operation: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dc:title>
  <dc:creator>SUNIL</dc:creator>
  <cp:lastModifiedBy>Bhabani</cp:lastModifiedBy>
  <cp:revision>63</cp:revision>
  <dcterms:created xsi:type="dcterms:W3CDTF">2016-08-20T15:58:58Z</dcterms:created>
  <dcterms:modified xsi:type="dcterms:W3CDTF">2017-08-12T12:18:26Z</dcterms:modified>
</cp:coreProperties>
</file>