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2"/>
  </p:notesMasterIdLst>
  <p:sldIdLst>
    <p:sldId id="257" r:id="rId2"/>
    <p:sldId id="270" r:id="rId3"/>
    <p:sldId id="258" r:id="rId4"/>
    <p:sldId id="259" r:id="rId5"/>
    <p:sldId id="260" r:id="rId6"/>
    <p:sldId id="261" r:id="rId7"/>
    <p:sldId id="262" r:id="rId8"/>
    <p:sldId id="268" r:id="rId9"/>
    <p:sldId id="26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71" autoAdjust="0"/>
  </p:normalViewPr>
  <p:slideViewPr>
    <p:cSldViewPr snapToGrid="0">
      <p:cViewPr varScale="1">
        <p:scale>
          <a:sx n="70" d="100"/>
          <a:sy n="70" d="100"/>
        </p:scale>
        <p:origin x="73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34B59-9BE1-465C-8C9C-1BE0E02BA334}"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CCB67-4542-4C7B-B129-9602AF4D0E3B}" type="slidenum">
              <a:rPr lang="en-US" smtClean="0"/>
              <a:t>‹#›</a:t>
            </a:fld>
            <a:endParaRPr lang="en-US"/>
          </a:p>
        </p:txBody>
      </p:sp>
    </p:spTree>
    <p:extLst>
      <p:ext uri="{BB962C8B-B14F-4D97-AF65-F5344CB8AC3E}">
        <p14:creationId xmlns:p14="http://schemas.microsoft.com/office/powerpoint/2010/main" val="110266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XML</a:t>
            </a:r>
            <a:r>
              <a:rPr lang="en-GB" sz="1200" b="0" i="0" kern="1200" dirty="0" smtClean="0">
                <a:solidFill>
                  <a:schemeClr val="tx1"/>
                </a:solidFill>
                <a:effectLst/>
                <a:latin typeface="+mn-lt"/>
                <a:ea typeface="+mn-ea"/>
                <a:cs typeface="+mn-cs"/>
              </a:rPr>
              <a:t>-</a:t>
            </a:r>
            <a:r>
              <a:rPr lang="en-GB" sz="1200" b="1" i="0" kern="1200" dirty="0" smtClean="0">
                <a:solidFill>
                  <a:schemeClr val="tx1"/>
                </a:solidFill>
                <a:effectLst/>
                <a:latin typeface="+mn-lt"/>
                <a:ea typeface="+mn-ea"/>
                <a:cs typeface="+mn-cs"/>
              </a:rPr>
              <a:t>RPC</a:t>
            </a:r>
            <a:r>
              <a:rPr lang="en-GB" sz="1200" b="0" i="0" kern="1200" dirty="0" smtClean="0">
                <a:solidFill>
                  <a:schemeClr val="tx1"/>
                </a:solidFill>
                <a:effectLst/>
                <a:latin typeface="+mn-lt"/>
                <a:ea typeface="+mn-ea"/>
                <a:cs typeface="+mn-cs"/>
              </a:rPr>
              <a:t> is a remote procedure call (RPC) </a:t>
            </a:r>
            <a:endParaRPr lang="en-US" dirty="0"/>
          </a:p>
        </p:txBody>
      </p:sp>
      <p:sp>
        <p:nvSpPr>
          <p:cNvPr id="4" name="Slide Number Placeholder 3"/>
          <p:cNvSpPr>
            <a:spLocks noGrp="1"/>
          </p:cNvSpPr>
          <p:nvPr>
            <p:ph type="sldNum" sz="quarter" idx="10"/>
          </p:nvPr>
        </p:nvSpPr>
        <p:spPr/>
        <p:txBody>
          <a:bodyPr/>
          <a:lstStyle/>
          <a:p>
            <a:fld id="{706CCB67-4542-4C7B-B129-9602AF4D0E3B}" type="slidenum">
              <a:rPr lang="en-US" smtClean="0"/>
              <a:t>7</a:t>
            </a:fld>
            <a:endParaRPr lang="en-US"/>
          </a:p>
        </p:txBody>
      </p:sp>
    </p:spTree>
    <p:extLst>
      <p:ext uri="{BB962C8B-B14F-4D97-AF65-F5344CB8AC3E}">
        <p14:creationId xmlns:p14="http://schemas.microsoft.com/office/powerpoint/2010/main" val="27719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Simple Object Access Protocol</a:t>
            </a:r>
            <a:endParaRPr lang="en-US" dirty="0"/>
          </a:p>
        </p:txBody>
      </p:sp>
      <p:sp>
        <p:nvSpPr>
          <p:cNvPr id="4" name="Slide Number Placeholder 3"/>
          <p:cNvSpPr>
            <a:spLocks noGrp="1"/>
          </p:cNvSpPr>
          <p:nvPr>
            <p:ph type="sldNum" sz="quarter" idx="10"/>
          </p:nvPr>
        </p:nvSpPr>
        <p:spPr/>
        <p:txBody>
          <a:bodyPr/>
          <a:lstStyle/>
          <a:p>
            <a:fld id="{706CCB67-4542-4C7B-B129-9602AF4D0E3B}" type="slidenum">
              <a:rPr lang="en-US" smtClean="0"/>
              <a:t>8</a:t>
            </a:fld>
            <a:endParaRPr lang="en-US"/>
          </a:p>
        </p:txBody>
      </p:sp>
    </p:spTree>
    <p:extLst>
      <p:ext uri="{BB962C8B-B14F-4D97-AF65-F5344CB8AC3E}">
        <p14:creationId xmlns:p14="http://schemas.microsoft.com/office/powerpoint/2010/main" val="42057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Web Services Description Language</a:t>
            </a:r>
            <a:endParaRPr lang="en-US" dirty="0"/>
          </a:p>
        </p:txBody>
      </p:sp>
      <p:sp>
        <p:nvSpPr>
          <p:cNvPr id="4" name="Slide Number Placeholder 3"/>
          <p:cNvSpPr>
            <a:spLocks noGrp="1"/>
          </p:cNvSpPr>
          <p:nvPr>
            <p:ph type="sldNum" sz="quarter" idx="10"/>
          </p:nvPr>
        </p:nvSpPr>
        <p:spPr/>
        <p:txBody>
          <a:bodyPr/>
          <a:lstStyle/>
          <a:p>
            <a:fld id="{706CCB67-4542-4C7B-B129-9602AF4D0E3B}" type="slidenum">
              <a:rPr lang="en-US" smtClean="0"/>
              <a:t>9</a:t>
            </a:fld>
            <a:endParaRPr lang="en-US"/>
          </a:p>
        </p:txBody>
      </p:sp>
    </p:spTree>
    <p:extLst>
      <p:ext uri="{BB962C8B-B14F-4D97-AF65-F5344CB8AC3E}">
        <p14:creationId xmlns:p14="http://schemas.microsoft.com/office/powerpoint/2010/main" val="428911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Universal Description, Discovery and Integration</a:t>
            </a:r>
            <a:endParaRPr lang="en-US" b="1" dirty="0"/>
          </a:p>
        </p:txBody>
      </p:sp>
      <p:sp>
        <p:nvSpPr>
          <p:cNvPr id="4" name="Slide Number Placeholder 3"/>
          <p:cNvSpPr>
            <a:spLocks noGrp="1"/>
          </p:cNvSpPr>
          <p:nvPr>
            <p:ph type="sldNum" sz="quarter" idx="10"/>
          </p:nvPr>
        </p:nvSpPr>
        <p:spPr/>
        <p:txBody>
          <a:bodyPr/>
          <a:lstStyle/>
          <a:p>
            <a:fld id="{706CCB67-4542-4C7B-B129-9602AF4D0E3B}" type="slidenum">
              <a:rPr lang="en-US" smtClean="0"/>
              <a:t>10</a:t>
            </a:fld>
            <a:endParaRPr lang="en-US"/>
          </a:p>
        </p:txBody>
      </p:sp>
    </p:spTree>
    <p:extLst>
      <p:ext uri="{BB962C8B-B14F-4D97-AF65-F5344CB8AC3E}">
        <p14:creationId xmlns:p14="http://schemas.microsoft.com/office/powerpoint/2010/main" val="204564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492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68168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76143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7464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17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4054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4802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93490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961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633830-2244-49AE-BC4A-47F415C177C6}" type="datetimeFigureOut">
              <a:rPr lang="en-US" smtClean="0"/>
              <a:t>7/23/2018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C27A5A-7290-4DE1-BA94-4BE8A8E57DCF}" type="slidenum">
              <a:rPr lang="en-US" smtClean="0"/>
              <a:t>‹#›</a:t>
            </a:fld>
            <a:endParaRPr lang="en-US" dirty="0"/>
          </a:p>
        </p:txBody>
      </p:sp>
    </p:spTree>
    <p:extLst>
      <p:ext uri="{BB962C8B-B14F-4D97-AF65-F5344CB8AC3E}">
        <p14:creationId xmlns:p14="http://schemas.microsoft.com/office/powerpoint/2010/main" val="199690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80337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633830-2244-49AE-BC4A-47F415C177C6}" type="datetimeFigureOut">
              <a:rPr lang="en-US" smtClean="0"/>
              <a:pPr/>
              <a:t>7/23/2018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C27A5A-7290-4DE1-BA94-4BE8A8E57DC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8408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Web Services?</a:t>
            </a:r>
            <a:endParaRPr lang="en-US"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Web services are XML-based information exchange systems that use the Internet for direct application-to-application interaction. </a:t>
            </a:r>
            <a:endParaRPr lang="en-US" sz="3200" dirty="0" smtClean="0"/>
          </a:p>
          <a:p>
            <a:pPr>
              <a:buFont typeface="Arial" panose="020B0604020202020204" pitchFamily="34" charset="0"/>
              <a:buChar char="•"/>
            </a:pPr>
            <a:r>
              <a:rPr lang="en-US" sz="3200" dirty="0" smtClean="0"/>
              <a:t>These </a:t>
            </a:r>
            <a:r>
              <a:rPr lang="en-US" sz="3200" dirty="0"/>
              <a:t>systems can include programs, objects, messages, or </a:t>
            </a:r>
            <a:r>
              <a:rPr lang="en-US" sz="3200" dirty="0" smtClean="0"/>
              <a:t>documents</a:t>
            </a:r>
            <a:endParaRPr lang="en-US" sz="3200" dirty="0"/>
          </a:p>
        </p:txBody>
      </p:sp>
    </p:spTree>
    <p:extLst>
      <p:ext uri="{BB962C8B-B14F-4D97-AF65-F5344CB8AC3E}">
        <p14:creationId xmlns:p14="http://schemas.microsoft.com/office/powerpoint/2010/main" val="142488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dirty="0"/>
              <a:t>UDDI</a:t>
            </a:r>
          </a:p>
        </p:txBody>
      </p:sp>
      <p:sp>
        <p:nvSpPr>
          <p:cNvPr id="3" name="Content Placeholder 2"/>
          <p:cNvSpPr>
            <a:spLocks noGrp="1"/>
          </p:cNvSpPr>
          <p:nvPr>
            <p:ph idx="1"/>
          </p:nvPr>
        </p:nvSpPr>
        <p:spPr>
          <a:xfrm>
            <a:off x="140677" y="1262130"/>
            <a:ext cx="11788726" cy="4606963"/>
          </a:xfrm>
        </p:spPr>
        <p:txBody>
          <a:bodyPr/>
          <a:lstStyle/>
          <a:p>
            <a:r>
              <a:rPr lang="en-US" dirty="0" smtClean="0"/>
              <a:t>UDDI </a:t>
            </a:r>
            <a:r>
              <a:rPr lang="en-US" dirty="0"/>
              <a:t>is an XML-based standard for describing, publishing, and finding web services.</a:t>
            </a:r>
          </a:p>
          <a:p>
            <a:r>
              <a:rPr lang="en-US" dirty="0"/>
              <a:t>UDDI stands for Universal Description, Discovery, and Integration.</a:t>
            </a:r>
          </a:p>
          <a:p>
            <a:r>
              <a:rPr lang="en-US" dirty="0"/>
              <a:t>UDDI is a specification for a distributed registry of web services.</a:t>
            </a:r>
          </a:p>
          <a:p>
            <a:r>
              <a:rPr lang="en-US" dirty="0"/>
              <a:t>UDDI is platform independent, open framework.</a:t>
            </a:r>
          </a:p>
          <a:p>
            <a:r>
              <a:rPr lang="en-US" dirty="0"/>
              <a:t>UDDI can communicate via SOAP, CORBA, and Java RMI Protocol.</a:t>
            </a:r>
          </a:p>
          <a:p>
            <a:r>
              <a:rPr lang="en-US" dirty="0"/>
              <a:t>UDDI uses WSDL to describe interfaces to web services.</a:t>
            </a:r>
          </a:p>
          <a:p>
            <a:r>
              <a:rPr lang="en-US" dirty="0"/>
              <a:t>UDDI is seen with SOAP and WSDL as one of the three foundation standards of web services.</a:t>
            </a:r>
          </a:p>
          <a:p>
            <a:r>
              <a:rPr lang="en-US" dirty="0"/>
              <a:t>UDDI is an open industry initiative enabling businesses to discover each other and define how they interact over the Internet.</a:t>
            </a:r>
          </a:p>
          <a:p>
            <a:endParaRPr lang="en-US" dirty="0"/>
          </a:p>
        </p:txBody>
      </p:sp>
    </p:spTree>
    <p:extLst>
      <p:ext uri="{BB962C8B-B14F-4D97-AF65-F5344CB8AC3E}">
        <p14:creationId xmlns:p14="http://schemas.microsoft.com/office/powerpoint/2010/main" val="187208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Services?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smtClean="0"/>
              <a:t>A </a:t>
            </a:r>
            <a:r>
              <a:rPr lang="en-US" sz="2800" dirty="0"/>
              <a:t>web service is a collection of open protocols and standards used for exchanging data between applications or systems. </a:t>
            </a:r>
            <a:endParaRPr lang="en-US" sz="2800" dirty="0" smtClean="0"/>
          </a:p>
          <a:p>
            <a:pPr>
              <a:buFont typeface="Arial" panose="020B0604020202020204" pitchFamily="34" charset="0"/>
              <a:buChar char="•"/>
            </a:pPr>
            <a:r>
              <a:rPr lang="en-US" sz="2800" dirty="0" smtClean="0"/>
              <a:t>Software </a:t>
            </a:r>
            <a:r>
              <a:rPr lang="en-US" sz="2800" dirty="0"/>
              <a:t>applications written in various programming languages and running on various platforms can use web services to exchange data over computer networks like the Internet in a manner similar to inter-process communication on a single computer. </a:t>
            </a:r>
            <a:endParaRPr lang="en-US" sz="2800" dirty="0" smtClean="0"/>
          </a:p>
          <a:p>
            <a:pPr>
              <a:buFont typeface="Arial" panose="020B0604020202020204" pitchFamily="34" charset="0"/>
              <a:buChar char="•"/>
            </a:pPr>
            <a:r>
              <a:rPr lang="en-US" sz="2800" dirty="0" smtClean="0"/>
              <a:t>This </a:t>
            </a:r>
            <a:r>
              <a:rPr lang="en-US" sz="2800" dirty="0"/>
              <a:t>interoperability (e.g., between Java and Python, or Windows and Linux applications) is due to the use of open standards.</a:t>
            </a:r>
          </a:p>
          <a:p>
            <a:endParaRPr lang="en-US" dirty="0"/>
          </a:p>
        </p:txBody>
      </p:sp>
    </p:spTree>
    <p:extLst>
      <p:ext uri="{BB962C8B-B14F-4D97-AF65-F5344CB8AC3E}">
        <p14:creationId xmlns:p14="http://schemas.microsoft.com/office/powerpoint/2010/main" val="355062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20225"/>
          </a:xfrm>
        </p:spPr>
        <p:txBody>
          <a:bodyPr/>
          <a:lstStyle/>
          <a:p>
            <a:r>
              <a:rPr lang="en-US" dirty="0"/>
              <a:t>Components </a:t>
            </a:r>
            <a:r>
              <a:rPr lang="en-US" b="1" dirty="0"/>
              <a:t>of</a:t>
            </a:r>
            <a:r>
              <a:rPr lang="en-US" dirty="0"/>
              <a:t> Web </a:t>
            </a:r>
            <a:r>
              <a:rPr lang="en-US" dirty="0" smtClean="0"/>
              <a:t>Services</a:t>
            </a:r>
            <a:endParaRPr lang="en-US" dirty="0"/>
          </a:p>
        </p:txBody>
      </p:sp>
      <p:sp>
        <p:nvSpPr>
          <p:cNvPr id="3" name="Content Placeholder 2"/>
          <p:cNvSpPr>
            <a:spLocks noGrp="1"/>
          </p:cNvSpPr>
          <p:nvPr>
            <p:ph idx="1"/>
          </p:nvPr>
        </p:nvSpPr>
        <p:spPr/>
        <p:txBody>
          <a:bodyPr/>
          <a:lstStyle/>
          <a:p>
            <a:r>
              <a:rPr lang="en-US" dirty="0" smtClean="0"/>
              <a:t>The </a:t>
            </a:r>
            <a:r>
              <a:rPr lang="en-US" dirty="0"/>
              <a:t>basic web services platform is XML + HTTP. All the standard web services work using the following components</a:t>
            </a:r>
          </a:p>
          <a:p>
            <a:pPr>
              <a:buFont typeface="Arial" panose="020B0604020202020204" pitchFamily="34" charset="0"/>
              <a:buChar char="•"/>
            </a:pPr>
            <a:r>
              <a:rPr lang="en-US" dirty="0" smtClean="0"/>
              <a:t>SOAP </a:t>
            </a:r>
            <a:r>
              <a:rPr lang="en-US" dirty="0"/>
              <a:t>(Simple Object Access Protocol)</a:t>
            </a:r>
          </a:p>
          <a:p>
            <a:pPr>
              <a:buFont typeface="Arial" panose="020B0604020202020204" pitchFamily="34" charset="0"/>
              <a:buChar char="•"/>
            </a:pPr>
            <a:r>
              <a:rPr lang="en-US" dirty="0"/>
              <a:t>UDDI (Universal Description, Discovery and Integration)</a:t>
            </a:r>
          </a:p>
          <a:p>
            <a:pPr>
              <a:buFont typeface="Arial" panose="020B0604020202020204" pitchFamily="34" charset="0"/>
              <a:buChar char="•"/>
            </a:pPr>
            <a:r>
              <a:rPr lang="en-US" dirty="0"/>
              <a:t>WSDL (Web Services Description Language</a:t>
            </a:r>
            <a:r>
              <a:rPr lang="en-US" dirty="0" smtClean="0"/>
              <a:t>)</a:t>
            </a:r>
            <a:endParaRPr lang="en-US" dirty="0"/>
          </a:p>
        </p:txBody>
      </p:sp>
    </p:spTree>
    <p:extLst>
      <p:ext uri="{BB962C8B-B14F-4D97-AF65-F5344CB8AC3E}">
        <p14:creationId xmlns:p14="http://schemas.microsoft.com/office/powerpoint/2010/main" val="3442228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 Web Service Work</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A </a:t>
            </a:r>
            <a:r>
              <a:rPr lang="en-US" dirty="0"/>
              <a:t>web service enables communication among various applications by using open standards such as HTML, XML, WSDL, and SOAP. A web service takes the help of:</a:t>
            </a:r>
          </a:p>
          <a:p>
            <a:r>
              <a:rPr lang="en-US" b="1" dirty="0"/>
              <a:t>XML</a:t>
            </a:r>
            <a:r>
              <a:rPr lang="en-US" dirty="0"/>
              <a:t> to </a:t>
            </a:r>
            <a:r>
              <a:rPr lang="en-US" dirty="0">
                <a:solidFill>
                  <a:srgbClr val="FF0000"/>
                </a:solidFill>
              </a:rPr>
              <a:t>tag the data</a:t>
            </a:r>
          </a:p>
          <a:p>
            <a:r>
              <a:rPr lang="en-US" b="1" dirty="0"/>
              <a:t>SOAP</a:t>
            </a:r>
            <a:r>
              <a:rPr lang="en-US" dirty="0"/>
              <a:t> to </a:t>
            </a:r>
            <a:r>
              <a:rPr lang="en-US" dirty="0">
                <a:solidFill>
                  <a:srgbClr val="FF0000"/>
                </a:solidFill>
              </a:rPr>
              <a:t>transfer a message</a:t>
            </a:r>
          </a:p>
          <a:p>
            <a:r>
              <a:rPr lang="en-US" b="1" dirty="0"/>
              <a:t>WSDL</a:t>
            </a:r>
            <a:r>
              <a:rPr lang="en-US" dirty="0"/>
              <a:t> to </a:t>
            </a:r>
            <a:r>
              <a:rPr lang="en-US" dirty="0">
                <a:solidFill>
                  <a:srgbClr val="FF0000"/>
                </a:solidFill>
              </a:rPr>
              <a:t>describe the availability of service</a:t>
            </a:r>
            <a:r>
              <a:rPr lang="en-US" dirty="0"/>
              <a:t>.</a:t>
            </a:r>
          </a:p>
          <a:p>
            <a:r>
              <a:rPr lang="en-US" dirty="0"/>
              <a:t>You can build a Java-based web service on Solaris that is accessible from your Visual Basic program that runs on Windows.</a:t>
            </a:r>
          </a:p>
          <a:p>
            <a:r>
              <a:rPr lang="en-US" dirty="0"/>
              <a:t>You can also use C# to build new web services on Windows that can be invoked from your web application that is based on </a:t>
            </a:r>
            <a:r>
              <a:rPr lang="en-US" dirty="0" err="1"/>
              <a:t>JavaServer</a:t>
            </a:r>
            <a:r>
              <a:rPr lang="en-US" dirty="0"/>
              <a:t> Pages (JSP) and runs on Linux.</a:t>
            </a:r>
          </a:p>
          <a:p>
            <a:endParaRPr lang="en-US" dirty="0"/>
          </a:p>
        </p:txBody>
      </p:sp>
    </p:spTree>
    <p:extLst>
      <p:ext uri="{BB962C8B-B14F-4D97-AF65-F5344CB8AC3E}">
        <p14:creationId xmlns:p14="http://schemas.microsoft.com/office/powerpoint/2010/main" val="143531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dirty="0"/>
              <a:t>Web Services - </a:t>
            </a:r>
            <a:r>
              <a:rPr lang="en-US" dirty="0" smtClean="0"/>
              <a:t>Architecture</a:t>
            </a:r>
            <a:endParaRPr lang="en-US" dirty="0"/>
          </a:p>
        </p:txBody>
      </p:sp>
      <p:sp>
        <p:nvSpPr>
          <p:cNvPr id="3" name="Content Placeholder 2"/>
          <p:cNvSpPr>
            <a:spLocks noGrp="1"/>
          </p:cNvSpPr>
          <p:nvPr>
            <p:ph idx="1"/>
          </p:nvPr>
        </p:nvSpPr>
        <p:spPr>
          <a:xfrm>
            <a:off x="140677" y="1262130"/>
            <a:ext cx="11788726" cy="5462227"/>
          </a:xfrm>
        </p:spPr>
        <p:txBody>
          <a:bodyPr>
            <a:normAutofit fontScale="92500" lnSpcReduction="10000"/>
          </a:bodyPr>
          <a:lstStyle/>
          <a:p>
            <a:r>
              <a:rPr lang="en-US" b="1" dirty="0"/>
              <a:t>There are two ways to view the web service architecture:</a:t>
            </a:r>
          </a:p>
          <a:p>
            <a:r>
              <a:rPr lang="en-US" dirty="0"/>
              <a:t>The first is to examine the individual roles of each web service actor.</a:t>
            </a:r>
          </a:p>
          <a:p>
            <a:r>
              <a:rPr lang="en-US" dirty="0"/>
              <a:t>The second is to examine the emerging web service protocol stack</a:t>
            </a:r>
            <a:r>
              <a:rPr lang="en-US" dirty="0" smtClean="0"/>
              <a:t>.</a:t>
            </a:r>
          </a:p>
          <a:p>
            <a:r>
              <a:rPr lang="en-US" b="1" dirty="0">
                <a:solidFill>
                  <a:srgbClr val="FF0000"/>
                </a:solidFill>
              </a:rPr>
              <a:t>Web Service Roles</a:t>
            </a:r>
          </a:p>
          <a:p>
            <a:r>
              <a:rPr lang="en-US" dirty="0"/>
              <a:t>There are three major roles within the web service architecture:</a:t>
            </a:r>
          </a:p>
          <a:p>
            <a:r>
              <a:rPr lang="en-US" b="1" dirty="0"/>
              <a:t>Service Provider</a:t>
            </a:r>
          </a:p>
          <a:p>
            <a:r>
              <a:rPr lang="en-US" dirty="0"/>
              <a:t>This is the provider of the web service. The service provider implements the service and makes it available on the Internet.</a:t>
            </a:r>
          </a:p>
          <a:p>
            <a:r>
              <a:rPr lang="en-US" b="1" dirty="0"/>
              <a:t>Service Requestor</a:t>
            </a:r>
          </a:p>
          <a:p>
            <a:r>
              <a:rPr lang="en-US" dirty="0"/>
              <a:t>This is any consumer of the web service. The requestor utilizes an existing web service by opening a network connection and sending an XML request.</a:t>
            </a:r>
          </a:p>
          <a:p>
            <a:r>
              <a:rPr lang="en-US" b="1" dirty="0" smtClean="0"/>
              <a:t>Service Registry</a:t>
            </a:r>
          </a:p>
          <a:p>
            <a:r>
              <a:rPr lang="en-US" dirty="0" smtClean="0"/>
              <a:t>This </a:t>
            </a:r>
            <a:r>
              <a:rPr lang="en-US" dirty="0"/>
              <a:t>is a logically centralized directory of services. The registry provides a central place where developers can publish new services or find existing ones. It therefore serves as a centralized clearing house for companies and their services.</a:t>
            </a:r>
          </a:p>
          <a:p>
            <a:endParaRPr lang="en-US" dirty="0"/>
          </a:p>
          <a:p>
            <a:endParaRPr lang="en-US" dirty="0"/>
          </a:p>
        </p:txBody>
      </p:sp>
    </p:spTree>
    <p:extLst>
      <p:ext uri="{BB962C8B-B14F-4D97-AF65-F5344CB8AC3E}">
        <p14:creationId xmlns:p14="http://schemas.microsoft.com/office/powerpoint/2010/main" val="277815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dirty="0"/>
              <a:t>Web Services - </a:t>
            </a:r>
            <a:r>
              <a:rPr lang="en-US" dirty="0" smtClean="0"/>
              <a:t>Architecture</a:t>
            </a:r>
            <a:endParaRPr lang="en-US" dirty="0"/>
          </a:p>
        </p:txBody>
      </p:sp>
      <p:sp>
        <p:nvSpPr>
          <p:cNvPr id="3" name="Content Placeholder 2"/>
          <p:cNvSpPr>
            <a:spLocks noGrp="1"/>
          </p:cNvSpPr>
          <p:nvPr>
            <p:ph idx="1"/>
          </p:nvPr>
        </p:nvSpPr>
        <p:spPr>
          <a:xfrm>
            <a:off x="140676" y="1262130"/>
            <a:ext cx="12051323" cy="5595870"/>
          </a:xfrm>
        </p:spPr>
        <p:txBody>
          <a:bodyPr>
            <a:normAutofit fontScale="92500" lnSpcReduction="20000"/>
          </a:bodyPr>
          <a:lstStyle/>
          <a:p>
            <a:r>
              <a:rPr lang="en-US" b="1" dirty="0">
                <a:solidFill>
                  <a:srgbClr val="FF0000"/>
                </a:solidFill>
              </a:rPr>
              <a:t>Web Service Protocol Stack</a:t>
            </a:r>
          </a:p>
          <a:p>
            <a:r>
              <a:rPr lang="en-US" dirty="0"/>
              <a:t>A second option for viewing the web service architecture is to examine the emerging web service protocol stack. The stack is still evolving, but currently has four main layers.</a:t>
            </a:r>
          </a:p>
          <a:p>
            <a:r>
              <a:rPr lang="en-US" b="1" dirty="0"/>
              <a:t>Service Transport</a:t>
            </a:r>
          </a:p>
          <a:p>
            <a:r>
              <a:rPr lang="en-US" dirty="0"/>
              <a:t>This layer is responsible for transporting messages between applications. Currently, this layer includes Hyper Text Transport Protocol (HTTP), Simple Mail Transfer Protocol (SMTP), File Transfer Protocol (FTP), and newer protocols such as Blocks Extensible Exchange Protocol (BEEP).</a:t>
            </a:r>
          </a:p>
          <a:p>
            <a:r>
              <a:rPr lang="en-US" b="1" dirty="0"/>
              <a:t>XML Messaging</a:t>
            </a:r>
          </a:p>
          <a:p>
            <a:r>
              <a:rPr lang="en-US" dirty="0"/>
              <a:t>This layer is responsible for encoding messages in a common XML format so that messages can be understood at either end. Currently, this layer includes XML-RPC and SOAP.</a:t>
            </a:r>
          </a:p>
          <a:p>
            <a:r>
              <a:rPr lang="en-US" b="1" dirty="0"/>
              <a:t>Service Description</a:t>
            </a:r>
          </a:p>
          <a:p>
            <a:r>
              <a:rPr lang="en-US" dirty="0"/>
              <a:t>This layer is responsible for describing the public interface to a specific web service. Currently, service description is handled via the Web Service Description Language (WSDL).</a:t>
            </a:r>
          </a:p>
          <a:p>
            <a:r>
              <a:rPr lang="en-US" b="1" dirty="0"/>
              <a:t>Service Discovery</a:t>
            </a:r>
          </a:p>
          <a:p>
            <a:r>
              <a:rPr lang="en-US" dirty="0"/>
              <a:t>This layer is responsible for centralizing services into a common registry and providing easy publish/find functionality. Currently, service discovery is handled via Universal Description, Discovery, and Integration (UDDI).</a:t>
            </a:r>
          </a:p>
          <a:p>
            <a:r>
              <a:rPr lang="en-US" dirty="0"/>
              <a:t>As web services evolve, additional layers may be added and additional technologies may be added to each layer</a:t>
            </a:r>
            <a:r>
              <a:rPr lang="en-US" dirty="0" smtClean="0"/>
              <a:t>.</a:t>
            </a:r>
            <a:endParaRPr lang="en-US" dirty="0"/>
          </a:p>
        </p:txBody>
      </p:sp>
    </p:spTree>
    <p:extLst>
      <p:ext uri="{BB962C8B-B14F-4D97-AF65-F5344CB8AC3E}">
        <p14:creationId xmlns:p14="http://schemas.microsoft.com/office/powerpoint/2010/main" val="355258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dirty="0"/>
              <a:t>XML-RPC</a:t>
            </a:r>
          </a:p>
        </p:txBody>
      </p:sp>
      <p:sp>
        <p:nvSpPr>
          <p:cNvPr id="3" name="Content Placeholder 2"/>
          <p:cNvSpPr>
            <a:spLocks noGrp="1"/>
          </p:cNvSpPr>
          <p:nvPr>
            <p:ph idx="1"/>
          </p:nvPr>
        </p:nvSpPr>
        <p:spPr>
          <a:xfrm>
            <a:off x="140677" y="1262130"/>
            <a:ext cx="11788726" cy="4606963"/>
          </a:xfrm>
        </p:spPr>
        <p:txBody>
          <a:bodyPr/>
          <a:lstStyle/>
          <a:p>
            <a:r>
              <a:rPr lang="en-US" dirty="0" smtClean="0"/>
              <a:t>This </a:t>
            </a:r>
            <a:r>
              <a:rPr lang="en-US" dirty="0"/>
              <a:t>is the simplest XML-based protocol for exchanging information between computers.</a:t>
            </a:r>
          </a:p>
          <a:p>
            <a:r>
              <a:rPr lang="en-US" dirty="0"/>
              <a:t>XML-RPC is a simple protocol that uses XML messages to perform RPCs.</a:t>
            </a:r>
          </a:p>
          <a:p>
            <a:r>
              <a:rPr lang="en-US" dirty="0"/>
              <a:t>Requests are encoded in XML and sent via HTTP POST.</a:t>
            </a:r>
          </a:p>
          <a:p>
            <a:r>
              <a:rPr lang="en-US" dirty="0"/>
              <a:t>XML responses are embedded in the body of the HTTP response.</a:t>
            </a:r>
          </a:p>
          <a:p>
            <a:r>
              <a:rPr lang="en-US" dirty="0"/>
              <a:t>XML-RPC is platform-independent.</a:t>
            </a:r>
          </a:p>
          <a:p>
            <a:r>
              <a:rPr lang="en-US" dirty="0"/>
              <a:t>XML-RPC allows diverse applications to communicate.</a:t>
            </a:r>
          </a:p>
          <a:p>
            <a:r>
              <a:rPr lang="en-US" dirty="0"/>
              <a:t>A Java client can speak XML-RPC to a Perl server.</a:t>
            </a:r>
          </a:p>
          <a:p>
            <a:r>
              <a:rPr lang="en-US" dirty="0"/>
              <a:t>XML-RPC is the easiest way to get started with web services.</a:t>
            </a:r>
          </a:p>
          <a:p>
            <a:endParaRPr lang="en-US" dirty="0"/>
          </a:p>
        </p:txBody>
      </p:sp>
    </p:spTree>
    <p:extLst>
      <p:ext uri="{BB962C8B-B14F-4D97-AF65-F5344CB8AC3E}">
        <p14:creationId xmlns:p14="http://schemas.microsoft.com/office/powerpoint/2010/main" val="350701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b="1" dirty="0"/>
              <a:t>SOAP</a:t>
            </a:r>
          </a:p>
        </p:txBody>
      </p:sp>
      <p:sp>
        <p:nvSpPr>
          <p:cNvPr id="3" name="Content Placeholder 2"/>
          <p:cNvSpPr>
            <a:spLocks noGrp="1"/>
          </p:cNvSpPr>
          <p:nvPr>
            <p:ph idx="1"/>
          </p:nvPr>
        </p:nvSpPr>
        <p:spPr>
          <a:xfrm>
            <a:off x="140677" y="1262130"/>
            <a:ext cx="11788726" cy="5307482"/>
          </a:xfrm>
        </p:spPr>
        <p:txBody>
          <a:bodyPr/>
          <a:lstStyle/>
          <a:p>
            <a:r>
              <a:rPr lang="en-US" dirty="0" smtClean="0"/>
              <a:t>SOAP </a:t>
            </a:r>
            <a:r>
              <a:rPr lang="en-US" dirty="0"/>
              <a:t>is an XML-based protocol for exchanging information between computers.</a:t>
            </a:r>
          </a:p>
          <a:p>
            <a:r>
              <a:rPr lang="en-US" dirty="0"/>
              <a:t>SOAP is a communication protocol.</a:t>
            </a:r>
          </a:p>
          <a:p>
            <a:r>
              <a:rPr lang="en-US" dirty="0"/>
              <a:t>SOAP is for communication between applications.</a:t>
            </a:r>
          </a:p>
          <a:p>
            <a:r>
              <a:rPr lang="en-US" dirty="0"/>
              <a:t>SOAP is a format for sending messages.</a:t>
            </a:r>
          </a:p>
          <a:p>
            <a:r>
              <a:rPr lang="en-US" dirty="0"/>
              <a:t>SOAP is designed to communicate via Internet.</a:t>
            </a:r>
          </a:p>
          <a:p>
            <a:r>
              <a:rPr lang="en-US" dirty="0"/>
              <a:t>SOAP is platform independent.</a:t>
            </a:r>
          </a:p>
          <a:p>
            <a:r>
              <a:rPr lang="en-US" dirty="0"/>
              <a:t>SOAP is language independent.</a:t>
            </a:r>
          </a:p>
          <a:p>
            <a:r>
              <a:rPr lang="en-US" dirty="0"/>
              <a:t>SOAP is simple and extensible.</a:t>
            </a:r>
          </a:p>
          <a:p>
            <a:r>
              <a:rPr lang="en-US" dirty="0"/>
              <a:t>SOAP allows you to get around firewalls.</a:t>
            </a:r>
          </a:p>
          <a:p>
            <a:r>
              <a:rPr lang="en-US" dirty="0"/>
              <a:t>SOAP will be developed as a W3C standard.</a:t>
            </a:r>
          </a:p>
          <a:p>
            <a:endParaRPr lang="en-US" dirty="0"/>
          </a:p>
        </p:txBody>
      </p:sp>
    </p:spTree>
    <p:extLst>
      <p:ext uri="{BB962C8B-B14F-4D97-AF65-F5344CB8AC3E}">
        <p14:creationId xmlns:p14="http://schemas.microsoft.com/office/powerpoint/2010/main" val="253864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 y="286603"/>
            <a:ext cx="11648049" cy="975527"/>
          </a:xfrm>
        </p:spPr>
        <p:txBody>
          <a:bodyPr>
            <a:normAutofit/>
          </a:bodyPr>
          <a:lstStyle/>
          <a:p>
            <a:r>
              <a:rPr lang="en-US" dirty="0"/>
              <a:t>WSDL</a:t>
            </a:r>
          </a:p>
        </p:txBody>
      </p:sp>
      <p:sp>
        <p:nvSpPr>
          <p:cNvPr id="3" name="Content Placeholder 2"/>
          <p:cNvSpPr>
            <a:spLocks noGrp="1"/>
          </p:cNvSpPr>
          <p:nvPr>
            <p:ph idx="1"/>
          </p:nvPr>
        </p:nvSpPr>
        <p:spPr>
          <a:xfrm>
            <a:off x="140677" y="1262130"/>
            <a:ext cx="11788726" cy="4606963"/>
          </a:xfrm>
        </p:spPr>
        <p:txBody>
          <a:bodyPr>
            <a:normAutofit/>
          </a:bodyPr>
          <a:lstStyle/>
          <a:p>
            <a:r>
              <a:rPr lang="en-US" dirty="0" smtClean="0"/>
              <a:t>WSDL </a:t>
            </a:r>
            <a:r>
              <a:rPr lang="en-US" dirty="0"/>
              <a:t>is an XML-based language for describing web services and how to access them.</a:t>
            </a:r>
          </a:p>
          <a:p>
            <a:r>
              <a:rPr lang="en-US" dirty="0"/>
              <a:t>WSDL stands for Web Services Description Language.</a:t>
            </a:r>
          </a:p>
          <a:p>
            <a:r>
              <a:rPr lang="en-US" dirty="0"/>
              <a:t>WSDL was developed jointly by Microsoft and IBM.</a:t>
            </a:r>
          </a:p>
          <a:p>
            <a:r>
              <a:rPr lang="en-US" dirty="0"/>
              <a:t>WSDL is an XML based protocol for information exchange in decentralized and distributed environments.</a:t>
            </a:r>
          </a:p>
          <a:p>
            <a:r>
              <a:rPr lang="en-US" dirty="0"/>
              <a:t>WSDL is the standard format for describing a web service.</a:t>
            </a:r>
          </a:p>
          <a:p>
            <a:r>
              <a:rPr lang="en-US" dirty="0"/>
              <a:t>WSDL definition describes how to access a web service and what operations it will perform.</a:t>
            </a:r>
          </a:p>
          <a:p>
            <a:r>
              <a:rPr lang="en-US" dirty="0"/>
              <a:t>WSDL is a language for describing how to interface with XML-based services.</a:t>
            </a:r>
          </a:p>
          <a:p>
            <a:r>
              <a:rPr lang="en-US" dirty="0"/>
              <a:t>WSDL is an integral part of UDDI, an XML-based worldwide business registry.</a:t>
            </a:r>
          </a:p>
          <a:p>
            <a:r>
              <a:rPr lang="en-US" dirty="0"/>
              <a:t>WSDL is the language that UDDI uses.</a:t>
            </a:r>
          </a:p>
          <a:p>
            <a:r>
              <a:rPr lang="en-US" dirty="0"/>
              <a:t>WSDL is pronounced as 'wiz-dull' and spelled out as 'W-S-D-L'.</a:t>
            </a:r>
          </a:p>
          <a:p>
            <a:endParaRPr lang="en-US" dirty="0"/>
          </a:p>
        </p:txBody>
      </p:sp>
    </p:spTree>
    <p:extLst>
      <p:ext uri="{BB962C8B-B14F-4D97-AF65-F5344CB8AC3E}">
        <p14:creationId xmlns:p14="http://schemas.microsoft.com/office/powerpoint/2010/main" val="18877259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TotalTime>
  <Words>1048</Words>
  <Application>Microsoft Office PowerPoint</Application>
  <PresentationFormat>Widescreen</PresentationFormat>
  <Paragraphs>91</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What are Web Services?</vt:lpstr>
      <vt:lpstr>What are Web Services?</vt:lpstr>
      <vt:lpstr>Components of Web Services</vt:lpstr>
      <vt:lpstr>How Does a Web Service Work?</vt:lpstr>
      <vt:lpstr>Web Services - Architecture</vt:lpstr>
      <vt:lpstr>Web Services - Architecture</vt:lpstr>
      <vt:lpstr>XML-RPC</vt:lpstr>
      <vt:lpstr>SOAP</vt:lpstr>
      <vt:lpstr>WSDL</vt:lpstr>
      <vt:lpstr>UDDI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Bikash</dc:creator>
  <cp:lastModifiedBy>Windows User</cp:lastModifiedBy>
  <cp:revision>14</cp:revision>
  <dcterms:created xsi:type="dcterms:W3CDTF">2016-10-18T15:56:46Z</dcterms:created>
  <dcterms:modified xsi:type="dcterms:W3CDTF">2018-07-23T02:37:06Z</dcterms:modified>
</cp:coreProperties>
</file>