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63" r:id="rId8"/>
    <p:sldId id="264" r:id="rId9"/>
    <p:sldId id="262" r:id="rId10"/>
    <p:sldId id="265" r:id="rId11"/>
    <p:sldId id="266" r:id="rId12"/>
    <p:sldId id="267" r:id="rId13"/>
    <p:sldId id="273" r:id="rId14"/>
    <p:sldId id="274" r:id="rId15"/>
    <p:sldId id="275" r:id="rId16"/>
    <p:sldId id="276" r:id="rId17"/>
    <p:sldId id="277" r:id="rId18"/>
    <p:sldId id="278" r:id="rId19"/>
    <p:sldId id="279" r:id="rId20"/>
    <p:sldId id="280" r:id="rId21"/>
    <p:sldId id="281" r:id="rId22"/>
    <p:sldId id="282" r:id="rId23"/>
    <p:sldId id="290" r:id="rId24"/>
    <p:sldId id="283" r:id="rId25"/>
    <p:sldId id="284" r:id="rId26"/>
    <p:sldId id="285" r:id="rId27"/>
    <p:sldId id="286" r:id="rId28"/>
    <p:sldId id="288" r:id="rId29"/>
    <p:sldId id="287"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2" d="100"/>
          <a:sy n="42" d="100"/>
        </p:scale>
        <p:origin x="93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971800" y="508000"/>
            <a:ext cx="8229600" cy="419100"/>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997200" y="12060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96DFF08F-DC6B-4601-B491-B0F83F6DD2DA}" type="datetimeFigureOut">
              <a:rPr lang="en-US" smtClean="0"/>
              <a:pPr/>
              <a:t>7/9/2018</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4FAB73BC-B049-4115-A692-8D63A059BFB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FF08F-DC6B-4601-B491-B0F83F6DD2DA}"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DFF08F-DC6B-4601-B491-B0F83F6DD2DA}"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6DFF08F-DC6B-4601-B491-B0F83F6DD2DA}" type="datetimeFigureOut">
              <a:rPr lang="en-US" smtClean="0"/>
              <a:pPr/>
              <a:t>7/9/2018</a:t>
            </a:fld>
            <a:endParaRPr lang="en-US" dirty="0"/>
          </a:p>
        </p:txBody>
      </p:sp>
      <p:sp>
        <p:nvSpPr>
          <p:cNvPr id="9" name="Slide Number Placeholder 8"/>
          <p:cNvSpPr>
            <a:spLocks noGrp="1"/>
          </p:cNvSpPr>
          <p:nvPr>
            <p:ph type="sldNum" sz="quarter" idx="15"/>
          </p:nvPr>
        </p:nvSpPr>
        <p:spPr/>
        <p:txBody>
          <a:bodyPr rtlCol="0"/>
          <a:lstStyle/>
          <a:p>
            <a:fld id="{4FAB73BC-B049-4115-A692-8D63A059BFB8}"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96DFF08F-DC6B-4601-B491-B0F83F6DD2DA}" type="datetimeFigureOut">
              <a:rPr lang="en-US" smtClean="0"/>
              <a:pPr/>
              <a:t>7/9/2018</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1379200" y="6340476"/>
            <a:ext cx="812800" cy="517524"/>
          </a:xfrm>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6DFF08F-DC6B-4601-B491-B0F83F6DD2DA}"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6DFF08F-DC6B-4601-B491-B0F83F6DD2DA}"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6DFF08F-DC6B-4601-B491-B0F83F6DD2DA}" type="datetimeFigureOut">
              <a:rPr lang="en-US" smtClean="0"/>
              <a:pPr/>
              <a:t>7/9/2018</a:t>
            </a:fld>
            <a:endParaRPr lang="en-US" dirty="0"/>
          </a:p>
        </p:txBody>
      </p:sp>
      <p:sp>
        <p:nvSpPr>
          <p:cNvPr id="7" name="Slide Number Placeholder 6"/>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6DFF08F-DC6B-4601-B491-B0F83F6DD2DA}" type="datetimeFigureOut">
              <a:rPr lang="en-US" smtClean="0"/>
              <a:pPr/>
              <a:t>7/9/2018</a:t>
            </a:fld>
            <a:endParaRPr lang="en-US" dirty="0"/>
          </a:p>
        </p:txBody>
      </p:sp>
      <p:sp>
        <p:nvSpPr>
          <p:cNvPr id="22" name="Slide Number Placeholder 21"/>
          <p:cNvSpPr>
            <a:spLocks noGrp="1"/>
          </p:cNvSpPr>
          <p:nvPr>
            <p:ph type="sldNum" sz="quarter" idx="15"/>
          </p:nvPr>
        </p:nvSpPr>
        <p:spPr/>
        <p:txBody>
          <a:bodyPr rtlCol="0"/>
          <a:lstStyle/>
          <a:p>
            <a:fld id="{4FAB73BC-B049-4115-A692-8D63A059BFB8}"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6DFF08F-DC6B-4601-B491-B0F83F6DD2DA}" type="datetimeFigureOut">
              <a:rPr lang="en-US" smtClean="0"/>
              <a:pPr/>
              <a:t>7/9/2018</a:t>
            </a:fld>
            <a:endParaRPr lang="en-US" dirty="0"/>
          </a:p>
        </p:txBody>
      </p:sp>
      <p:sp>
        <p:nvSpPr>
          <p:cNvPr id="18" name="Slide Number Placeholder 17"/>
          <p:cNvSpPr>
            <a:spLocks noGrp="1"/>
          </p:cNvSpPr>
          <p:nvPr>
            <p:ph type="sldNum" sz="quarter" idx="11"/>
          </p:nvPr>
        </p:nvSpPr>
        <p:spPr/>
        <p:txBody>
          <a:bodyPr rtlCol="0"/>
          <a:lstStyle/>
          <a:p>
            <a:fld id="{4FAB73BC-B049-4115-A692-8D63A059BFB8}"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96DFF08F-DC6B-4601-B491-B0F83F6DD2DA}" type="datetimeFigureOut">
              <a:rPr lang="en-US" smtClean="0"/>
              <a:pPr/>
              <a:t>7/9/2018</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archnetworking.techtarget.com/definition/gateway" TargetMode="External"/><Relationship Id="rId3" Type="http://schemas.openxmlformats.org/officeDocument/2006/relationships/hyperlink" Target="http://searchdatamanagement.techtarget.com/definition/data" TargetMode="External"/><Relationship Id="rId7" Type="http://schemas.openxmlformats.org/officeDocument/2006/relationships/hyperlink" Target="http://searchnetworking.techtarget.com/definition/packet" TargetMode="External"/><Relationship Id="rId2" Type="http://schemas.openxmlformats.org/officeDocument/2006/relationships/hyperlink" Target="http://searchnetworking.techtarget.com/definition/protocol" TargetMode="External"/><Relationship Id="rId1" Type="http://schemas.openxmlformats.org/officeDocument/2006/relationships/slideLayout" Target="../slideLayouts/slideLayout2.xml"/><Relationship Id="rId6" Type="http://schemas.openxmlformats.org/officeDocument/2006/relationships/hyperlink" Target="http://searchwindevelopment.techtarget.com/definition/IP-address" TargetMode="External"/><Relationship Id="rId5" Type="http://schemas.openxmlformats.org/officeDocument/2006/relationships/hyperlink" Target="http://searchcio-midmarket.techtarget.com/definition/host" TargetMode="External"/><Relationship Id="rId4" Type="http://schemas.openxmlformats.org/officeDocument/2006/relationships/hyperlink" Target="http://searchwindevelopment.techtarget.com/definition/Internet" TargetMode="External"/><Relationship Id="rId9" Type="http://schemas.openxmlformats.org/officeDocument/2006/relationships/hyperlink" Target="http://searchsoa.techtarget.com/definition/doma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webopedia.com/TERM/D/disk_drive.html" TargetMode="External"/><Relationship Id="rId13" Type="http://schemas.openxmlformats.org/officeDocument/2006/relationships/hyperlink" Target="http://www.webopedia.com/TERM/A/application.html" TargetMode="External"/><Relationship Id="rId18" Type="http://schemas.openxmlformats.org/officeDocument/2006/relationships/hyperlink" Target="http://www.webopedia.com/TERM/L/load.html" TargetMode="External"/><Relationship Id="rId3" Type="http://schemas.openxmlformats.org/officeDocument/2006/relationships/hyperlink" Target="http://www.webopedia.com/TERM/A/architecture.html" TargetMode="External"/><Relationship Id="rId7" Type="http://schemas.openxmlformats.org/officeDocument/2006/relationships/hyperlink" Target="http://www.webopedia.com/TERM/D/dedicated.html" TargetMode="External"/><Relationship Id="rId12" Type="http://schemas.openxmlformats.org/officeDocument/2006/relationships/hyperlink" Target="http://www.webopedia.com/TERM/W/workstation.html" TargetMode="External"/><Relationship Id="rId17" Type="http://schemas.openxmlformats.org/officeDocument/2006/relationships/hyperlink" Target="http://www.webopedia.com/TERM/C/client_server_architecture.html" TargetMode="External"/><Relationship Id="rId2" Type="http://schemas.openxmlformats.org/officeDocument/2006/relationships/hyperlink" Target="http://www.webopedia.com/TERM/N/network.html" TargetMode="External"/><Relationship Id="rId16" Type="http://schemas.openxmlformats.org/officeDocument/2006/relationships/hyperlink" Target="http://www.webopedia.com/TERM/D/device.html" TargetMode="External"/><Relationship Id="rId1" Type="http://schemas.openxmlformats.org/officeDocument/2006/relationships/slideLayout" Target="../slideLayouts/slideLayout2.xml"/><Relationship Id="rId6" Type="http://schemas.openxmlformats.org/officeDocument/2006/relationships/hyperlink" Target="http://www.webopedia.com/TERM/S/server.html" TargetMode="External"/><Relationship Id="rId11" Type="http://schemas.openxmlformats.org/officeDocument/2006/relationships/hyperlink" Target="http://www.webopedia.com/TERM/P/PC.html" TargetMode="External"/><Relationship Id="rId5" Type="http://schemas.openxmlformats.org/officeDocument/2006/relationships/hyperlink" Target="http://www.webopedia.com/TERM/C/client.html" TargetMode="External"/><Relationship Id="rId15" Type="http://schemas.openxmlformats.org/officeDocument/2006/relationships/hyperlink" Target="http://www.webopedia.com/TERM/F/file.html" TargetMode="External"/><Relationship Id="rId10" Type="http://schemas.openxmlformats.org/officeDocument/2006/relationships/hyperlink" Target="http://www.webopedia.com/TERM/T/traffic.html" TargetMode="External"/><Relationship Id="rId4" Type="http://schemas.openxmlformats.org/officeDocument/2006/relationships/hyperlink" Target="http://www.webopedia.com/TERM/C/computer.html" TargetMode="External"/><Relationship Id="rId9" Type="http://schemas.openxmlformats.org/officeDocument/2006/relationships/hyperlink" Target="http://www.webopedia.com/TERM/P/printer.html" TargetMode="External"/><Relationship Id="rId14" Type="http://schemas.openxmlformats.org/officeDocument/2006/relationships/hyperlink" Target="http://www.webopedia.com/TERM/R/resource.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 </a:t>
            </a:r>
            <a:r>
              <a:rPr lang="en-US" dirty="0" err="1" smtClean="0"/>
              <a:t>i</a:t>
            </a:r>
            <a:endParaRPr lang="en-US" dirty="0"/>
          </a:p>
        </p:txBody>
      </p:sp>
      <p:sp>
        <p:nvSpPr>
          <p:cNvPr id="3" name="Subtitle 2"/>
          <p:cNvSpPr>
            <a:spLocks noGrp="1"/>
          </p:cNvSpPr>
          <p:nvPr>
            <p:ph type="subTitle" idx="1"/>
          </p:nvPr>
        </p:nvSpPr>
        <p:spPr/>
        <p:txBody>
          <a:bodyPr>
            <a:normAutofit fontScale="85000" lnSpcReduction="20000"/>
          </a:bodyPr>
          <a:lstStyle/>
          <a:p>
            <a:r>
              <a:rPr lang="en-US" sz="3500" b="1" dirty="0" smtClean="0"/>
              <a:t>Web Essentials: Clients, Servers and Communication</a:t>
            </a:r>
          </a:p>
          <a:p>
            <a:endParaRPr lang="en-US" dirty="0"/>
          </a:p>
          <a:p>
            <a:r>
              <a:rPr lang="en-US" dirty="0" smtClean="0"/>
              <a:t>						 	</a:t>
            </a:r>
            <a:endParaRPr lang="en-US" dirty="0"/>
          </a:p>
        </p:txBody>
      </p:sp>
    </p:spTree>
    <p:extLst>
      <p:ext uri="{BB962C8B-B14F-4D97-AF65-F5344CB8AC3E}">
        <p14:creationId xmlns:p14="http://schemas.microsoft.com/office/powerpoint/2010/main" val="205783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35497"/>
            <a:ext cx="9875520" cy="678287"/>
          </a:xfrm>
        </p:spPr>
        <p:txBody>
          <a:bodyPr>
            <a:normAutofit/>
          </a:bodyPr>
          <a:lstStyle/>
          <a:p>
            <a:r>
              <a:rPr lang="en-US" dirty="0" smtClean="0"/>
              <a:t>6. </a:t>
            </a:r>
            <a:r>
              <a:rPr lang="en-US" dirty="0"/>
              <a:t>Basic </a:t>
            </a:r>
            <a:r>
              <a:rPr lang="en-US" dirty="0" smtClean="0"/>
              <a:t>Architecture</a:t>
            </a:r>
            <a:endParaRPr lang="en-US" dirty="0"/>
          </a:p>
        </p:txBody>
      </p:sp>
      <p:sp>
        <p:nvSpPr>
          <p:cNvPr id="3" name="Content Placeholder 2"/>
          <p:cNvSpPr>
            <a:spLocks noGrp="1"/>
          </p:cNvSpPr>
          <p:nvPr>
            <p:ph sz="quarter" idx="1"/>
          </p:nvPr>
        </p:nvSpPr>
        <p:spPr>
          <a:xfrm>
            <a:off x="-160020" y="1023334"/>
            <a:ext cx="7810250" cy="6383306"/>
          </a:xfrm>
        </p:spPr>
        <p:txBody>
          <a:bodyPr>
            <a:noAutofit/>
          </a:bodyPr>
          <a:lstStyle/>
          <a:p>
            <a:r>
              <a:rPr lang="en-US" dirty="0"/>
              <a:t>The </a:t>
            </a:r>
            <a:r>
              <a:rPr lang="en-US" b="1" dirty="0"/>
              <a:t>HTTP protocol </a:t>
            </a:r>
            <a:r>
              <a:rPr lang="en-US" dirty="0"/>
              <a:t>is a request/response protocol based on the client/server based architecture where web </a:t>
            </a:r>
            <a:r>
              <a:rPr lang="en-US" dirty="0" smtClean="0"/>
              <a:t>browsers, </a:t>
            </a:r>
            <a:r>
              <a:rPr lang="en-US" dirty="0"/>
              <a:t>robots and search </a:t>
            </a:r>
            <a:r>
              <a:rPr lang="en-US" dirty="0" smtClean="0"/>
              <a:t>engines, </a:t>
            </a:r>
            <a:r>
              <a:rPr lang="en-US" dirty="0"/>
              <a:t>etc. act like HTTP </a:t>
            </a:r>
            <a:r>
              <a:rPr lang="en-US" dirty="0" smtClean="0"/>
              <a:t>clients, </a:t>
            </a:r>
            <a:r>
              <a:rPr lang="en-US" dirty="0"/>
              <a:t>and the Web server acts as a server.</a:t>
            </a:r>
          </a:p>
          <a:p>
            <a:r>
              <a:rPr lang="en-US" b="1" dirty="0" smtClean="0"/>
              <a:t>Client</a:t>
            </a:r>
            <a:r>
              <a:rPr lang="en-US" dirty="0" smtClean="0"/>
              <a:t>-The </a:t>
            </a:r>
            <a:r>
              <a:rPr lang="en-US" dirty="0"/>
              <a:t>HTTP client sends a request to the server in the form of a request </a:t>
            </a:r>
            <a:r>
              <a:rPr lang="en-US" dirty="0" smtClean="0"/>
              <a:t>method, URI, </a:t>
            </a:r>
            <a:r>
              <a:rPr lang="en-US" dirty="0"/>
              <a:t>and protocol </a:t>
            </a:r>
            <a:r>
              <a:rPr lang="en-US" dirty="0" smtClean="0"/>
              <a:t>version, </a:t>
            </a:r>
            <a:r>
              <a:rPr lang="en-US" dirty="0"/>
              <a:t>followed by a MIME-like message containing request </a:t>
            </a:r>
            <a:r>
              <a:rPr lang="en-US" dirty="0" smtClean="0"/>
              <a:t>modifiers, </a:t>
            </a:r>
            <a:r>
              <a:rPr lang="en-US" dirty="0"/>
              <a:t>client </a:t>
            </a:r>
            <a:r>
              <a:rPr lang="en-US" dirty="0" smtClean="0"/>
              <a:t>information, </a:t>
            </a:r>
            <a:r>
              <a:rPr lang="en-US" dirty="0"/>
              <a:t>and possible body content over a TCP/IP connection.</a:t>
            </a:r>
          </a:p>
          <a:p>
            <a:r>
              <a:rPr lang="en-US" b="1" dirty="0" smtClean="0"/>
              <a:t>Server-</a:t>
            </a:r>
            <a:r>
              <a:rPr lang="en-US" dirty="0" smtClean="0"/>
              <a:t>The </a:t>
            </a:r>
            <a:r>
              <a:rPr lang="en-US" dirty="0"/>
              <a:t>HTTP server responds with a status </a:t>
            </a:r>
            <a:r>
              <a:rPr lang="en-US" dirty="0" smtClean="0"/>
              <a:t>line, </a:t>
            </a:r>
            <a:r>
              <a:rPr lang="en-US" dirty="0"/>
              <a:t>including the message's protocol version and a success or error </a:t>
            </a:r>
            <a:r>
              <a:rPr lang="en-US" dirty="0" smtClean="0"/>
              <a:t>code, </a:t>
            </a:r>
            <a:r>
              <a:rPr lang="en-US" dirty="0"/>
              <a:t>followed by a MIME-like message containing server </a:t>
            </a:r>
            <a:r>
              <a:rPr lang="en-US" dirty="0" smtClean="0"/>
              <a:t>information, </a:t>
            </a:r>
            <a:r>
              <a:rPr lang="en-US" dirty="0"/>
              <a:t>entity meta </a:t>
            </a:r>
            <a:r>
              <a:rPr lang="en-US" dirty="0" smtClean="0"/>
              <a:t>information, </a:t>
            </a:r>
            <a:r>
              <a:rPr lang="en-US" dirty="0"/>
              <a:t>and possible entity-body content</a:t>
            </a:r>
            <a:r>
              <a:rPr lang="en-US" dirty="0" smtClean="0"/>
              <a:t>.</a:t>
            </a:r>
          </a:p>
        </p:txBody>
      </p:sp>
      <p:pic>
        <p:nvPicPr>
          <p:cNvPr id="3076" name="Picture 4" descr="HTTP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4490" y="1023334"/>
            <a:ext cx="3914775" cy="4653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975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latin typeface="Calibri" panose="020F0502020204030204" pitchFamily="34" charset="0"/>
              </a:rPr>
              <a:t>6. </a:t>
            </a:r>
            <a:r>
              <a:rPr lang="en-US" dirty="0">
                <a:latin typeface="Calibri" panose="020F0502020204030204" pitchFamily="34" charset="0"/>
              </a:rPr>
              <a:t>HTTP - </a:t>
            </a:r>
            <a:r>
              <a:rPr lang="en-US" dirty="0" smtClean="0">
                <a:latin typeface="Calibri" panose="020F0502020204030204" pitchFamily="34" charset="0"/>
              </a:rPr>
              <a:t>Messages</a:t>
            </a:r>
            <a:endParaRPr lang="en-US" dirty="0">
              <a:latin typeface="Calibri" panose="020F0502020204030204" pitchFamily="34" charset="0"/>
            </a:endParaRPr>
          </a:p>
        </p:txBody>
      </p:sp>
      <p:sp>
        <p:nvSpPr>
          <p:cNvPr id="3" name="Content Placeholder 2"/>
          <p:cNvSpPr>
            <a:spLocks noGrp="1"/>
          </p:cNvSpPr>
          <p:nvPr>
            <p:ph sz="quarter" idx="1"/>
          </p:nvPr>
        </p:nvSpPr>
        <p:spPr>
          <a:xfrm>
            <a:off x="1143000" y="1442434"/>
            <a:ext cx="9872871" cy="4653566"/>
          </a:xfrm>
        </p:spPr>
        <p:txBody>
          <a:bodyPr>
            <a:normAutofit fontScale="92500" lnSpcReduction="10000"/>
          </a:bodyPr>
          <a:lstStyle/>
          <a:p>
            <a:r>
              <a:rPr lang="en-US" dirty="0">
                <a:latin typeface="Calibri" panose="020F0502020204030204" pitchFamily="34" charset="0"/>
              </a:rPr>
              <a:t>An HTTP "client" is a program (Web browser or any other client) that establishes a connection to a server for the purpose of sending one or more HTTP request messages. An HTTP "server" is a program ( generally a web server like Apache Web Server or Internet Information </a:t>
            </a:r>
            <a:r>
              <a:rPr lang="en-US">
                <a:latin typeface="Calibri" panose="020F0502020204030204" pitchFamily="34" charset="0"/>
              </a:rPr>
              <a:t>Services </a:t>
            </a:r>
            <a:r>
              <a:rPr lang="en-US" smtClean="0">
                <a:latin typeface="Calibri" panose="020F0502020204030204" pitchFamily="34" charset="0"/>
              </a:rPr>
              <a:t>IIS, </a:t>
            </a:r>
            <a:r>
              <a:rPr lang="en-US" dirty="0">
                <a:latin typeface="Calibri" panose="020F0502020204030204" pitchFamily="34" charset="0"/>
              </a:rPr>
              <a:t>etc. ) that accepts connections in order to serve HTTP requests by sending HTTP response messages</a:t>
            </a:r>
            <a:r>
              <a:rPr lang="en-US" dirty="0" smtClean="0">
                <a:latin typeface="Calibri" panose="020F0502020204030204" pitchFamily="34" charset="0"/>
              </a:rPr>
              <a:t>.</a:t>
            </a:r>
          </a:p>
          <a:p>
            <a:r>
              <a:rPr lang="en-US" dirty="0">
                <a:latin typeface="Calibri" panose="020F0502020204030204" pitchFamily="34" charset="0"/>
              </a:rPr>
              <a:t>HTTP makes use of the Uniform Resource Identifier (URI) to identify a given resource and to establish a connection. Once the connection </a:t>
            </a:r>
            <a:r>
              <a:rPr lang="en-US">
                <a:latin typeface="Calibri" panose="020F0502020204030204" pitchFamily="34" charset="0"/>
              </a:rPr>
              <a:t>is </a:t>
            </a:r>
            <a:r>
              <a:rPr lang="en-US" smtClean="0">
                <a:latin typeface="Calibri" panose="020F0502020204030204" pitchFamily="34" charset="0"/>
              </a:rPr>
              <a:t>established, </a:t>
            </a:r>
            <a:r>
              <a:rPr lang="en-US" dirty="0">
                <a:latin typeface="Calibri" panose="020F0502020204030204" pitchFamily="34" charset="0"/>
              </a:rPr>
              <a:t>HTTP messages are passed in a format similar to that used by the Internet mail [RFC5322] and the Multipurpose Internet Mail Extensions (MIME) [RFC2045]. These messages include requests from client to server and responses from server to client which will have the following format:</a:t>
            </a:r>
          </a:p>
          <a:p>
            <a:endParaRPr lang="en-US" dirty="0">
              <a:latin typeface="Calibri" panose="020F0502020204030204" pitchFamily="34" charset="0"/>
            </a:endParaRPr>
          </a:p>
          <a:p>
            <a:r>
              <a:rPr lang="en-US" dirty="0">
                <a:latin typeface="Calibri" panose="020F0502020204030204" pitchFamily="34" charset="0"/>
              </a:rPr>
              <a:t> HTTP-message   = &lt;Request&gt; | &lt;Response&gt; ; HTTP/1.1 messages</a:t>
            </a:r>
            <a:endParaRPr lang="en-US" dirty="0" smtClean="0">
              <a:latin typeface="Calibri" panose="020F0502020204030204" pitchFamily="34" charset="0"/>
            </a:endParaRPr>
          </a:p>
        </p:txBody>
      </p:sp>
    </p:spTree>
    <p:extLst>
      <p:ext uri="{BB962C8B-B14F-4D97-AF65-F5344CB8AC3E}">
        <p14:creationId xmlns:p14="http://schemas.microsoft.com/office/powerpoint/2010/main" val="3146791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err="1" smtClean="0">
                <a:latin typeface="Calibri" panose="020F0502020204030204" pitchFamily="34" charset="0"/>
              </a:rPr>
              <a:t>Contd</a:t>
            </a:r>
            <a:r>
              <a:rPr lang="en-US" dirty="0" smtClean="0">
                <a:latin typeface="Calibri" panose="020F0502020204030204" pitchFamily="34" charset="0"/>
              </a:rPr>
              <a:t>…</a:t>
            </a:r>
            <a:endParaRPr lang="en-US" dirty="0">
              <a:latin typeface="Calibri" panose="020F0502020204030204" pitchFamily="34" charset="0"/>
            </a:endParaRPr>
          </a:p>
        </p:txBody>
      </p:sp>
      <p:sp>
        <p:nvSpPr>
          <p:cNvPr id="3" name="Content Placeholder 2"/>
          <p:cNvSpPr>
            <a:spLocks noGrp="1"/>
          </p:cNvSpPr>
          <p:nvPr>
            <p:ph sz="quarter" idx="1"/>
          </p:nvPr>
        </p:nvSpPr>
        <p:spPr>
          <a:xfrm>
            <a:off x="1143000" y="1442434"/>
            <a:ext cx="9872871" cy="4653566"/>
          </a:xfrm>
        </p:spPr>
        <p:txBody>
          <a:bodyPr>
            <a:normAutofit lnSpcReduction="10000"/>
          </a:bodyPr>
          <a:lstStyle/>
          <a:p>
            <a:r>
              <a:rPr lang="en-US" dirty="0">
                <a:latin typeface="Calibri" panose="020F0502020204030204" pitchFamily="34" charset="0"/>
              </a:rPr>
              <a:t>HTTP requests and HTTP responses use a generic message format of RFC 822 for transferring the required data. This generic message format consists of the following four items</a:t>
            </a:r>
            <a:r>
              <a:rPr lang="en-US" dirty="0" smtClean="0">
                <a:latin typeface="Calibri" panose="020F0502020204030204" pitchFamily="34" charset="0"/>
              </a:rPr>
              <a:t>.</a:t>
            </a:r>
          </a:p>
          <a:p>
            <a:pPr marL="45720" indent="0">
              <a:buNone/>
            </a:pPr>
            <a:r>
              <a:rPr lang="en-US" dirty="0" smtClean="0">
                <a:latin typeface="Calibri" panose="020F0502020204030204" pitchFamily="34" charset="0"/>
              </a:rPr>
              <a:t>1. Message Start-Line</a:t>
            </a:r>
          </a:p>
          <a:p>
            <a:pPr marL="45720" indent="0">
              <a:buNone/>
            </a:pPr>
            <a:r>
              <a:rPr lang="en-US" dirty="0" smtClean="0">
                <a:latin typeface="Calibri" panose="020F0502020204030204" pitchFamily="34" charset="0"/>
              </a:rPr>
              <a:t>	start-line </a:t>
            </a:r>
            <a:r>
              <a:rPr lang="en-US" dirty="0">
                <a:latin typeface="Calibri" panose="020F0502020204030204" pitchFamily="34" charset="0"/>
              </a:rPr>
              <a:t>= Request-Line | </a:t>
            </a:r>
            <a:r>
              <a:rPr lang="en-US" dirty="0" smtClean="0">
                <a:latin typeface="Calibri" panose="020F0502020204030204" pitchFamily="34" charset="0"/>
              </a:rPr>
              <a:t>Status-Line</a:t>
            </a:r>
          </a:p>
          <a:p>
            <a:pPr marL="45720" indent="0">
              <a:buNone/>
            </a:pPr>
            <a:r>
              <a:rPr lang="en-US" dirty="0" smtClean="0"/>
              <a:t>	</a:t>
            </a:r>
            <a:r>
              <a:rPr lang="en-US" b="1" dirty="0" smtClean="0"/>
              <a:t>examples </a:t>
            </a:r>
            <a:r>
              <a:rPr lang="en-US" b="1" dirty="0"/>
              <a:t>of start line in case of request and response</a:t>
            </a:r>
            <a:r>
              <a:rPr lang="en-US" b="1" dirty="0" smtClean="0"/>
              <a:t>:</a:t>
            </a:r>
          </a:p>
          <a:p>
            <a:pPr marL="45720" indent="0">
              <a:buNone/>
            </a:pPr>
            <a:r>
              <a:rPr lang="en-US" dirty="0" smtClean="0">
                <a:latin typeface="Calibri" panose="020F0502020204030204" pitchFamily="34" charset="0"/>
              </a:rPr>
              <a:t>	GET </a:t>
            </a:r>
            <a:r>
              <a:rPr lang="en-US" dirty="0">
                <a:latin typeface="Calibri" panose="020F0502020204030204" pitchFamily="34" charset="0"/>
              </a:rPr>
              <a:t>/hello.htm HTTP/1.1     (This is Request-Line sent by the client)</a:t>
            </a:r>
          </a:p>
          <a:p>
            <a:pPr marL="45720" indent="0">
              <a:buNone/>
            </a:pPr>
            <a:r>
              <a:rPr lang="en-US" dirty="0" smtClean="0">
                <a:latin typeface="Calibri" panose="020F0502020204030204" pitchFamily="34" charset="0"/>
              </a:rPr>
              <a:t>	HTTP/1.1 </a:t>
            </a:r>
            <a:r>
              <a:rPr lang="en-US" dirty="0">
                <a:latin typeface="Calibri" panose="020F0502020204030204" pitchFamily="34" charset="0"/>
              </a:rPr>
              <a:t>200 OK             (This is Status-Line sent by the server)</a:t>
            </a:r>
          </a:p>
          <a:p>
            <a:pPr marL="45720" indent="0">
              <a:buNone/>
            </a:pPr>
            <a:r>
              <a:rPr lang="en-US" dirty="0" smtClean="0">
                <a:latin typeface="Calibri" panose="020F0502020204030204" pitchFamily="34" charset="0"/>
              </a:rPr>
              <a:t>2. </a:t>
            </a:r>
            <a:r>
              <a:rPr lang="en-US" dirty="0"/>
              <a:t>Header </a:t>
            </a:r>
            <a:r>
              <a:rPr lang="en-US" dirty="0" smtClean="0"/>
              <a:t>Fields</a:t>
            </a:r>
          </a:p>
          <a:p>
            <a:pPr marL="45720" indent="0">
              <a:buNone/>
            </a:pPr>
            <a:r>
              <a:rPr lang="en-US" dirty="0" smtClean="0"/>
              <a:t>HTTP </a:t>
            </a:r>
            <a:r>
              <a:rPr lang="en-US" dirty="0"/>
              <a:t>header fields provide required information about the request </a:t>
            </a:r>
            <a:r>
              <a:rPr lang="en-US"/>
              <a:t>or </a:t>
            </a:r>
            <a:r>
              <a:rPr lang="en-US" smtClean="0"/>
              <a:t>response, </a:t>
            </a:r>
            <a:r>
              <a:rPr lang="en-US" dirty="0"/>
              <a:t>or </a:t>
            </a:r>
            <a:r>
              <a:rPr lang="en-US" dirty="0" smtClean="0"/>
              <a:t>about </a:t>
            </a:r>
            <a:r>
              <a:rPr lang="en-US" dirty="0"/>
              <a:t>the object sent in the message body. There are four types of HTTP message </a:t>
            </a:r>
            <a:r>
              <a:rPr lang="en-US" dirty="0" smtClean="0"/>
              <a:t>headers</a:t>
            </a:r>
            <a:r>
              <a:rPr lang="en-US" dirty="0"/>
              <a:t>:</a:t>
            </a:r>
          </a:p>
          <a:p>
            <a:endParaRPr lang="en-US" dirty="0" smtClean="0">
              <a:latin typeface="Calibri" panose="020F0502020204030204" pitchFamily="34" charset="0"/>
            </a:endParaRPr>
          </a:p>
        </p:txBody>
      </p:sp>
    </p:spTree>
    <p:extLst>
      <p:ext uri="{BB962C8B-B14F-4D97-AF65-F5344CB8AC3E}">
        <p14:creationId xmlns:p14="http://schemas.microsoft.com/office/powerpoint/2010/main" val="2453290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t>2.Header Fields (</a:t>
            </a:r>
            <a:r>
              <a:rPr lang="en-US" dirty="0" smtClean="0">
                <a:latin typeface="Calibri" panose="020F0502020204030204" pitchFamily="34" charset="0"/>
              </a:rPr>
              <a:t>Contd..)</a:t>
            </a:r>
            <a:endParaRPr lang="en-US" dirty="0">
              <a:latin typeface="Calibri" panose="020F0502020204030204" pitchFamily="34" charset="0"/>
            </a:endParaRPr>
          </a:p>
        </p:txBody>
      </p:sp>
      <p:sp>
        <p:nvSpPr>
          <p:cNvPr id="3" name="Content Placeholder 2"/>
          <p:cNvSpPr>
            <a:spLocks noGrp="1"/>
          </p:cNvSpPr>
          <p:nvPr>
            <p:ph sz="quarter" idx="1"/>
          </p:nvPr>
        </p:nvSpPr>
        <p:spPr>
          <a:xfrm>
            <a:off x="592428" y="1442434"/>
            <a:ext cx="11191741" cy="4653566"/>
          </a:xfrm>
        </p:spPr>
        <p:txBody>
          <a:bodyPr>
            <a:normAutofit fontScale="92500" lnSpcReduction="10000"/>
          </a:bodyPr>
          <a:lstStyle/>
          <a:p>
            <a:r>
              <a:rPr lang="en-US" b="1" dirty="0"/>
              <a:t>General-header:</a:t>
            </a:r>
            <a:r>
              <a:rPr lang="en-US" dirty="0"/>
              <a:t> These header fields have general applicability for both request and response messages.</a:t>
            </a:r>
          </a:p>
          <a:p>
            <a:r>
              <a:rPr lang="en-US" b="1" dirty="0"/>
              <a:t>Request-header:</a:t>
            </a:r>
            <a:r>
              <a:rPr lang="en-US" dirty="0"/>
              <a:t> These header fields have applicability only for request messages.</a:t>
            </a:r>
          </a:p>
          <a:p>
            <a:r>
              <a:rPr lang="en-US" b="1" dirty="0"/>
              <a:t>Response-header:</a:t>
            </a:r>
            <a:r>
              <a:rPr lang="en-US" dirty="0"/>
              <a:t> These header fields have applicability only for response messages.</a:t>
            </a:r>
          </a:p>
          <a:p>
            <a:r>
              <a:rPr lang="en-US" b="1" dirty="0"/>
              <a:t>Entity-header:</a:t>
            </a:r>
            <a:r>
              <a:rPr lang="en-US" dirty="0"/>
              <a:t> These header fields define meta information about the </a:t>
            </a:r>
            <a:r>
              <a:rPr lang="en-US"/>
              <a:t>entity-body </a:t>
            </a:r>
            <a:r>
              <a:rPr lang="en-US" smtClean="0"/>
              <a:t>or, </a:t>
            </a:r>
            <a:r>
              <a:rPr lang="en-US" dirty="0"/>
              <a:t>if </a:t>
            </a:r>
            <a:r>
              <a:rPr lang="en-US" dirty="0" smtClean="0"/>
              <a:t>nobody </a:t>
            </a:r>
            <a:r>
              <a:rPr lang="en-US"/>
              <a:t>is </a:t>
            </a:r>
            <a:r>
              <a:rPr lang="en-US" smtClean="0"/>
              <a:t>present, </a:t>
            </a:r>
            <a:r>
              <a:rPr lang="en-US" dirty="0"/>
              <a:t>about the resource identified by the request.</a:t>
            </a:r>
          </a:p>
          <a:p>
            <a:pPr marL="45720" indent="0">
              <a:buNone/>
            </a:pPr>
            <a:r>
              <a:rPr lang="en-US" dirty="0" smtClean="0">
                <a:latin typeface="Calibri" panose="020F0502020204030204" pitchFamily="34" charset="0"/>
              </a:rPr>
              <a:t>Syntax:		message-header </a:t>
            </a:r>
            <a:r>
              <a:rPr lang="en-US" dirty="0">
                <a:latin typeface="Calibri" panose="020F0502020204030204" pitchFamily="34" charset="0"/>
              </a:rPr>
              <a:t>= field-name ":" [ field-value </a:t>
            </a:r>
            <a:r>
              <a:rPr lang="en-US" dirty="0" smtClean="0">
                <a:latin typeface="Calibri" panose="020F0502020204030204" pitchFamily="34" charset="0"/>
              </a:rPr>
              <a:t>]</a:t>
            </a:r>
          </a:p>
          <a:p>
            <a:pPr marL="45720" indent="0">
              <a:buNone/>
            </a:pPr>
            <a:r>
              <a:rPr lang="en-US" dirty="0" smtClean="0">
                <a:latin typeface="Calibri" panose="020F0502020204030204" pitchFamily="34" charset="0"/>
              </a:rPr>
              <a:t>Example:	Host</a:t>
            </a:r>
            <a:r>
              <a:rPr lang="en-US" dirty="0">
                <a:latin typeface="Calibri" panose="020F0502020204030204" pitchFamily="34" charset="0"/>
              </a:rPr>
              <a:t>: www.example.com</a:t>
            </a:r>
          </a:p>
          <a:p>
            <a:pPr marL="45720" indent="0">
              <a:buNone/>
            </a:pPr>
            <a:r>
              <a:rPr lang="en-US" dirty="0" smtClean="0">
                <a:latin typeface="Calibri" panose="020F0502020204030204" pitchFamily="34" charset="0"/>
              </a:rPr>
              <a:t>	 	Date</a:t>
            </a:r>
            <a:r>
              <a:rPr lang="en-US">
                <a:latin typeface="Calibri" panose="020F0502020204030204" pitchFamily="34" charset="0"/>
              </a:rPr>
              <a:t>: </a:t>
            </a:r>
            <a:r>
              <a:rPr lang="en-US" smtClean="0">
                <a:latin typeface="Calibri" panose="020F0502020204030204" pitchFamily="34" charset="0"/>
              </a:rPr>
              <a:t>Mon, </a:t>
            </a:r>
            <a:r>
              <a:rPr lang="en-US" dirty="0">
                <a:latin typeface="Calibri" panose="020F0502020204030204" pitchFamily="34" charset="0"/>
              </a:rPr>
              <a:t>27 Jul 2009 12:28:53 GMT</a:t>
            </a:r>
          </a:p>
          <a:p>
            <a:pPr marL="45720" indent="0">
              <a:buNone/>
            </a:pPr>
            <a:r>
              <a:rPr lang="en-US" dirty="0" smtClean="0">
                <a:latin typeface="Calibri" panose="020F0502020204030204" pitchFamily="34" charset="0"/>
              </a:rPr>
              <a:t>		Server</a:t>
            </a:r>
            <a:r>
              <a:rPr lang="en-US" dirty="0">
                <a:latin typeface="Calibri" panose="020F0502020204030204" pitchFamily="34" charset="0"/>
              </a:rPr>
              <a:t>: Apache</a:t>
            </a:r>
          </a:p>
          <a:p>
            <a:pPr marL="45720" indent="0">
              <a:buNone/>
            </a:pPr>
            <a:r>
              <a:rPr lang="en-US" dirty="0" smtClean="0">
                <a:latin typeface="Calibri" panose="020F0502020204030204" pitchFamily="34" charset="0"/>
              </a:rPr>
              <a:t>		Last-Modified</a:t>
            </a:r>
            <a:r>
              <a:rPr lang="en-US">
                <a:latin typeface="Calibri" panose="020F0502020204030204" pitchFamily="34" charset="0"/>
              </a:rPr>
              <a:t>: </a:t>
            </a:r>
            <a:r>
              <a:rPr lang="en-US" smtClean="0">
                <a:latin typeface="Calibri" panose="020F0502020204030204" pitchFamily="34" charset="0"/>
              </a:rPr>
              <a:t>Wed, </a:t>
            </a:r>
            <a:r>
              <a:rPr lang="en-US" dirty="0">
                <a:latin typeface="Calibri" panose="020F0502020204030204" pitchFamily="34" charset="0"/>
              </a:rPr>
              <a:t>22 Jul 2009 19:15:56 </a:t>
            </a:r>
            <a:r>
              <a:rPr lang="en-US" dirty="0" smtClean="0">
                <a:latin typeface="Calibri" panose="020F0502020204030204" pitchFamily="34" charset="0"/>
              </a:rPr>
              <a:t>GMT</a:t>
            </a:r>
          </a:p>
        </p:txBody>
      </p:sp>
    </p:spTree>
    <p:extLst>
      <p:ext uri="{BB962C8B-B14F-4D97-AF65-F5344CB8AC3E}">
        <p14:creationId xmlns:p14="http://schemas.microsoft.com/office/powerpoint/2010/main" val="1543385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latin typeface="Calibri" panose="020F0502020204030204" pitchFamily="34" charset="0"/>
              </a:rPr>
              <a:t>3.</a:t>
            </a:r>
            <a:r>
              <a:rPr lang="en-US" dirty="0"/>
              <a:t> Message </a:t>
            </a:r>
            <a:r>
              <a:rPr lang="en-US" dirty="0" smtClean="0"/>
              <a:t>Body</a:t>
            </a:r>
            <a:endParaRPr lang="en-US" dirty="0">
              <a:latin typeface="Calibri" panose="020F0502020204030204" pitchFamily="34" charset="0"/>
            </a:endParaRPr>
          </a:p>
        </p:txBody>
      </p:sp>
      <p:sp>
        <p:nvSpPr>
          <p:cNvPr id="3" name="Content Placeholder 2"/>
          <p:cNvSpPr>
            <a:spLocks noGrp="1"/>
          </p:cNvSpPr>
          <p:nvPr>
            <p:ph sz="quarter" idx="1"/>
          </p:nvPr>
        </p:nvSpPr>
        <p:spPr>
          <a:xfrm>
            <a:off x="1143000" y="1442434"/>
            <a:ext cx="9872871" cy="4653566"/>
          </a:xfrm>
        </p:spPr>
        <p:txBody>
          <a:bodyPr>
            <a:normAutofit fontScale="92500" lnSpcReduction="20000"/>
          </a:bodyPr>
          <a:lstStyle/>
          <a:p>
            <a:r>
              <a:rPr lang="en-US" dirty="0"/>
              <a:t>The message body part is optional for an HTTP message but if it is </a:t>
            </a:r>
            <a:r>
              <a:rPr lang="en-US" dirty="0" smtClean="0"/>
              <a:t>available, </a:t>
            </a:r>
            <a:r>
              <a:rPr lang="en-US" dirty="0"/>
              <a:t>then it is used to carry the entity-body associated with the request or response. If entity body is </a:t>
            </a:r>
            <a:r>
              <a:rPr lang="en-US" dirty="0" smtClean="0"/>
              <a:t>associated, </a:t>
            </a:r>
            <a:r>
              <a:rPr lang="en-US" dirty="0"/>
              <a:t>then usually </a:t>
            </a:r>
            <a:r>
              <a:rPr lang="en-US" b="1" dirty="0"/>
              <a:t>Content-Type</a:t>
            </a:r>
            <a:r>
              <a:rPr lang="en-US" dirty="0"/>
              <a:t> and </a:t>
            </a:r>
            <a:r>
              <a:rPr lang="en-US" b="1" dirty="0" smtClean="0"/>
              <a:t>Content-Length </a:t>
            </a:r>
            <a:r>
              <a:rPr lang="en-US" dirty="0" smtClean="0"/>
              <a:t>headers </a:t>
            </a:r>
            <a:r>
              <a:rPr lang="en-US" dirty="0"/>
              <a:t>lines specify the nature of the body associated.</a:t>
            </a:r>
          </a:p>
          <a:p>
            <a:r>
              <a:rPr lang="en-US" dirty="0"/>
              <a:t>A message body is the one which carries the actual HTTP request data (including form data and </a:t>
            </a:r>
            <a:r>
              <a:rPr lang="en-US" dirty="0" smtClean="0"/>
              <a:t>uploaded, </a:t>
            </a:r>
            <a:r>
              <a:rPr lang="en-US" dirty="0"/>
              <a:t>etc.) and HTTP response data from the server ( including </a:t>
            </a:r>
            <a:r>
              <a:rPr lang="en-US" dirty="0" smtClean="0"/>
              <a:t>files, images, </a:t>
            </a:r>
            <a:r>
              <a:rPr lang="en-US" dirty="0"/>
              <a:t>etc.). Shown below is the simple content of a message body:</a:t>
            </a:r>
          </a:p>
          <a:p>
            <a:pPr marL="45720" indent="0">
              <a:buNone/>
            </a:pPr>
            <a:r>
              <a:rPr lang="en-US" dirty="0">
                <a:latin typeface="Calibri" panose="020F0502020204030204" pitchFamily="34" charset="0"/>
              </a:rPr>
              <a:t>&lt;html&gt;</a:t>
            </a:r>
          </a:p>
          <a:p>
            <a:pPr marL="45720" indent="0">
              <a:buNone/>
            </a:pPr>
            <a:r>
              <a:rPr lang="en-US" dirty="0">
                <a:latin typeface="Calibri" panose="020F0502020204030204" pitchFamily="34" charset="0"/>
              </a:rPr>
              <a:t>   &lt;body&gt;</a:t>
            </a:r>
          </a:p>
          <a:p>
            <a:pPr marL="45720" indent="0">
              <a:buNone/>
            </a:pPr>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&lt;</a:t>
            </a:r>
            <a:r>
              <a:rPr lang="en-US" dirty="0" smtClean="0">
                <a:latin typeface="Calibri" panose="020F0502020204030204" pitchFamily="34" charset="0"/>
              </a:rPr>
              <a:t>h1&gt;Hello, </a:t>
            </a:r>
            <a:r>
              <a:rPr lang="en-US" dirty="0">
                <a:latin typeface="Calibri" panose="020F0502020204030204" pitchFamily="34" charset="0"/>
              </a:rPr>
              <a:t>World!&lt;/h1&gt;</a:t>
            </a:r>
          </a:p>
          <a:p>
            <a:pPr marL="45720" indent="0">
              <a:buNone/>
            </a:pPr>
            <a:r>
              <a:rPr lang="en-US" dirty="0">
                <a:latin typeface="Calibri" panose="020F0502020204030204" pitchFamily="34" charset="0"/>
              </a:rPr>
              <a:t>   </a:t>
            </a:r>
            <a:r>
              <a:rPr lang="en-US" dirty="0" smtClean="0">
                <a:latin typeface="Calibri" panose="020F0502020204030204" pitchFamily="34" charset="0"/>
              </a:rPr>
              <a:t>   </a:t>
            </a:r>
            <a:r>
              <a:rPr lang="en-US" dirty="0">
                <a:latin typeface="Calibri" panose="020F0502020204030204" pitchFamily="34" charset="0"/>
              </a:rPr>
              <a:t>&lt;/body&gt;</a:t>
            </a:r>
          </a:p>
          <a:p>
            <a:pPr marL="45720" indent="0">
              <a:buNone/>
            </a:pPr>
            <a:r>
              <a:rPr lang="en-US" dirty="0">
                <a:latin typeface="Calibri" panose="020F0502020204030204" pitchFamily="34" charset="0"/>
              </a:rPr>
              <a:t>&lt;/html&gt;</a:t>
            </a:r>
          </a:p>
        </p:txBody>
      </p:sp>
    </p:spTree>
    <p:extLst>
      <p:ext uri="{BB962C8B-B14F-4D97-AF65-F5344CB8AC3E}">
        <p14:creationId xmlns:p14="http://schemas.microsoft.com/office/powerpoint/2010/main" val="1994209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HTTP - Requests</a:t>
            </a:r>
          </a:p>
        </p:txBody>
      </p:sp>
      <p:sp>
        <p:nvSpPr>
          <p:cNvPr id="3" name="Content Placeholder 2"/>
          <p:cNvSpPr>
            <a:spLocks noGrp="1"/>
          </p:cNvSpPr>
          <p:nvPr>
            <p:ph sz="quarter" idx="1"/>
          </p:nvPr>
        </p:nvSpPr>
        <p:spPr>
          <a:xfrm>
            <a:off x="1143000" y="1442434"/>
            <a:ext cx="9872871" cy="4653566"/>
          </a:xfrm>
        </p:spPr>
        <p:txBody>
          <a:bodyPr>
            <a:normAutofit/>
          </a:bodyPr>
          <a:lstStyle/>
          <a:p>
            <a:pPr marL="45720" indent="0">
              <a:buNone/>
            </a:pPr>
            <a:r>
              <a:rPr lang="en-US" dirty="0" smtClean="0">
                <a:latin typeface="Calibri" panose="020F0502020204030204" pitchFamily="34" charset="0"/>
              </a:rPr>
              <a:t>1. </a:t>
            </a:r>
            <a:r>
              <a:rPr lang="en-US" dirty="0"/>
              <a:t>Request-Line</a:t>
            </a:r>
          </a:p>
          <a:p>
            <a:pPr marL="45720" indent="0">
              <a:buNone/>
            </a:pPr>
            <a:r>
              <a:rPr lang="en-US" dirty="0">
                <a:latin typeface="Calibri" panose="020F0502020204030204" pitchFamily="34" charset="0"/>
              </a:rPr>
              <a:t>The Request-Line begins with a method </a:t>
            </a:r>
            <a:r>
              <a:rPr lang="en-US" dirty="0" smtClean="0">
                <a:latin typeface="Calibri" panose="020F0502020204030204" pitchFamily="34" charset="0"/>
              </a:rPr>
              <a:t>token, </a:t>
            </a:r>
            <a:r>
              <a:rPr lang="en-US" dirty="0">
                <a:latin typeface="Calibri" panose="020F0502020204030204" pitchFamily="34" charset="0"/>
              </a:rPr>
              <a:t>followed by the Request-URI and the protocol </a:t>
            </a:r>
            <a:r>
              <a:rPr lang="en-US" dirty="0" smtClean="0">
                <a:latin typeface="Calibri" panose="020F0502020204030204" pitchFamily="34" charset="0"/>
              </a:rPr>
              <a:t>version, </a:t>
            </a:r>
            <a:r>
              <a:rPr lang="en-US" dirty="0">
                <a:latin typeface="Calibri" panose="020F0502020204030204" pitchFamily="34" charset="0"/>
              </a:rPr>
              <a:t>and ending with CRLF. The elements are separated by space SP characters.</a:t>
            </a:r>
          </a:p>
          <a:p>
            <a:pPr marL="45720" indent="0">
              <a:buNone/>
            </a:pPr>
            <a:r>
              <a:rPr lang="en-US" dirty="0" smtClean="0">
                <a:latin typeface="Calibri" panose="020F0502020204030204" pitchFamily="34" charset="0"/>
              </a:rPr>
              <a:t>Request-Line = </a:t>
            </a:r>
            <a:r>
              <a:rPr lang="en-US" dirty="0">
                <a:latin typeface="Calibri" panose="020F0502020204030204" pitchFamily="34" charset="0"/>
              </a:rPr>
              <a:t>Method SP Request-URI SP HTTP-Version </a:t>
            </a:r>
            <a:r>
              <a:rPr lang="en-US" dirty="0" smtClean="0">
                <a:latin typeface="Calibri" panose="020F0502020204030204" pitchFamily="34" charset="0"/>
              </a:rPr>
              <a:t>CRLF</a:t>
            </a:r>
          </a:p>
          <a:p>
            <a:pPr marL="45720" indent="0">
              <a:buNone/>
            </a:pPr>
            <a:r>
              <a:rPr lang="en-US" i="1" dirty="0"/>
              <a:t>Request </a:t>
            </a:r>
            <a:r>
              <a:rPr lang="en-US" i="1" dirty="0" smtClean="0"/>
              <a:t>Method: </a:t>
            </a:r>
            <a:r>
              <a:rPr lang="en-US" dirty="0" smtClean="0"/>
              <a:t>The </a:t>
            </a:r>
            <a:r>
              <a:rPr lang="en-US" dirty="0"/>
              <a:t>request </a:t>
            </a:r>
            <a:r>
              <a:rPr lang="en-US" b="1" dirty="0"/>
              <a:t>method</a:t>
            </a:r>
            <a:r>
              <a:rPr lang="en-US" dirty="0"/>
              <a:t> indicates the method to be performed on the resource identified by the given </a:t>
            </a:r>
            <a:r>
              <a:rPr lang="en-US" b="1" dirty="0"/>
              <a:t>Request-URI</a:t>
            </a:r>
            <a:r>
              <a:rPr lang="en-US" dirty="0"/>
              <a:t>. The method is case-sensitive and should always be mentioned in uppercase. The following table lists all the supported methods in HTTP/1.1.</a:t>
            </a:r>
            <a:endParaRPr lang="en-US" i="1" dirty="0"/>
          </a:p>
          <a:p>
            <a:pPr marL="45720" indent="0">
              <a:buNone/>
            </a:pPr>
            <a:endParaRPr lang="en-US" dirty="0" smtClean="0">
              <a:latin typeface="Calibri" panose="020F0502020204030204" pitchFamily="34" charset="0"/>
            </a:endParaRPr>
          </a:p>
        </p:txBody>
      </p:sp>
    </p:spTree>
    <p:extLst>
      <p:ext uri="{BB962C8B-B14F-4D97-AF65-F5344CB8AC3E}">
        <p14:creationId xmlns:p14="http://schemas.microsoft.com/office/powerpoint/2010/main" val="2211411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err="1" smtClean="0">
                <a:latin typeface="Calibri" panose="020F0502020204030204" pitchFamily="34" charset="0"/>
              </a:rPr>
              <a:t>Contd</a:t>
            </a:r>
            <a:r>
              <a:rPr lang="en-US" dirty="0" smtClean="0">
                <a:latin typeface="Calibri" panose="020F0502020204030204" pitchFamily="34" charset="0"/>
              </a:rPr>
              <a:t>…</a:t>
            </a:r>
            <a:endParaRPr lang="en-US" dirty="0">
              <a:latin typeface="Calibri" panose="020F0502020204030204" pitchFamily="34" charset="0"/>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490255851"/>
              </p:ext>
            </p:extLst>
          </p:nvPr>
        </p:nvGraphicFramePr>
        <p:xfrm>
          <a:off x="510647" y="1287887"/>
          <a:ext cx="11140226" cy="4962148"/>
        </p:xfrm>
        <a:graphic>
          <a:graphicData uri="http://schemas.openxmlformats.org/drawingml/2006/table">
            <a:tbl>
              <a:tblPr/>
              <a:tblGrid>
                <a:gridCol w="692800"/>
                <a:gridCol w="10447426"/>
              </a:tblGrid>
              <a:tr h="181250">
                <a:tc>
                  <a:txBody>
                    <a:bodyPr/>
                    <a:lstStyle/>
                    <a:p>
                      <a:pPr algn="l" fontAlgn="t"/>
                      <a:r>
                        <a:rPr lang="en-US" sz="2200" dirty="0">
                          <a:solidFill>
                            <a:schemeClr val="tx1"/>
                          </a:solidFill>
                          <a:effectLst/>
                          <a:latin typeface="Calibri" panose="020F0502020204030204" pitchFamily="34" charset="0"/>
                        </a:rPr>
                        <a:t>S.N.</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200">
                          <a:solidFill>
                            <a:schemeClr val="tx1"/>
                          </a:solidFill>
                          <a:effectLst/>
                          <a:latin typeface="Calibri" panose="020F0502020204030204" pitchFamily="34" charset="0"/>
                        </a:rPr>
                        <a:t>Method and Description</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02948">
                <a:tc>
                  <a:txBody>
                    <a:bodyPr/>
                    <a:lstStyle/>
                    <a:p>
                      <a:pPr fontAlgn="t"/>
                      <a:r>
                        <a:rPr lang="en-US" sz="2200" dirty="0">
                          <a:solidFill>
                            <a:schemeClr val="tx1"/>
                          </a:solidFill>
                          <a:effectLst/>
                          <a:latin typeface="Calibri" panose="020F0502020204030204" pitchFamily="34" charset="0"/>
                        </a:rPr>
                        <a:t>1</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GET - </a:t>
                      </a:r>
                      <a:r>
                        <a:rPr lang="en-US" sz="2200" dirty="0" smtClean="0">
                          <a:solidFill>
                            <a:schemeClr val="tx1"/>
                          </a:solidFill>
                          <a:effectLst/>
                          <a:latin typeface="Calibri" panose="020F0502020204030204" pitchFamily="34" charset="0"/>
                        </a:rPr>
                        <a:t>The </a:t>
                      </a:r>
                      <a:r>
                        <a:rPr lang="en-US" sz="2200" dirty="0">
                          <a:solidFill>
                            <a:schemeClr val="tx1"/>
                          </a:solidFill>
                          <a:effectLst/>
                          <a:latin typeface="Calibri" panose="020F0502020204030204" pitchFamily="34" charset="0"/>
                        </a:rPr>
                        <a:t>GET method is used to retrieve information from the given server using a given URI. Requests using GET should only retrieve data and should have no other effect on the data.</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7525">
                <a:tc>
                  <a:txBody>
                    <a:bodyPr/>
                    <a:lstStyle/>
                    <a:p>
                      <a:pPr fontAlgn="t"/>
                      <a:r>
                        <a:rPr lang="en-US" sz="2200" dirty="0">
                          <a:solidFill>
                            <a:schemeClr val="tx1"/>
                          </a:solidFill>
                          <a:effectLst/>
                          <a:latin typeface="Calibri" panose="020F0502020204030204" pitchFamily="34" charset="0"/>
                        </a:rPr>
                        <a:t>2</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HEAD - </a:t>
                      </a:r>
                      <a:r>
                        <a:rPr lang="en-US" sz="2200" dirty="0" smtClean="0">
                          <a:solidFill>
                            <a:schemeClr val="tx1"/>
                          </a:solidFill>
                          <a:effectLst/>
                          <a:latin typeface="Calibri" panose="020F0502020204030204" pitchFamily="34" charset="0"/>
                        </a:rPr>
                        <a:t>Same </a:t>
                      </a:r>
                      <a:r>
                        <a:rPr lang="en-US" sz="2200">
                          <a:solidFill>
                            <a:schemeClr val="tx1"/>
                          </a:solidFill>
                          <a:effectLst/>
                          <a:latin typeface="Calibri" panose="020F0502020204030204" pitchFamily="34" charset="0"/>
                        </a:rPr>
                        <a:t>as </a:t>
                      </a:r>
                      <a:r>
                        <a:rPr lang="en-US" sz="2200" smtClean="0">
                          <a:solidFill>
                            <a:schemeClr val="tx1"/>
                          </a:solidFill>
                          <a:effectLst/>
                          <a:latin typeface="Calibri" panose="020F0502020204030204" pitchFamily="34" charset="0"/>
                        </a:rPr>
                        <a:t>GET, </a:t>
                      </a:r>
                      <a:r>
                        <a:rPr lang="en-US" sz="2200" dirty="0">
                          <a:solidFill>
                            <a:schemeClr val="tx1"/>
                          </a:solidFill>
                          <a:effectLst/>
                          <a:latin typeface="Calibri" panose="020F0502020204030204" pitchFamily="34" charset="0"/>
                        </a:rPr>
                        <a:t>but it transfers the status line and the header section only.</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4850">
                <a:tc>
                  <a:txBody>
                    <a:bodyPr/>
                    <a:lstStyle/>
                    <a:p>
                      <a:pPr fontAlgn="t"/>
                      <a:r>
                        <a:rPr lang="en-US" sz="2200">
                          <a:solidFill>
                            <a:schemeClr val="tx1"/>
                          </a:solidFill>
                          <a:effectLst/>
                          <a:latin typeface="Calibri" panose="020F0502020204030204" pitchFamily="34" charset="0"/>
                        </a:rPr>
                        <a:t>3</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POST - </a:t>
                      </a:r>
                      <a:r>
                        <a:rPr lang="en-US" sz="2200" dirty="0" smtClean="0">
                          <a:solidFill>
                            <a:schemeClr val="tx1"/>
                          </a:solidFill>
                          <a:effectLst/>
                          <a:latin typeface="Calibri" panose="020F0502020204030204" pitchFamily="34" charset="0"/>
                        </a:rPr>
                        <a:t>A </a:t>
                      </a:r>
                      <a:r>
                        <a:rPr lang="en-US" sz="2200" dirty="0">
                          <a:solidFill>
                            <a:schemeClr val="tx1"/>
                          </a:solidFill>
                          <a:effectLst/>
                          <a:latin typeface="Calibri" panose="020F0502020204030204" pitchFamily="34" charset="0"/>
                        </a:rPr>
                        <a:t>POST request is used to send data to </a:t>
                      </a:r>
                      <a:r>
                        <a:rPr lang="en-US" sz="2200">
                          <a:solidFill>
                            <a:schemeClr val="tx1"/>
                          </a:solidFill>
                          <a:effectLst/>
                          <a:latin typeface="Calibri" panose="020F0502020204030204" pitchFamily="34" charset="0"/>
                        </a:rPr>
                        <a:t>the </a:t>
                      </a:r>
                      <a:r>
                        <a:rPr lang="en-US" sz="2200" smtClean="0">
                          <a:solidFill>
                            <a:schemeClr val="tx1"/>
                          </a:solidFill>
                          <a:effectLst/>
                          <a:latin typeface="Calibri" panose="020F0502020204030204" pitchFamily="34" charset="0"/>
                        </a:rPr>
                        <a:t>server, </a:t>
                      </a:r>
                      <a:r>
                        <a:rPr lang="en-US" sz="2200">
                          <a:solidFill>
                            <a:schemeClr val="tx1"/>
                          </a:solidFill>
                          <a:effectLst/>
                          <a:latin typeface="Calibri" panose="020F0502020204030204" pitchFamily="34" charset="0"/>
                        </a:rPr>
                        <a:t>for </a:t>
                      </a:r>
                      <a:r>
                        <a:rPr lang="en-US" sz="2200" smtClean="0">
                          <a:solidFill>
                            <a:schemeClr val="tx1"/>
                          </a:solidFill>
                          <a:effectLst/>
                          <a:latin typeface="Calibri" panose="020F0502020204030204" pitchFamily="34" charset="0"/>
                        </a:rPr>
                        <a:t>example, </a:t>
                      </a:r>
                      <a:r>
                        <a:rPr lang="en-US" sz="2200">
                          <a:solidFill>
                            <a:schemeClr val="tx1"/>
                          </a:solidFill>
                          <a:effectLst/>
                          <a:latin typeface="Calibri" panose="020F0502020204030204" pitchFamily="34" charset="0"/>
                        </a:rPr>
                        <a:t>customer </a:t>
                      </a:r>
                      <a:r>
                        <a:rPr lang="en-US" sz="2200" smtClean="0">
                          <a:solidFill>
                            <a:schemeClr val="tx1"/>
                          </a:solidFill>
                          <a:effectLst/>
                          <a:latin typeface="Calibri" panose="020F0502020204030204" pitchFamily="34" charset="0"/>
                        </a:rPr>
                        <a:t>information, </a:t>
                      </a:r>
                      <a:r>
                        <a:rPr lang="en-US" sz="2200">
                          <a:solidFill>
                            <a:schemeClr val="tx1"/>
                          </a:solidFill>
                          <a:effectLst/>
                          <a:latin typeface="Calibri" panose="020F0502020204030204" pitchFamily="34" charset="0"/>
                        </a:rPr>
                        <a:t>file </a:t>
                      </a:r>
                      <a:r>
                        <a:rPr lang="en-US" sz="2200" smtClean="0">
                          <a:solidFill>
                            <a:schemeClr val="tx1"/>
                          </a:solidFill>
                          <a:effectLst/>
                          <a:latin typeface="Calibri" panose="020F0502020204030204" pitchFamily="34" charset="0"/>
                        </a:rPr>
                        <a:t>upload, </a:t>
                      </a:r>
                      <a:r>
                        <a:rPr lang="en-US" sz="2200" dirty="0">
                          <a:solidFill>
                            <a:schemeClr val="tx1"/>
                          </a:solidFill>
                          <a:effectLst/>
                          <a:latin typeface="Calibri" panose="020F0502020204030204" pitchFamily="34" charset="0"/>
                        </a:rPr>
                        <a:t>etc. using HTML forms.</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1668">
                <a:tc>
                  <a:txBody>
                    <a:bodyPr/>
                    <a:lstStyle/>
                    <a:p>
                      <a:pPr fontAlgn="t"/>
                      <a:r>
                        <a:rPr lang="en-US" sz="2200">
                          <a:solidFill>
                            <a:schemeClr val="tx1"/>
                          </a:solidFill>
                          <a:effectLst/>
                          <a:latin typeface="Calibri" panose="020F0502020204030204" pitchFamily="34" charset="0"/>
                        </a:rPr>
                        <a:t>4</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PUT - </a:t>
                      </a:r>
                      <a:r>
                        <a:rPr lang="en-US" sz="2200" dirty="0" smtClean="0">
                          <a:solidFill>
                            <a:schemeClr val="tx1"/>
                          </a:solidFill>
                          <a:effectLst/>
                          <a:latin typeface="Calibri" panose="020F0502020204030204" pitchFamily="34" charset="0"/>
                        </a:rPr>
                        <a:t>Replaces </a:t>
                      </a:r>
                      <a:r>
                        <a:rPr lang="en-US" sz="2200" dirty="0">
                          <a:solidFill>
                            <a:schemeClr val="tx1"/>
                          </a:solidFill>
                          <a:effectLst/>
                          <a:latin typeface="Calibri" panose="020F0502020204030204" pitchFamily="34" charset="0"/>
                        </a:rPr>
                        <a:t>all the current representations of the target resource with the uploaded content.</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23922">
                <a:tc>
                  <a:txBody>
                    <a:bodyPr/>
                    <a:lstStyle/>
                    <a:p>
                      <a:pPr fontAlgn="t"/>
                      <a:r>
                        <a:rPr lang="en-US" sz="2200">
                          <a:solidFill>
                            <a:schemeClr val="tx1"/>
                          </a:solidFill>
                          <a:effectLst/>
                          <a:latin typeface="Calibri" panose="020F0502020204030204" pitchFamily="34" charset="0"/>
                        </a:rPr>
                        <a:t>5</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DELETE - </a:t>
                      </a:r>
                      <a:r>
                        <a:rPr lang="en-US" sz="2200" dirty="0" smtClean="0">
                          <a:solidFill>
                            <a:schemeClr val="tx1"/>
                          </a:solidFill>
                          <a:effectLst/>
                          <a:latin typeface="Calibri" panose="020F0502020204030204" pitchFamily="34" charset="0"/>
                        </a:rPr>
                        <a:t>Removes </a:t>
                      </a:r>
                      <a:r>
                        <a:rPr lang="en-US" sz="2200" dirty="0">
                          <a:solidFill>
                            <a:schemeClr val="tx1"/>
                          </a:solidFill>
                          <a:effectLst/>
                          <a:latin typeface="Calibri" panose="020F0502020204030204" pitchFamily="34" charset="0"/>
                        </a:rPr>
                        <a:t>all the current representations of the target resource given by URI.</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57578">
                <a:tc>
                  <a:txBody>
                    <a:bodyPr/>
                    <a:lstStyle/>
                    <a:p>
                      <a:pPr fontAlgn="t"/>
                      <a:r>
                        <a:rPr lang="en-US" sz="2200">
                          <a:solidFill>
                            <a:schemeClr val="tx1"/>
                          </a:solidFill>
                          <a:effectLst/>
                          <a:latin typeface="Calibri" panose="020F0502020204030204" pitchFamily="34" charset="0"/>
                        </a:rPr>
                        <a:t>6</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CONNECT - </a:t>
                      </a:r>
                      <a:r>
                        <a:rPr lang="en-US" sz="2200" dirty="0" smtClean="0">
                          <a:solidFill>
                            <a:schemeClr val="tx1"/>
                          </a:solidFill>
                          <a:effectLst/>
                          <a:latin typeface="Calibri" panose="020F0502020204030204" pitchFamily="34" charset="0"/>
                        </a:rPr>
                        <a:t>Establishes </a:t>
                      </a:r>
                      <a:r>
                        <a:rPr lang="en-US" sz="2200" dirty="0">
                          <a:solidFill>
                            <a:schemeClr val="tx1"/>
                          </a:solidFill>
                          <a:effectLst/>
                          <a:latin typeface="Calibri" panose="020F0502020204030204" pitchFamily="34" charset="0"/>
                        </a:rPr>
                        <a:t>a tunnel to the server identified by a given URI.</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31819">
                <a:tc>
                  <a:txBody>
                    <a:bodyPr/>
                    <a:lstStyle/>
                    <a:p>
                      <a:pPr fontAlgn="t"/>
                      <a:r>
                        <a:rPr lang="en-US" sz="2200">
                          <a:solidFill>
                            <a:schemeClr val="tx1"/>
                          </a:solidFill>
                          <a:effectLst/>
                          <a:latin typeface="Calibri" panose="020F0502020204030204" pitchFamily="34" charset="0"/>
                        </a:rPr>
                        <a:t>7</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OPTIONS - </a:t>
                      </a:r>
                      <a:r>
                        <a:rPr lang="en-US" sz="2200" dirty="0" smtClean="0">
                          <a:solidFill>
                            <a:schemeClr val="tx1"/>
                          </a:solidFill>
                          <a:effectLst/>
                          <a:latin typeface="Calibri" panose="020F0502020204030204" pitchFamily="34" charset="0"/>
                        </a:rPr>
                        <a:t>Describe </a:t>
                      </a:r>
                      <a:r>
                        <a:rPr lang="en-US" sz="2200" dirty="0">
                          <a:solidFill>
                            <a:schemeClr val="tx1"/>
                          </a:solidFill>
                          <a:effectLst/>
                          <a:latin typeface="Calibri" panose="020F0502020204030204" pitchFamily="34" charset="0"/>
                        </a:rPr>
                        <a:t>the communication options for the target resource.</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8532">
                <a:tc>
                  <a:txBody>
                    <a:bodyPr/>
                    <a:lstStyle/>
                    <a:p>
                      <a:pPr fontAlgn="t"/>
                      <a:r>
                        <a:rPr lang="en-US" sz="2200">
                          <a:solidFill>
                            <a:schemeClr val="tx1"/>
                          </a:solidFill>
                          <a:effectLst/>
                          <a:latin typeface="Calibri" panose="020F0502020204030204" pitchFamily="34" charset="0"/>
                        </a:rPr>
                        <a:t>8</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smtClean="0">
                          <a:solidFill>
                            <a:schemeClr val="tx1"/>
                          </a:solidFill>
                          <a:effectLst/>
                          <a:latin typeface="Calibri" panose="020F0502020204030204" pitchFamily="34" charset="0"/>
                        </a:rPr>
                        <a:t>TRACE - </a:t>
                      </a:r>
                      <a:r>
                        <a:rPr lang="en-US" sz="2200" dirty="0" smtClean="0">
                          <a:solidFill>
                            <a:schemeClr val="tx1"/>
                          </a:solidFill>
                          <a:effectLst/>
                          <a:latin typeface="Calibri" panose="020F0502020204030204" pitchFamily="34" charset="0"/>
                        </a:rPr>
                        <a:t>Performs </a:t>
                      </a:r>
                      <a:r>
                        <a:rPr lang="en-US" sz="2200" dirty="0">
                          <a:solidFill>
                            <a:schemeClr val="tx1"/>
                          </a:solidFill>
                          <a:effectLst/>
                          <a:latin typeface="Calibri" panose="020F0502020204030204" pitchFamily="34" charset="0"/>
                        </a:rPr>
                        <a:t>a message loop back test along with the path to the target resource.</a:t>
                      </a:r>
                    </a:p>
                  </a:txBody>
                  <a:tcPr marL="33141" marR="33141" marT="33141" marB="3314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10525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latin typeface="Calibri" panose="020F0502020204030204" pitchFamily="34" charset="0"/>
              </a:rPr>
              <a:t>2. </a:t>
            </a:r>
            <a:r>
              <a:rPr lang="en-US" dirty="0"/>
              <a:t>Request Header </a:t>
            </a:r>
            <a:r>
              <a:rPr lang="en-US" dirty="0" smtClean="0"/>
              <a:t>Fields</a:t>
            </a:r>
            <a:endParaRPr lang="en-US" dirty="0">
              <a:latin typeface="Calibri" panose="020F0502020204030204" pitchFamily="34" charset="0"/>
            </a:endParaRPr>
          </a:p>
        </p:txBody>
      </p:sp>
      <p:sp>
        <p:nvSpPr>
          <p:cNvPr id="3" name="Content Placeholder 2"/>
          <p:cNvSpPr>
            <a:spLocks noGrp="1"/>
          </p:cNvSpPr>
          <p:nvPr>
            <p:ph sz="quarter" idx="1"/>
          </p:nvPr>
        </p:nvSpPr>
        <p:spPr>
          <a:xfrm>
            <a:off x="386366" y="1442434"/>
            <a:ext cx="11294772" cy="4653566"/>
          </a:xfrm>
        </p:spPr>
        <p:txBody>
          <a:bodyPr>
            <a:normAutofit/>
          </a:bodyPr>
          <a:lstStyle/>
          <a:p>
            <a:r>
              <a:rPr lang="en-US" dirty="0"/>
              <a:t>The request-header fields allow the client to pass additional information about the </a:t>
            </a:r>
            <a:r>
              <a:rPr lang="en-US" dirty="0" smtClean="0"/>
              <a:t>request, </a:t>
            </a:r>
            <a:r>
              <a:rPr lang="en-US" dirty="0"/>
              <a:t>and about the client </a:t>
            </a:r>
            <a:r>
              <a:rPr lang="en-US" dirty="0" smtClean="0"/>
              <a:t>itself, </a:t>
            </a:r>
            <a:r>
              <a:rPr lang="en-US" dirty="0"/>
              <a:t>to the server. These fields act as request modifiers</a:t>
            </a:r>
            <a:r>
              <a:rPr lang="en-US" dirty="0" smtClean="0"/>
              <a:t>. Here </a:t>
            </a:r>
            <a:r>
              <a:rPr lang="en-US" dirty="0"/>
              <a:t>is a list of some important Request-header fields that can be used based on the requirement</a:t>
            </a:r>
            <a:r>
              <a:rPr lang="en-US" dirty="0" smtClean="0"/>
              <a:t>:</a:t>
            </a:r>
          </a:p>
          <a:p>
            <a:r>
              <a:rPr lang="en-US" dirty="0" smtClean="0"/>
              <a:t>Accept-Charset, Accept-Encoding, Accept-Language, Authorization, Expect, From, Host, If-Match, If-Modified-Since, If-None-Match, If-Range, If-Unmodified-Since, Max-Forwards, Proxy-Authorization, Range, Referrer, TE, User-Agent</a:t>
            </a:r>
          </a:p>
          <a:p>
            <a:r>
              <a:rPr lang="en-US" dirty="0" smtClean="0"/>
              <a:t>The </a:t>
            </a:r>
            <a:r>
              <a:rPr lang="en-US" dirty="0"/>
              <a:t>following example shows how to send form data to the server using request message body</a:t>
            </a:r>
            <a:r>
              <a:rPr lang="en-US" dirty="0" smtClean="0"/>
              <a:t>:</a:t>
            </a:r>
          </a:p>
        </p:txBody>
      </p:sp>
    </p:spTree>
    <p:extLst>
      <p:ext uri="{BB962C8B-B14F-4D97-AF65-F5344CB8AC3E}">
        <p14:creationId xmlns:p14="http://schemas.microsoft.com/office/powerpoint/2010/main" val="3155927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latin typeface="Calibri" panose="020F0502020204030204" pitchFamily="34" charset="0"/>
              </a:rPr>
              <a:t>Example(contd..)</a:t>
            </a:r>
            <a:endParaRPr lang="en-US" dirty="0">
              <a:latin typeface="Calibri" panose="020F0502020204030204" pitchFamily="34" charset="0"/>
            </a:endParaRPr>
          </a:p>
        </p:txBody>
      </p:sp>
      <p:sp>
        <p:nvSpPr>
          <p:cNvPr id="3" name="Content Placeholder 2"/>
          <p:cNvSpPr>
            <a:spLocks noGrp="1"/>
          </p:cNvSpPr>
          <p:nvPr>
            <p:ph sz="quarter" idx="1"/>
          </p:nvPr>
        </p:nvSpPr>
        <p:spPr>
          <a:xfrm>
            <a:off x="386366" y="1442434"/>
            <a:ext cx="11294772" cy="4653566"/>
          </a:xfrm>
        </p:spPr>
        <p:txBody>
          <a:bodyPr>
            <a:normAutofit/>
          </a:bodyPr>
          <a:lstStyle/>
          <a:p>
            <a:r>
              <a:rPr lang="en-US" dirty="0">
                <a:latin typeface="Calibri" panose="020F0502020204030204" pitchFamily="34" charset="0"/>
              </a:rPr>
              <a:t>POST /</a:t>
            </a:r>
            <a:r>
              <a:rPr lang="en-US" dirty="0" err="1">
                <a:latin typeface="Calibri" panose="020F0502020204030204" pitchFamily="34" charset="0"/>
              </a:rPr>
              <a:t>cgi</a:t>
            </a:r>
            <a:r>
              <a:rPr lang="en-US" dirty="0">
                <a:latin typeface="Calibri" panose="020F0502020204030204" pitchFamily="34" charset="0"/>
              </a:rPr>
              <a:t>-bin/</a:t>
            </a:r>
            <a:r>
              <a:rPr lang="en-US" dirty="0" err="1">
                <a:latin typeface="Calibri" panose="020F0502020204030204" pitchFamily="34" charset="0"/>
              </a:rPr>
              <a:t>process.cgi</a:t>
            </a:r>
            <a:r>
              <a:rPr lang="en-US" dirty="0">
                <a:latin typeface="Calibri" panose="020F0502020204030204" pitchFamily="34" charset="0"/>
              </a:rPr>
              <a:t> HTTP/1.1</a:t>
            </a:r>
          </a:p>
          <a:p>
            <a:r>
              <a:rPr lang="en-US" dirty="0">
                <a:latin typeface="Calibri" panose="020F0502020204030204" pitchFamily="34" charset="0"/>
              </a:rPr>
              <a:t>User-Agent: Mozilla/4.0 (compatible; MSIE5.01; Windows NT)</a:t>
            </a:r>
          </a:p>
          <a:p>
            <a:r>
              <a:rPr lang="en-US" dirty="0">
                <a:latin typeface="Calibri" panose="020F0502020204030204" pitchFamily="34" charset="0"/>
              </a:rPr>
              <a:t>Host: www.tutorialspoint.com</a:t>
            </a:r>
          </a:p>
          <a:p>
            <a:r>
              <a:rPr lang="en-US" dirty="0">
                <a:latin typeface="Calibri" panose="020F0502020204030204" pitchFamily="34" charset="0"/>
              </a:rPr>
              <a:t>Content-Type: application/x-www-form-</a:t>
            </a:r>
            <a:r>
              <a:rPr lang="en-US" dirty="0" err="1">
                <a:latin typeface="Calibri" panose="020F0502020204030204" pitchFamily="34" charset="0"/>
              </a:rPr>
              <a:t>urlencoded</a:t>
            </a:r>
            <a:endParaRPr lang="en-US" dirty="0">
              <a:latin typeface="Calibri" panose="020F0502020204030204" pitchFamily="34" charset="0"/>
            </a:endParaRPr>
          </a:p>
          <a:p>
            <a:r>
              <a:rPr lang="en-US" dirty="0">
                <a:latin typeface="Calibri" panose="020F0502020204030204" pitchFamily="34" charset="0"/>
              </a:rPr>
              <a:t>Content-Length: length</a:t>
            </a:r>
          </a:p>
          <a:p>
            <a:r>
              <a:rPr lang="en-US" dirty="0">
                <a:latin typeface="Calibri" panose="020F0502020204030204" pitchFamily="34" charset="0"/>
              </a:rPr>
              <a:t>Accept-Language: </a:t>
            </a:r>
            <a:r>
              <a:rPr lang="en-US" dirty="0" err="1">
                <a:latin typeface="Calibri" panose="020F0502020204030204" pitchFamily="34" charset="0"/>
              </a:rPr>
              <a:t>en</a:t>
            </a:r>
            <a:r>
              <a:rPr lang="en-US" dirty="0">
                <a:latin typeface="Calibri" panose="020F0502020204030204" pitchFamily="34" charset="0"/>
              </a:rPr>
              <a:t>-us</a:t>
            </a:r>
          </a:p>
          <a:p>
            <a:r>
              <a:rPr lang="en-US" dirty="0">
                <a:latin typeface="Calibri" panose="020F0502020204030204" pitchFamily="34" charset="0"/>
              </a:rPr>
              <a:t>Accept-Encoding: </a:t>
            </a:r>
            <a:r>
              <a:rPr lang="en-US" dirty="0" err="1">
                <a:latin typeface="Calibri" panose="020F0502020204030204" pitchFamily="34" charset="0"/>
              </a:rPr>
              <a:t>gzip</a:t>
            </a:r>
            <a:r>
              <a:rPr lang="en-US" dirty="0">
                <a:latin typeface="Calibri" panose="020F0502020204030204" pitchFamily="34" charset="0"/>
              </a:rPr>
              <a:t>, deflate</a:t>
            </a:r>
          </a:p>
          <a:p>
            <a:r>
              <a:rPr lang="en-US" dirty="0">
                <a:latin typeface="Calibri" panose="020F0502020204030204" pitchFamily="34" charset="0"/>
              </a:rPr>
              <a:t>Connection: Keep-Alive</a:t>
            </a:r>
          </a:p>
          <a:p>
            <a:r>
              <a:rPr lang="en-US" dirty="0" err="1">
                <a:latin typeface="Calibri" panose="020F0502020204030204" pitchFamily="34" charset="0"/>
              </a:rPr>
              <a:t>licenseID</a:t>
            </a:r>
            <a:r>
              <a:rPr lang="en-US" dirty="0">
                <a:latin typeface="Calibri" panose="020F0502020204030204" pitchFamily="34" charset="0"/>
              </a:rPr>
              <a:t>=</a:t>
            </a:r>
            <a:r>
              <a:rPr lang="en-US" dirty="0" err="1">
                <a:latin typeface="Calibri" panose="020F0502020204030204" pitchFamily="34" charset="0"/>
              </a:rPr>
              <a:t>string&amp;content</a:t>
            </a:r>
            <a:r>
              <a:rPr lang="en-US" dirty="0">
                <a:latin typeface="Calibri" panose="020F0502020204030204" pitchFamily="34" charset="0"/>
              </a:rPr>
              <a:t>=string&amp;/</a:t>
            </a:r>
            <a:r>
              <a:rPr lang="en-US" dirty="0" err="1">
                <a:latin typeface="Calibri" panose="020F0502020204030204" pitchFamily="34" charset="0"/>
              </a:rPr>
              <a:t>paramsXML</a:t>
            </a:r>
            <a:r>
              <a:rPr lang="en-US" dirty="0">
                <a:latin typeface="Calibri" panose="020F0502020204030204" pitchFamily="34" charset="0"/>
              </a:rPr>
              <a:t>=string</a:t>
            </a:r>
          </a:p>
        </p:txBody>
      </p:sp>
    </p:spTree>
    <p:extLst>
      <p:ext uri="{BB962C8B-B14F-4D97-AF65-F5344CB8AC3E}">
        <p14:creationId xmlns:p14="http://schemas.microsoft.com/office/powerpoint/2010/main" val="51236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HTTP - Responses</a:t>
            </a:r>
          </a:p>
        </p:txBody>
      </p:sp>
      <p:sp>
        <p:nvSpPr>
          <p:cNvPr id="3" name="Content Placeholder 2"/>
          <p:cNvSpPr>
            <a:spLocks noGrp="1"/>
          </p:cNvSpPr>
          <p:nvPr>
            <p:ph sz="quarter" idx="1"/>
          </p:nvPr>
        </p:nvSpPr>
        <p:spPr>
          <a:xfrm>
            <a:off x="1143000" y="1442434"/>
            <a:ext cx="10538138" cy="4653566"/>
          </a:xfrm>
        </p:spPr>
        <p:txBody>
          <a:bodyPr>
            <a:normAutofit/>
          </a:bodyPr>
          <a:lstStyle/>
          <a:p>
            <a:r>
              <a:rPr lang="en-US" dirty="0">
                <a:latin typeface="Calibri" panose="020F0502020204030204" pitchFamily="34" charset="0"/>
              </a:rPr>
              <a:t>After receiving and interpreting a request message, a server responds with an HTTP response message:</a:t>
            </a:r>
          </a:p>
          <a:p>
            <a:r>
              <a:rPr lang="en-US" dirty="0" smtClean="0">
                <a:latin typeface="Calibri" panose="020F0502020204030204" pitchFamily="34" charset="0"/>
              </a:rPr>
              <a:t>A </a:t>
            </a:r>
            <a:r>
              <a:rPr lang="en-US" dirty="0">
                <a:latin typeface="Calibri" panose="020F0502020204030204" pitchFamily="34" charset="0"/>
              </a:rPr>
              <a:t>Status-line</a:t>
            </a:r>
          </a:p>
          <a:p>
            <a:r>
              <a:rPr lang="en-US" dirty="0" smtClean="0">
                <a:latin typeface="Calibri" panose="020F0502020204030204" pitchFamily="34" charset="0"/>
              </a:rPr>
              <a:t>Zero </a:t>
            </a:r>
            <a:r>
              <a:rPr lang="en-US" dirty="0">
                <a:latin typeface="Calibri" panose="020F0502020204030204" pitchFamily="34" charset="0"/>
              </a:rPr>
              <a:t>or more header (</a:t>
            </a:r>
            <a:r>
              <a:rPr lang="en-US" dirty="0" err="1">
                <a:latin typeface="Calibri" panose="020F0502020204030204" pitchFamily="34" charset="0"/>
              </a:rPr>
              <a:t>General|Response|Entity</a:t>
            </a:r>
            <a:r>
              <a:rPr lang="en-US" dirty="0">
                <a:latin typeface="Calibri" panose="020F0502020204030204" pitchFamily="34" charset="0"/>
              </a:rPr>
              <a:t>) fields followed by CRLF</a:t>
            </a:r>
          </a:p>
          <a:p>
            <a:r>
              <a:rPr lang="en-US" dirty="0" smtClean="0">
                <a:latin typeface="Calibri" panose="020F0502020204030204" pitchFamily="34" charset="0"/>
              </a:rPr>
              <a:t>An </a:t>
            </a:r>
            <a:r>
              <a:rPr lang="en-US" dirty="0">
                <a:latin typeface="Calibri" panose="020F0502020204030204" pitchFamily="34" charset="0"/>
              </a:rPr>
              <a:t>empty line (i.e., a line with nothing preceding the CRLF) </a:t>
            </a:r>
            <a:r>
              <a:rPr lang="en-US" dirty="0" smtClean="0">
                <a:latin typeface="Calibri" panose="020F0502020204030204" pitchFamily="34" charset="0"/>
              </a:rPr>
              <a:t>indicating </a:t>
            </a:r>
            <a:r>
              <a:rPr lang="en-US" dirty="0">
                <a:latin typeface="Calibri" panose="020F0502020204030204" pitchFamily="34" charset="0"/>
              </a:rPr>
              <a:t>the end of the header fields</a:t>
            </a:r>
          </a:p>
          <a:p>
            <a:r>
              <a:rPr lang="en-US" dirty="0" smtClean="0">
                <a:latin typeface="Calibri" panose="020F0502020204030204" pitchFamily="34" charset="0"/>
              </a:rPr>
              <a:t>Optionally </a:t>
            </a:r>
            <a:r>
              <a:rPr lang="en-US" dirty="0">
                <a:latin typeface="Calibri" panose="020F0502020204030204" pitchFamily="34" charset="0"/>
              </a:rPr>
              <a:t>a message-body</a:t>
            </a:r>
          </a:p>
        </p:txBody>
      </p:sp>
    </p:spTree>
    <p:extLst>
      <p:ext uri="{BB962C8B-B14F-4D97-AF65-F5344CB8AC3E}">
        <p14:creationId xmlns:p14="http://schemas.microsoft.com/office/powerpoint/2010/main" val="1247196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70" y="-358462"/>
            <a:ext cx="9875520" cy="716924"/>
          </a:xfrm>
        </p:spPr>
        <p:txBody>
          <a:bodyPr/>
          <a:lstStyle/>
          <a:p>
            <a:r>
              <a:rPr lang="en-US" dirty="0" smtClean="0"/>
              <a:t>Basic Internet Protocols</a:t>
            </a:r>
            <a:endParaRPr lang="en-US" dirty="0"/>
          </a:p>
        </p:txBody>
      </p:sp>
      <p:sp>
        <p:nvSpPr>
          <p:cNvPr id="3" name="Content Placeholder 2"/>
          <p:cNvSpPr>
            <a:spLocks noGrp="1"/>
          </p:cNvSpPr>
          <p:nvPr>
            <p:ph sz="quarter" idx="1"/>
          </p:nvPr>
        </p:nvSpPr>
        <p:spPr>
          <a:xfrm>
            <a:off x="22860" y="358462"/>
            <a:ext cx="11681460" cy="6499538"/>
          </a:xfrm>
        </p:spPr>
        <p:txBody>
          <a:bodyPr>
            <a:noAutofit/>
          </a:bodyPr>
          <a:lstStyle/>
          <a:p>
            <a:pPr algn="just"/>
            <a:r>
              <a:rPr lang="en-US" sz="2800" dirty="0"/>
              <a:t>The Internet Protocol (IP) is the method or </a:t>
            </a:r>
            <a:r>
              <a:rPr lang="en-US" sz="2800" u="sng" dirty="0">
                <a:hlinkClick r:id="rId2"/>
              </a:rPr>
              <a:t>protocol</a:t>
            </a:r>
            <a:r>
              <a:rPr lang="en-US" sz="2800" dirty="0"/>
              <a:t> by which </a:t>
            </a:r>
            <a:r>
              <a:rPr lang="en-US" sz="2800" u="sng" dirty="0">
                <a:hlinkClick r:id="rId3"/>
              </a:rPr>
              <a:t>data</a:t>
            </a:r>
            <a:r>
              <a:rPr lang="en-US" sz="2800" dirty="0"/>
              <a:t> is sent from one computer to another on the </a:t>
            </a:r>
            <a:r>
              <a:rPr lang="en-US" sz="2800" u="sng" dirty="0">
                <a:hlinkClick r:id="rId4"/>
              </a:rPr>
              <a:t>Internet</a:t>
            </a:r>
            <a:r>
              <a:rPr lang="en-US" sz="2800" dirty="0"/>
              <a:t>. Each computer (known as a </a:t>
            </a:r>
            <a:r>
              <a:rPr lang="en-US" sz="2800" u="sng" dirty="0">
                <a:hlinkClick r:id="rId5"/>
              </a:rPr>
              <a:t>host</a:t>
            </a:r>
            <a:r>
              <a:rPr lang="en-US" sz="2800" dirty="0"/>
              <a:t>) on the Internet has at least one </a:t>
            </a:r>
            <a:r>
              <a:rPr lang="en-US" sz="2800" u="sng" dirty="0">
                <a:hlinkClick r:id="rId6"/>
              </a:rPr>
              <a:t>IP address</a:t>
            </a:r>
            <a:r>
              <a:rPr lang="en-US" sz="2800" dirty="0"/>
              <a:t> that uniquely identifies it from all other computers on the Internet</a:t>
            </a:r>
            <a:r>
              <a:rPr lang="en-US" sz="2800" dirty="0" smtClean="0"/>
              <a:t>.</a:t>
            </a:r>
          </a:p>
          <a:p>
            <a:pPr algn="just"/>
            <a:r>
              <a:rPr lang="en-US" sz="2800" dirty="0"/>
              <a:t>When you send or receive data (for </a:t>
            </a:r>
            <a:r>
              <a:rPr lang="en-US" sz="2800" dirty="0" smtClean="0"/>
              <a:t>example, </a:t>
            </a:r>
            <a:r>
              <a:rPr lang="en-US" sz="2800" dirty="0"/>
              <a:t>an e-mail note or a Web page</a:t>
            </a:r>
            <a:r>
              <a:rPr lang="en-US" sz="2800" dirty="0" smtClean="0"/>
              <a:t>), </a:t>
            </a:r>
            <a:r>
              <a:rPr lang="en-US" sz="2800" dirty="0"/>
              <a:t>the message gets divided into little chunks called packets. Each of these packets contains both the sender's Internet address and the receiver's address. Any </a:t>
            </a:r>
            <a:r>
              <a:rPr lang="en-US" sz="2800" u="sng" dirty="0">
                <a:hlinkClick r:id="rId7"/>
              </a:rPr>
              <a:t>packet</a:t>
            </a:r>
            <a:r>
              <a:rPr lang="en-US" sz="2800" dirty="0"/>
              <a:t> is sent first to a </a:t>
            </a:r>
            <a:r>
              <a:rPr lang="en-US" sz="2800" u="sng" dirty="0">
                <a:hlinkClick r:id="rId8"/>
              </a:rPr>
              <a:t>gateway</a:t>
            </a:r>
            <a:r>
              <a:rPr lang="en-US" sz="2800" dirty="0"/>
              <a:t> computer that understands a small part of the Internet. The gateway computer reads the destination address and forwards the packet to an adjacent gateway that in turn reads the destination address and so forth across the Internet until one gateway recognizes the packet as belonging to a computer within its immediate neighborhood or </a:t>
            </a:r>
            <a:r>
              <a:rPr lang="en-US" sz="2800" u="sng" dirty="0">
                <a:hlinkClick r:id="rId9"/>
              </a:rPr>
              <a:t>domain</a:t>
            </a:r>
            <a:r>
              <a:rPr lang="en-US" sz="2800" dirty="0"/>
              <a:t>. That gateway then forwards the packet directly to the computer whose address is specified</a:t>
            </a:r>
            <a:r>
              <a:rPr lang="en-US" sz="2800" dirty="0" smtClean="0"/>
              <a:t>.</a:t>
            </a:r>
            <a:endParaRPr lang="en-US" sz="2800" dirty="0"/>
          </a:p>
        </p:txBody>
      </p:sp>
    </p:spTree>
    <p:extLst>
      <p:ext uri="{BB962C8B-B14F-4D97-AF65-F5344CB8AC3E}">
        <p14:creationId xmlns:p14="http://schemas.microsoft.com/office/powerpoint/2010/main" val="3319752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latin typeface="Calibri" panose="020F0502020204030204" pitchFamily="34" charset="0"/>
              </a:rPr>
              <a:t>Example(contd..)</a:t>
            </a:r>
            <a:endParaRPr lang="en-US" dirty="0">
              <a:latin typeface="Calibri" panose="020F0502020204030204" pitchFamily="34" charset="0"/>
            </a:endParaRPr>
          </a:p>
        </p:txBody>
      </p:sp>
      <p:sp>
        <p:nvSpPr>
          <p:cNvPr id="3" name="Content Placeholder 2"/>
          <p:cNvSpPr>
            <a:spLocks noGrp="1"/>
          </p:cNvSpPr>
          <p:nvPr>
            <p:ph sz="quarter" idx="1"/>
          </p:nvPr>
        </p:nvSpPr>
        <p:spPr>
          <a:xfrm>
            <a:off x="386366" y="1442434"/>
            <a:ext cx="11294772" cy="4653566"/>
          </a:xfrm>
        </p:spPr>
        <p:txBody>
          <a:bodyPr>
            <a:normAutofit/>
          </a:bodyPr>
          <a:lstStyle/>
          <a:p>
            <a:pPr marL="45720" indent="0">
              <a:buNone/>
            </a:pPr>
            <a:r>
              <a:rPr lang="en-US" dirty="0" smtClean="0">
                <a:latin typeface="Calibri" panose="020F0502020204030204" pitchFamily="34" charset="0"/>
              </a:rPr>
              <a:t>1. Message </a:t>
            </a:r>
            <a:r>
              <a:rPr lang="en-US" dirty="0">
                <a:latin typeface="Calibri" panose="020F0502020204030204" pitchFamily="34" charset="0"/>
              </a:rPr>
              <a:t>Status-Line</a:t>
            </a:r>
          </a:p>
          <a:p>
            <a:r>
              <a:rPr lang="en-US" dirty="0">
                <a:latin typeface="Calibri" panose="020F0502020204030204" pitchFamily="34" charset="0"/>
              </a:rPr>
              <a:t>A Status-Line consists of the protocol version followed by a numeric status code and its associated textual phrase. The elements are separated by space SP characters.</a:t>
            </a:r>
          </a:p>
          <a:p>
            <a:pPr marL="45720" indent="0">
              <a:buNone/>
            </a:pPr>
            <a:r>
              <a:rPr lang="en-US" dirty="0" smtClean="0">
                <a:latin typeface="Calibri" panose="020F0502020204030204" pitchFamily="34" charset="0"/>
              </a:rPr>
              <a:t>	Status-Line </a:t>
            </a:r>
            <a:r>
              <a:rPr lang="en-US" dirty="0">
                <a:latin typeface="Calibri" panose="020F0502020204030204" pitchFamily="34" charset="0"/>
              </a:rPr>
              <a:t>= HTTP-Version SP Status-Code SP Reason-Phrase </a:t>
            </a:r>
            <a:r>
              <a:rPr lang="en-US" dirty="0" smtClean="0">
                <a:latin typeface="Calibri" panose="020F0502020204030204" pitchFamily="34" charset="0"/>
              </a:rPr>
              <a:t>CRLF</a:t>
            </a:r>
          </a:p>
          <a:p>
            <a:pPr marL="45720" indent="0">
              <a:buNone/>
            </a:pPr>
            <a:r>
              <a:rPr lang="en-US" dirty="0">
                <a:latin typeface="Calibri" panose="020F0502020204030204" pitchFamily="34" charset="0"/>
              </a:rPr>
              <a:t>HTTP Version</a:t>
            </a:r>
          </a:p>
          <a:p>
            <a:pPr marL="45720" indent="0">
              <a:buNone/>
            </a:pPr>
            <a:r>
              <a:rPr lang="en-US" dirty="0">
                <a:latin typeface="Calibri" panose="020F0502020204030204" pitchFamily="34" charset="0"/>
              </a:rPr>
              <a:t>A server supporting HTTP version 1.1 will return the following version information:</a:t>
            </a:r>
          </a:p>
          <a:p>
            <a:pPr marL="45720" indent="0">
              <a:buNone/>
            </a:pPr>
            <a:r>
              <a:rPr lang="en-US" dirty="0" smtClean="0">
                <a:latin typeface="Calibri" panose="020F0502020204030204" pitchFamily="34" charset="0"/>
              </a:rPr>
              <a:t>	HTTP-Version </a:t>
            </a:r>
            <a:r>
              <a:rPr lang="en-US" dirty="0">
                <a:latin typeface="Calibri" panose="020F0502020204030204" pitchFamily="34" charset="0"/>
              </a:rPr>
              <a:t>= </a:t>
            </a:r>
            <a:r>
              <a:rPr lang="en-US" dirty="0" smtClean="0">
                <a:latin typeface="Calibri" panose="020F0502020204030204" pitchFamily="34" charset="0"/>
              </a:rPr>
              <a:t>HTTP/1.1</a:t>
            </a:r>
          </a:p>
          <a:p>
            <a:pPr marL="45720" indent="0">
              <a:buNone/>
            </a:pPr>
            <a:r>
              <a:rPr lang="en-US" dirty="0"/>
              <a:t>Status Code</a:t>
            </a:r>
          </a:p>
          <a:p>
            <a:r>
              <a:rPr lang="en-US" dirty="0"/>
              <a:t>The Status-Code element is a 3-digit integer where first digit of the Status-Code defines the class of response and the last two digits do not have any categorization role. There are 5 values for the first digit:</a:t>
            </a:r>
          </a:p>
          <a:p>
            <a:pPr marL="4572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454686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94901"/>
            <a:ext cx="9875520" cy="678287"/>
          </a:xfrm>
        </p:spPr>
        <p:txBody>
          <a:bodyPr>
            <a:normAutofit/>
          </a:bodyPr>
          <a:lstStyle/>
          <a:p>
            <a:r>
              <a:rPr lang="en-US" dirty="0" smtClean="0">
                <a:latin typeface="Calibri" panose="020F0502020204030204" pitchFamily="34" charset="0"/>
              </a:rPr>
              <a:t>(contd..)</a:t>
            </a:r>
            <a:endParaRPr lang="en-US" dirty="0">
              <a:latin typeface="Calibri" panose="020F0502020204030204" pitchFamily="34" charset="0"/>
            </a:endParaRPr>
          </a:p>
        </p:txBody>
      </p:sp>
      <p:sp>
        <p:nvSpPr>
          <p:cNvPr id="3" name="Content Placeholder 2"/>
          <p:cNvSpPr>
            <a:spLocks noGrp="1"/>
          </p:cNvSpPr>
          <p:nvPr>
            <p:ph sz="quarter" idx="1"/>
          </p:nvPr>
        </p:nvSpPr>
        <p:spPr>
          <a:xfrm>
            <a:off x="386366" y="1442434"/>
            <a:ext cx="11294772" cy="4653566"/>
          </a:xfrm>
        </p:spPr>
        <p:txBody>
          <a:bodyPr>
            <a:normAutofit/>
          </a:bodyPr>
          <a:lstStyle/>
          <a:p>
            <a:pPr marL="45720" indent="0">
              <a:buNone/>
            </a:pPr>
            <a:r>
              <a:rPr lang="en-US" dirty="0" smtClean="0">
                <a:latin typeface="Calibri" panose="020F0502020204030204" pitchFamily="34" charset="0"/>
              </a:rPr>
              <a:t> </a:t>
            </a:r>
            <a:endParaRPr lang="en-US"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91431273"/>
              </p:ext>
            </p:extLst>
          </p:nvPr>
        </p:nvGraphicFramePr>
        <p:xfrm>
          <a:off x="21572" y="383386"/>
          <a:ext cx="11932920" cy="6429108"/>
        </p:xfrm>
        <a:graphic>
          <a:graphicData uri="http://schemas.openxmlformats.org/drawingml/2006/table">
            <a:tbl>
              <a:tblPr/>
              <a:tblGrid>
                <a:gridCol w="801388"/>
                <a:gridCol w="11131532"/>
              </a:tblGrid>
              <a:tr h="988042">
                <a:tc>
                  <a:txBody>
                    <a:bodyPr/>
                    <a:lstStyle/>
                    <a:p>
                      <a:pPr algn="l" fontAlgn="t"/>
                      <a:r>
                        <a:rPr lang="en-US" sz="3200" dirty="0">
                          <a:solidFill>
                            <a:schemeClr val="tx1"/>
                          </a:solidFill>
                          <a:effectLst/>
                        </a:rPr>
                        <a:t>S.N.</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3200" dirty="0">
                          <a:solidFill>
                            <a:schemeClr val="tx1"/>
                          </a:solidFill>
                          <a:effectLst/>
                        </a:rPr>
                        <a:t>Code and Description</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88042">
                <a:tc>
                  <a:txBody>
                    <a:bodyPr/>
                    <a:lstStyle/>
                    <a:p>
                      <a:pPr fontAlgn="t"/>
                      <a:r>
                        <a:rPr lang="en-US" sz="3200" dirty="0">
                          <a:solidFill>
                            <a:schemeClr val="tx1"/>
                          </a:solidFill>
                          <a:effectLst/>
                        </a:rPr>
                        <a:t>1</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3200" b="1" dirty="0">
                          <a:solidFill>
                            <a:schemeClr val="tx1"/>
                          </a:solidFill>
                          <a:effectLst/>
                        </a:rPr>
                        <a:t>1xx: </a:t>
                      </a:r>
                      <a:r>
                        <a:rPr lang="en-US" sz="3200" b="1" dirty="0" smtClean="0">
                          <a:solidFill>
                            <a:schemeClr val="tx1"/>
                          </a:solidFill>
                          <a:effectLst/>
                        </a:rPr>
                        <a:t>Informational </a:t>
                      </a:r>
                      <a:r>
                        <a:rPr lang="en-US" sz="3200" dirty="0" smtClean="0">
                          <a:solidFill>
                            <a:schemeClr val="tx1"/>
                          </a:solidFill>
                          <a:effectLst/>
                        </a:rPr>
                        <a:t>It </a:t>
                      </a:r>
                      <a:r>
                        <a:rPr lang="en-US" sz="3200" dirty="0">
                          <a:solidFill>
                            <a:schemeClr val="tx1"/>
                          </a:solidFill>
                          <a:effectLst/>
                        </a:rPr>
                        <a:t>means the request was received and the process is continuing.</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8042">
                <a:tc>
                  <a:txBody>
                    <a:bodyPr/>
                    <a:lstStyle/>
                    <a:p>
                      <a:pPr fontAlgn="t"/>
                      <a:r>
                        <a:rPr lang="en-US" sz="3200">
                          <a:solidFill>
                            <a:schemeClr val="tx1"/>
                          </a:solidFill>
                          <a:effectLst/>
                        </a:rPr>
                        <a:t>2</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3200" b="1" dirty="0">
                          <a:solidFill>
                            <a:schemeClr val="tx1"/>
                          </a:solidFill>
                          <a:effectLst/>
                        </a:rPr>
                        <a:t>2xx: </a:t>
                      </a:r>
                      <a:r>
                        <a:rPr lang="en-US" sz="3200" b="1" dirty="0" smtClean="0">
                          <a:solidFill>
                            <a:schemeClr val="tx1"/>
                          </a:solidFill>
                          <a:effectLst/>
                        </a:rPr>
                        <a:t>Success </a:t>
                      </a:r>
                      <a:r>
                        <a:rPr lang="en-US" sz="3200" dirty="0" smtClean="0">
                          <a:solidFill>
                            <a:schemeClr val="tx1"/>
                          </a:solidFill>
                          <a:effectLst/>
                        </a:rPr>
                        <a:t>It </a:t>
                      </a:r>
                      <a:r>
                        <a:rPr lang="en-US" sz="3200" dirty="0">
                          <a:solidFill>
                            <a:schemeClr val="tx1"/>
                          </a:solidFill>
                          <a:effectLst/>
                        </a:rPr>
                        <a:t>means the action was successfully received, understood, and accepted.</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8042">
                <a:tc>
                  <a:txBody>
                    <a:bodyPr/>
                    <a:lstStyle/>
                    <a:p>
                      <a:pPr fontAlgn="t"/>
                      <a:r>
                        <a:rPr lang="en-US" sz="3200">
                          <a:solidFill>
                            <a:schemeClr val="tx1"/>
                          </a:solidFill>
                          <a:effectLst/>
                        </a:rPr>
                        <a:t>3</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3200" b="1" dirty="0">
                          <a:solidFill>
                            <a:schemeClr val="tx1"/>
                          </a:solidFill>
                          <a:effectLst/>
                        </a:rPr>
                        <a:t>3xx: </a:t>
                      </a:r>
                      <a:r>
                        <a:rPr lang="en-US" sz="3200" b="1" dirty="0" smtClean="0">
                          <a:solidFill>
                            <a:schemeClr val="tx1"/>
                          </a:solidFill>
                          <a:effectLst/>
                        </a:rPr>
                        <a:t>Redirection </a:t>
                      </a:r>
                      <a:r>
                        <a:rPr lang="en-US" sz="3200" dirty="0" smtClean="0">
                          <a:solidFill>
                            <a:schemeClr val="tx1"/>
                          </a:solidFill>
                          <a:effectLst/>
                        </a:rPr>
                        <a:t>It </a:t>
                      </a:r>
                      <a:r>
                        <a:rPr lang="en-US" sz="3200" dirty="0">
                          <a:solidFill>
                            <a:schemeClr val="tx1"/>
                          </a:solidFill>
                          <a:effectLst/>
                        </a:rPr>
                        <a:t>means further action must be taken in order to complete the request.</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8042">
                <a:tc>
                  <a:txBody>
                    <a:bodyPr/>
                    <a:lstStyle/>
                    <a:p>
                      <a:pPr fontAlgn="t"/>
                      <a:r>
                        <a:rPr lang="en-US" sz="3200">
                          <a:solidFill>
                            <a:schemeClr val="tx1"/>
                          </a:solidFill>
                          <a:effectLst/>
                        </a:rPr>
                        <a:t>4</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3200" b="1" dirty="0">
                          <a:solidFill>
                            <a:schemeClr val="tx1"/>
                          </a:solidFill>
                          <a:effectLst/>
                        </a:rPr>
                        <a:t>4xx: Client </a:t>
                      </a:r>
                      <a:r>
                        <a:rPr lang="en-US" sz="3200" b="1" dirty="0" smtClean="0">
                          <a:solidFill>
                            <a:schemeClr val="tx1"/>
                          </a:solidFill>
                          <a:effectLst/>
                        </a:rPr>
                        <a:t>Error </a:t>
                      </a:r>
                      <a:r>
                        <a:rPr lang="en-US" sz="3200" dirty="0" smtClean="0">
                          <a:solidFill>
                            <a:schemeClr val="tx1"/>
                          </a:solidFill>
                          <a:effectLst/>
                        </a:rPr>
                        <a:t>It </a:t>
                      </a:r>
                      <a:r>
                        <a:rPr lang="en-US" sz="3200" dirty="0">
                          <a:solidFill>
                            <a:schemeClr val="tx1"/>
                          </a:solidFill>
                          <a:effectLst/>
                        </a:rPr>
                        <a:t>means the request contains incorrect syntax or cannot be fulfilled.</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8042">
                <a:tc>
                  <a:txBody>
                    <a:bodyPr/>
                    <a:lstStyle/>
                    <a:p>
                      <a:pPr fontAlgn="t"/>
                      <a:r>
                        <a:rPr lang="en-US" sz="3200">
                          <a:solidFill>
                            <a:schemeClr val="tx1"/>
                          </a:solidFill>
                          <a:effectLst/>
                        </a:rPr>
                        <a:t>5</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3200" b="1" dirty="0">
                          <a:solidFill>
                            <a:schemeClr val="tx1"/>
                          </a:solidFill>
                          <a:effectLst/>
                        </a:rPr>
                        <a:t>5xx: Server </a:t>
                      </a:r>
                      <a:r>
                        <a:rPr lang="en-US" sz="3200" b="1" dirty="0" smtClean="0">
                          <a:solidFill>
                            <a:schemeClr val="tx1"/>
                          </a:solidFill>
                          <a:effectLst/>
                        </a:rPr>
                        <a:t>Error </a:t>
                      </a:r>
                      <a:r>
                        <a:rPr lang="en-US" sz="3200" dirty="0" smtClean="0">
                          <a:solidFill>
                            <a:schemeClr val="tx1"/>
                          </a:solidFill>
                          <a:effectLst/>
                        </a:rPr>
                        <a:t>It </a:t>
                      </a:r>
                      <a:r>
                        <a:rPr lang="en-US" sz="3200" dirty="0">
                          <a:solidFill>
                            <a:schemeClr val="tx1"/>
                          </a:solidFill>
                          <a:effectLst/>
                        </a:rPr>
                        <a:t>means the server failed to fulfill an apparently valid request.</a:t>
                      </a:r>
                    </a:p>
                  </a:txBody>
                  <a:tcPr marL="48079" marR="48079" marT="48079" marB="48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2709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Response Header Fields</a:t>
            </a:r>
          </a:p>
        </p:txBody>
      </p:sp>
      <p:sp>
        <p:nvSpPr>
          <p:cNvPr id="3" name="Content Placeholder 2"/>
          <p:cNvSpPr>
            <a:spLocks noGrp="1"/>
          </p:cNvSpPr>
          <p:nvPr>
            <p:ph sz="quarter" idx="1"/>
          </p:nvPr>
        </p:nvSpPr>
        <p:spPr>
          <a:xfrm>
            <a:off x="386366" y="1442433"/>
            <a:ext cx="11294772" cy="5035639"/>
          </a:xfrm>
        </p:spPr>
        <p:txBody>
          <a:bodyPr>
            <a:normAutofit fontScale="92500" lnSpcReduction="10000"/>
          </a:bodyPr>
          <a:lstStyle/>
          <a:p>
            <a:r>
              <a:rPr lang="en-US" dirty="0" smtClean="0">
                <a:latin typeface="Calibri" panose="020F0502020204030204" pitchFamily="34" charset="0"/>
              </a:rPr>
              <a:t>1. </a:t>
            </a:r>
            <a:r>
              <a:rPr lang="en-US" dirty="0"/>
              <a:t>The response-header fields allow the server to pass additional information about the response which cannot be placed in the Status- Line. These header fields give information about the server and about further access to the resource identified by the Request-URI.</a:t>
            </a:r>
          </a:p>
          <a:p>
            <a:r>
              <a:rPr lang="en-US" dirty="0" smtClean="0"/>
              <a:t>Accept-Ranges, Age, </a:t>
            </a:r>
            <a:r>
              <a:rPr lang="en-US" dirty="0" err="1" smtClean="0"/>
              <a:t>Etag</a:t>
            </a:r>
            <a:r>
              <a:rPr lang="en-US" dirty="0" smtClean="0"/>
              <a:t>, Location, Proxy-Authenticate, Retry-After, Server,  Vary, WWW-Authenticate</a:t>
            </a:r>
            <a:endParaRPr lang="en-US" dirty="0"/>
          </a:p>
          <a:p>
            <a:pPr marL="45720" indent="0">
              <a:buNone/>
            </a:pPr>
            <a:r>
              <a:rPr lang="en-US" dirty="0"/>
              <a:t>Examples of Response </a:t>
            </a:r>
            <a:r>
              <a:rPr lang="en-US" dirty="0" smtClean="0"/>
              <a:t>Message</a:t>
            </a:r>
          </a:p>
          <a:p>
            <a:pPr marL="45720" indent="0">
              <a:buNone/>
            </a:pPr>
            <a:r>
              <a:rPr lang="en-US" dirty="0"/>
              <a:t>HTTP/1.1 200 OK</a:t>
            </a:r>
          </a:p>
          <a:p>
            <a:pPr marL="45720" indent="0">
              <a:buNone/>
            </a:pPr>
            <a:r>
              <a:rPr lang="en-US" dirty="0"/>
              <a:t>Date: Mon, 27 Jul 2009 12:28:53 GMT</a:t>
            </a:r>
          </a:p>
          <a:p>
            <a:pPr marL="45720" indent="0">
              <a:buNone/>
            </a:pPr>
            <a:r>
              <a:rPr lang="en-US" dirty="0"/>
              <a:t>Server: Apache/2.2.14 (Win32)</a:t>
            </a:r>
          </a:p>
          <a:p>
            <a:pPr marL="45720" indent="0">
              <a:buNone/>
            </a:pPr>
            <a:r>
              <a:rPr lang="en-US" dirty="0"/>
              <a:t>Last-Modified: Wed, 22 Jul 2009 19:15:56 GMT</a:t>
            </a:r>
          </a:p>
          <a:p>
            <a:pPr marL="45720" indent="0">
              <a:buNone/>
            </a:pPr>
            <a:r>
              <a:rPr lang="en-US" dirty="0"/>
              <a:t>Content-Length: 88</a:t>
            </a:r>
          </a:p>
          <a:p>
            <a:pPr marL="45720" indent="0">
              <a:buNone/>
            </a:pPr>
            <a:r>
              <a:rPr lang="en-US" dirty="0"/>
              <a:t>Content-Type: text/html</a:t>
            </a:r>
          </a:p>
          <a:p>
            <a:pPr marL="45720" indent="0">
              <a:buNone/>
            </a:pPr>
            <a:r>
              <a:rPr lang="en-US" dirty="0"/>
              <a:t>Connection: Closed</a:t>
            </a:r>
          </a:p>
          <a:p>
            <a:pPr marL="4572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053258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t>Different Architecture of connection</a:t>
            </a:r>
            <a:endParaRPr lang="en-US" dirty="0"/>
          </a:p>
        </p:txBody>
      </p:sp>
      <p:sp>
        <p:nvSpPr>
          <p:cNvPr id="3" name="Content Placeholder 2"/>
          <p:cNvSpPr>
            <a:spLocks noGrp="1"/>
          </p:cNvSpPr>
          <p:nvPr>
            <p:ph sz="quarter" idx="1"/>
          </p:nvPr>
        </p:nvSpPr>
        <p:spPr>
          <a:xfrm>
            <a:off x="386366" y="1442433"/>
            <a:ext cx="11294772" cy="5035639"/>
          </a:xfrm>
        </p:spPr>
        <p:txBody>
          <a:bodyPr>
            <a:normAutofit fontScale="85000" lnSpcReduction="20000"/>
          </a:bodyPr>
          <a:lstStyle/>
          <a:p>
            <a:pPr marL="502920" indent="-457200">
              <a:buAutoNum type="arabicPeriod"/>
            </a:pPr>
            <a:r>
              <a:rPr lang="en-US" b="1" dirty="0" smtClean="0">
                <a:latin typeface="Calibri" panose="020F0502020204030204" pitchFamily="34" charset="0"/>
              </a:rPr>
              <a:t>Client Server Architecture</a:t>
            </a:r>
          </a:p>
          <a:p>
            <a:pPr marL="45720" indent="0">
              <a:buNone/>
            </a:pPr>
            <a:r>
              <a:rPr lang="en-US" sz="3200" dirty="0"/>
              <a:t>Client-server architecture (client/server) is a </a:t>
            </a:r>
            <a:r>
              <a:rPr lang="en-US" sz="3200" dirty="0">
                <a:hlinkClick r:id="rId2"/>
              </a:rPr>
              <a:t>network </a:t>
            </a:r>
            <a:r>
              <a:rPr lang="en-US" sz="3200" dirty="0">
                <a:hlinkClick r:id="rId3"/>
              </a:rPr>
              <a:t>architecture</a:t>
            </a:r>
            <a:r>
              <a:rPr lang="en-US" sz="3200" dirty="0"/>
              <a:t> in which each </a:t>
            </a:r>
            <a:r>
              <a:rPr lang="en-US" sz="3200" dirty="0">
                <a:hlinkClick r:id="rId4"/>
              </a:rPr>
              <a:t>computer</a:t>
            </a:r>
            <a:r>
              <a:rPr lang="en-US" sz="3200" dirty="0"/>
              <a:t> or process on the network is either a </a:t>
            </a:r>
            <a:r>
              <a:rPr lang="en-US" sz="3200" i="1" dirty="0">
                <a:hlinkClick r:id="rId5"/>
              </a:rPr>
              <a:t>client</a:t>
            </a:r>
            <a:r>
              <a:rPr lang="en-US" sz="3200" dirty="0"/>
              <a:t> or a </a:t>
            </a:r>
            <a:r>
              <a:rPr lang="en-US" sz="3200" i="1" dirty="0">
                <a:hlinkClick r:id="rId6"/>
              </a:rPr>
              <a:t>server</a:t>
            </a:r>
            <a:r>
              <a:rPr lang="en-US" sz="3200" dirty="0"/>
              <a:t>. </a:t>
            </a:r>
            <a:r>
              <a:rPr lang="en-US" sz="3200" dirty="0">
                <a:hlinkClick r:id="rId6"/>
              </a:rPr>
              <a:t>Servers</a:t>
            </a:r>
            <a:r>
              <a:rPr lang="en-US" sz="3200" dirty="0"/>
              <a:t> are powerful computers or processes </a:t>
            </a:r>
            <a:r>
              <a:rPr lang="en-US" sz="3200" dirty="0" smtClean="0">
                <a:hlinkClick r:id="rId7"/>
              </a:rPr>
              <a:t>dedicated</a:t>
            </a:r>
            <a:r>
              <a:rPr lang="en-US" sz="3200" dirty="0" smtClean="0"/>
              <a:t> to </a:t>
            </a:r>
            <a:r>
              <a:rPr lang="en-US" sz="3200" dirty="0"/>
              <a:t>managing </a:t>
            </a:r>
            <a:r>
              <a:rPr lang="en-US" sz="3200" dirty="0">
                <a:hlinkClick r:id="rId8"/>
              </a:rPr>
              <a:t>disk drives</a:t>
            </a:r>
            <a:r>
              <a:rPr lang="en-US" sz="3200" dirty="0"/>
              <a:t> (</a:t>
            </a:r>
            <a:r>
              <a:rPr lang="en-US" sz="3200" i="1" dirty="0">
                <a:hlinkClick r:id="rId6"/>
              </a:rPr>
              <a:t>file servers</a:t>
            </a:r>
            <a:r>
              <a:rPr lang="en-US" sz="3200" dirty="0"/>
              <a:t>), </a:t>
            </a:r>
            <a:r>
              <a:rPr lang="en-US" sz="3200" dirty="0">
                <a:hlinkClick r:id="rId9"/>
              </a:rPr>
              <a:t>printers</a:t>
            </a:r>
            <a:r>
              <a:rPr lang="en-US" sz="3200" dirty="0"/>
              <a:t> (</a:t>
            </a:r>
            <a:r>
              <a:rPr lang="en-US" sz="3200" i="1" dirty="0">
                <a:hlinkClick r:id="rId6"/>
              </a:rPr>
              <a:t>print servers</a:t>
            </a:r>
            <a:r>
              <a:rPr lang="en-US" sz="3200" dirty="0"/>
              <a:t>), or network </a:t>
            </a:r>
            <a:r>
              <a:rPr lang="en-US" sz="3200" dirty="0">
                <a:hlinkClick r:id="rId10"/>
              </a:rPr>
              <a:t>traffic</a:t>
            </a:r>
            <a:r>
              <a:rPr lang="en-US" sz="3200" dirty="0"/>
              <a:t> (</a:t>
            </a:r>
            <a:r>
              <a:rPr lang="en-US" sz="3200" i="1" dirty="0">
                <a:hlinkClick r:id="rId2"/>
              </a:rPr>
              <a:t>network</a:t>
            </a:r>
            <a:r>
              <a:rPr lang="en-US" sz="3200" i="1" dirty="0"/>
              <a:t> </a:t>
            </a:r>
            <a:r>
              <a:rPr lang="en-US" sz="3200" i="1" dirty="0">
                <a:hlinkClick r:id="rId6"/>
              </a:rPr>
              <a:t>servers </a:t>
            </a:r>
            <a:r>
              <a:rPr lang="en-US" sz="3200" dirty="0"/>
              <a:t>). Clients are </a:t>
            </a:r>
            <a:r>
              <a:rPr lang="en-US" sz="3200" dirty="0">
                <a:hlinkClick r:id="rId11"/>
              </a:rPr>
              <a:t>PCs</a:t>
            </a:r>
            <a:r>
              <a:rPr lang="en-US" sz="3200" dirty="0"/>
              <a:t> or </a:t>
            </a:r>
            <a:r>
              <a:rPr lang="en-US" sz="3200" dirty="0" smtClean="0">
                <a:hlinkClick r:id="rId12"/>
              </a:rPr>
              <a:t>workstations</a:t>
            </a:r>
            <a:r>
              <a:rPr lang="en-US" sz="3200" dirty="0" smtClean="0"/>
              <a:t> on </a:t>
            </a:r>
            <a:r>
              <a:rPr lang="en-US" sz="3200" dirty="0"/>
              <a:t>which users run </a:t>
            </a:r>
            <a:r>
              <a:rPr lang="en-US" sz="3200" dirty="0">
                <a:hlinkClick r:id="rId13"/>
              </a:rPr>
              <a:t>applications</a:t>
            </a:r>
            <a:r>
              <a:rPr lang="en-US" sz="3200" dirty="0"/>
              <a:t>. Clients rely on servers </a:t>
            </a:r>
            <a:r>
              <a:rPr lang="en-US" sz="3200" dirty="0" smtClean="0"/>
              <a:t>for </a:t>
            </a:r>
            <a:r>
              <a:rPr lang="en-US" sz="3200" dirty="0" smtClean="0">
                <a:hlinkClick r:id="rId14"/>
              </a:rPr>
              <a:t>resources</a:t>
            </a:r>
            <a:r>
              <a:rPr lang="en-US" sz="3200" dirty="0"/>
              <a:t>, such as </a:t>
            </a:r>
            <a:r>
              <a:rPr lang="en-US" sz="3200" dirty="0">
                <a:hlinkClick r:id="rId15"/>
              </a:rPr>
              <a:t>files</a:t>
            </a:r>
            <a:r>
              <a:rPr lang="en-US" sz="3200" dirty="0"/>
              <a:t>, </a:t>
            </a:r>
            <a:r>
              <a:rPr lang="en-US" sz="3200" dirty="0">
                <a:hlinkClick r:id="rId16"/>
              </a:rPr>
              <a:t>devices</a:t>
            </a:r>
            <a:r>
              <a:rPr lang="en-US" sz="3200" dirty="0"/>
              <a:t>, and even processing power.</a:t>
            </a:r>
            <a:endParaRPr lang="en-US" sz="3200" dirty="0" smtClean="0">
              <a:latin typeface="Calibri" panose="020F0502020204030204" pitchFamily="34" charset="0"/>
            </a:endParaRPr>
          </a:p>
          <a:p>
            <a:pPr marL="45720" indent="0">
              <a:buNone/>
            </a:pPr>
            <a:r>
              <a:rPr lang="en-US" sz="3200" dirty="0" smtClean="0">
                <a:latin typeface="Calibri" panose="020F0502020204030204" pitchFamily="34" charset="0"/>
              </a:rPr>
              <a:t>2. Peer to Peer Architecture</a:t>
            </a:r>
          </a:p>
          <a:p>
            <a:pPr marL="45720" indent="0">
              <a:buNone/>
            </a:pPr>
            <a:r>
              <a:rPr lang="en-US" sz="3200" dirty="0"/>
              <a:t>A</a:t>
            </a:r>
            <a:r>
              <a:rPr lang="en-US" sz="3200" dirty="0" smtClean="0"/>
              <a:t> </a:t>
            </a:r>
            <a:r>
              <a:rPr lang="en-US" sz="3200" dirty="0"/>
              <a:t>type of </a:t>
            </a:r>
            <a:r>
              <a:rPr lang="en-US" sz="3200" dirty="0">
                <a:hlinkClick r:id="rId2"/>
              </a:rPr>
              <a:t>network</a:t>
            </a:r>
            <a:r>
              <a:rPr lang="en-US" sz="3200" dirty="0"/>
              <a:t> in which each </a:t>
            </a:r>
            <a:r>
              <a:rPr lang="en-US" sz="3200" dirty="0">
                <a:hlinkClick r:id="rId12"/>
              </a:rPr>
              <a:t>workstation</a:t>
            </a:r>
            <a:r>
              <a:rPr lang="en-US" sz="3200" dirty="0"/>
              <a:t> has equivalent capabilities and responsibilities. This differs from </a:t>
            </a:r>
            <a:r>
              <a:rPr lang="en-US" sz="3200" dirty="0">
                <a:hlinkClick r:id="rId17"/>
              </a:rPr>
              <a:t>client/server architectures</a:t>
            </a:r>
            <a:r>
              <a:rPr lang="en-US" sz="3200" dirty="0"/>
              <a:t>, in which some computers are </a:t>
            </a:r>
            <a:r>
              <a:rPr lang="en-US" sz="3200" dirty="0">
                <a:hlinkClick r:id="rId7"/>
              </a:rPr>
              <a:t>dedicated</a:t>
            </a:r>
            <a:r>
              <a:rPr lang="en-US" sz="3200" dirty="0"/>
              <a:t> to serving the others. Peer-to-peer networks are generally simpler, but they usually do not offer the same performance under heavy </a:t>
            </a:r>
            <a:r>
              <a:rPr lang="en-US" sz="3200" dirty="0">
                <a:hlinkClick r:id="rId18"/>
              </a:rPr>
              <a:t>loads</a:t>
            </a:r>
            <a:r>
              <a:rPr lang="en-US" sz="3200" dirty="0"/>
              <a:t>.</a:t>
            </a:r>
            <a:endParaRPr lang="en-US" sz="3200" dirty="0" smtClean="0">
              <a:latin typeface="Calibri" panose="020F0502020204030204" pitchFamily="34" charset="0"/>
            </a:endParaRPr>
          </a:p>
          <a:p>
            <a:pPr marL="502920" indent="-457200">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441868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Autofit/>
          </a:bodyPr>
          <a:lstStyle/>
          <a:p>
            <a:r>
              <a:rPr lang="en-US" sz="4400" b="1" dirty="0"/>
              <a:t>Client-side Scripting</a:t>
            </a:r>
          </a:p>
        </p:txBody>
      </p:sp>
      <p:sp>
        <p:nvSpPr>
          <p:cNvPr id="3" name="Content Placeholder 2"/>
          <p:cNvSpPr>
            <a:spLocks noGrp="1"/>
          </p:cNvSpPr>
          <p:nvPr>
            <p:ph sz="quarter" idx="1"/>
          </p:nvPr>
        </p:nvSpPr>
        <p:spPr>
          <a:xfrm>
            <a:off x="1143000" y="1442434"/>
            <a:ext cx="4691130" cy="4653566"/>
          </a:xfrm>
        </p:spPr>
        <p:txBody>
          <a:bodyPr>
            <a:normAutofit/>
          </a:bodyPr>
          <a:lstStyle/>
          <a:p>
            <a:pPr marL="45720" indent="0">
              <a:buNone/>
            </a:pPr>
            <a:r>
              <a:rPr lang="en-US" dirty="0" smtClean="0">
                <a:latin typeface="Calibri" panose="020F0502020204030204" pitchFamily="34" charset="0"/>
              </a:rPr>
              <a:t>Client-side </a:t>
            </a:r>
            <a:r>
              <a:rPr lang="en-US" dirty="0">
                <a:latin typeface="Calibri" panose="020F0502020204030204" pitchFamily="34" charset="0"/>
              </a:rPr>
              <a:t>scripting refers to the programs that are executed on client-side. Client-side scripts contains the instruction for the browser to be executed in response to certain user’s </a:t>
            </a:r>
            <a:r>
              <a:rPr lang="en-US" dirty="0" smtClean="0">
                <a:latin typeface="Calibri" panose="020F0502020204030204" pitchFamily="34" charset="0"/>
              </a:rPr>
              <a:t>action. </a:t>
            </a:r>
          </a:p>
          <a:p>
            <a:pPr marL="45720" indent="0">
              <a:buNone/>
            </a:pPr>
            <a:r>
              <a:rPr lang="en-US" dirty="0" smtClean="0">
                <a:latin typeface="Calibri" panose="020F0502020204030204" pitchFamily="34" charset="0"/>
              </a:rPr>
              <a:t>Client-side </a:t>
            </a:r>
            <a:r>
              <a:rPr lang="en-US" dirty="0">
                <a:latin typeface="Calibri" panose="020F0502020204030204" pitchFamily="34" charset="0"/>
              </a:rPr>
              <a:t>scripting programs can be embedded into HTML files or also can be kept as separate files.</a:t>
            </a:r>
          </a:p>
        </p:txBody>
      </p:sp>
      <p:pic>
        <p:nvPicPr>
          <p:cNvPr id="5" name="Picture 4"/>
          <p:cNvPicPr>
            <a:picLocks noChangeAspect="1"/>
          </p:cNvPicPr>
          <p:nvPr/>
        </p:nvPicPr>
        <p:blipFill>
          <a:blip r:embed="rId2"/>
          <a:stretch>
            <a:fillRect/>
          </a:stretch>
        </p:blipFill>
        <p:spPr>
          <a:xfrm>
            <a:off x="6080760" y="1287887"/>
            <a:ext cx="5334000" cy="5246531"/>
          </a:xfrm>
          <a:prstGeom prst="rect">
            <a:avLst/>
          </a:prstGeom>
        </p:spPr>
      </p:pic>
    </p:spTree>
    <p:extLst>
      <p:ext uri="{BB962C8B-B14F-4D97-AF65-F5344CB8AC3E}">
        <p14:creationId xmlns:p14="http://schemas.microsoft.com/office/powerpoint/2010/main" val="773829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Client-side </a:t>
            </a:r>
            <a:r>
              <a:rPr lang="en-US" dirty="0" smtClean="0"/>
              <a:t>Scripting(contd..)</a:t>
            </a:r>
            <a:endParaRPr lang="en-US" dirty="0"/>
          </a:p>
        </p:txBody>
      </p:sp>
      <p:sp>
        <p:nvSpPr>
          <p:cNvPr id="3" name="Content Placeholder 2"/>
          <p:cNvSpPr>
            <a:spLocks noGrp="1"/>
          </p:cNvSpPr>
          <p:nvPr>
            <p:ph sz="quarter" idx="1"/>
          </p:nvPr>
        </p:nvSpPr>
        <p:spPr>
          <a:xfrm>
            <a:off x="1143000" y="1442434"/>
            <a:ext cx="10538138" cy="4653566"/>
          </a:xfrm>
        </p:spPr>
        <p:txBody>
          <a:bodyPr>
            <a:normAutofit/>
          </a:bodyPr>
          <a:lstStyle/>
          <a:p>
            <a:pPr marL="0" lvl="0" indent="0" algn="just" eaLnBrk="0" fontAlgn="base" hangingPunct="0">
              <a:lnSpc>
                <a:spcPct val="100000"/>
              </a:lnSpc>
              <a:spcBef>
                <a:spcPct val="0"/>
              </a:spcBef>
              <a:spcAft>
                <a:spcPct val="0"/>
              </a:spcAft>
              <a:buClrTx/>
              <a:buSzTx/>
              <a:buNone/>
            </a:pPr>
            <a:r>
              <a:rPr lang="en-US" dirty="0" smtClean="0">
                <a:latin typeface="Calibri" panose="020F0502020204030204" pitchFamily="34" charset="0"/>
              </a:rPr>
              <a:t>1. </a:t>
            </a:r>
            <a:r>
              <a:rPr lang="en-US" altLang="en-US" sz="2400" dirty="0">
                <a:latin typeface="Verdana" panose="020B0604030504040204" pitchFamily="34" charset="0"/>
              </a:rPr>
              <a:t>Following table describes commonly used Client-Side scripting languages:</a:t>
            </a:r>
            <a:endParaRPr lang="en-US" altLang="en-US" sz="4000" dirty="0">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03163734"/>
              </p:ext>
            </p:extLst>
          </p:nvPr>
        </p:nvGraphicFramePr>
        <p:xfrm>
          <a:off x="1143000" y="2364827"/>
          <a:ext cx="10277342" cy="4190520"/>
        </p:xfrm>
        <a:graphic>
          <a:graphicData uri="http://schemas.openxmlformats.org/drawingml/2006/table">
            <a:tbl>
              <a:tblPr/>
              <a:tblGrid>
                <a:gridCol w="837129"/>
                <a:gridCol w="9440213"/>
              </a:tblGrid>
              <a:tr h="337178">
                <a:tc>
                  <a:txBody>
                    <a:bodyPr/>
                    <a:lstStyle/>
                    <a:p>
                      <a:pPr algn="l"/>
                      <a:r>
                        <a:rPr lang="en-US" sz="2000" dirty="0">
                          <a:solidFill>
                            <a:schemeClr val="tx1"/>
                          </a:solidFill>
                          <a:effectLst/>
                        </a:rPr>
                        <a:t>S.N.</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000" dirty="0">
                          <a:solidFill>
                            <a:schemeClr val="tx1"/>
                          </a:solidFill>
                          <a:effectLst/>
                        </a:rPr>
                        <a:t>Scripting Language Description</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923736">
                <a:tc>
                  <a:txBody>
                    <a:bodyPr/>
                    <a:lstStyle/>
                    <a:p>
                      <a:r>
                        <a:rPr lang="en-US" sz="2000" dirty="0">
                          <a:solidFill>
                            <a:schemeClr val="tx1"/>
                          </a:solidFill>
                          <a:effectLst/>
                        </a:rPr>
                        <a:t>1.</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tx1"/>
                          </a:solidFill>
                          <a:effectLst/>
                        </a:rPr>
                        <a:t>JavaScript</a:t>
                      </a:r>
                      <a:r>
                        <a:rPr lang="en-US" sz="2000" dirty="0">
                          <a:solidFill>
                            <a:schemeClr val="tx1"/>
                          </a:solidFill>
                          <a:effectLst/>
                        </a:rPr>
                        <a:t/>
                      </a:r>
                      <a:br>
                        <a:rPr lang="en-US" sz="2000" dirty="0">
                          <a:solidFill>
                            <a:schemeClr val="tx1"/>
                          </a:solidFill>
                          <a:effectLst/>
                        </a:rPr>
                      </a:br>
                      <a:r>
                        <a:rPr lang="en-US" sz="2000" dirty="0">
                          <a:solidFill>
                            <a:schemeClr val="tx1"/>
                          </a:solidFill>
                          <a:effectLst/>
                        </a:rPr>
                        <a:t>It is a prototype based scripting language. It inherits its naming conventions from java. All java script files are stored in file having </a:t>
                      </a:r>
                      <a:r>
                        <a:rPr lang="en-US" sz="2000" b="1" dirty="0">
                          <a:solidFill>
                            <a:schemeClr val="tx1"/>
                          </a:solidFill>
                          <a:effectLst/>
                        </a:rPr>
                        <a:t>.</a:t>
                      </a:r>
                      <a:r>
                        <a:rPr lang="en-US" sz="2000" b="1" dirty="0" err="1">
                          <a:solidFill>
                            <a:schemeClr val="tx1"/>
                          </a:solidFill>
                          <a:effectLst/>
                        </a:rPr>
                        <a:t>js</a:t>
                      </a:r>
                      <a:r>
                        <a:rPr lang="en-US" sz="2000" dirty="0">
                          <a:solidFill>
                            <a:schemeClr val="tx1"/>
                          </a:solidFill>
                          <a:effectLst/>
                        </a:rPr>
                        <a:t> extension.</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630457">
                <a:tc>
                  <a:txBody>
                    <a:bodyPr/>
                    <a:lstStyle/>
                    <a:p>
                      <a:r>
                        <a:rPr lang="en-US" sz="2000">
                          <a:solidFill>
                            <a:schemeClr val="tx1"/>
                          </a:solidFill>
                          <a:effectLst/>
                        </a:rPr>
                        <a:t>2.</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tx1"/>
                          </a:solidFill>
                          <a:effectLst/>
                        </a:rPr>
                        <a:t>ActionScript</a:t>
                      </a:r>
                      <a:r>
                        <a:rPr lang="en-US" sz="2000">
                          <a:solidFill>
                            <a:schemeClr val="tx1"/>
                          </a:solidFill>
                          <a:effectLst/>
                        </a:rPr>
                        <a:t>It is an object oriented programming language used for the development of websites and software targeting Adobe flash player.</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923736">
                <a:tc>
                  <a:txBody>
                    <a:bodyPr/>
                    <a:lstStyle/>
                    <a:p>
                      <a:r>
                        <a:rPr lang="en-US" sz="2000">
                          <a:solidFill>
                            <a:schemeClr val="tx1"/>
                          </a:solidFill>
                          <a:effectLst/>
                        </a:rPr>
                        <a:t>3.</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a:solidFill>
                            <a:schemeClr val="tx1"/>
                          </a:solidFill>
                          <a:effectLst/>
                        </a:rPr>
                        <a:t>Dart</a:t>
                      </a:r>
                      <a:r>
                        <a:rPr lang="en-US" sz="2000">
                          <a:solidFill>
                            <a:schemeClr val="tx1"/>
                          </a:solidFill>
                          <a:effectLst/>
                        </a:rPr>
                        <a:t/>
                      </a:r>
                      <a:br>
                        <a:rPr lang="en-US" sz="2000">
                          <a:solidFill>
                            <a:schemeClr val="tx1"/>
                          </a:solidFill>
                          <a:effectLst/>
                        </a:rPr>
                      </a:br>
                      <a:r>
                        <a:rPr lang="en-US" sz="2000">
                          <a:solidFill>
                            <a:schemeClr val="tx1"/>
                          </a:solidFill>
                          <a:effectLst/>
                        </a:rPr>
                        <a:t>It is an open source web programming language developed by Google. It relies on source-to-source compiler to JavaScript.</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923736">
                <a:tc>
                  <a:txBody>
                    <a:bodyPr/>
                    <a:lstStyle/>
                    <a:p>
                      <a:r>
                        <a:rPr lang="en-US" sz="2000">
                          <a:solidFill>
                            <a:schemeClr val="tx1"/>
                          </a:solidFill>
                          <a:effectLst/>
                        </a:rPr>
                        <a:t>4.</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solidFill>
                            <a:schemeClr val="tx1"/>
                          </a:solidFill>
                          <a:effectLst/>
                        </a:rPr>
                        <a:t>VBScript</a:t>
                      </a:r>
                      <a:r>
                        <a:rPr lang="en-US" sz="2000" dirty="0">
                          <a:solidFill>
                            <a:schemeClr val="tx1"/>
                          </a:solidFill>
                          <a:effectLst/>
                        </a:rPr>
                        <a:t/>
                      </a:r>
                      <a:br>
                        <a:rPr lang="en-US" sz="2000" dirty="0">
                          <a:solidFill>
                            <a:schemeClr val="tx1"/>
                          </a:solidFill>
                          <a:effectLst/>
                        </a:rPr>
                      </a:br>
                      <a:r>
                        <a:rPr lang="en-US" sz="2000" dirty="0">
                          <a:solidFill>
                            <a:schemeClr val="tx1"/>
                          </a:solidFill>
                          <a:effectLst/>
                        </a:rPr>
                        <a:t>It is an open source web programming language developed by Microsoft. It is superset of JavaScript and adds optional static typing class-based object oriented programming.</a:t>
                      </a:r>
                    </a:p>
                  </a:txBody>
                  <a:tcPr marL="22812" marR="22812" marT="22812" marB="22812">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2536888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Server-side Scripting</a:t>
            </a:r>
          </a:p>
        </p:txBody>
      </p:sp>
      <p:sp>
        <p:nvSpPr>
          <p:cNvPr id="3" name="Content Placeholder 2"/>
          <p:cNvSpPr>
            <a:spLocks noGrp="1"/>
          </p:cNvSpPr>
          <p:nvPr>
            <p:ph sz="quarter" idx="1"/>
          </p:nvPr>
        </p:nvSpPr>
        <p:spPr>
          <a:xfrm>
            <a:off x="1143000" y="1442434"/>
            <a:ext cx="4549462" cy="4653566"/>
          </a:xfrm>
        </p:spPr>
        <p:txBody>
          <a:bodyPr>
            <a:normAutofit/>
          </a:bodyPr>
          <a:lstStyle/>
          <a:p>
            <a:pPr marL="45720" indent="0">
              <a:buNone/>
            </a:pPr>
            <a:r>
              <a:rPr lang="en-US" b="1" dirty="0" smtClean="0"/>
              <a:t>Sever-side </a:t>
            </a:r>
            <a:r>
              <a:rPr lang="en-US" b="1" dirty="0"/>
              <a:t>scripting</a:t>
            </a:r>
            <a:r>
              <a:rPr lang="en-US" dirty="0"/>
              <a:t> acts as an interface for the client and also limit the user access the resources on web server. It can also collects the user’s characteristics in order to customize response</a:t>
            </a:r>
            <a:r>
              <a:rPr lang="en-US" dirty="0" smtClean="0"/>
              <a:t>.</a:t>
            </a:r>
          </a:p>
          <a:p>
            <a:pPr marL="45720" indent="0">
              <a:buNone/>
            </a:pPr>
            <a:endParaRPr lang="en-US" dirty="0">
              <a:latin typeface="Calibri" panose="020F0502020204030204" pitchFamily="34" charset="0"/>
            </a:endParaRPr>
          </a:p>
        </p:txBody>
      </p:sp>
      <p:pic>
        <p:nvPicPr>
          <p:cNvPr id="18434"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917" y="1577236"/>
            <a:ext cx="5821252" cy="451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459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Client-side Scripting</a:t>
            </a:r>
          </a:p>
        </p:txBody>
      </p:sp>
      <p:sp>
        <p:nvSpPr>
          <p:cNvPr id="3" name="Content Placeholder 2"/>
          <p:cNvSpPr>
            <a:spLocks noGrp="1"/>
          </p:cNvSpPr>
          <p:nvPr>
            <p:ph sz="quarter" idx="1"/>
          </p:nvPr>
        </p:nvSpPr>
        <p:spPr>
          <a:xfrm>
            <a:off x="1143000" y="1442434"/>
            <a:ext cx="10538138" cy="4653566"/>
          </a:xfrm>
        </p:spPr>
        <p:txBody>
          <a:bodyPr>
            <a:normAutofit/>
          </a:bodyPr>
          <a:lstStyle/>
          <a:p>
            <a:pPr marL="45720" indent="0">
              <a:buNone/>
            </a:pPr>
            <a:endParaRPr lang="en-US"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76695467"/>
              </p:ext>
            </p:extLst>
          </p:nvPr>
        </p:nvGraphicFramePr>
        <p:xfrm>
          <a:off x="669701" y="1184855"/>
          <a:ext cx="11140226" cy="5370972"/>
        </p:xfrm>
        <a:graphic>
          <a:graphicData uri="http://schemas.openxmlformats.org/drawingml/2006/table">
            <a:tbl>
              <a:tblPr/>
              <a:tblGrid>
                <a:gridCol w="476519"/>
                <a:gridCol w="10663707"/>
              </a:tblGrid>
              <a:tr h="267813">
                <a:tc>
                  <a:txBody>
                    <a:bodyPr/>
                    <a:lstStyle/>
                    <a:p>
                      <a:pPr algn="l"/>
                      <a:r>
                        <a:rPr lang="en-US" sz="2000" dirty="0">
                          <a:effectLst/>
                        </a:rPr>
                        <a:t>S.N.</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000">
                          <a:effectLst/>
                        </a:rPr>
                        <a:t>Scripting Language Description</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995863">
                <a:tc>
                  <a:txBody>
                    <a:bodyPr/>
                    <a:lstStyle/>
                    <a:p>
                      <a:r>
                        <a:rPr lang="en-US" sz="2000">
                          <a:effectLst/>
                        </a:rPr>
                        <a:t>1.</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effectLst/>
                        </a:rPr>
                        <a:t>ASP</a:t>
                      </a:r>
                      <a:r>
                        <a:rPr lang="en-US" sz="2000" dirty="0">
                          <a:effectLst/>
                        </a:rPr>
                        <a:t/>
                      </a:r>
                      <a:br>
                        <a:rPr lang="en-US" sz="2000" dirty="0">
                          <a:effectLst/>
                        </a:rPr>
                      </a:br>
                      <a:r>
                        <a:rPr lang="en-US" sz="2000" dirty="0">
                          <a:effectLst/>
                        </a:rPr>
                        <a:t>Active Server Pages (ASP)is server-side script engine to create dynamic web pages. It supports </a:t>
                      </a:r>
                      <a:r>
                        <a:rPr lang="en-US" sz="2000" b="1" dirty="0">
                          <a:effectLst/>
                        </a:rPr>
                        <a:t>Component Object Model (COM)</a:t>
                      </a:r>
                      <a:r>
                        <a:rPr lang="en-US" sz="2000" dirty="0">
                          <a:effectLst/>
                        </a:rPr>
                        <a:t> which enables ASP web sites to access functionality of libraries such as DLL.</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52022">
                <a:tc>
                  <a:txBody>
                    <a:bodyPr/>
                    <a:lstStyle/>
                    <a:p>
                      <a:r>
                        <a:rPr lang="en-US" sz="2000" dirty="0">
                          <a:effectLst/>
                        </a:rPr>
                        <a:t>3.</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effectLst/>
                        </a:rPr>
                        <a:t>ASP.net</a:t>
                      </a:r>
                      <a:r>
                        <a:rPr lang="en-US" sz="2000" dirty="0">
                          <a:effectLst/>
                        </a:rPr>
                        <a:t/>
                      </a:r>
                      <a:br>
                        <a:rPr lang="en-US" sz="2000" dirty="0">
                          <a:effectLst/>
                        </a:rPr>
                      </a:br>
                      <a:r>
                        <a:rPr lang="en-US" sz="2000" dirty="0">
                          <a:effectLst/>
                        </a:rPr>
                        <a:t>It is used to develop dynamic websites, web applications, and web services.</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53180">
                <a:tc>
                  <a:txBody>
                    <a:bodyPr/>
                    <a:lstStyle/>
                    <a:p>
                      <a:r>
                        <a:rPr lang="en-US" sz="2000">
                          <a:effectLst/>
                        </a:rPr>
                        <a:t>4.</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effectLst/>
                        </a:rPr>
                        <a:t>Java</a:t>
                      </a:r>
                      <a:r>
                        <a:rPr lang="en-US" sz="2000" dirty="0">
                          <a:effectLst/>
                        </a:rPr>
                        <a:t/>
                      </a:r>
                      <a:br>
                        <a:rPr lang="en-US" sz="2000" dirty="0">
                          <a:effectLst/>
                        </a:rPr>
                      </a:br>
                      <a:r>
                        <a:rPr lang="en-US" sz="2000" dirty="0" err="1">
                          <a:effectLst/>
                        </a:rPr>
                        <a:t>Java</a:t>
                      </a:r>
                      <a:r>
                        <a:rPr lang="en-US" sz="2000" dirty="0">
                          <a:effectLst/>
                        </a:rPr>
                        <a:t> Server Pages are used for creating dynamic web applications. The Java code is compiled into byte code and run by </a:t>
                      </a:r>
                      <a:r>
                        <a:rPr lang="en-US" sz="2000" b="1" dirty="0">
                          <a:effectLst/>
                        </a:rPr>
                        <a:t>Java Virtual Machine (JVM).</a:t>
                      </a:r>
                      <a:endParaRPr lang="en-US" sz="2000" dirty="0">
                        <a:effectLst/>
                      </a:endParaRP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995863">
                <a:tc>
                  <a:txBody>
                    <a:bodyPr/>
                    <a:lstStyle/>
                    <a:p>
                      <a:r>
                        <a:rPr lang="en-US" sz="2000">
                          <a:effectLst/>
                        </a:rPr>
                        <a:t>5.</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a:effectLst/>
                        </a:rPr>
                        <a:t>Python</a:t>
                      </a:r>
                      <a:r>
                        <a:rPr lang="en-US" sz="2000" dirty="0">
                          <a:effectLst/>
                        </a:rPr>
                        <a:t/>
                      </a:r>
                      <a:br>
                        <a:rPr lang="en-US" sz="2000" dirty="0">
                          <a:effectLst/>
                        </a:rPr>
                      </a:br>
                      <a:r>
                        <a:rPr lang="en-US" sz="2000" dirty="0">
                          <a:effectLst/>
                        </a:rPr>
                        <a:t>It supports multiple programming paradigms such as object-oriented, and functional programming. It can also be used as non-scripting language using third party tools such as </a:t>
                      </a:r>
                      <a:r>
                        <a:rPr lang="en-US" sz="2000" b="1" dirty="0">
                          <a:effectLst/>
                        </a:rPr>
                        <a:t>Py2exe</a:t>
                      </a:r>
                      <a:r>
                        <a:rPr lang="en-US" sz="2000" dirty="0">
                          <a:effectLst/>
                        </a:rPr>
                        <a:t> or </a:t>
                      </a:r>
                      <a:r>
                        <a:rPr lang="en-US" sz="2000" b="1" dirty="0" err="1">
                          <a:effectLst/>
                        </a:rPr>
                        <a:t>Pyinstaller</a:t>
                      </a:r>
                      <a:r>
                        <a:rPr lang="en-US" sz="2000" b="1" dirty="0">
                          <a:effectLst/>
                        </a:rPr>
                        <a:t>.</a:t>
                      </a:r>
                      <a:endParaRPr lang="en-US" sz="2000" dirty="0">
                        <a:effectLst/>
                      </a:endParaRP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510497">
                <a:tc>
                  <a:txBody>
                    <a:bodyPr/>
                    <a:lstStyle/>
                    <a:p>
                      <a:r>
                        <a:rPr lang="en-US" sz="2000">
                          <a:effectLst/>
                        </a:rPr>
                        <a:t>6.</a:t>
                      </a: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b="1" dirty="0" smtClean="0">
                          <a:effectLst/>
                        </a:rPr>
                        <a:t>PHP</a:t>
                      </a:r>
                      <a:r>
                        <a:rPr lang="en-US" sz="2000" dirty="0">
                          <a:effectLst/>
                        </a:rPr>
                        <a:t/>
                      </a:r>
                      <a:br>
                        <a:rPr lang="en-US" sz="2000" dirty="0">
                          <a:effectLst/>
                        </a:rPr>
                      </a:br>
                      <a:r>
                        <a:rPr lang="en-US" sz="2000" dirty="0">
                          <a:effectLst/>
                        </a:rPr>
                        <a:t>It is </a:t>
                      </a:r>
                      <a:r>
                        <a:rPr lang="en-US" sz="2000" dirty="0" smtClean="0">
                          <a:effectLst/>
                        </a:rPr>
                        <a:t>an</a:t>
                      </a:r>
                      <a:r>
                        <a:rPr lang="en-US" sz="2000" baseline="0" dirty="0" smtClean="0">
                          <a:effectLst/>
                        </a:rPr>
                        <a:t> open source</a:t>
                      </a:r>
                      <a:r>
                        <a:rPr lang="en-US" sz="2000" dirty="0" smtClean="0">
                          <a:effectLst/>
                        </a:rPr>
                        <a:t> </a:t>
                      </a:r>
                      <a:r>
                        <a:rPr lang="en-US" sz="2000" dirty="0">
                          <a:effectLst/>
                        </a:rPr>
                        <a:t>server-side scripting </a:t>
                      </a:r>
                      <a:r>
                        <a:rPr lang="en-US" sz="2000" dirty="0" smtClean="0">
                          <a:effectLst/>
                        </a:rPr>
                        <a:t>language.</a:t>
                      </a:r>
                      <a:endParaRPr lang="en-US" sz="2000" dirty="0">
                        <a:effectLst/>
                      </a:endParaRPr>
                    </a:p>
                  </a:txBody>
                  <a:tcPr marL="15781" marR="15781" marT="15781" marB="15781">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1496092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Web Browser</a:t>
            </a:r>
          </a:p>
        </p:txBody>
      </p:sp>
      <p:sp>
        <p:nvSpPr>
          <p:cNvPr id="3" name="Content Placeholder 2"/>
          <p:cNvSpPr>
            <a:spLocks noGrp="1"/>
          </p:cNvSpPr>
          <p:nvPr>
            <p:ph sz="quarter" idx="1"/>
          </p:nvPr>
        </p:nvSpPr>
        <p:spPr>
          <a:xfrm>
            <a:off x="1143000" y="1442434"/>
            <a:ext cx="10538138" cy="4653566"/>
          </a:xfrm>
        </p:spPr>
        <p:txBody>
          <a:bodyPr>
            <a:normAutofit/>
          </a:bodyPr>
          <a:lstStyle/>
          <a:p>
            <a:r>
              <a:rPr lang="en-US" b="1" dirty="0"/>
              <a:t>web Browser</a:t>
            </a:r>
            <a:r>
              <a:rPr lang="en-US" dirty="0"/>
              <a:t> is an application software that allows us to view and explore information on the web. User can request for any web page by just entering a URL into address bar.</a:t>
            </a:r>
          </a:p>
          <a:p>
            <a:r>
              <a:rPr lang="en-US" dirty="0"/>
              <a:t>Web browser can show text, audio, video, animation and more. It is the responsibility of a web browser to interpret text and commands contained in the web page.</a:t>
            </a:r>
          </a:p>
          <a:p>
            <a:r>
              <a:rPr lang="en-US" dirty="0"/>
              <a:t>Earlier the web browsers were text-based while now a days graphical-based or voice-based web browsers are also available. </a:t>
            </a:r>
          </a:p>
        </p:txBody>
      </p:sp>
    </p:spTree>
    <p:extLst>
      <p:ext uri="{BB962C8B-B14F-4D97-AF65-F5344CB8AC3E}">
        <p14:creationId xmlns:p14="http://schemas.microsoft.com/office/powerpoint/2010/main" val="2084160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Web Server</a:t>
            </a:r>
          </a:p>
        </p:txBody>
      </p:sp>
      <p:sp>
        <p:nvSpPr>
          <p:cNvPr id="3" name="Content Placeholder 2"/>
          <p:cNvSpPr>
            <a:spLocks noGrp="1"/>
          </p:cNvSpPr>
          <p:nvPr>
            <p:ph sz="quarter" idx="1"/>
          </p:nvPr>
        </p:nvSpPr>
        <p:spPr>
          <a:xfrm>
            <a:off x="1143000" y="1442434"/>
            <a:ext cx="3893234" cy="4653566"/>
          </a:xfrm>
        </p:spPr>
        <p:txBody>
          <a:bodyPr>
            <a:normAutofit lnSpcReduction="10000"/>
          </a:bodyPr>
          <a:lstStyle/>
          <a:p>
            <a:pPr marL="45720" indent="0">
              <a:buNone/>
            </a:pPr>
            <a:r>
              <a:rPr lang="en-US" dirty="0"/>
              <a:t>Web server is a computer where the web content is stored. Basically web server is used to host the web sites but there exists other web servers also such as gaming, storage, FTP, email etc.</a:t>
            </a:r>
          </a:p>
          <a:p>
            <a:pPr marL="45720" indent="0">
              <a:buNone/>
            </a:pPr>
            <a:r>
              <a:rPr lang="en-US" dirty="0" smtClean="0"/>
              <a:t>Web </a:t>
            </a:r>
            <a:r>
              <a:rPr lang="en-US" dirty="0"/>
              <a:t>site is collection of web pages </a:t>
            </a:r>
            <a:r>
              <a:rPr lang="en-US" dirty="0" smtClean="0"/>
              <a:t>while web </a:t>
            </a:r>
            <a:r>
              <a:rPr lang="en-US" dirty="0"/>
              <a:t>server is a software that respond to the request for web resources.</a:t>
            </a:r>
            <a:endParaRPr lang="en-US" dirty="0">
              <a:latin typeface="Calibri" panose="020F0502020204030204" pitchFamily="34" charset="0"/>
            </a:endParaRPr>
          </a:p>
        </p:txBody>
      </p:sp>
      <p:pic>
        <p:nvPicPr>
          <p:cNvPr id="20483" name="Picture 3"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095" y="1442435"/>
            <a:ext cx="6279516" cy="4367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98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t>1. </a:t>
            </a:r>
            <a:r>
              <a:rPr lang="en-US" dirty="0"/>
              <a:t>Transmission Control Protocol (TCP</a:t>
            </a:r>
            <a:r>
              <a:rPr lang="en-US" dirty="0" smtClean="0"/>
              <a:t>)</a:t>
            </a:r>
            <a:endParaRPr lang="en-US" dirty="0"/>
          </a:p>
        </p:txBody>
      </p:sp>
      <p:sp>
        <p:nvSpPr>
          <p:cNvPr id="3" name="Content Placeholder 2"/>
          <p:cNvSpPr>
            <a:spLocks noGrp="1"/>
          </p:cNvSpPr>
          <p:nvPr>
            <p:ph sz="quarter" idx="1"/>
          </p:nvPr>
        </p:nvSpPr>
        <p:spPr>
          <a:xfrm>
            <a:off x="338866" y="1287887"/>
            <a:ext cx="11483788" cy="5160072"/>
          </a:xfrm>
        </p:spPr>
        <p:txBody>
          <a:bodyPr>
            <a:normAutofit fontScale="92500" lnSpcReduction="10000"/>
          </a:bodyPr>
          <a:lstStyle/>
          <a:p>
            <a:r>
              <a:rPr lang="en-US" dirty="0"/>
              <a:t>TCP is a connection oriented protocol and offers end-to-end packet delivery. It acts as back bone for connection</a:t>
            </a:r>
            <a:r>
              <a:rPr lang="en-US" dirty="0" smtClean="0"/>
              <a:t>. It </a:t>
            </a:r>
            <a:r>
              <a:rPr lang="en-US" dirty="0"/>
              <a:t>exhibits the following key features:</a:t>
            </a:r>
          </a:p>
          <a:p>
            <a:r>
              <a:rPr lang="en-US" dirty="0"/>
              <a:t>Transmission Control Protocol (TCP) corresponds to the Transport Layer of OSI Model.</a:t>
            </a:r>
          </a:p>
          <a:p>
            <a:r>
              <a:rPr lang="en-US" u="sng" dirty="0" smtClean="0"/>
              <a:t>TCP </a:t>
            </a:r>
            <a:r>
              <a:rPr lang="en-US" u="sng" dirty="0"/>
              <a:t>offers following services </a:t>
            </a:r>
            <a:r>
              <a:rPr lang="en-US" u="sng" dirty="0" smtClean="0"/>
              <a:t>:</a:t>
            </a:r>
          </a:p>
          <a:p>
            <a:pPr marL="45720" indent="0">
              <a:buNone/>
            </a:pPr>
            <a:r>
              <a:rPr lang="en-US" dirty="0" smtClean="0"/>
              <a:t>1. Stream </a:t>
            </a:r>
            <a:r>
              <a:rPr lang="en-US" dirty="0"/>
              <a:t>Delivery </a:t>
            </a:r>
            <a:r>
              <a:rPr lang="en-US" dirty="0" smtClean="0"/>
              <a:t>Service- </a:t>
            </a:r>
            <a:r>
              <a:rPr lang="en-US" dirty="0"/>
              <a:t> it allows the sending process to send data as stream of bytes and the receiving process to obtain data as stream of bytes.</a:t>
            </a:r>
          </a:p>
          <a:p>
            <a:pPr marL="45720" indent="0">
              <a:buNone/>
            </a:pPr>
            <a:r>
              <a:rPr lang="en-US" dirty="0" smtClean="0"/>
              <a:t>2. Sending </a:t>
            </a:r>
            <a:r>
              <a:rPr lang="en-US" dirty="0"/>
              <a:t>and Receiving </a:t>
            </a:r>
            <a:r>
              <a:rPr lang="en-US" dirty="0" smtClean="0"/>
              <a:t>Buffers- </a:t>
            </a:r>
            <a:r>
              <a:rPr lang="en-US" dirty="0"/>
              <a:t>needs buffers for storage at sending and receiving ends.</a:t>
            </a:r>
          </a:p>
          <a:p>
            <a:pPr marL="45720" indent="0">
              <a:buNone/>
            </a:pPr>
            <a:r>
              <a:rPr lang="en-US" dirty="0" smtClean="0"/>
              <a:t>3. Bytes </a:t>
            </a:r>
            <a:r>
              <a:rPr lang="en-US" dirty="0"/>
              <a:t>and </a:t>
            </a:r>
            <a:r>
              <a:rPr lang="en-US" dirty="0" smtClean="0"/>
              <a:t>Segments-</a:t>
            </a:r>
            <a:r>
              <a:rPr lang="en-US" dirty="0"/>
              <a:t>at transport layer groups the bytes into a packet. This packet is called segment</a:t>
            </a:r>
            <a:r>
              <a:rPr lang="en-US" dirty="0" smtClean="0"/>
              <a:t> </a:t>
            </a:r>
            <a:endParaRPr lang="en-US" dirty="0"/>
          </a:p>
          <a:p>
            <a:pPr marL="45720" indent="0">
              <a:buNone/>
            </a:pPr>
            <a:r>
              <a:rPr lang="en-US" dirty="0" smtClean="0"/>
              <a:t>4. Full </a:t>
            </a:r>
            <a:r>
              <a:rPr lang="en-US" dirty="0"/>
              <a:t>Duplex </a:t>
            </a:r>
            <a:r>
              <a:rPr lang="en-US" dirty="0" smtClean="0"/>
              <a:t>Service- </a:t>
            </a:r>
            <a:r>
              <a:rPr lang="en-US" dirty="0"/>
              <a:t>flow of data in both the directions at the same time.</a:t>
            </a:r>
          </a:p>
          <a:p>
            <a:pPr marL="45720" indent="0">
              <a:buNone/>
            </a:pPr>
            <a:r>
              <a:rPr lang="en-US" dirty="0" smtClean="0"/>
              <a:t>5. Connection </a:t>
            </a:r>
            <a:r>
              <a:rPr lang="en-US" dirty="0"/>
              <a:t>Oriented </a:t>
            </a:r>
            <a:r>
              <a:rPr lang="en-US" dirty="0" smtClean="0"/>
              <a:t>Service-</a:t>
            </a:r>
            <a:r>
              <a:rPr lang="en-US" dirty="0"/>
              <a:t>After completing the data exchange, when buffers on both sides are empty, the two TCP’s destroy their buffers</a:t>
            </a:r>
            <a:r>
              <a:rPr lang="en-US" dirty="0" smtClean="0"/>
              <a:t>.</a:t>
            </a:r>
            <a:endParaRPr lang="en-US" dirty="0"/>
          </a:p>
        </p:txBody>
      </p:sp>
    </p:spTree>
    <p:extLst>
      <p:ext uri="{BB962C8B-B14F-4D97-AF65-F5344CB8AC3E}">
        <p14:creationId xmlns:p14="http://schemas.microsoft.com/office/powerpoint/2010/main" val="1576132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pPr algn="ctr"/>
            <a:r>
              <a:rPr lang="en-US" dirty="0" smtClean="0"/>
              <a:t>Thank you</a:t>
            </a:r>
            <a:endParaRPr lang="en-US" dirty="0"/>
          </a:p>
        </p:txBody>
      </p:sp>
      <p:sp>
        <p:nvSpPr>
          <p:cNvPr id="3" name="Content Placeholder 2"/>
          <p:cNvSpPr>
            <a:spLocks noGrp="1"/>
          </p:cNvSpPr>
          <p:nvPr>
            <p:ph sz="quarter" idx="1"/>
          </p:nvPr>
        </p:nvSpPr>
        <p:spPr>
          <a:xfrm>
            <a:off x="1143000" y="1442434"/>
            <a:ext cx="10538138" cy="4653566"/>
          </a:xfrm>
        </p:spPr>
        <p:txBody>
          <a:bodyPr>
            <a:normAutofit/>
          </a:bodyPr>
          <a:lstStyle/>
          <a:p>
            <a:pPr marL="45720" indent="0">
              <a:buNone/>
            </a:pPr>
            <a:r>
              <a:rPr lang="en-US" dirty="0" smtClean="0">
                <a:latin typeface="Calibri" panose="020F0502020204030204" pitchFamily="34" charset="0"/>
              </a:rPr>
              <a:t> </a:t>
            </a:r>
            <a:endParaRPr lang="en-US" dirty="0">
              <a:latin typeface="Calibri" panose="020F0502020204030204" pitchFamily="34" charset="0"/>
            </a:endParaRPr>
          </a:p>
        </p:txBody>
      </p:sp>
    </p:spTree>
    <p:extLst>
      <p:ext uri="{BB962C8B-B14F-4D97-AF65-F5344CB8AC3E}">
        <p14:creationId xmlns:p14="http://schemas.microsoft.com/office/powerpoint/2010/main" val="4287247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2</a:t>
            </a:r>
            <a:r>
              <a:rPr lang="en-US" dirty="0" smtClean="0"/>
              <a:t>. </a:t>
            </a:r>
            <a:r>
              <a:rPr lang="en-US" dirty="0"/>
              <a:t>Internet Protocol (IP)</a:t>
            </a:r>
          </a:p>
        </p:txBody>
      </p:sp>
      <p:sp>
        <p:nvSpPr>
          <p:cNvPr id="3" name="Content Placeholder 2"/>
          <p:cNvSpPr>
            <a:spLocks noGrp="1"/>
          </p:cNvSpPr>
          <p:nvPr>
            <p:ph sz="quarter" idx="1"/>
          </p:nvPr>
        </p:nvSpPr>
        <p:spPr>
          <a:xfrm>
            <a:off x="1143000" y="1442434"/>
            <a:ext cx="9872871" cy="4653566"/>
          </a:xfrm>
        </p:spPr>
        <p:txBody>
          <a:bodyPr>
            <a:normAutofit fontScale="92500" lnSpcReduction="10000"/>
          </a:bodyPr>
          <a:lstStyle/>
          <a:p>
            <a:r>
              <a:rPr lang="en-US" sz="2800" dirty="0"/>
              <a:t>Internet Protocol is </a:t>
            </a:r>
            <a:r>
              <a:rPr lang="en-US" sz="2800" b="1" dirty="0"/>
              <a:t>connectionless</a:t>
            </a:r>
            <a:r>
              <a:rPr lang="en-US" sz="2800" dirty="0"/>
              <a:t> and </a:t>
            </a:r>
            <a:r>
              <a:rPr lang="en-US" sz="2800" b="1" dirty="0"/>
              <a:t>unreliable</a:t>
            </a:r>
            <a:r>
              <a:rPr lang="en-US" sz="2800" dirty="0"/>
              <a:t> protocol. It ensures no guarantee of successfully transmission of data.</a:t>
            </a:r>
          </a:p>
          <a:p>
            <a:r>
              <a:rPr lang="en-US" sz="2800" dirty="0"/>
              <a:t>In order to make it </a:t>
            </a:r>
            <a:r>
              <a:rPr lang="en-US" sz="2800" dirty="0" smtClean="0"/>
              <a:t>reliable, </a:t>
            </a:r>
            <a:r>
              <a:rPr lang="en-US" sz="2800" dirty="0"/>
              <a:t>it must be paired with reliable protocol such as TCP at the transport layer</a:t>
            </a:r>
            <a:r>
              <a:rPr lang="en-US" sz="2800" dirty="0" smtClean="0"/>
              <a:t>.</a:t>
            </a:r>
          </a:p>
          <a:p>
            <a:r>
              <a:rPr lang="en-US" sz="2800" b="1" dirty="0"/>
              <a:t>Points to remember:</a:t>
            </a:r>
            <a:endParaRPr lang="en-US" sz="2800" dirty="0"/>
          </a:p>
          <a:p>
            <a:r>
              <a:rPr lang="en-US" sz="2800" dirty="0"/>
              <a:t>The length of datagram is variable.</a:t>
            </a:r>
          </a:p>
          <a:p>
            <a:r>
              <a:rPr lang="en-US" sz="2800" dirty="0"/>
              <a:t>The Datagram is divided into two parts: </a:t>
            </a:r>
            <a:r>
              <a:rPr lang="en-US" sz="2800" b="1" dirty="0"/>
              <a:t>header</a:t>
            </a:r>
            <a:r>
              <a:rPr lang="en-US" sz="2800" dirty="0"/>
              <a:t> and </a:t>
            </a:r>
            <a:r>
              <a:rPr lang="en-US" sz="2800" b="1" dirty="0"/>
              <a:t>data.</a:t>
            </a:r>
            <a:endParaRPr lang="en-US" sz="2800" dirty="0"/>
          </a:p>
          <a:p>
            <a:r>
              <a:rPr lang="en-US" sz="2800" dirty="0"/>
              <a:t>The length of header is 20 to 60 bytes.</a:t>
            </a:r>
          </a:p>
          <a:p>
            <a:r>
              <a:rPr lang="en-US" sz="2800" dirty="0"/>
              <a:t>The header contains information for routing and delivery of the packet</a:t>
            </a:r>
            <a:r>
              <a:rPr lang="en-US" dirty="0"/>
              <a:t>.</a:t>
            </a:r>
          </a:p>
          <a:p>
            <a:endParaRPr lang="en-US" dirty="0"/>
          </a:p>
          <a:p>
            <a:endParaRPr lang="en-US" dirty="0"/>
          </a:p>
        </p:txBody>
      </p:sp>
    </p:spTree>
    <p:extLst>
      <p:ext uri="{BB962C8B-B14F-4D97-AF65-F5344CB8AC3E}">
        <p14:creationId xmlns:p14="http://schemas.microsoft.com/office/powerpoint/2010/main" val="2061439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3</a:t>
            </a:r>
            <a:r>
              <a:rPr lang="en-US" dirty="0" smtClean="0"/>
              <a:t>. </a:t>
            </a:r>
            <a:r>
              <a:rPr lang="en-US" dirty="0"/>
              <a:t>User Datagram Protocol (UDP)</a:t>
            </a:r>
          </a:p>
        </p:txBody>
      </p:sp>
      <p:sp>
        <p:nvSpPr>
          <p:cNvPr id="3" name="Content Placeholder 2"/>
          <p:cNvSpPr>
            <a:spLocks noGrp="1"/>
          </p:cNvSpPr>
          <p:nvPr>
            <p:ph sz="quarter" idx="1"/>
          </p:nvPr>
        </p:nvSpPr>
        <p:spPr>
          <a:xfrm>
            <a:off x="1143000" y="1442434"/>
            <a:ext cx="9872871" cy="4653566"/>
          </a:xfrm>
        </p:spPr>
        <p:txBody>
          <a:bodyPr/>
          <a:lstStyle/>
          <a:p>
            <a:r>
              <a:rPr lang="en-US" sz="2800" dirty="0"/>
              <a:t>Like </a:t>
            </a:r>
            <a:r>
              <a:rPr lang="en-US" sz="2800" dirty="0" smtClean="0"/>
              <a:t>IP, </a:t>
            </a:r>
            <a:r>
              <a:rPr lang="en-US" sz="2800" dirty="0"/>
              <a:t>UDP is connectionless and unreliable protocol. It doesn’t require making a connection with the host to exchange data. Since UDP is unreliable </a:t>
            </a:r>
            <a:r>
              <a:rPr lang="en-US" sz="2800" dirty="0" smtClean="0"/>
              <a:t>protocol, </a:t>
            </a:r>
            <a:r>
              <a:rPr lang="en-US" sz="2800" dirty="0"/>
              <a:t>there is no mechanism for ensuring that data sent is received.</a:t>
            </a:r>
          </a:p>
          <a:p>
            <a:r>
              <a:rPr lang="en-US" sz="2800" dirty="0"/>
              <a:t>UDP is used by the application that typically transmit small amount of data at one time.</a:t>
            </a:r>
            <a:endParaRPr lang="en-US" sz="2800" dirty="0" smtClean="0"/>
          </a:p>
          <a:p>
            <a:r>
              <a:rPr lang="en-US" sz="2800" dirty="0" smtClean="0"/>
              <a:t>UDP </a:t>
            </a:r>
            <a:r>
              <a:rPr lang="en-US" sz="2800" dirty="0"/>
              <a:t>transmits the data in form of a datagram. The UDP datagram consists of five parts as shown in the following diagram:</a:t>
            </a:r>
          </a:p>
          <a:p>
            <a:endParaRPr lang="en-US" dirty="0"/>
          </a:p>
        </p:txBody>
      </p:sp>
      <p:pic>
        <p:nvPicPr>
          <p:cNvPr id="1026"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142" y="5238749"/>
            <a:ext cx="3476625" cy="16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98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t>4. </a:t>
            </a:r>
            <a:r>
              <a:rPr lang="en-US" dirty="0"/>
              <a:t>File Transfer Protocol (FTP)</a:t>
            </a:r>
          </a:p>
        </p:txBody>
      </p:sp>
      <p:sp>
        <p:nvSpPr>
          <p:cNvPr id="3" name="Content Placeholder 2"/>
          <p:cNvSpPr>
            <a:spLocks noGrp="1"/>
          </p:cNvSpPr>
          <p:nvPr>
            <p:ph sz="quarter" idx="1"/>
          </p:nvPr>
        </p:nvSpPr>
        <p:spPr>
          <a:xfrm>
            <a:off x="1143000" y="1442434"/>
            <a:ext cx="9872871" cy="4653566"/>
          </a:xfrm>
        </p:spPr>
        <p:txBody>
          <a:bodyPr>
            <a:normAutofit fontScale="92500" lnSpcReduction="20000"/>
          </a:bodyPr>
          <a:lstStyle/>
          <a:p>
            <a:r>
              <a:rPr lang="en-US" sz="3600" dirty="0"/>
              <a:t>FTP is used to copy files from one host to another. </a:t>
            </a:r>
          </a:p>
          <a:p>
            <a:r>
              <a:rPr lang="en-US" sz="3600" dirty="0"/>
              <a:t>FTP creates two processes such as Control Process and Data Transfer Process at both ends i.e. at client as well as at server.</a:t>
            </a:r>
          </a:p>
          <a:p>
            <a:r>
              <a:rPr lang="en-US" sz="3600" b="1" dirty="0" smtClean="0"/>
              <a:t>Control </a:t>
            </a:r>
            <a:r>
              <a:rPr lang="en-US" sz="3600" b="1" dirty="0"/>
              <a:t>connection</a:t>
            </a:r>
            <a:r>
              <a:rPr lang="en-US" sz="3600" dirty="0"/>
              <a:t> is made between </a:t>
            </a:r>
            <a:r>
              <a:rPr lang="en-US" sz="3600" b="1" dirty="0"/>
              <a:t>control processes</a:t>
            </a:r>
            <a:r>
              <a:rPr lang="en-US" sz="3600" dirty="0"/>
              <a:t> while </a:t>
            </a:r>
            <a:r>
              <a:rPr lang="en-US" sz="3600" b="1" dirty="0"/>
              <a:t>Data Connection</a:t>
            </a:r>
            <a:r>
              <a:rPr lang="en-US" sz="3600" dirty="0"/>
              <a:t> is made between</a:t>
            </a:r>
          </a:p>
          <a:p>
            <a:r>
              <a:rPr lang="en-US" sz="3600" dirty="0"/>
              <a:t>FTP uses </a:t>
            </a:r>
            <a:r>
              <a:rPr lang="en-US" sz="3600" b="1" dirty="0"/>
              <a:t>port 21</a:t>
            </a:r>
            <a:r>
              <a:rPr lang="en-US" sz="3600" dirty="0"/>
              <a:t> for the control connection and </a:t>
            </a:r>
            <a:r>
              <a:rPr lang="en-US" sz="3600" b="1" dirty="0"/>
              <a:t>Port 20</a:t>
            </a:r>
            <a:r>
              <a:rPr lang="en-US" sz="3600" dirty="0"/>
              <a:t> for the data connection</a:t>
            </a:r>
            <a:r>
              <a:rPr lang="en-US" dirty="0"/>
              <a:t>.</a:t>
            </a:r>
          </a:p>
        </p:txBody>
      </p:sp>
    </p:spTree>
    <p:extLst>
      <p:ext uri="{BB962C8B-B14F-4D97-AF65-F5344CB8AC3E}">
        <p14:creationId xmlns:p14="http://schemas.microsoft.com/office/powerpoint/2010/main" val="109376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a:t>5</a:t>
            </a:r>
            <a:r>
              <a:rPr lang="en-US" dirty="0" smtClean="0"/>
              <a:t>. </a:t>
            </a:r>
            <a:r>
              <a:rPr lang="en-US" dirty="0"/>
              <a:t>E-mail </a:t>
            </a:r>
            <a:r>
              <a:rPr lang="en-US" dirty="0" smtClean="0"/>
              <a:t>Protocols</a:t>
            </a:r>
            <a:endParaRPr lang="en-US" dirty="0"/>
          </a:p>
        </p:txBody>
      </p:sp>
      <p:sp>
        <p:nvSpPr>
          <p:cNvPr id="3" name="Content Placeholder 2"/>
          <p:cNvSpPr>
            <a:spLocks noGrp="1"/>
          </p:cNvSpPr>
          <p:nvPr>
            <p:ph sz="quarter" idx="1"/>
          </p:nvPr>
        </p:nvSpPr>
        <p:spPr>
          <a:xfrm>
            <a:off x="1143000" y="1442434"/>
            <a:ext cx="9872871" cy="4653566"/>
          </a:xfrm>
        </p:spPr>
        <p:txBody>
          <a:bodyPr>
            <a:normAutofit fontScale="85000" lnSpcReduction="10000"/>
          </a:bodyPr>
          <a:lstStyle/>
          <a:p>
            <a:r>
              <a:rPr lang="en-US" sz="3200" dirty="0"/>
              <a:t>E-mail Protocols are set of rules that help the client to properly transmit the information to or from the mail </a:t>
            </a:r>
            <a:r>
              <a:rPr lang="en-US" sz="3200" dirty="0" smtClean="0"/>
              <a:t>server. It contains </a:t>
            </a:r>
            <a:r>
              <a:rPr lang="en-US" sz="3200" dirty="0"/>
              <a:t>various protocols such as </a:t>
            </a:r>
            <a:r>
              <a:rPr lang="en-US" sz="3200" b="1" dirty="0" smtClean="0"/>
              <a:t>SMTP, POP,</a:t>
            </a:r>
            <a:r>
              <a:rPr lang="en-US" sz="3200" dirty="0"/>
              <a:t> and </a:t>
            </a:r>
            <a:r>
              <a:rPr lang="en-US" sz="3200" b="1" dirty="0"/>
              <a:t>IMAP</a:t>
            </a:r>
            <a:r>
              <a:rPr lang="en-US" sz="3200" b="1" dirty="0" smtClean="0"/>
              <a:t>.</a:t>
            </a:r>
          </a:p>
          <a:p>
            <a:r>
              <a:rPr lang="en-US" sz="3200" b="1" dirty="0" smtClean="0">
                <a:solidFill>
                  <a:srgbClr val="FF0000"/>
                </a:solidFill>
              </a:rPr>
              <a:t>A. </a:t>
            </a:r>
            <a:r>
              <a:rPr lang="en-US" sz="3200" b="1" u="sng" dirty="0" smtClean="0">
                <a:solidFill>
                  <a:srgbClr val="FF0000"/>
                </a:solidFill>
              </a:rPr>
              <a:t>SMTP</a:t>
            </a:r>
          </a:p>
          <a:p>
            <a:r>
              <a:rPr lang="en-US" sz="3200" b="1" dirty="0"/>
              <a:t>SMTP</a:t>
            </a:r>
            <a:r>
              <a:rPr lang="en-US" sz="3200" dirty="0"/>
              <a:t> stands for </a:t>
            </a:r>
            <a:r>
              <a:rPr lang="en-US" sz="3200" b="1" dirty="0"/>
              <a:t>Simple Mail Transfer Protocol</a:t>
            </a:r>
            <a:r>
              <a:rPr lang="en-US" sz="3200" dirty="0"/>
              <a:t>. It was first proposed in 1982. It is a standard protocol used for sending e-mail efficiently and reliably over the internet</a:t>
            </a:r>
            <a:r>
              <a:rPr lang="en-US" sz="3200" dirty="0" smtClean="0"/>
              <a:t>.</a:t>
            </a:r>
          </a:p>
          <a:p>
            <a:r>
              <a:rPr lang="en-US" sz="3200" dirty="0"/>
              <a:t>SMTP is </a:t>
            </a:r>
            <a:r>
              <a:rPr lang="en-US" sz="3200" dirty="0" smtClean="0"/>
              <a:t> text based and connection </a:t>
            </a:r>
            <a:r>
              <a:rPr lang="en-US" sz="3200" dirty="0"/>
              <a:t>oriented protocol</a:t>
            </a:r>
            <a:r>
              <a:rPr lang="en-US" sz="3200" dirty="0" smtClean="0"/>
              <a:t>.</a:t>
            </a:r>
          </a:p>
          <a:p>
            <a:r>
              <a:rPr lang="en-US" sz="3200" dirty="0" smtClean="0"/>
              <a:t>I</a:t>
            </a:r>
            <a:r>
              <a:rPr lang="en-US" sz="3200" dirty="0"/>
              <a:t>n </a:t>
            </a:r>
            <a:r>
              <a:rPr lang="en-US" sz="3200" dirty="0" smtClean="0"/>
              <a:t>case, </a:t>
            </a:r>
            <a:r>
              <a:rPr lang="en-US" sz="3200" dirty="0"/>
              <a:t>message cannot be </a:t>
            </a:r>
            <a:r>
              <a:rPr lang="en-US" sz="3200" dirty="0" smtClean="0"/>
              <a:t>delivered, </a:t>
            </a:r>
            <a:r>
              <a:rPr lang="en-US" sz="3200" dirty="0"/>
              <a:t>an error report is sent to the sender which makes SMTP a reliable protocol.</a:t>
            </a:r>
          </a:p>
          <a:p>
            <a:endParaRPr lang="en-US" dirty="0"/>
          </a:p>
        </p:txBody>
      </p:sp>
    </p:spTree>
    <p:extLst>
      <p:ext uri="{BB962C8B-B14F-4D97-AF65-F5344CB8AC3E}">
        <p14:creationId xmlns:p14="http://schemas.microsoft.com/office/powerpoint/2010/main" val="735276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78287"/>
          </a:xfrm>
        </p:spPr>
        <p:txBody>
          <a:bodyPr>
            <a:normAutofit/>
          </a:bodyPr>
          <a:lstStyle/>
          <a:p>
            <a:r>
              <a:rPr lang="en-US" dirty="0" smtClean="0"/>
              <a:t>6. E-mail Protocols (cond..)</a:t>
            </a:r>
            <a:endParaRPr lang="en-US" dirty="0"/>
          </a:p>
        </p:txBody>
      </p:sp>
      <p:sp>
        <p:nvSpPr>
          <p:cNvPr id="3" name="Content Placeholder 2"/>
          <p:cNvSpPr>
            <a:spLocks noGrp="1"/>
          </p:cNvSpPr>
          <p:nvPr>
            <p:ph sz="quarter" idx="1"/>
          </p:nvPr>
        </p:nvSpPr>
        <p:spPr>
          <a:xfrm>
            <a:off x="1143000" y="1442434"/>
            <a:ext cx="9872871" cy="4653566"/>
          </a:xfrm>
        </p:spPr>
        <p:txBody>
          <a:bodyPr>
            <a:normAutofit fontScale="92500" lnSpcReduction="10000"/>
          </a:bodyPr>
          <a:lstStyle/>
          <a:p>
            <a:r>
              <a:rPr lang="en-US" dirty="0" smtClean="0">
                <a:solidFill>
                  <a:srgbClr val="FF0000"/>
                </a:solidFill>
              </a:rPr>
              <a:t>B.  </a:t>
            </a:r>
            <a:r>
              <a:rPr lang="en-US" u="sng" dirty="0" smtClean="0">
                <a:solidFill>
                  <a:srgbClr val="FF0000"/>
                </a:solidFill>
              </a:rPr>
              <a:t>IMAP</a:t>
            </a:r>
          </a:p>
          <a:p>
            <a:r>
              <a:rPr lang="en-US" b="1" dirty="0"/>
              <a:t>IMAP</a:t>
            </a:r>
            <a:r>
              <a:rPr lang="en-US" dirty="0"/>
              <a:t> stands for </a:t>
            </a:r>
            <a:r>
              <a:rPr lang="en-US" b="1" dirty="0"/>
              <a:t>Internet Mail Access Protocol.</a:t>
            </a:r>
            <a:r>
              <a:rPr lang="en-US" dirty="0"/>
              <a:t> It was first proposed in 1986. </a:t>
            </a:r>
            <a:endParaRPr lang="en-US" u="sng" dirty="0">
              <a:solidFill>
                <a:srgbClr val="FF0000"/>
              </a:solidFill>
            </a:endParaRPr>
          </a:p>
          <a:p>
            <a:r>
              <a:rPr lang="en-US" dirty="0"/>
              <a:t>IMAP allows the client program to manipulate the e-mail message on the server without downloading them on the local computer.</a:t>
            </a:r>
          </a:p>
          <a:p>
            <a:r>
              <a:rPr lang="en-US" dirty="0"/>
              <a:t>The e-mail is hold and maintained by the remote server.</a:t>
            </a:r>
          </a:p>
          <a:p>
            <a:r>
              <a:rPr lang="en-US" dirty="0"/>
              <a:t>IMAP enables the users to search the e-mails</a:t>
            </a:r>
            <a:r>
              <a:rPr lang="en-US" dirty="0" smtClean="0"/>
              <a:t>.</a:t>
            </a:r>
          </a:p>
          <a:p>
            <a:r>
              <a:rPr lang="en-US" dirty="0" smtClean="0">
                <a:solidFill>
                  <a:srgbClr val="FF0000"/>
                </a:solidFill>
              </a:rPr>
              <a:t>C. </a:t>
            </a:r>
            <a:r>
              <a:rPr lang="en-US" u="sng" dirty="0">
                <a:solidFill>
                  <a:srgbClr val="FF0000"/>
                </a:solidFill>
              </a:rPr>
              <a:t>POP</a:t>
            </a:r>
          </a:p>
          <a:p>
            <a:r>
              <a:rPr lang="en-US" dirty="0"/>
              <a:t>POP stands for Post Office Protocol. It is generally used to support a single client. There are several versions of POP but the POP 3 is the current standard</a:t>
            </a:r>
            <a:r>
              <a:rPr lang="en-US" dirty="0" smtClean="0"/>
              <a:t>.</a:t>
            </a:r>
          </a:p>
          <a:p>
            <a:r>
              <a:rPr lang="en-US" dirty="0"/>
              <a:t>Since POP supports offline access to </a:t>
            </a:r>
            <a:r>
              <a:rPr lang="en-US"/>
              <a:t>the </a:t>
            </a:r>
            <a:r>
              <a:rPr lang="en-US" smtClean="0"/>
              <a:t>messages, </a:t>
            </a:r>
            <a:r>
              <a:rPr lang="en-US" dirty="0"/>
              <a:t>thus requires less internet usage time.</a:t>
            </a:r>
            <a:endParaRPr lang="en-US" dirty="0" smtClean="0"/>
          </a:p>
        </p:txBody>
      </p:sp>
    </p:spTree>
    <p:extLst>
      <p:ext uri="{BB962C8B-B14F-4D97-AF65-F5344CB8AC3E}">
        <p14:creationId xmlns:p14="http://schemas.microsoft.com/office/powerpoint/2010/main" val="1310737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820" y="0"/>
            <a:ext cx="9875520" cy="678287"/>
          </a:xfrm>
        </p:spPr>
        <p:txBody>
          <a:bodyPr>
            <a:normAutofit/>
          </a:bodyPr>
          <a:lstStyle/>
          <a:p>
            <a:r>
              <a:rPr lang="en-US" dirty="0"/>
              <a:t>6</a:t>
            </a:r>
            <a:r>
              <a:rPr lang="en-US" dirty="0" smtClean="0"/>
              <a:t>. Hyper </a:t>
            </a:r>
            <a:r>
              <a:rPr lang="en-US" dirty="0"/>
              <a:t>Text Transfer Protocol (HTTP</a:t>
            </a:r>
            <a:r>
              <a:rPr lang="en-US" dirty="0" smtClean="0"/>
              <a:t>)</a:t>
            </a:r>
            <a:endParaRPr lang="en-US" dirty="0"/>
          </a:p>
        </p:txBody>
      </p:sp>
      <p:sp>
        <p:nvSpPr>
          <p:cNvPr id="3" name="Content Placeholder 2"/>
          <p:cNvSpPr>
            <a:spLocks noGrp="1"/>
          </p:cNvSpPr>
          <p:nvPr>
            <p:ph sz="quarter" idx="1"/>
          </p:nvPr>
        </p:nvSpPr>
        <p:spPr>
          <a:xfrm>
            <a:off x="0" y="7834"/>
            <a:ext cx="11932920" cy="6850166"/>
          </a:xfrm>
        </p:spPr>
        <p:txBody>
          <a:bodyPr>
            <a:noAutofit/>
          </a:bodyPr>
          <a:lstStyle/>
          <a:p>
            <a:r>
              <a:rPr lang="en-US" dirty="0"/>
              <a:t>HTTP is a communication protocol. It defines mechanism for communication between browser and the web server. It is also called request and response protocol because the communication between browser and server takes place in request and response </a:t>
            </a:r>
            <a:r>
              <a:rPr lang="en-US" dirty="0" smtClean="0"/>
              <a:t>pairs. This </a:t>
            </a:r>
            <a:r>
              <a:rPr lang="en-US" dirty="0"/>
              <a:t>is the foundation for data communication for the World Wide Web (i.e. internet) since 1990. </a:t>
            </a:r>
            <a:endParaRPr lang="en-US" dirty="0" smtClean="0"/>
          </a:p>
          <a:p>
            <a:r>
              <a:rPr lang="en-US" b="1" dirty="0"/>
              <a:t>HTTP is connectionless:</a:t>
            </a:r>
            <a:r>
              <a:rPr lang="en-US" dirty="0"/>
              <a:t> The HTTP </a:t>
            </a:r>
            <a:r>
              <a:rPr lang="en-US" dirty="0" smtClean="0"/>
              <a:t>client, </a:t>
            </a:r>
            <a:r>
              <a:rPr lang="en-US" dirty="0"/>
              <a:t>i.e</a:t>
            </a:r>
            <a:r>
              <a:rPr lang="en-US" dirty="0" smtClean="0"/>
              <a:t>., </a:t>
            </a:r>
            <a:r>
              <a:rPr lang="en-US" dirty="0"/>
              <a:t>a browser initiates an HTTP request and after a request is </a:t>
            </a:r>
            <a:r>
              <a:rPr lang="en-US" dirty="0" smtClean="0"/>
              <a:t>made, </a:t>
            </a:r>
            <a:r>
              <a:rPr lang="en-US" dirty="0"/>
              <a:t>the client disconnects from the server and waits for a response. The server processes the request and re-establishes the connection with the client to send a response back.</a:t>
            </a:r>
          </a:p>
          <a:p>
            <a:r>
              <a:rPr lang="en-US" b="1" dirty="0"/>
              <a:t>HTTP is media independent:</a:t>
            </a:r>
            <a:r>
              <a:rPr lang="en-US" dirty="0"/>
              <a:t> It </a:t>
            </a:r>
            <a:r>
              <a:rPr lang="en-US" dirty="0" smtClean="0"/>
              <a:t>means, </a:t>
            </a:r>
            <a:r>
              <a:rPr lang="en-US" dirty="0"/>
              <a:t>any type of data can be sent by HTTP as long as both the client and the server know how to handle the data content. It is required for the client as well as the server to specify the content type using appropriate MIME-type.</a:t>
            </a:r>
          </a:p>
          <a:p>
            <a:r>
              <a:rPr lang="en-US" b="1" dirty="0"/>
              <a:t>HTTP is stateless:</a:t>
            </a:r>
            <a:r>
              <a:rPr lang="en-US" dirty="0"/>
              <a:t> As mentioned </a:t>
            </a:r>
            <a:r>
              <a:rPr lang="en-US" dirty="0" smtClean="0"/>
              <a:t>above, </a:t>
            </a:r>
            <a:r>
              <a:rPr lang="en-US" dirty="0"/>
              <a:t>HTTP is connectionless and it is a direct result of HTTP being a stateless protocol. The server and client are aware of each other only during a current request. </a:t>
            </a:r>
            <a:r>
              <a:rPr lang="en-US" dirty="0" smtClean="0"/>
              <a:t>Afterwards, </a:t>
            </a:r>
            <a:r>
              <a:rPr lang="en-US" dirty="0"/>
              <a:t>both of them forget about each other. Due to this nature of the </a:t>
            </a:r>
            <a:r>
              <a:rPr lang="en-US" dirty="0" smtClean="0"/>
              <a:t>protocol, </a:t>
            </a:r>
            <a:r>
              <a:rPr lang="en-US" dirty="0"/>
              <a:t>neither the client nor the browser can retain information between different requests across the web pages.</a:t>
            </a:r>
          </a:p>
          <a:p>
            <a:endParaRPr lang="en-US" sz="2000" dirty="0"/>
          </a:p>
        </p:txBody>
      </p:sp>
    </p:spTree>
    <p:extLst>
      <p:ext uri="{BB962C8B-B14F-4D97-AF65-F5344CB8AC3E}">
        <p14:creationId xmlns:p14="http://schemas.microsoft.com/office/powerpoint/2010/main" val="5954738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305</TotalTime>
  <Words>1592</Words>
  <Application>Microsoft Office PowerPoint</Application>
  <PresentationFormat>Widescreen</PresentationFormat>
  <Paragraphs>211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Schoolbook</vt:lpstr>
      <vt:lpstr>Verdana</vt:lpstr>
      <vt:lpstr>Wingdings</vt:lpstr>
      <vt:lpstr>Wingdings 2</vt:lpstr>
      <vt:lpstr>Oriel</vt:lpstr>
      <vt:lpstr>Unit i</vt:lpstr>
      <vt:lpstr>Basic Internet Protocols</vt:lpstr>
      <vt:lpstr>1. Transmission Control Protocol (TCP)</vt:lpstr>
      <vt:lpstr>2. Internet Protocol (IP)</vt:lpstr>
      <vt:lpstr>3. User Datagram Protocol (UDP)</vt:lpstr>
      <vt:lpstr>4. File Transfer Protocol (FTP)</vt:lpstr>
      <vt:lpstr>5. E-mail Protocols</vt:lpstr>
      <vt:lpstr>6. E-mail Protocols (cond..)</vt:lpstr>
      <vt:lpstr>6. Hyper Text Transfer Protocol (HTTP)</vt:lpstr>
      <vt:lpstr>6. Basic Architecture</vt:lpstr>
      <vt:lpstr>6. HTTP - Messages</vt:lpstr>
      <vt:lpstr>Contd…</vt:lpstr>
      <vt:lpstr>2.Header Fields (Contd..)</vt:lpstr>
      <vt:lpstr>3. Message Body</vt:lpstr>
      <vt:lpstr>HTTP - Requests</vt:lpstr>
      <vt:lpstr>Contd…</vt:lpstr>
      <vt:lpstr>2. Request Header Fields</vt:lpstr>
      <vt:lpstr>Example(contd..)</vt:lpstr>
      <vt:lpstr>HTTP - Responses</vt:lpstr>
      <vt:lpstr>Example(contd..)</vt:lpstr>
      <vt:lpstr>(contd..)</vt:lpstr>
      <vt:lpstr>Response Header Fields</vt:lpstr>
      <vt:lpstr>Different Architecture of connection</vt:lpstr>
      <vt:lpstr>Client-side Scripting</vt:lpstr>
      <vt:lpstr>Client-side Scripting(contd..)</vt:lpstr>
      <vt:lpstr>Server-side Scripting</vt:lpstr>
      <vt:lpstr>Client-side Scripting</vt:lpstr>
      <vt:lpstr>Web Browser</vt:lpstr>
      <vt:lpstr>Web Server</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dc:creator>Bikash</dc:creator>
  <cp:lastModifiedBy>Sapana Timilsina</cp:lastModifiedBy>
  <cp:revision>60</cp:revision>
  <dcterms:created xsi:type="dcterms:W3CDTF">2016-07-30T07:19:10Z</dcterms:created>
  <dcterms:modified xsi:type="dcterms:W3CDTF">2018-07-09T04:03:35Z</dcterms:modified>
</cp:coreProperties>
</file>