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7"/>
  </p:notesMasterIdLst>
  <p:sldIdLst>
    <p:sldId id="256" r:id="rId2"/>
    <p:sldId id="257" r:id="rId3"/>
    <p:sldId id="299" r:id="rId4"/>
    <p:sldId id="258" r:id="rId5"/>
    <p:sldId id="300" r:id="rId6"/>
    <p:sldId id="259" r:id="rId7"/>
    <p:sldId id="301" r:id="rId8"/>
    <p:sldId id="260" r:id="rId9"/>
    <p:sldId id="302" r:id="rId10"/>
    <p:sldId id="270" r:id="rId11"/>
    <p:sldId id="303" r:id="rId12"/>
    <p:sldId id="261" r:id="rId13"/>
    <p:sldId id="262" r:id="rId14"/>
    <p:sldId id="263" r:id="rId15"/>
    <p:sldId id="304" r:id="rId16"/>
    <p:sldId id="264" r:id="rId17"/>
    <p:sldId id="265" r:id="rId18"/>
    <p:sldId id="266" r:id="rId19"/>
    <p:sldId id="267" r:id="rId20"/>
    <p:sldId id="268" r:id="rId21"/>
    <p:sldId id="269" r:id="rId22"/>
    <p:sldId id="272" r:id="rId23"/>
    <p:sldId id="273" r:id="rId24"/>
    <p:sldId id="274" r:id="rId25"/>
    <p:sldId id="275" r:id="rId26"/>
    <p:sldId id="276" r:id="rId27"/>
    <p:sldId id="277" r:id="rId28"/>
    <p:sldId id="278" r:id="rId29"/>
    <p:sldId id="271" r:id="rId30"/>
    <p:sldId id="279" r:id="rId31"/>
    <p:sldId id="281" r:id="rId32"/>
    <p:sldId id="282" r:id="rId33"/>
    <p:sldId id="283" r:id="rId34"/>
    <p:sldId id="284" r:id="rId35"/>
    <p:sldId id="285" r:id="rId36"/>
    <p:sldId id="286" r:id="rId37"/>
    <p:sldId id="287" r:id="rId38"/>
    <p:sldId id="280" r:id="rId39"/>
    <p:sldId id="288" r:id="rId40"/>
    <p:sldId id="289" r:id="rId41"/>
    <p:sldId id="290" r:id="rId42"/>
    <p:sldId id="291" r:id="rId43"/>
    <p:sldId id="292" r:id="rId44"/>
    <p:sldId id="293"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3929" autoAdjust="0"/>
  </p:normalViewPr>
  <p:slideViewPr>
    <p:cSldViewPr snapToGrid="0">
      <p:cViewPr varScale="1">
        <p:scale>
          <a:sx n="70" d="100"/>
          <a:sy n="70"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5B026-B272-4D82-BCC1-33DD36257009}" type="datetimeFigureOut">
              <a:rPr lang="en-US" smtClean="0"/>
              <a:t>8/7/2018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E2D66-A880-4725-B731-FF0E20E17735}" type="slidenum">
              <a:rPr lang="en-US" smtClean="0"/>
              <a:t>‹#›</a:t>
            </a:fld>
            <a:endParaRPr lang="en-US"/>
          </a:p>
        </p:txBody>
      </p:sp>
    </p:spTree>
    <p:extLst>
      <p:ext uri="{BB962C8B-B14F-4D97-AF65-F5344CB8AC3E}">
        <p14:creationId xmlns:p14="http://schemas.microsoft.com/office/powerpoint/2010/main" val="30798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earchnetworking.techtarget.com/definition/pack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One of the features of TCP/IP is fragmentation; it allows a single IP </a:t>
            </a:r>
            <a:r>
              <a:rPr lang="en-GB" sz="1200" b="0" i="0" u="sng" kern="1200" dirty="0" smtClean="0">
                <a:solidFill>
                  <a:schemeClr val="tx1"/>
                </a:solidFill>
                <a:effectLst/>
                <a:latin typeface="+mn-lt"/>
                <a:ea typeface="+mn-ea"/>
                <a:cs typeface="+mn-cs"/>
                <a:hlinkClick r:id="rId3"/>
              </a:rPr>
              <a:t>packet</a:t>
            </a:r>
            <a:r>
              <a:rPr lang="en-GB" sz="1200" b="0" i="0" kern="1200" dirty="0" smtClean="0">
                <a:solidFill>
                  <a:schemeClr val="tx1"/>
                </a:solidFill>
                <a:effectLst/>
                <a:latin typeface="+mn-lt"/>
                <a:ea typeface="+mn-ea"/>
                <a:cs typeface="+mn-cs"/>
              </a:rPr>
              <a:t> to be broken down into smaller segments. In 1996, attackers began to take advantage of that feature when they found that a packet broken down into fragments could add up to more than the allowed 65,536 bytes. Many operating systems didn't know what to do when they received an oversized packet, so they froze, crashed, or rebooted.</a:t>
            </a:r>
            <a:endParaRPr lang="en-US" dirty="0"/>
          </a:p>
        </p:txBody>
      </p:sp>
      <p:sp>
        <p:nvSpPr>
          <p:cNvPr id="4" name="Slide Number Placeholder 3"/>
          <p:cNvSpPr>
            <a:spLocks noGrp="1"/>
          </p:cNvSpPr>
          <p:nvPr>
            <p:ph type="sldNum" sz="quarter" idx="10"/>
          </p:nvPr>
        </p:nvSpPr>
        <p:spPr/>
        <p:txBody>
          <a:bodyPr/>
          <a:lstStyle/>
          <a:p>
            <a:fld id="{347E2D66-A880-4725-B731-FF0E20E17735}" type="slidenum">
              <a:rPr lang="en-US" smtClean="0"/>
              <a:t>10</a:t>
            </a:fld>
            <a:endParaRPr lang="en-US"/>
          </a:p>
        </p:txBody>
      </p:sp>
    </p:spTree>
    <p:extLst>
      <p:ext uri="{BB962C8B-B14F-4D97-AF65-F5344CB8AC3E}">
        <p14:creationId xmlns:p14="http://schemas.microsoft.com/office/powerpoint/2010/main" val="175266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4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9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00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85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45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86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5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806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5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13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397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19200"/>
            <a:ext cx="10515600" cy="5008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9638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in web application</a:t>
            </a:r>
            <a:endParaRPr lang="en-US" dirty="0"/>
          </a:p>
        </p:txBody>
      </p:sp>
      <p:sp>
        <p:nvSpPr>
          <p:cNvPr id="3" name="Subtitle 2"/>
          <p:cNvSpPr>
            <a:spLocks noGrp="1"/>
          </p:cNvSpPr>
          <p:nvPr>
            <p:ph type="subTitle" idx="1"/>
          </p:nvPr>
        </p:nvSpPr>
        <p:spPr/>
        <p:txBody>
          <a:bodyPr/>
          <a:lstStyle/>
          <a:p>
            <a:r>
              <a:rPr lang="en-US" dirty="0" smtClean="0"/>
              <a:t>Unit 6</a:t>
            </a:r>
            <a:endParaRPr lang="en-US" dirty="0"/>
          </a:p>
        </p:txBody>
      </p:sp>
    </p:spTree>
    <p:extLst>
      <p:ext uri="{BB962C8B-B14F-4D97-AF65-F5344CB8AC3E}">
        <p14:creationId xmlns:p14="http://schemas.microsoft.com/office/powerpoint/2010/main" val="244741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Threats, vulnerability and attacks</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800" dirty="0">
                <a:effectLst/>
              </a:rPr>
              <a:t>An </a:t>
            </a:r>
            <a:r>
              <a:rPr lang="en-US" sz="2800" b="1" dirty="0">
                <a:effectLst/>
              </a:rPr>
              <a:t>attack</a:t>
            </a:r>
            <a:r>
              <a:rPr lang="en-US" sz="2800" dirty="0">
                <a:effectLst/>
              </a:rPr>
              <a:t> is a specific technique used to exploit a vulnerability. For example, a threat could be a denial of service. A vulnerability is in the design of the operating system, and an attack could be a "ping of death." </a:t>
            </a:r>
            <a:endParaRPr lang="en-US" sz="2800" dirty="0" smtClean="0">
              <a:effectLst/>
            </a:endParaRPr>
          </a:p>
          <a:p>
            <a:r>
              <a:rPr lang="en-US" sz="2800" dirty="0" smtClean="0">
                <a:effectLst/>
              </a:rPr>
              <a:t>There </a:t>
            </a:r>
            <a:r>
              <a:rPr lang="en-US" sz="2800" dirty="0">
                <a:effectLst/>
              </a:rPr>
              <a:t>are two general categories of attacks, passive and active. </a:t>
            </a:r>
            <a:endParaRPr lang="en-US" sz="2800" dirty="0" smtClean="0">
              <a:effectLst/>
            </a:endParaRPr>
          </a:p>
          <a:p>
            <a:r>
              <a:rPr lang="en-US" sz="2800" b="1" dirty="0" smtClean="0">
                <a:effectLst/>
              </a:rPr>
              <a:t>Passive </a:t>
            </a:r>
            <a:r>
              <a:rPr lang="en-US" sz="2800" b="1" dirty="0">
                <a:effectLst/>
              </a:rPr>
              <a:t>attacks </a:t>
            </a:r>
            <a:r>
              <a:rPr lang="en-US" sz="2800" dirty="0">
                <a:effectLst/>
              </a:rPr>
              <a:t>are very difficult to detect, because there is no overt activity that can be monitored or detected. Examples of passive attacks would be packet sniffing or traffic analysis. These types of attacks are designed to monitor and record traffic on the network. They are usually employed for gathering information that can be used later in active attacks</a:t>
            </a:r>
            <a:r>
              <a:rPr lang="en-US" sz="2800" dirty="0" smtClean="0">
                <a:effectLst/>
              </a:rPr>
              <a:t>.</a:t>
            </a:r>
            <a:endParaRPr lang="en-US" sz="2800" dirty="0">
              <a:effectLst/>
            </a:endParaRPr>
          </a:p>
        </p:txBody>
      </p:sp>
    </p:spTree>
    <p:extLst>
      <p:ext uri="{BB962C8B-B14F-4D97-AF65-F5344CB8AC3E}">
        <p14:creationId xmlns:p14="http://schemas.microsoft.com/office/powerpoint/2010/main" val="1541118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Threats, vulnerability and attacks</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800" b="1" dirty="0" smtClean="0">
                <a:effectLst/>
              </a:rPr>
              <a:t>Active </a:t>
            </a:r>
            <a:r>
              <a:rPr lang="en-US" sz="2800" b="1" dirty="0">
                <a:effectLst/>
              </a:rPr>
              <a:t>attacks</a:t>
            </a:r>
            <a:r>
              <a:rPr lang="en-US" sz="2800" dirty="0">
                <a:effectLst/>
              </a:rPr>
              <a:t>, as the name implies, employ more overt actions on the network or system. As a result, they can be easier to detect, but at the same time they can be much more devastating to a network. Examples of this type of attack would be a denial-of-service attack or active probing of systems and networks.</a:t>
            </a:r>
          </a:p>
          <a:p>
            <a:r>
              <a:rPr lang="en-US" sz="2800" dirty="0">
                <a:effectLst/>
              </a:rPr>
              <a:t>Networks and systems face many types of threats. There are viruses, worms, </a:t>
            </a:r>
            <a:r>
              <a:rPr lang="en-US" sz="2800" dirty="0" err="1">
                <a:effectLst/>
              </a:rPr>
              <a:t>Troja</a:t>
            </a:r>
            <a:endParaRPr lang="en-US" sz="2800" dirty="0">
              <a:effectLst/>
            </a:endParaRPr>
          </a:p>
        </p:txBody>
      </p:sp>
    </p:spTree>
    <p:extLst>
      <p:ext uri="{BB962C8B-B14F-4D97-AF65-F5344CB8AC3E}">
        <p14:creationId xmlns:p14="http://schemas.microsoft.com/office/powerpoint/2010/main" val="3597181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a:effectLst/>
              </a:rPr>
              <a:t>security design principles</a:t>
            </a:r>
            <a:endParaRPr lang="en-US" b="1" dirty="0"/>
          </a:p>
        </p:txBody>
      </p:sp>
      <p:sp>
        <p:nvSpPr>
          <p:cNvPr id="3" name="Content Placeholder 2"/>
          <p:cNvSpPr>
            <a:spLocks noGrp="1"/>
          </p:cNvSpPr>
          <p:nvPr>
            <p:ph idx="1"/>
          </p:nvPr>
        </p:nvSpPr>
        <p:spPr>
          <a:xfrm>
            <a:off x="167425" y="1378039"/>
            <a:ext cx="11771290" cy="5344733"/>
          </a:xfrm>
        </p:spPr>
        <p:txBody>
          <a:bodyPr anchor="ctr"/>
          <a:lstStyle/>
          <a:p>
            <a:pPr marL="0" indent="0">
              <a:buNone/>
            </a:pPr>
            <a:r>
              <a:rPr lang="en-US" b="1" dirty="0" smtClean="0"/>
              <a:t>1.</a:t>
            </a:r>
            <a:r>
              <a:rPr lang="en-US" b="1" dirty="0">
                <a:effectLst/>
              </a:rPr>
              <a:t> Secure the weakest link </a:t>
            </a:r>
            <a:endParaRPr lang="en-US" b="1" dirty="0" smtClean="0">
              <a:effectLst/>
            </a:endParaRPr>
          </a:p>
          <a:p>
            <a:pPr marL="0" indent="0">
              <a:buNone/>
            </a:pPr>
            <a:r>
              <a:rPr lang="en-US" b="1" dirty="0" smtClean="0">
                <a:effectLst/>
              </a:rPr>
              <a:t>2. </a:t>
            </a:r>
            <a:r>
              <a:rPr lang="en-US" b="1" dirty="0">
                <a:effectLst/>
              </a:rPr>
              <a:t>Grant least </a:t>
            </a:r>
            <a:r>
              <a:rPr lang="en-US" b="1" dirty="0" smtClean="0">
                <a:effectLst/>
              </a:rPr>
              <a:t>privilege</a:t>
            </a:r>
          </a:p>
          <a:p>
            <a:pPr marL="0" indent="0">
              <a:buNone/>
            </a:pPr>
            <a:r>
              <a:rPr lang="en-US" b="1" dirty="0" smtClean="0">
                <a:effectLst/>
              </a:rPr>
              <a:t>3.</a:t>
            </a:r>
            <a:r>
              <a:rPr lang="en-US" b="1" dirty="0">
                <a:effectLst/>
              </a:rPr>
              <a:t> Economize </a:t>
            </a:r>
            <a:r>
              <a:rPr lang="en-US" b="1" dirty="0" smtClean="0">
                <a:effectLst/>
              </a:rPr>
              <a:t>mechanism</a:t>
            </a:r>
          </a:p>
          <a:p>
            <a:pPr marL="0" indent="0">
              <a:buNone/>
            </a:pPr>
            <a:r>
              <a:rPr lang="en-US" b="1" dirty="0" smtClean="0">
                <a:effectLst/>
              </a:rPr>
              <a:t>4. Don’t trust user input easily</a:t>
            </a:r>
          </a:p>
          <a:p>
            <a:pPr marL="0" indent="0">
              <a:buNone/>
            </a:pPr>
            <a:r>
              <a:rPr lang="en-US" b="1" dirty="0" smtClean="0">
                <a:effectLst/>
              </a:rPr>
              <a:t>5. </a:t>
            </a:r>
            <a:r>
              <a:rPr lang="en-US" b="1" dirty="0">
                <a:effectLst/>
              </a:rPr>
              <a:t>Assume your secrets are not </a:t>
            </a:r>
            <a:r>
              <a:rPr lang="en-US" b="1" dirty="0" smtClean="0">
                <a:effectLst/>
              </a:rPr>
              <a:t>safe</a:t>
            </a:r>
          </a:p>
          <a:p>
            <a:pPr marL="0" indent="0">
              <a:buNone/>
            </a:pPr>
            <a:r>
              <a:rPr lang="en-US" b="1" dirty="0" smtClean="0">
                <a:effectLst/>
              </a:rPr>
              <a:t>6. </a:t>
            </a:r>
            <a:r>
              <a:rPr lang="en-US" b="1" dirty="0">
                <a:effectLst/>
              </a:rPr>
              <a:t>Promote </a:t>
            </a:r>
            <a:r>
              <a:rPr lang="en-US" b="1" dirty="0" smtClean="0">
                <a:effectLst/>
              </a:rPr>
              <a:t>privacy</a:t>
            </a:r>
          </a:p>
          <a:p>
            <a:pPr marL="0" indent="0">
              <a:buNone/>
            </a:pPr>
            <a:r>
              <a:rPr lang="en-US" b="1" dirty="0" smtClean="0">
                <a:effectLst/>
              </a:rPr>
              <a:t>7. Fail Securely</a:t>
            </a:r>
            <a:endParaRPr lang="en-US" dirty="0"/>
          </a:p>
        </p:txBody>
      </p:sp>
    </p:spTree>
    <p:extLst>
      <p:ext uri="{BB962C8B-B14F-4D97-AF65-F5344CB8AC3E}">
        <p14:creationId xmlns:p14="http://schemas.microsoft.com/office/powerpoint/2010/main" val="2897607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Threats and countermeasures</a:t>
            </a:r>
            <a:endParaRPr lang="en-US" b="1" dirty="0"/>
          </a:p>
        </p:txBody>
      </p:sp>
      <p:sp>
        <p:nvSpPr>
          <p:cNvPr id="3" name="Content Placeholder 2"/>
          <p:cNvSpPr>
            <a:spLocks noGrp="1"/>
          </p:cNvSpPr>
          <p:nvPr>
            <p:ph idx="1"/>
          </p:nvPr>
        </p:nvSpPr>
        <p:spPr>
          <a:xfrm>
            <a:off x="167425" y="1378039"/>
            <a:ext cx="11771290" cy="5344733"/>
          </a:xfrm>
        </p:spPr>
        <p:txBody>
          <a:bodyPr anchor="t"/>
          <a:lstStyle/>
          <a:p>
            <a:r>
              <a:rPr lang="en-US" dirty="0" smtClean="0"/>
              <a:t>Assets – A resource of value such as the data in a database or on the file system, or a system resource.</a:t>
            </a:r>
          </a:p>
          <a:p>
            <a:r>
              <a:rPr lang="en-US" dirty="0" smtClean="0"/>
              <a:t>Countermeasures – A safeguard that addresses a threat and mitigates risk.</a:t>
            </a:r>
          </a:p>
          <a:p>
            <a:r>
              <a:rPr lang="en-US" dirty="0" smtClean="0">
                <a:ln w="0"/>
                <a:solidFill>
                  <a:schemeClr val="accent1"/>
                </a:solidFill>
                <a:effectLst>
                  <a:outerShdw blurRad="38100" dist="25400" dir="5400000" algn="ctr" rotWithShape="0">
                    <a:srgbClr val="6E747A">
                      <a:alpha val="43000"/>
                    </a:srgbClr>
                  </a:outerShdw>
                </a:effectLst>
              </a:rPr>
              <a:t>Basis Steps in attacker methodology:</a:t>
            </a:r>
          </a:p>
          <a:p>
            <a:r>
              <a:rPr lang="en-US" b="1" dirty="0" smtClean="0">
                <a:solidFill>
                  <a:srgbClr val="FF0000"/>
                </a:solidFill>
              </a:rPr>
              <a:t>Anatomy of Attack</a:t>
            </a:r>
          </a:p>
          <a:p>
            <a:endParaRPr lang="en-US" b="1" dirty="0">
              <a:solidFill>
                <a:srgbClr val="FF0000"/>
              </a:solidFill>
            </a:endParaRPr>
          </a:p>
        </p:txBody>
      </p:sp>
      <p:sp>
        <p:nvSpPr>
          <p:cNvPr id="4" name="Rectangle 3"/>
          <p:cNvSpPr/>
          <p:nvPr/>
        </p:nvSpPr>
        <p:spPr>
          <a:xfrm>
            <a:off x="770586" y="4327302"/>
            <a:ext cx="1828800"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Survey &amp; Access</a:t>
            </a:r>
            <a:endParaRPr lang="en-US" dirty="0"/>
          </a:p>
        </p:txBody>
      </p:sp>
      <p:sp>
        <p:nvSpPr>
          <p:cNvPr id="5" name="Rectangle 4"/>
          <p:cNvSpPr/>
          <p:nvPr/>
        </p:nvSpPr>
        <p:spPr>
          <a:xfrm>
            <a:off x="2996484" y="4327301"/>
            <a:ext cx="1828800"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Exploit &amp; penetrate</a:t>
            </a:r>
            <a:endParaRPr lang="en-US" dirty="0"/>
          </a:p>
        </p:txBody>
      </p:sp>
      <p:sp>
        <p:nvSpPr>
          <p:cNvPr id="6" name="Rectangle 5"/>
          <p:cNvSpPr/>
          <p:nvPr/>
        </p:nvSpPr>
        <p:spPr>
          <a:xfrm>
            <a:off x="5791199" y="4327300"/>
            <a:ext cx="1828800"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Escalate privilege</a:t>
            </a:r>
            <a:endParaRPr lang="en-US" dirty="0"/>
          </a:p>
        </p:txBody>
      </p:sp>
      <p:sp>
        <p:nvSpPr>
          <p:cNvPr id="7" name="Rectangle 6"/>
          <p:cNvSpPr/>
          <p:nvPr/>
        </p:nvSpPr>
        <p:spPr>
          <a:xfrm>
            <a:off x="4129824" y="5911404"/>
            <a:ext cx="1828800"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Maintain Access</a:t>
            </a:r>
            <a:endParaRPr lang="en-US" dirty="0"/>
          </a:p>
        </p:txBody>
      </p:sp>
      <p:sp>
        <p:nvSpPr>
          <p:cNvPr id="8" name="Rectangle 7"/>
          <p:cNvSpPr/>
          <p:nvPr/>
        </p:nvSpPr>
        <p:spPr>
          <a:xfrm>
            <a:off x="6862292" y="5911403"/>
            <a:ext cx="1828800"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Deny Service</a:t>
            </a:r>
            <a:endParaRPr lang="en-US" dirty="0"/>
          </a:p>
        </p:txBody>
      </p:sp>
      <p:cxnSp>
        <p:nvCxnSpPr>
          <p:cNvPr id="10" name="Elbow Connector 9"/>
          <p:cNvCxnSpPr>
            <a:stCxn id="5" idx="0"/>
          </p:cNvCxnSpPr>
          <p:nvPr/>
        </p:nvCxnSpPr>
        <p:spPr>
          <a:xfrm rot="16200000" flipV="1">
            <a:off x="2760372" y="3176788"/>
            <a:ext cx="309092" cy="1991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0"/>
          </p:cNvCxnSpPr>
          <p:nvPr/>
        </p:nvCxnSpPr>
        <p:spPr>
          <a:xfrm rot="16200000" flipV="1">
            <a:off x="3784244" y="1405944"/>
            <a:ext cx="579547" cy="52631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18951" y="4010104"/>
            <a:ext cx="0" cy="27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42435" y="3745001"/>
            <a:ext cx="0" cy="53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05599" y="5033777"/>
            <a:ext cx="0" cy="32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41701" y="5370491"/>
            <a:ext cx="25349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76692" y="5359474"/>
            <a:ext cx="0" cy="55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41701" y="5370491"/>
            <a:ext cx="0" cy="450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274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rmAutofit/>
          </a:bodyPr>
          <a:lstStyle/>
          <a:p>
            <a:r>
              <a:rPr lang="en-US" b="1" dirty="0" smtClean="0">
                <a:solidFill>
                  <a:srgbClr val="FF0000"/>
                </a:solidFill>
              </a:rPr>
              <a:t>Survey and Access </a:t>
            </a:r>
            <a:r>
              <a:rPr lang="en-US" b="1" dirty="0" smtClean="0"/>
              <a:t>: </a:t>
            </a:r>
            <a:r>
              <a:rPr lang="en-US" dirty="0" smtClean="0"/>
              <a:t>Survey and Accessing the potential target are done in tandem. The first step an attacker usually takes is to survey the potential target to identify and access its characteristics. These characteristics may include its supported services and protocols together with potential vulnerabilities and entry points. The attackers uses the information gathered in the survey and assess phase to plan an initial attack.</a:t>
            </a:r>
          </a:p>
          <a:p>
            <a:r>
              <a:rPr lang="en-US" dirty="0" smtClean="0"/>
              <a:t>For Example an attacker can detect a cross-site scripting (XSS) vulnerabilities by testing to see if any controls in a web page echo back output.</a:t>
            </a:r>
          </a:p>
          <a:p>
            <a:pPr marL="0" indent="0">
              <a:buNone/>
            </a:pPr>
            <a:endParaRPr lang="en-US" b="1" dirty="0"/>
          </a:p>
        </p:txBody>
      </p:sp>
    </p:spTree>
    <p:extLst>
      <p:ext uri="{BB962C8B-B14F-4D97-AF65-F5344CB8AC3E}">
        <p14:creationId xmlns:p14="http://schemas.microsoft.com/office/powerpoint/2010/main" val="1372440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b="1" dirty="0" smtClean="0">
                <a:solidFill>
                  <a:srgbClr val="FF0000"/>
                </a:solidFill>
              </a:rPr>
              <a:t>Exploit and Penetrate </a:t>
            </a:r>
            <a:r>
              <a:rPr lang="en-US" dirty="0" smtClean="0">
                <a:solidFill>
                  <a:srgbClr val="FF0000"/>
                </a:solidFill>
              </a:rPr>
              <a:t>: </a:t>
            </a:r>
            <a:r>
              <a:rPr lang="en-US" dirty="0" smtClean="0"/>
              <a:t>Having surveyed target, the next step is to exploit and penetrate. If the network and host are fully secured, your application (the front gate) becomes the next channel for attack.</a:t>
            </a:r>
          </a:p>
          <a:p>
            <a:r>
              <a:rPr lang="en-US" dirty="0" smtClean="0"/>
              <a:t>For an attacker, the easiest way to enter into an application is through the same entrance that legitimate users use.</a:t>
            </a:r>
          </a:p>
          <a:p>
            <a:endParaRPr lang="en-US" b="1" dirty="0"/>
          </a:p>
        </p:txBody>
      </p:sp>
    </p:spTree>
    <p:extLst>
      <p:ext uri="{BB962C8B-B14F-4D97-AF65-F5344CB8AC3E}">
        <p14:creationId xmlns:p14="http://schemas.microsoft.com/office/powerpoint/2010/main" val="4238602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Autofit/>
          </a:bodyPr>
          <a:lstStyle/>
          <a:p>
            <a:r>
              <a:rPr lang="en-US" sz="2400" dirty="0" smtClean="0">
                <a:solidFill>
                  <a:srgbClr val="FF0000"/>
                </a:solidFill>
              </a:rPr>
              <a:t>Escalate Privilege : </a:t>
            </a:r>
            <a:r>
              <a:rPr lang="en-US" sz="2400" dirty="0" smtClean="0"/>
              <a:t>After attackers manage to comprise an application or network, perhaps by injecting code into an application or creating an authenticated session with the MS 2000 Operating System, they immediately attempt to escalate privileges. Specifically, they look for administration privileges provided by accounts that are members of the administrators group. They also seek out the high level of privileges offered by the local system account.</a:t>
            </a:r>
          </a:p>
          <a:p>
            <a:r>
              <a:rPr lang="en-US" sz="2400" dirty="0">
                <a:solidFill>
                  <a:srgbClr val="FF0000"/>
                </a:solidFill>
              </a:rPr>
              <a:t> </a:t>
            </a:r>
            <a:r>
              <a:rPr lang="en-US" sz="2400" dirty="0" smtClean="0"/>
              <a:t>Using least privileged service accounts throughout your application is a primary defense against privilege escalation attacks. Also, many networks level privilege escalation attacks require an interactive logon session.</a:t>
            </a:r>
            <a:endParaRPr lang="en-US" sz="2400" dirty="0"/>
          </a:p>
        </p:txBody>
      </p:sp>
    </p:spTree>
    <p:extLst>
      <p:ext uri="{BB962C8B-B14F-4D97-AF65-F5344CB8AC3E}">
        <p14:creationId xmlns:p14="http://schemas.microsoft.com/office/powerpoint/2010/main" val="848061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400" b="1" dirty="0" smtClean="0">
                <a:solidFill>
                  <a:srgbClr val="FF0000"/>
                </a:solidFill>
              </a:rPr>
              <a:t>Maintain Access</a:t>
            </a:r>
            <a:r>
              <a:rPr lang="en-US" sz="2400" dirty="0" smtClean="0"/>
              <a:t>: Having gained access to a system, an attacker takes steps to make future access easier and to cover his or her tracks. Common approaches for making future access easier include planting back-door program or using an existing account that lacks strong protection. Covering tracks typically involves clearing logs and hiding tools. As such, audit logs are a primary target for the attacker.</a:t>
            </a:r>
          </a:p>
          <a:p>
            <a:r>
              <a:rPr lang="en-US" sz="2400" dirty="0" smtClean="0"/>
              <a:t>Log files should be secured, and they should be analyzed on the regular basis. Log file analysis can often uncover the early signs of an attempted break-in before damage is done.</a:t>
            </a:r>
          </a:p>
        </p:txBody>
      </p:sp>
    </p:spTree>
    <p:extLst>
      <p:ext uri="{BB962C8B-B14F-4D97-AF65-F5344CB8AC3E}">
        <p14:creationId xmlns:p14="http://schemas.microsoft.com/office/powerpoint/2010/main" val="2847032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800" b="1" dirty="0" smtClean="0">
                <a:solidFill>
                  <a:srgbClr val="FF0000"/>
                </a:solidFill>
              </a:rPr>
              <a:t>Deny Service </a:t>
            </a:r>
            <a:r>
              <a:rPr lang="en-US" sz="2800" b="1" dirty="0" smtClean="0"/>
              <a:t>: </a:t>
            </a:r>
            <a:r>
              <a:rPr lang="en-US" sz="2800" dirty="0" smtClean="0"/>
              <a:t>Attackers who cannot gain access often mount a denial of service attack to prevent others  from using the application. For other attackers, the denial of service option is their goal from the outset. An example is the SYN flood attack, where the attacker uses a program to send a flood of TCP SYN request to fill the pending connection queue on the server. This prevents other users from establishing network connections.</a:t>
            </a:r>
            <a:endParaRPr lang="en-US" sz="2800" dirty="0"/>
          </a:p>
        </p:txBody>
      </p:sp>
    </p:spTree>
    <p:extLst>
      <p:ext uri="{BB962C8B-B14F-4D97-AF65-F5344CB8AC3E}">
        <p14:creationId xmlns:p14="http://schemas.microsoft.com/office/powerpoint/2010/main" val="3610467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Threats and countermeasures</a:t>
            </a:r>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400" dirty="0" smtClean="0"/>
              <a:t>The primary components that make up your network infrastructure are routers, firewalls and switches. They act as the gatekeepers guarding your servers and applications from attacks and intrusions. An attacker may exploit poorly configured network devices. Top network level threats include:</a:t>
            </a:r>
          </a:p>
          <a:p>
            <a:r>
              <a:rPr lang="en-US" sz="2400" dirty="0" smtClean="0"/>
              <a:t>1. Information Gathering : </a:t>
            </a:r>
          </a:p>
          <a:p>
            <a:r>
              <a:rPr lang="en-US" sz="2400" dirty="0" smtClean="0"/>
              <a:t>2. Sniffing</a:t>
            </a:r>
          </a:p>
          <a:p>
            <a:r>
              <a:rPr lang="en-US" sz="2400" dirty="0" smtClean="0"/>
              <a:t>3. Spoofing </a:t>
            </a:r>
          </a:p>
          <a:p>
            <a:r>
              <a:rPr lang="en-US" sz="2400" dirty="0" smtClean="0"/>
              <a:t>4. Session Hijacking</a:t>
            </a:r>
          </a:p>
          <a:p>
            <a:r>
              <a:rPr lang="en-US" sz="2400" dirty="0" smtClean="0"/>
              <a:t>5. Denial of Service</a:t>
            </a:r>
            <a:endParaRPr lang="en-US" sz="2400" dirty="0"/>
          </a:p>
        </p:txBody>
      </p:sp>
    </p:spTree>
    <p:extLst>
      <p:ext uri="{BB962C8B-B14F-4D97-AF65-F5344CB8AC3E}">
        <p14:creationId xmlns:p14="http://schemas.microsoft.com/office/powerpoint/2010/main" val="1136812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068947"/>
            <a:ext cx="11771290" cy="5653826"/>
          </a:xfrm>
        </p:spPr>
        <p:txBody>
          <a:bodyPr anchor="ctr">
            <a:noAutofit/>
          </a:bodyPr>
          <a:lstStyle/>
          <a:p>
            <a:pPr marL="0" indent="0">
              <a:buNone/>
            </a:pPr>
            <a:r>
              <a:rPr lang="en-US" sz="2400" dirty="0" smtClean="0"/>
              <a:t>Security fundamentals relies on following elements:</a:t>
            </a:r>
          </a:p>
          <a:p>
            <a:pPr marL="0" indent="0">
              <a:buNone/>
            </a:pPr>
            <a:endParaRPr lang="en-US" sz="2400" dirty="0" smtClean="0"/>
          </a:p>
          <a:p>
            <a:pPr marL="0" indent="0">
              <a:buNone/>
            </a:pPr>
            <a:r>
              <a:rPr lang="en-US" sz="2400" b="1" dirty="0" smtClean="0"/>
              <a:t>Authentication</a:t>
            </a:r>
            <a:r>
              <a:rPr lang="en-US" sz="2400" dirty="0" smtClean="0"/>
              <a:t>: </a:t>
            </a:r>
          </a:p>
          <a:p>
            <a:r>
              <a:rPr lang="en-US" sz="2400" dirty="0" smtClean="0"/>
              <a:t>Authentication addresses the question: </a:t>
            </a:r>
            <a:r>
              <a:rPr lang="en-US" sz="2400" b="1" dirty="0" smtClean="0"/>
              <a:t>who are you?</a:t>
            </a:r>
          </a:p>
          <a:p>
            <a:r>
              <a:rPr lang="en-US" sz="2400" b="1" dirty="0" smtClean="0"/>
              <a:t> </a:t>
            </a:r>
            <a:r>
              <a:rPr lang="en-US" sz="2400" dirty="0" smtClean="0"/>
              <a:t>It is the process of uniquely identifying the clients of your applications and services.</a:t>
            </a:r>
          </a:p>
          <a:p>
            <a:r>
              <a:rPr lang="en-US" sz="2400" dirty="0" smtClean="0"/>
              <a:t>These might be end users, Other services, processes, or computers. </a:t>
            </a:r>
          </a:p>
          <a:p>
            <a:r>
              <a:rPr lang="en-US" sz="2400" dirty="0" smtClean="0"/>
              <a:t>In security , authenticated clients are referred to as principals.</a:t>
            </a:r>
          </a:p>
          <a:p>
            <a:r>
              <a:rPr lang="en-US" sz="2400" dirty="0" smtClean="0">
                <a:effectLst/>
              </a:rPr>
              <a:t>Logging </a:t>
            </a:r>
            <a:r>
              <a:rPr lang="en-US" sz="2400" dirty="0">
                <a:effectLst/>
              </a:rPr>
              <a:t>on to a PC with a username and password is </a:t>
            </a:r>
            <a:r>
              <a:rPr lang="en-US" sz="2400" b="1" dirty="0">
                <a:effectLst/>
              </a:rPr>
              <a:t>authentication</a:t>
            </a:r>
            <a:r>
              <a:rPr lang="en-US" sz="2400" dirty="0" smtClean="0">
                <a:effectLst/>
              </a:rPr>
              <a:t>.</a:t>
            </a:r>
          </a:p>
          <a:p>
            <a:endParaRPr lang="en-GB" sz="2400" dirty="0"/>
          </a:p>
          <a:p>
            <a:endParaRPr lang="en-GB" sz="2400" dirty="0" smtClean="0">
              <a:effectLst/>
            </a:endParaRPr>
          </a:p>
          <a:p>
            <a:endParaRPr lang="en-GB" sz="2400" dirty="0"/>
          </a:p>
          <a:p>
            <a:endParaRPr lang="en-US" sz="2400" dirty="0" smtClean="0">
              <a:effectLst/>
            </a:endParaRPr>
          </a:p>
        </p:txBody>
      </p:sp>
    </p:spTree>
    <p:extLst>
      <p:ext uri="{BB962C8B-B14F-4D97-AF65-F5344CB8AC3E}">
        <p14:creationId xmlns:p14="http://schemas.microsoft.com/office/powerpoint/2010/main" val="299873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 Information Gathering</a:t>
            </a:r>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400" dirty="0" smtClean="0"/>
              <a:t>Network devices can be discovered and profiled in much the same way as other types of systems. Attackers usually start with port scanning. After they identify open ports, they use banner grabbing and enumeration to detect device types and to determine operating system and application versions. Armed with this information, an attacker can attack known vulnerabilities that may not be updated with security patches.</a:t>
            </a:r>
          </a:p>
          <a:p>
            <a:r>
              <a:rPr lang="en-US" sz="2400" dirty="0" smtClean="0"/>
              <a:t>Countermeasures to prevent information gathering includes:</a:t>
            </a:r>
          </a:p>
          <a:p>
            <a:r>
              <a:rPr lang="en-US" sz="2400" dirty="0" smtClean="0"/>
              <a:t>1 configure router to restrict their responses to foot printing requests.</a:t>
            </a:r>
          </a:p>
          <a:p>
            <a:r>
              <a:rPr lang="en-US" sz="2400" dirty="0" smtClean="0"/>
              <a:t>2 configure operating systems that host network software (for example, software firewalls) to prevent foot printing by disabling unused protocols and unnecessary ports.</a:t>
            </a:r>
            <a:endParaRPr lang="en-US" sz="2400" dirty="0"/>
          </a:p>
        </p:txBody>
      </p:sp>
    </p:spTree>
    <p:extLst>
      <p:ext uri="{BB962C8B-B14F-4D97-AF65-F5344CB8AC3E}">
        <p14:creationId xmlns:p14="http://schemas.microsoft.com/office/powerpoint/2010/main" val="1785708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Sniffing</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200" dirty="0" smtClean="0">
                <a:effectLst/>
              </a:rPr>
              <a:t>Sniffing</a:t>
            </a:r>
            <a:r>
              <a:rPr lang="en-US" sz="2200" dirty="0" smtClean="0"/>
              <a:t> is the act of monitoring traffic on the network for data such as plaintext passwords or configuration information. With a simple packet sniffer, an attacker can easily read all plaintext traffic. Also, attackers can crack packets encrypted by lightweight hashing algorithms and can decipher the payload that you considered to be safe. The sniffing of packets requires a packet sniffer in the path of the server/client communication.</a:t>
            </a:r>
          </a:p>
          <a:p>
            <a:r>
              <a:rPr lang="en-US" sz="2200" b="1" dirty="0" smtClean="0">
                <a:solidFill>
                  <a:srgbClr val="FF0000"/>
                </a:solidFill>
              </a:rPr>
              <a:t>Countermeasures to help prevent sniffing include:</a:t>
            </a:r>
          </a:p>
          <a:p>
            <a:r>
              <a:rPr lang="en-US" sz="2200" dirty="0" smtClean="0"/>
              <a:t>1. Use strong physical security and proper segmenting of the network. This is the first step in preventing traffic from being collected locally.</a:t>
            </a:r>
          </a:p>
          <a:p>
            <a:r>
              <a:rPr lang="en-US" sz="2200" dirty="0" smtClean="0"/>
              <a:t>2. Encrypt communication fully, including authentication credentials. This prevents sniffed packets from being usable to an attacker. SSL and </a:t>
            </a:r>
            <a:r>
              <a:rPr lang="en-US" sz="2200" dirty="0" err="1" smtClean="0"/>
              <a:t>IPSec</a:t>
            </a:r>
            <a:r>
              <a:rPr lang="en-US" sz="2200" dirty="0" smtClean="0"/>
              <a:t> (Internet Protocol Security) are examples of encryption solution</a:t>
            </a:r>
            <a:endParaRPr lang="en-US" sz="2200" dirty="0"/>
          </a:p>
        </p:txBody>
      </p:sp>
    </p:spTree>
    <p:extLst>
      <p:ext uri="{BB962C8B-B14F-4D97-AF65-F5344CB8AC3E}">
        <p14:creationId xmlns:p14="http://schemas.microsoft.com/office/powerpoint/2010/main" val="1548005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Presentation</a:t>
            </a:r>
            <a:endParaRPr lang="en-US" dirty="0"/>
          </a:p>
        </p:txBody>
      </p:sp>
      <p:sp>
        <p:nvSpPr>
          <p:cNvPr id="3" name="Content Placeholder 2"/>
          <p:cNvSpPr>
            <a:spLocks noGrp="1"/>
          </p:cNvSpPr>
          <p:nvPr>
            <p:ph idx="1"/>
          </p:nvPr>
        </p:nvSpPr>
        <p:spPr>
          <a:xfrm>
            <a:off x="167425" y="1378039"/>
            <a:ext cx="11771290" cy="5344733"/>
          </a:xfrm>
        </p:spPr>
        <p:txBody>
          <a:bodyPr anchor="ctr"/>
          <a:lstStyle/>
          <a:p>
            <a:r>
              <a:rPr lang="en-US" dirty="0" err="1" smtClean="0"/>
              <a:t>Spoofing+Session</a:t>
            </a:r>
            <a:r>
              <a:rPr lang="en-US" dirty="0" smtClean="0"/>
              <a:t> </a:t>
            </a:r>
            <a:r>
              <a:rPr lang="en-US" dirty="0" err="1" smtClean="0"/>
              <a:t>Hijacking+Denial</a:t>
            </a:r>
            <a:r>
              <a:rPr lang="en-US" dirty="0" smtClean="0"/>
              <a:t> of Service Attacks</a:t>
            </a:r>
          </a:p>
          <a:p>
            <a:r>
              <a:rPr lang="en-US" dirty="0" smtClean="0"/>
              <a:t>Host Threat and countermeasures</a:t>
            </a:r>
          </a:p>
          <a:p>
            <a:r>
              <a:rPr lang="en-US" dirty="0" smtClean="0"/>
              <a:t>Application Threat and </a:t>
            </a:r>
            <a:r>
              <a:rPr lang="en-US" dirty="0" err="1" smtClean="0"/>
              <a:t>Coutermeasures</a:t>
            </a:r>
            <a:endParaRPr lang="en-US" dirty="0" smtClean="0"/>
          </a:p>
          <a:p>
            <a:endParaRPr lang="en-US" dirty="0"/>
          </a:p>
        </p:txBody>
      </p:sp>
    </p:spTree>
    <p:extLst>
      <p:ext uri="{BB962C8B-B14F-4D97-AF65-F5344CB8AC3E}">
        <p14:creationId xmlns:p14="http://schemas.microsoft.com/office/powerpoint/2010/main" val="2801806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Spoofing</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92500"/>
          </a:bodyPr>
          <a:lstStyle/>
          <a:p>
            <a:r>
              <a:rPr lang="en-US" dirty="0" smtClean="0"/>
              <a:t>Spoofing is a means to hide one’s true identity on the network. To create a spoofed identity, and attacker uses a fake source address that does not represent the actual address of the packet. Spoofing may be used to hide the original source of an attack to work around network access control lists (ACLs) that are in place to limit host access based on source address rules.</a:t>
            </a:r>
          </a:p>
          <a:p>
            <a:r>
              <a:rPr lang="en-US" dirty="0" smtClean="0"/>
              <a:t>Although carefully crafted spoofed packets may never be tracked to the original sender, a combination of filtering rules prevents spoofed packets originating from your network, allowing you to block obviously spoofed packets.</a:t>
            </a:r>
          </a:p>
          <a:p>
            <a:r>
              <a:rPr lang="en-US" b="1" dirty="0">
                <a:solidFill>
                  <a:srgbClr val="FF0000"/>
                </a:solidFill>
              </a:rPr>
              <a:t>Countermeasures to help prevent </a:t>
            </a:r>
            <a:r>
              <a:rPr lang="en-US" b="1" dirty="0" smtClean="0">
                <a:solidFill>
                  <a:srgbClr val="FF0000"/>
                </a:solidFill>
              </a:rPr>
              <a:t>Spoofing include:</a:t>
            </a:r>
          </a:p>
          <a:p>
            <a:r>
              <a:rPr lang="en-US" dirty="0" smtClean="0"/>
              <a:t>Filter incoming packets that appear to come from an internal IP address at your perimeter.</a:t>
            </a:r>
          </a:p>
          <a:p>
            <a:r>
              <a:rPr lang="en-US" dirty="0" smtClean="0"/>
              <a:t>Filter outgoing packets that appear to originate from an invalid local IP address.</a:t>
            </a:r>
            <a:endParaRPr lang="en-US" dirty="0"/>
          </a:p>
        </p:txBody>
      </p:sp>
    </p:spTree>
    <p:extLst>
      <p:ext uri="{BB962C8B-B14F-4D97-AF65-F5344CB8AC3E}">
        <p14:creationId xmlns:p14="http://schemas.microsoft.com/office/powerpoint/2010/main" val="2980884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smtClean="0"/>
              <a:t>Session Hijacking</a:t>
            </a:r>
            <a:endParaRPr lang="en-US" dirty="0"/>
          </a:p>
        </p:txBody>
      </p:sp>
      <p:sp>
        <p:nvSpPr>
          <p:cNvPr id="3" name="Content Placeholder 2"/>
          <p:cNvSpPr>
            <a:spLocks noGrp="1"/>
          </p:cNvSpPr>
          <p:nvPr>
            <p:ph idx="1"/>
          </p:nvPr>
        </p:nvSpPr>
        <p:spPr>
          <a:xfrm>
            <a:off x="167425" y="1378039"/>
            <a:ext cx="11771290" cy="5344733"/>
          </a:xfrm>
        </p:spPr>
        <p:txBody>
          <a:bodyPr anchor="ctr"/>
          <a:lstStyle/>
          <a:p>
            <a:r>
              <a:rPr lang="en-US" dirty="0">
                <a:effectLst/>
              </a:rPr>
              <a:t>Session hijacking is a method of taking over a Web user session by </a:t>
            </a:r>
            <a:r>
              <a:rPr lang="en-US" dirty="0" smtClean="0">
                <a:effectLst/>
              </a:rPr>
              <a:t>secretly obtaining </a:t>
            </a:r>
            <a:r>
              <a:rPr lang="en-US" dirty="0">
                <a:effectLst/>
              </a:rPr>
              <a:t>the session ID </a:t>
            </a:r>
            <a:r>
              <a:rPr lang="en-US" dirty="0" smtClean="0">
                <a:effectLst/>
              </a:rPr>
              <a:t>by false identity and </a:t>
            </a:r>
            <a:r>
              <a:rPr lang="en-US" dirty="0">
                <a:effectLst/>
              </a:rPr>
              <a:t>masquerading as the authorized user. Once the user’s session ID has been accessed (through session prediction), the attacker can masquerade as that user and do anything the user is authorized to do on the network</a:t>
            </a:r>
            <a:r>
              <a:rPr lang="en-US" dirty="0" smtClean="0">
                <a:effectLst/>
              </a:rPr>
              <a:t>.</a:t>
            </a:r>
          </a:p>
          <a:p>
            <a:r>
              <a:rPr lang="en-US" b="1" dirty="0">
                <a:solidFill>
                  <a:srgbClr val="FF0000"/>
                </a:solidFill>
              </a:rPr>
              <a:t>Countermeasures to help prevent Spoofing include:</a:t>
            </a:r>
          </a:p>
          <a:p>
            <a:r>
              <a:rPr lang="en-US" b="1" dirty="0" smtClean="0">
                <a:effectLst/>
              </a:rPr>
              <a:t>Use encrypted session negotiation.</a:t>
            </a:r>
          </a:p>
          <a:p>
            <a:r>
              <a:rPr lang="en-US" b="1" dirty="0" smtClean="0">
                <a:effectLst/>
              </a:rPr>
              <a:t>Use encrypted communication channels.</a:t>
            </a:r>
          </a:p>
          <a:p>
            <a:r>
              <a:rPr lang="en-US" b="1" dirty="0" smtClean="0">
                <a:effectLst/>
              </a:rPr>
              <a:t>Stay informed of platform patches to fix the TCP/IP vulnerabilities such as predictable packet sequence.</a:t>
            </a:r>
          </a:p>
          <a:p>
            <a:endParaRPr lang="en-US" dirty="0"/>
          </a:p>
        </p:txBody>
      </p:sp>
    </p:spTree>
    <p:extLst>
      <p:ext uri="{BB962C8B-B14F-4D97-AF65-F5344CB8AC3E}">
        <p14:creationId xmlns:p14="http://schemas.microsoft.com/office/powerpoint/2010/main" val="51501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dirty="0"/>
              <a:t>Denial of Service Attacks</a:t>
            </a:r>
          </a:p>
        </p:txBody>
      </p:sp>
      <p:sp>
        <p:nvSpPr>
          <p:cNvPr id="3" name="Content Placeholder 2"/>
          <p:cNvSpPr>
            <a:spLocks noGrp="1"/>
          </p:cNvSpPr>
          <p:nvPr>
            <p:ph idx="1"/>
          </p:nvPr>
        </p:nvSpPr>
        <p:spPr>
          <a:xfrm>
            <a:off x="167425" y="1378039"/>
            <a:ext cx="11771290" cy="5344733"/>
          </a:xfrm>
        </p:spPr>
        <p:txBody>
          <a:bodyPr anchor="ctr">
            <a:normAutofit lnSpcReduction="10000"/>
          </a:bodyPr>
          <a:lstStyle/>
          <a:p>
            <a:r>
              <a:rPr lang="en-US" dirty="0" smtClean="0">
                <a:effectLst/>
              </a:rPr>
              <a:t>A</a:t>
            </a:r>
            <a:r>
              <a:rPr lang="en-US" dirty="0">
                <a:effectLst/>
              </a:rPr>
              <a:t> </a:t>
            </a:r>
            <a:r>
              <a:rPr lang="en-US" b="1" dirty="0">
                <a:effectLst/>
              </a:rPr>
              <a:t>denial-of-service</a:t>
            </a:r>
            <a:r>
              <a:rPr lang="en-US" dirty="0">
                <a:effectLst/>
              </a:rPr>
              <a:t> (</a:t>
            </a:r>
            <a:r>
              <a:rPr lang="en-US" b="1" dirty="0" err="1">
                <a:effectLst/>
              </a:rPr>
              <a:t>DoS</a:t>
            </a:r>
            <a:r>
              <a:rPr lang="en-US" dirty="0">
                <a:effectLst/>
              </a:rPr>
              <a:t>) </a:t>
            </a:r>
            <a:r>
              <a:rPr lang="en-US" b="1" dirty="0">
                <a:effectLst/>
              </a:rPr>
              <a:t>attack</a:t>
            </a:r>
            <a:r>
              <a:rPr lang="en-US" dirty="0">
                <a:effectLst/>
              </a:rPr>
              <a:t> is an attempt to make a machine or network resource unavailable to its intended users, such as to temporarily or indefinitely interrupt or suspend services of a host connected to the </a:t>
            </a:r>
            <a:r>
              <a:rPr lang="en-US" dirty="0" smtClean="0">
                <a:effectLst/>
              </a:rPr>
              <a:t>Internet. </a:t>
            </a:r>
            <a:r>
              <a:rPr lang="en-US" dirty="0" smtClean="0"/>
              <a:t>Denial of Service denies legitimate users access to a server or services. The SYN flood attack is a common example of a network level denial of service attack. It is easy to lunch and difficult to track. The aim of the attack is to send more requests to a server than it can handle. The attack exploits a potential vulnerability in the TCP/IP connection establishment mechanism and floods the server’s pending connection queue.</a:t>
            </a:r>
          </a:p>
          <a:p>
            <a:r>
              <a:rPr lang="en-US" dirty="0" smtClean="0"/>
              <a:t>Countermeasure to prevent Denial of Service include:</a:t>
            </a:r>
          </a:p>
          <a:p>
            <a:r>
              <a:rPr lang="en-US" dirty="0" smtClean="0"/>
              <a:t>Apply the latest packs.</a:t>
            </a:r>
          </a:p>
          <a:p>
            <a:r>
              <a:rPr lang="en-US" dirty="0" smtClean="0"/>
              <a:t>Harden the TCP/IP stack by applying the appropriate registry setting to increase the size of the TCP connection queue, decrease the connection establish</a:t>
            </a:r>
            <a:endParaRPr lang="en-US" dirty="0"/>
          </a:p>
        </p:txBody>
      </p:sp>
    </p:spTree>
    <p:extLst>
      <p:ext uri="{BB962C8B-B14F-4D97-AF65-F5344CB8AC3E}">
        <p14:creationId xmlns:p14="http://schemas.microsoft.com/office/powerpoint/2010/main" val="212596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Host Threats and </a:t>
            </a:r>
            <a:r>
              <a:rPr lang="en-US" dirty="0" smtClean="0">
                <a:effectLst/>
              </a:rPr>
              <a:t>Countermeasures</a:t>
            </a:r>
            <a:endParaRPr lang="en-US" dirty="0"/>
          </a:p>
        </p:txBody>
      </p:sp>
      <p:sp>
        <p:nvSpPr>
          <p:cNvPr id="3" name="Content Placeholder 2"/>
          <p:cNvSpPr>
            <a:spLocks noGrp="1"/>
          </p:cNvSpPr>
          <p:nvPr>
            <p:ph idx="1"/>
          </p:nvPr>
        </p:nvSpPr>
        <p:spPr>
          <a:xfrm>
            <a:off x="167425" y="1378039"/>
            <a:ext cx="11771290" cy="5344733"/>
          </a:xfrm>
        </p:spPr>
        <p:txBody>
          <a:bodyPr anchor="ctr"/>
          <a:lstStyle/>
          <a:p>
            <a:r>
              <a:rPr lang="en-US" dirty="0">
                <a:effectLst/>
              </a:rPr>
              <a:t>Host threats are directed at the system software upon which your applications are built. This includes Windows 2000, Microsoft Windows Server 2003, Internet Information Services (IIS), the .NET Framework, and SQL Server depending upon the specific server role. Top host level threats include:</a:t>
            </a:r>
          </a:p>
          <a:p>
            <a:r>
              <a:rPr lang="en-US" b="1" dirty="0">
                <a:effectLst/>
              </a:rPr>
              <a:t>Viruses, Trojan horses, and worms</a:t>
            </a:r>
            <a:endParaRPr lang="en-US" dirty="0">
              <a:effectLst/>
            </a:endParaRPr>
          </a:p>
          <a:p>
            <a:r>
              <a:rPr lang="en-US" b="1" dirty="0" err="1">
                <a:effectLst/>
              </a:rPr>
              <a:t>Footprinting</a:t>
            </a:r>
            <a:endParaRPr lang="en-US" dirty="0">
              <a:effectLst/>
            </a:endParaRPr>
          </a:p>
          <a:p>
            <a:r>
              <a:rPr lang="en-US" b="1" dirty="0">
                <a:effectLst/>
              </a:rPr>
              <a:t>Profiling</a:t>
            </a:r>
            <a:endParaRPr lang="en-US" dirty="0">
              <a:effectLst/>
            </a:endParaRPr>
          </a:p>
          <a:p>
            <a:r>
              <a:rPr lang="en-US" b="1" dirty="0">
                <a:effectLst/>
              </a:rPr>
              <a:t>Password cracking</a:t>
            </a:r>
            <a:endParaRPr lang="en-US" dirty="0">
              <a:effectLst/>
            </a:endParaRPr>
          </a:p>
          <a:p>
            <a:r>
              <a:rPr lang="en-US" b="1" dirty="0">
                <a:effectLst/>
              </a:rPr>
              <a:t>Denial of service</a:t>
            </a:r>
            <a:endParaRPr lang="en-US" dirty="0">
              <a:effectLst/>
            </a:endParaRPr>
          </a:p>
          <a:p>
            <a:r>
              <a:rPr lang="en-US" b="1" dirty="0">
                <a:effectLst/>
              </a:rPr>
              <a:t>Arbitrary code execution</a:t>
            </a:r>
            <a:endParaRPr lang="en-US" dirty="0">
              <a:effectLst/>
            </a:endParaRPr>
          </a:p>
          <a:p>
            <a:r>
              <a:rPr lang="en-US" b="1" dirty="0">
                <a:effectLst/>
              </a:rPr>
              <a:t>Unauthorized </a:t>
            </a:r>
            <a:r>
              <a:rPr lang="en-US" b="1" dirty="0" smtClean="0">
                <a:effectLst/>
              </a:rPr>
              <a:t>access</a:t>
            </a:r>
            <a:endParaRPr lang="en-US" dirty="0">
              <a:effectLst/>
            </a:endParaRPr>
          </a:p>
        </p:txBody>
      </p:sp>
    </p:spTree>
    <p:extLst>
      <p:ext uri="{BB962C8B-B14F-4D97-AF65-F5344CB8AC3E}">
        <p14:creationId xmlns:p14="http://schemas.microsoft.com/office/powerpoint/2010/main" val="1126434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Viruses, Trojan Horses, and </a:t>
            </a:r>
            <a:r>
              <a:rPr lang="en-US" dirty="0" smtClean="0">
                <a:effectLst/>
              </a:rPr>
              <a:t>Worms</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77500" lnSpcReduction="20000"/>
          </a:bodyPr>
          <a:lstStyle/>
          <a:p>
            <a:r>
              <a:rPr lang="en-US" dirty="0" smtClean="0">
                <a:effectLst/>
              </a:rPr>
              <a:t>A </a:t>
            </a:r>
            <a:r>
              <a:rPr lang="en-US" dirty="0">
                <a:effectLst/>
              </a:rPr>
              <a:t>virus is a program that is designed to perform malicious acts and cause disruption to your operating system or applications. A Trojan horse resembles a virus except that the malicious code is contained inside what appears to be a harmless data file or executable program. A worm is similar to a Trojan horse except that it self-replicates from one server to another. Worms are difficult to detect because they do not regularly create files that can be seen. They are often noticed only when they begin to consume system resources because the system slows down or the execution of other programs halt. The Code Red Worm is one of the most notorious to afflict IIS; it relied upon a buffer overflow vulnerability in a particular ISAPI filter.</a:t>
            </a:r>
          </a:p>
          <a:p>
            <a:r>
              <a:rPr lang="en-US" dirty="0">
                <a:effectLst/>
              </a:rPr>
              <a:t>Although these three threats are actually attacks, together they pose a significant threat to Web applications, the hosts these applications live on, and the network used to deliver these applications. The success of these attacks on any system is possible through many vulnerabilities such as weak defaults, software bugs, user error, and inherent vulnerabilities in Internet protocols.</a:t>
            </a:r>
          </a:p>
          <a:p>
            <a:r>
              <a:rPr lang="en-US" b="1" dirty="0">
                <a:solidFill>
                  <a:srgbClr val="FF0000"/>
                </a:solidFill>
                <a:effectLst/>
              </a:rPr>
              <a:t>Countermeasures that you can use against viruses, Trojan horses, and worms include:</a:t>
            </a:r>
          </a:p>
          <a:p>
            <a:r>
              <a:rPr lang="en-US" b="1" dirty="0">
                <a:effectLst/>
              </a:rPr>
              <a:t>Stay current with the latest operating system service packs and software patches.</a:t>
            </a:r>
          </a:p>
          <a:p>
            <a:r>
              <a:rPr lang="en-US" b="1" dirty="0">
                <a:effectLst/>
              </a:rPr>
              <a:t>Block all unnecessary ports at the firewall and host.</a:t>
            </a:r>
          </a:p>
          <a:p>
            <a:r>
              <a:rPr lang="en-US" b="1" dirty="0">
                <a:effectLst/>
              </a:rPr>
              <a:t>Disable unused functionality including protocols and services.</a:t>
            </a:r>
          </a:p>
          <a:p>
            <a:r>
              <a:rPr lang="en-US" b="1" dirty="0">
                <a:effectLst/>
              </a:rPr>
              <a:t>Harden weak, default configuration settings</a:t>
            </a:r>
            <a:r>
              <a:rPr lang="en-US" dirty="0">
                <a:effectLst/>
              </a:rPr>
              <a:t>.</a:t>
            </a:r>
          </a:p>
        </p:txBody>
      </p:sp>
    </p:spTree>
    <p:extLst>
      <p:ext uri="{BB962C8B-B14F-4D97-AF65-F5344CB8AC3E}">
        <p14:creationId xmlns:p14="http://schemas.microsoft.com/office/powerpoint/2010/main" val="2551637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err="1" smtClean="0"/>
              <a:t>Footprinting</a:t>
            </a:r>
            <a:endParaRPr lang="en-US" dirty="0"/>
          </a:p>
        </p:txBody>
      </p:sp>
      <p:sp>
        <p:nvSpPr>
          <p:cNvPr id="3" name="Content Placeholder 2"/>
          <p:cNvSpPr>
            <a:spLocks noGrp="1"/>
          </p:cNvSpPr>
          <p:nvPr>
            <p:ph idx="1"/>
          </p:nvPr>
        </p:nvSpPr>
        <p:spPr>
          <a:xfrm>
            <a:off x="167425" y="1378039"/>
            <a:ext cx="11771290" cy="5344733"/>
          </a:xfrm>
        </p:spPr>
        <p:txBody>
          <a:bodyPr anchor="ctr">
            <a:normAutofit lnSpcReduction="10000"/>
          </a:bodyPr>
          <a:lstStyle/>
          <a:p>
            <a:r>
              <a:rPr lang="en-US" dirty="0" smtClean="0"/>
              <a:t>Examples </a:t>
            </a:r>
            <a:r>
              <a:rPr lang="en-US" dirty="0"/>
              <a:t>of </a:t>
            </a:r>
            <a:r>
              <a:rPr lang="en-US" dirty="0" err="1"/>
              <a:t>footprinting</a:t>
            </a:r>
            <a:r>
              <a:rPr lang="en-US" dirty="0"/>
              <a:t> are port scans, ping sweeps, and NetBIOS enumeration that can be used by attackers to glean valuable system-level information to help prepare for more significant attacks. The type of information potentially revealed by </a:t>
            </a:r>
            <a:r>
              <a:rPr lang="en-US" dirty="0" err="1"/>
              <a:t>footprinting</a:t>
            </a:r>
            <a:r>
              <a:rPr lang="en-US" dirty="0"/>
              <a:t> includes account details, operating system and other software versions, server names, and database schema details.</a:t>
            </a:r>
          </a:p>
          <a:p>
            <a:r>
              <a:rPr lang="en-US" b="1" dirty="0">
                <a:solidFill>
                  <a:srgbClr val="FF0000"/>
                </a:solidFill>
              </a:rPr>
              <a:t>Countermeasures to help prevent </a:t>
            </a:r>
            <a:r>
              <a:rPr lang="en-US" b="1" dirty="0" err="1">
                <a:solidFill>
                  <a:srgbClr val="FF0000"/>
                </a:solidFill>
              </a:rPr>
              <a:t>footprinting</a:t>
            </a:r>
            <a:r>
              <a:rPr lang="en-US" b="1" dirty="0">
                <a:solidFill>
                  <a:srgbClr val="FF0000"/>
                </a:solidFill>
              </a:rPr>
              <a:t> include:</a:t>
            </a:r>
          </a:p>
          <a:p>
            <a:r>
              <a:rPr lang="en-US" b="1" dirty="0"/>
              <a:t>Disable unnecessary protocols.</a:t>
            </a:r>
          </a:p>
          <a:p>
            <a:r>
              <a:rPr lang="en-US" b="1" dirty="0"/>
              <a:t>Lock down ports with the appropriate firewall configuration.</a:t>
            </a:r>
          </a:p>
          <a:p>
            <a:r>
              <a:rPr lang="en-US" b="1" dirty="0"/>
              <a:t>Use TCP/IP and </a:t>
            </a:r>
            <a:r>
              <a:rPr lang="en-US" b="1" dirty="0" err="1"/>
              <a:t>IPSec</a:t>
            </a:r>
            <a:r>
              <a:rPr lang="en-US" b="1" dirty="0"/>
              <a:t> filters for defense in depth.</a:t>
            </a:r>
          </a:p>
          <a:p>
            <a:r>
              <a:rPr lang="en-US" b="1" dirty="0"/>
              <a:t>Configure IIS to prevent information disclosure through banner grabbing.</a:t>
            </a:r>
          </a:p>
          <a:p>
            <a:r>
              <a:rPr lang="en-US" b="1" dirty="0"/>
              <a:t>Use an IDS that can be configured to pick up </a:t>
            </a:r>
            <a:r>
              <a:rPr lang="en-US" b="1" dirty="0" err="1"/>
              <a:t>footprinting</a:t>
            </a:r>
            <a:r>
              <a:rPr lang="en-US" b="1" dirty="0"/>
              <a:t> patterns and reject suspicious traffic</a:t>
            </a:r>
            <a:r>
              <a:rPr lang="en-US" b="1" dirty="0" smtClean="0"/>
              <a:t>.</a:t>
            </a:r>
            <a:endParaRPr lang="en-US" b="1" dirty="0"/>
          </a:p>
        </p:txBody>
      </p:sp>
    </p:spTree>
    <p:extLst>
      <p:ext uri="{BB962C8B-B14F-4D97-AF65-F5344CB8AC3E}">
        <p14:creationId xmlns:p14="http://schemas.microsoft.com/office/powerpoint/2010/main" val="1604173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Password </a:t>
            </a:r>
            <a:r>
              <a:rPr lang="en-US" dirty="0" smtClean="0">
                <a:effectLst/>
              </a:rPr>
              <a:t>Cracking</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92500" lnSpcReduction="10000"/>
          </a:bodyPr>
          <a:lstStyle/>
          <a:p>
            <a:r>
              <a:rPr lang="en-US" dirty="0" smtClean="0">
                <a:effectLst/>
              </a:rPr>
              <a:t>If </a:t>
            </a:r>
            <a:r>
              <a:rPr lang="en-US" dirty="0">
                <a:effectLst/>
              </a:rPr>
              <a:t>the attacker cannot establish an anonymous connection with the server, he or she will try to establish an authenticated connection. For this, the attacker must know a valid username and password combination. If you use default account names, you are giving the attacker a head start. Then the attacker only has to crack the account's password. The use of blank or weak passwords makes the attacker's job even easier.</a:t>
            </a:r>
          </a:p>
          <a:p>
            <a:r>
              <a:rPr lang="en-US" b="1" dirty="0">
                <a:solidFill>
                  <a:srgbClr val="FF0000"/>
                </a:solidFill>
                <a:effectLst/>
              </a:rPr>
              <a:t>Countermeasures to help prevent password cracking include:</a:t>
            </a:r>
          </a:p>
          <a:p>
            <a:r>
              <a:rPr lang="en-US" b="1" dirty="0">
                <a:effectLst/>
              </a:rPr>
              <a:t>Use strong passwords for all account types.</a:t>
            </a:r>
          </a:p>
          <a:p>
            <a:r>
              <a:rPr lang="en-US" b="1" dirty="0">
                <a:effectLst/>
              </a:rPr>
              <a:t>Apply lockout policies to end-user accounts to limit the number of retry attempts that can be used to guess the password.</a:t>
            </a:r>
          </a:p>
          <a:p>
            <a:r>
              <a:rPr lang="en-US" b="1" dirty="0">
                <a:effectLst/>
              </a:rPr>
              <a:t>Do not use default account names, and rename standard accounts such as the administrator's account and the anonymous Internet user account used by many Web applications.</a:t>
            </a:r>
          </a:p>
          <a:p>
            <a:r>
              <a:rPr lang="en-US" b="1" dirty="0">
                <a:effectLst/>
              </a:rPr>
              <a:t>Audit failed logins for patterns of password hacking attempts</a:t>
            </a:r>
            <a:r>
              <a:rPr lang="en-US" b="1" dirty="0" smtClean="0">
                <a:effectLst/>
              </a:rPr>
              <a:t>.</a:t>
            </a:r>
            <a:r>
              <a:rPr lang="en-US" dirty="0"/>
              <a:t/>
            </a:r>
            <a:br>
              <a:rPr lang="en-US" dirty="0"/>
            </a:br>
            <a:endParaRPr lang="en-US" dirty="0"/>
          </a:p>
        </p:txBody>
      </p:sp>
    </p:spTree>
    <p:extLst>
      <p:ext uri="{BB962C8B-B14F-4D97-AF65-F5344CB8AC3E}">
        <p14:creationId xmlns:p14="http://schemas.microsoft.com/office/powerpoint/2010/main" val="3942221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378039"/>
            <a:ext cx="11771290" cy="5344733"/>
          </a:xfrm>
        </p:spPr>
        <p:txBody>
          <a:bodyPr anchor="ctr">
            <a:noAutofit/>
          </a:bodyPr>
          <a:lstStyle/>
          <a:p>
            <a:pPr marL="0" indent="0">
              <a:buNone/>
            </a:pPr>
            <a:r>
              <a:rPr lang="en-US" sz="2400" b="1" dirty="0" smtClean="0"/>
              <a:t>Authorization: </a:t>
            </a:r>
          </a:p>
          <a:p>
            <a:r>
              <a:rPr lang="en-US" sz="2400" dirty="0" smtClean="0"/>
              <a:t>Authorization address the question: </a:t>
            </a:r>
            <a:r>
              <a:rPr lang="en-US" sz="2400" b="1" dirty="0" smtClean="0"/>
              <a:t>what can you do? </a:t>
            </a:r>
          </a:p>
          <a:p>
            <a:r>
              <a:rPr lang="en-US" sz="2400" dirty="0" smtClean="0"/>
              <a:t>It is the process that governs the resources and operations that the authenticated client is permitted to access resources include files, databases, tables, rows and so on. </a:t>
            </a:r>
          </a:p>
          <a:p>
            <a:r>
              <a:rPr lang="en-US" sz="2400" dirty="0" smtClean="0"/>
              <a:t>In other words,</a:t>
            </a:r>
            <a:r>
              <a:rPr lang="en-US" sz="2400" b="1" dirty="0" smtClean="0">
                <a:effectLst/>
              </a:rPr>
              <a:t> </a:t>
            </a:r>
            <a:r>
              <a:rPr lang="en-US" sz="2400" b="1" dirty="0">
                <a:effectLst/>
              </a:rPr>
              <a:t>Authorization</a:t>
            </a:r>
            <a:r>
              <a:rPr lang="en-US" sz="2400" dirty="0">
                <a:effectLst/>
              </a:rPr>
              <a:t> is the process of verifying that you have access to something. Gaining access to a resource (e.g. directory on a hard disk) because the permissions configured on it allow you access is </a:t>
            </a:r>
            <a:r>
              <a:rPr lang="en-US" sz="2400" b="1" dirty="0">
                <a:effectLst/>
              </a:rPr>
              <a:t>authorization</a:t>
            </a:r>
            <a:r>
              <a:rPr lang="en-US" sz="2400" dirty="0">
                <a:effectLst/>
              </a:rPr>
              <a:t>.</a:t>
            </a:r>
            <a:endParaRPr lang="en-US" sz="2400" b="1" dirty="0"/>
          </a:p>
        </p:txBody>
      </p:sp>
    </p:spTree>
    <p:extLst>
      <p:ext uri="{BB962C8B-B14F-4D97-AF65-F5344CB8AC3E}">
        <p14:creationId xmlns:p14="http://schemas.microsoft.com/office/powerpoint/2010/main" val="756493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Denial of </a:t>
            </a:r>
            <a:r>
              <a:rPr lang="en-US" dirty="0" smtClean="0">
                <a:effectLst/>
              </a:rPr>
              <a:t>Service</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92500" lnSpcReduction="20000"/>
          </a:bodyPr>
          <a:lstStyle/>
          <a:p>
            <a:r>
              <a:rPr lang="en-US" dirty="0" smtClean="0">
                <a:effectLst/>
              </a:rPr>
              <a:t>Denial </a:t>
            </a:r>
            <a:r>
              <a:rPr lang="en-US" dirty="0">
                <a:effectLst/>
              </a:rPr>
              <a:t>of service can be attained by many methods aimed at several targets within your infrastructure. At the host, an attacker can disrupt service by brute force against your application, or an attacker may know of a vulnerability that exists in the service your application is hosted in or in the operating system that runs your server.</a:t>
            </a:r>
          </a:p>
          <a:p>
            <a:r>
              <a:rPr lang="en-US" b="1" dirty="0">
                <a:solidFill>
                  <a:srgbClr val="FF0000"/>
                </a:solidFill>
                <a:effectLst/>
              </a:rPr>
              <a:t>Countermeasures to help prevent denial of service include:</a:t>
            </a:r>
          </a:p>
          <a:p>
            <a:r>
              <a:rPr lang="en-US" b="1" dirty="0">
                <a:effectLst/>
              </a:rPr>
              <a:t>Configure your applications, services, and operating system with denial of service in mind.</a:t>
            </a:r>
          </a:p>
          <a:p>
            <a:r>
              <a:rPr lang="en-US" b="1" dirty="0">
                <a:effectLst/>
              </a:rPr>
              <a:t>Stay current with patches and security updates.</a:t>
            </a:r>
          </a:p>
          <a:p>
            <a:r>
              <a:rPr lang="en-US" b="1" dirty="0">
                <a:effectLst/>
              </a:rPr>
              <a:t>Harden the TCP/IP stack against denial of service.</a:t>
            </a:r>
          </a:p>
          <a:p>
            <a:r>
              <a:rPr lang="en-US" b="1" dirty="0">
                <a:effectLst/>
              </a:rPr>
              <a:t>Make sure your account lockout policies cannot be exploited to lock out well known service accounts.</a:t>
            </a:r>
          </a:p>
          <a:p>
            <a:r>
              <a:rPr lang="en-US" b="1" dirty="0">
                <a:effectLst/>
              </a:rPr>
              <a:t>Make sure your application is capable of handling high volumes of traffic and that thresholds are in place to handle abnormally high loads.</a:t>
            </a:r>
          </a:p>
          <a:p>
            <a:r>
              <a:rPr lang="en-US" b="1" dirty="0">
                <a:effectLst/>
              </a:rPr>
              <a:t>Review your application's failover functionality.</a:t>
            </a:r>
          </a:p>
          <a:p>
            <a:r>
              <a:rPr lang="en-US" b="1" dirty="0">
                <a:effectLst/>
              </a:rPr>
              <a:t>Use an IDS that can detect potential denial of service attacks</a:t>
            </a:r>
            <a:r>
              <a:rPr lang="en-US" dirty="0" smtClean="0">
                <a:effectLst/>
              </a:rPr>
              <a:t>.</a:t>
            </a:r>
            <a:endParaRPr lang="en-US" dirty="0">
              <a:effectLst/>
            </a:endParaRPr>
          </a:p>
        </p:txBody>
      </p:sp>
    </p:spTree>
    <p:extLst>
      <p:ext uri="{BB962C8B-B14F-4D97-AF65-F5344CB8AC3E}">
        <p14:creationId xmlns:p14="http://schemas.microsoft.com/office/powerpoint/2010/main" val="3380463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Arbitrary Code </a:t>
            </a:r>
            <a:r>
              <a:rPr lang="en-US" dirty="0" smtClean="0">
                <a:effectLst/>
              </a:rPr>
              <a:t>Execution</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effectLst/>
              </a:rPr>
              <a:t>If </a:t>
            </a:r>
            <a:r>
              <a:rPr lang="en-US" dirty="0">
                <a:effectLst/>
              </a:rPr>
              <a:t>an attacker can execute malicious code on your server, the attacker can either compromise server resources or mount further attacks against downstream systems. The risks posed by arbitrary code execution increase if the server process under which the attacker's code runs is over-privileged. Common vulnerabilities include weak IIS configuration and unpatched servers that allow path traversal and buffer overflow attacks, both of which can lead to arbitrary code execution.</a:t>
            </a:r>
          </a:p>
          <a:p>
            <a:r>
              <a:rPr lang="en-US" b="1" dirty="0">
                <a:solidFill>
                  <a:srgbClr val="FF0000"/>
                </a:solidFill>
                <a:effectLst/>
              </a:rPr>
              <a:t>Countermeasures to help prevent arbitrary code execution include:</a:t>
            </a:r>
          </a:p>
          <a:p>
            <a:r>
              <a:rPr lang="en-US" b="1" dirty="0">
                <a:effectLst/>
              </a:rPr>
              <a:t>Configure IIS to reject URLs with "../" to prevent path traversal.</a:t>
            </a:r>
          </a:p>
          <a:p>
            <a:r>
              <a:rPr lang="en-US" b="1" dirty="0">
                <a:effectLst/>
              </a:rPr>
              <a:t>Lock down system commands and utilities with restricted ACLs.</a:t>
            </a:r>
          </a:p>
          <a:p>
            <a:r>
              <a:rPr lang="en-US" b="1" dirty="0">
                <a:effectLst/>
              </a:rPr>
              <a:t>Stay current with patches and updates to ensure that newly discovered buffer overflows are speedily patched</a:t>
            </a:r>
            <a:r>
              <a:rPr lang="en-US" b="1" dirty="0" smtClean="0">
                <a:effectLst/>
              </a:rPr>
              <a:t>.</a:t>
            </a:r>
            <a:endParaRPr lang="en-US" b="1" dirty="0">
              <a:effectLst/>
            </a:endParaRPr>
          </a:p>
        </p:txBody>
      </p:sp>
    </p:spTree>
    <p:extLst>
      <p:ext uri="{BB962C8B-B14F-4D97-AF65-F5344CB8AC3E}">
        <p14:creationId xmlns:p14="http://schemas.microsoft.com/office/powerpoint/2010/main" val="492601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smtClean="0">
                <a:effectLst/>
              </a:rPr>
              <a:t>Unauthorized Access</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400" dirty="0" smtClean="0">
                <a:effectLst/>
              </a:rPr>
              <a:t>Inadequate </a:t>
            </a:r>
            <a:r>
              <a:rPr lang="en-US" sz="2400" dirty="0">
                <a:effectLst/>
              </a:rPr>
              <a:t>access controls could allow an unauthorized user to access restricted information or perform restricted operations. Common vulnerabilities include weak IIS Web access controls, including Web permissions and weak NTFS permissions.</a:t>
            </a:r>
          </a:p>
          <a:p>
            <a:r>
              <a:rPr lang="en-US" sz="2400" b="1" dirty="0">
                <a:solidFill>
                  <a:srgbClr val="FF0000"/>
                </a:solidFill>
                <a:effectLst/>
              </a:rPr>
              <a:t>Countermeasures to help prevent unauthorized access include:</a:t>
            </a:r>
          </a:p>
          <a:p>
            <a:r>
              <a:rPr lang="en-US" sz="2400" b="1" dirty="0">
                <a:effectLst/>
              </a:rPr>
              <a:t>Configure secure Web permissions.</a:t>
            </a:r>
          </a:p>
          <a:p>
            <a:r>
              <a:rPr lang="en-US" sz="2400" b="1" dirty="0">
                <a:effectLst/>
              </a:rPr>
              <a:t>Lock down files and folders with restricted NTFS permissions.</a:t>
            </a:r>
          </a:p>
          <a:p>
            <a:r>
              <a:rPr lang="en-US" sz="2400" b="1" dirty="0">
                <a:effectLst/>
              </a:rPr>
              <a:t>Use .NET Framework access control mechanisms within your ASP.NET applications, including URL authorization and principal permission demands</a:t>
            </a:r>
            <a:r>
              <a:rPr lang="en-US" sz="2400" b="1" dirty="0" smtClean="0">
                <a:effectLst/>
              </a:rPr>
              <a:t>.</a:t>
            </a:r>
            <a:endParaRPr lang="en-US" sz="2400" b="1" dirty="0">
              <a:effectLst/>
            </a:endParaRPr>
          </a:p>
        </p:txBody>
      </p:sp>
    </p:spTree>
    <p:extLst>
      <p:ext uri="{BB962C8B-B14F-4D97-AF65-F5344CB8AC3E}">
        <p14:creationId xmlns:p14="http://schemas.microsoft.com/office/powerpoint/2010/main" val="4095173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Application Threats and </a:t>
            </a:r>
            <a:r>
              <a:rPr lang="en-US" dirty="0" smtClean="0"/>
              <a:t>Countermeasures</a:t>
            </a:r>
            <a:endParaRPr lang="en-US" dirty="0"/>
          </a:p>
        </p:txBody>
      </p:sp>
      <p:sp>
        <p:nvSpPr>
          <p:cNvPr id="3" name="Content Placeholder 2"/>
          <p:cNvSpPr>
            <a:spLocks noGrp="1"/>
          </p:cNvSpPr>
          <p:nvPr>
            <p:ph idx="1"/>
          </p:nvPr>
        </p:nvSpPr>
        <p:spPr>
          <a:xfrm>
            <a:off x="167425" y="1378039"/>
            <a:ext cx="4069724" cy="5344733"/>
          </a:xfrm>
        </p:spPr>
        <p:txBody>
          <a:bodyPr anchor="ctr">
            <a:normAutofit lnSpcReduction="10000"/>
          </a:bodyPr>
          <a:lstStyle/>
          <a:p>
            <a:r>
              <a:rPr lang="en-US" dirty="0" smtClean="0"/>
              <a:t>A </a:t>
            </a:r>
            <a:r>
              <a:rPr lang="en-US" dirty="0"/>
              <a:t>good way to analyze application-level threats is to organize them by application vulnerability category. The various categories used in the subsequent sections of this chapter and throughout the guide, together with the main threats to your application, are summarized in </a:t>
            </a:r>
            <a:r>
              <a:rPr lang="en-US" dirty="0" smtClean="0"/>
              <a:t>Table</a:t>
            </a:r>
            <a:endParaRPr lang="en-US" dirty="0"/>
          </a:p>
          <a:p>
            <a:r>
              <a:rPr lang="en-US" dirty="0" smtClean="0"/>
              <a:t>Threats </a:t>
            </a:r>
            <a:r>
              <a:rPr lang="en-US" dirty="0"/>
              <a:t>by Application Vulnerability </a:t>
            </a:r>
            <a:r>
              <a:rPr lang="en-US" dirty="0" smtClean="0"/>
              <a:t>Category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7069322"/>
              </p:ext>
            </p:extLst>
          </p:nvPr>
        </p:nvGraphicFramePr>
        <p:xfrm>
          <a:off x="4340180" y="1378040"/>
          <a:ext cx="7688688" cy="5227944"/>
        </p:xfrm>
        <a:graphic>
          <a:graphicData uri="http://schemas.openxmlformats.org/drawingml/2006/table">
            <a:tbl>
              <a:tblPr/>
              <a:tblGrid>
                <a:gridCol w="2608418">
                  <a:extLst>
                    <a:ext uri="{9D8B030D-6E8A-4147-A177-3AD203B41FA5}">
                      <a16:colId xmlns:a16="http://schemas.microsoft.com/office/drawing/2014/main" val="20000"/>
                    </a:ext>
                  </a:extLst>
                </a:gridCol>
                <a:gridCol w="5080270">
                  <a:extLst>
                    <a:ext uri="{9D8B030D-6E8A-4147-A177-3AD203B41FA5}">
                      <a16:colId xmlns:a16="http://schemas.microsoft.com/office/drawing/2014/main" val="20001"/>
                    </a:ext>
                  </a:extLst>
                </a:gridCol>
              </a:tblGrid>
              <a:tr h="555434">
                <a:tc>
                  <a:txBody>
                    <a:bodyPr/>
                    <a:lstStyle/>
                    <a:p>
                      <a:pPr algn="l"/>
                      <a:r>
                        <a:rPr lang="en-US" sz="1800" b="1" dirty="0">
                          <a:solidFill>
                            <a:srgbClr val="C00000"/>
                          </a:solidFill>
                          <a:effectLst/>
                        </a:rPr>
                        <a:t>Category</a:t>
                      </a:r>
                    </a:p>
                  </a:txBody>
                  <a:tcPr marL="62322" marR="62322" marT="77903" marB="77903"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800" b="1" dirty="0">
                          <a:solidFill>
                            <a:srgbClr val="C00000"/>
                          </a:solidFill>
                          <a:effectLst/>
                        </a:rPr>
                        <a:t>Threats</a:t>
                      </a:r>
                    </a:p>
                  </a:txBody>
                  <a:tcPr marL="62322" marR="62322" marT="77903" marB="77903"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885743">
                <a:tc>
                  <a:txBody>
                    <a:bodyPr/>
                    <a:lstStyle/>
                    <a:p>
                      <a:pPr fontAlgn="t"/>
                      <a:r>
                        <a:rPr lang="en-US" sz="1800" b="1" dirty="0">
                          <a:solidFill>
                            <a:schemeClr val="tx1"/>
                          </a:solidFill>
                          <a:effectLst/>
                        </a:rPr>
                        <a:t>Input validation</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1" dirty="0">
                          <a:solidFill>
                            <a:schemeClr val="tx1"/>
                          </a:solidFill>
                          <a:effectLst/>
                        </a:rPr>
                        <a:t>Buffer overflow; cross-site scripting; SQL </a:t>
                      </a:r>
                      <a:r>
                        <a:rPr lang="en-US" sz="1800" b="1" dirty="0" smtClean="0">
                          <a:solidFill>
                            <a:schemeClr val="tx1"/>
                          </a:solidFill>
                          <a:effectLst/>
                        </a:rPr>
                        <a:t>injection</a:t>
                      </a:r>
                      <a:endParaRPr lang="en-US" sz="1800" b="1" dirty="0">
                        <a:solidFill>
                          <a:schemeClr val="tx1"/>
                        </a:solidFill>
                        <a:effectLst/>
                      </a:endParaRP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915249">
                <a:tc>
                  <a:txBody>
                    <a:bodyPr/>
                    <a:lstStyle/>
                    <a:p>
                      <a:pPr fontAlgn="t"/>
                      <a:r>
                        <a:rPr lang="en-US" sz="1800" b="1" dirty="0">
                          <a:solidFill>
                            <a:schemeClr val="tx1"/>
                          </a:solidFill>
                          <a:effectLst/>
                        </a:rPr>
                        <a:t>Authentication</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1" dirty="0">
                          <a:solidFill>
                            <a:schemeClr val="tx1"/>
                          </a:solidFill>
                          <a:effectLst/>
                        </a:rPr>
                        <a:t>Network eavesdropping; brute force attacks</a:t>
                      </a:r>
                      <a:r>
                        <a:rPr lang="en-US" sz="1800" b="1" dirty="0" smtClean="0">
                          <a:solidFill>
                            <a:schemeClr val="tx1"/>
                          </a:solidFill>
                          <a:effectLst/>
                        </a:rPr>
                        <a:t>; dictionary </a:t>
                      </a:r>
                      <a:r>
                        <a:rPr lang="en-US" sz="1800" b="1" dirty="0">
                          <a:solidFill>
                            <a:schemeClr val="tx1"/>
                          </a:solidFill>
                          <a:effectLst/>
                        </a:rPr>
                        <a:t>attacks; cookie replay; credential theft</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915249">
                <a:tc>
                  <a:txBody>
                    <a:bodyPr/>
                    <a:lstStyle/>
                    <a:p>
                      <a:pPr fontAlgn="t"/>
                      <a:r>
                        <a:rPr lang="en-US" sz="1800" b="1">
                          <a:solidFill>
                            <a:schemeClr val="tx1"/>
                          </a:solidFill>
                          <a:effectLst/>
                        </a:rPr>
                        <a:t>Authorization</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1" dirty="0">
                          <a:solidFill>
                            <a:schemeClr val="tx1"/>
                          </a:solidFill>
                          <a:effectLst/>
                        </a:rPr>
                        <a:t>Elevation of privilege; disclosure of confidential data; data </a:t>
                      </a:r>
                      <a:r>
                        <a:rPr lang="en-US" sz="1800" b="1" dirty="0" smtClean="0">
                          <a:solidFill>
                            <a:schemeClr val="tx1"/>
                          </a:solidFill>
                          <a:effectLst/>
                        </a:rPr>
                        <a:t>tampering(to</a:t>
                      </a:r>
                      <a:r>
                        <a:rPr lang="en-US" sz="1800" b="1" baseline="0" dirty="0" smtClean="0">
                          <a:solidFill>
                            <a:schemeClr val="tx1"/>
                          </a:solidFill>
                          <a:effectLst/>
                        </a:rPr>
                        <a:t> make </a:t>
                      </a:r>
                      <a:r>
                        <a:rPr lang="en-US" sz="1800" b="1" dirty="0" smtClean="0">
                          <a:solidFill>
                            <a:schemeClr val="tx1"/>
                          </a:solidFill>
                          <a:effectLst/>
                        </a:rPr>
                        <a:t>change); luring(attract) </a:t>
                      </a:r>
                      <a:r>
                        <a:rPr lang="en-US" sz="1800" b="1" dirty="0">
                          <a:solidFill>
                            <a:schemeClr val="tx1"/>
                          </a:solidFill>
                          <a:effectLst/>
                        </a:rPr>
                        <a:t>attacks</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1892752">
                <a:tc>
                  <a:txBody>
                    <a:bodyPr/>
                    <a:lstStyle/>
                    <a:p>
                      <a:pPr fontAlgn="t"/>
                      <a:r>
                        <a:rPr lang="en-US" sz="1800" b="1" dirty="0">
                          <a:solidFill>
                            <a:schemeClr val="tx1"/>
                          </a:solidFill>
                          <a:effectLst/>
                        </a:rPr>
                        <a:t>Configuration management</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800" b="1" dirty="0">
                          <a:solidFill>
                            <a:schemeClr val="tx1"/>
                          </a:solidFill>
                          <a:effectLst/>
                        </a:rPr>
                        <a:t>Unauthorized access to administration interfaces; unauthorized access to configuration stores; retrieval of clear text configuration data; lack of individual accountability; over-privileged process and service accounts</a:t>
                      </a:r>
                    </a:p>
                  </a:txBody>
                  <a:tcPr marL="62322" marR="62322" marT="77903" marB="77903">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8618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Application Threats and Countermeasures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4657663"/>
              </p:ext>
            </p:extLst>
          </p:nvPr>
        </p:nvGraphicFramePr>
        <p:xfrm>
          <a:off x="360607" y="1695926"/>
          <a:ext cx="11578107" cy="4807904"/>
        </p:xfrm>
        <a:graphic>
          <a:graphicData uri="http://schemas.openxmlformats.org/drawingml/2006/table">
            <a:tbl>
              <a:tblPr/>
              <a:tblGrid>
                <a:gridCol w="2812527">
                  <a:extLst>
                    <a:ext uri="{9D8B030D-6E8A-4147-A177-3AD203B41FA5}">
                      <a16:colId xmlns:a16="http://schemas.microsoft.com/office/drawing/2014/main" val="20000"/>
                    </a:ext>
                  </a:extLst>
                </a:gridCol>
                <a:gridCol w="8765580">
                  <a:extLst>
                    <a:ext uri="{9D8B030D-6E8A-4147-A177-3AD203B41FA5}">
                      <a16:colId xmlns:a16="http://schemas.microsoft.com/office/drawing/2014/main" val="20001"/>
                    </a:ext>
                  </a:extLst>
                </a:gridCol>
              </a:tblGrid>
              <a:tr h="669594">
                <a:tc>
                  <a:txBody>
                    <a:bodyPr/>
                    <a:lstStyle/>
                    <a:p>
                      <a:pPr fontAlgn="t"/>
                      <a:r>
                        <a:rPr lang="en-US" sz="2000" b="1" dirty="0">
                          <a:solidFill>
                            <a:srgbClr val="FFFF00"/>
                          </a:solidFill>
                          <a:effectLst/>
                        </a:rPr>
                        <a:t>Sensitive data</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a:solidFill>
                            <a:srgbClr val="FFFF00"/>
                          </a:solidFill>
                          <a:effectLst/>
                        </a:rPr>
                        <a:t>Access sensitive data in storage; network eavesdropping; data tampering</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669594">
                <a:tc>
                  <a:txBody>
                    <a:bodyPr/>
                    <a:lstStyle/>
                    <a:p>
                      <a:pPr fontAlgn="t"/>
                      <a:r>
                        <a:rPr lang="en-US" sz="2000" b="1">
                          <a:solidFill>
                            <a:srgbClr val="FFFF00"/>
                          </a:solidFill>
                          <a:effectLst/>
                        </a:rPr>
                        <a:t>Session management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a:solidFill>
                            <a:srgbClr val="FFFF00"/>
                          </a:solidFill>
                          <a:effectLst/>
                        </a:rPr>
                        <a:t>Session hijacking; session replay; man in the middle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669594">
                <a:tc>
                  <a:txBody>
                    <a:bodyPr/>
                    <a:lstStyle/>
                    <a:p>
                      <a:pPr fontAlgn="t"/>
                      <a:r>
                        <a:rPr lang="en-US" sz="2000" b="1">
                          <a:solidFill>
                            <a:srgbClr val="FFFF00"/>
                          </a:solidFill>
                          <a:effectLst/>
                        </a:rPr>
                        <a:t>Cryptography</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a:solidFill>
                            <a:srgbClr val="FFFF00"/>
                          </a:solidFill>
                          <a:effectLst/>
                        </a:rPr>
                        <a:t>Poor key generation or key management; weak or custom encryption</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1064764">
                <a:tc>
                  <a:txBody>
                    <a:bodyPr/>
                    <a:lstStyle/>
                    <a:p>
                      <a:pPr fontAlgn="t"/>
                      <a:r>
                        <a:rPr lang="en-US" sz="2000" b="1">
                          <a:solidFill>
                            <a:srgbClr val="FFFF00"/>
                          </a:solidFill>
                          <a:effectLst/>
                        </a:rPr>
                        <a:t>Parameter manipulation</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a:solidFill>
                            <a:srgbClr val="FFFF00"/>
                          </a:solidFill>
                          <a:effectLst/>
                        </a:rPr>
                        <a:t>Query string manipulation; form field manipulation; cookie manipulation; HTTP header manipulation</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669594">
                <a:tc>
                  <a:txBody>
                    <a:bodyPr/>
                    <a:lstStyle/>
                    <a:p>
                      <a:pPr fontAlgn="t"/>
                      <a:r>
                        <a:rPr lang="en-US" sz="2000" b="1">
                          <a:solidFill>
                            <a:srgbClr val="FFFF00"/>
                          </a:solidFill>
                          <a:effectLst/>
                        </a:rPr>
                        <a:t>Exception management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a:solidFill>
                            <a:srgbClr val="FFFF00"/>
                          </a:solidFill>
                          <a:effectLst/>
                        </a:rPr>
                        <a:t>Information disclosure; denial of service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r h="1064764">
                <a:tc>
                  <a:txBody>
                    <a:bodyPr/>
                    <a:lstStyle/>
                    <a:p>
                      <a:pPr fontAlgn="t"/>
                      <a:r>
                        <a:rPr lang="en-US" sz="2000" b="1">
                          <a:solidFill>
                            <a:srgbClr val="FFFF00"/>
                          </a:solidFill>
                          <a:effectLst/>
                        </a:rPr>
                        <a:t>Auditing and logging</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2000" b="1" dirty="0">
                          <a:solidFill>
                            <a:srgbClr val="FFFF00"/>
                          </a:solidFill>
                          <a:effectLst/>
                        </a:rPr>
                        <a:t>User denies performing an operation; attacker exploits an application without trace; attacker covers his or her tracks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2640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b="0" dirty="0">
                <a:effectLst/>
              </a:rPr>
              <a:t>Configuration </a:t>
            </a:r>
            <a:r>
              <a:rPr lang="en-US" b="0" dirty="0" smtClean="0">
                <a:effectLst/>
              </a:rPr>
              <a:t>Management</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t>Many </a:t>
            </a:r>
            <a:r>
              <a:rPr lang="en-US" dirty="0"/>
              <a:t>applications support configuration management interfaces and functionality to allow operators and administrators to change configuration parameters, update Web site content, and to perform routine maintenance. Top configuration management threats include:</a:t>
            </a:r>
          </a:p>
          <a:p>
            <a:r>
              <a:rPr lang="en-US" b="1" dirty="0"/>
              <a:t>Unauthorized access to administration interfaces</a:t>
            </a:r>
          </a:p>
          <a:p>
            <a:r>
              <a:rPr lang="en-US" b="1" dirty="0"/>
              <a:t>Unauthorized access to configuration stores</a:t>
            </a:r>
          </a:p>
          <a:p>
            <a:r>
              <a:rPr lang="en-US" b="1" dirty="0"/>
              <a:t>Retrieval of plaintext configuration secrets</a:t>
            </a:r>
          </a:p>
          <a:p>
            <a:r>
              <a:rPr lang="en-US" b="1" dirty="0"/>
              <a:t>Lack of individual accountability</a:t>
            </a:r>
          </a:p>
          <a:p>
            <a:r>
              <a:rPr lang="en-US" b="1" dirty="0"/>
              <a:t>Over-privileged process and service accounts</a:t>
            </a:r>
          </a:p>
        </p:txBody>
      </p:sp>
    </p:spTree>
    <p:extLst>
      <p:ext uri="{BB962C8B-B14F-4D97-AF65-F5344CB8AC3E}">
        <p14:creationId xmlns:p14="http://schemas.microsoft.com/office/powerpoint/2010/main" val="3690044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Unauthorized Access to Administration </a:t>
            </a:r>
            <a:r>
              <a:rPr lang="en-US" dirty="0" smtClean="0"/>
              <a:t>Interfaces</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85000" lnSpcReduction="10000"/>
          </a:bodyPr>
          <a:lstStyle/>
          <a:p>
            <a:r>
              <a:rPr lang="en-US" dirty="0" smtClean="0"/>
              <a:t>Administration </a:t>
            </a:r>
            <a:r>
              <a:rPr lang="en-US" dirty="0"/>
              <a:t>interfaces are often provided through additional Web pages or separate Web applications that allow administrators, operators, and content developers to managed site content and configuration. Administration interfaces such as these should be available only to restricted and authorized users. Malicious users able to access a configuration management function can potentially deface the Web site, access downstream systems and databases, or take the application out of action altogether by corrupting configuration data.</a:t>
            </a:r>
          </a:p>
          <a:p>
            <a:r>
              <a:rPr lang="en-US" b="1" dirty="0">
                <a:solidFill>
                  <a:srgbClr val="C00000"/>
                </a:solidFill>
              </a:rPr>
              <a:t>Countermeasures to prevent unauthorized access to administration interfaces include:</a:t>
            </a:r>
          </a:p>
          <a:p>
            <a:r>
              <a:rPr lang="en-US" b="1" dirty="0"/>
              <a:t>Minimize the number of administration interfaces.</a:t>
            </a:r>
          </a:p>
          <a:p>
            <a:r>
              <a:rPr lang="en-US" b="1" dirty="0"/>
              <a:t>Use strong authentication, for example, by using certificates.</a:t>
            </a:r>
          </a:p>
          <a:p>
            <a:r>
              <a:rPr lang="en-US" b="1" dirty="0"/>
              <a:t>Use strong authorization with multiple gatekeepers.</a:t>
            </a:r>
          </a:p>
          <a:p>
            <a:r>
              <a:rPr lang="en-US" b="1" dirty="0"/>
              <a:t>Consider supporting only local administration. If remote administration is absolutely essential, use encrypted channels, for example, with VPN technology or SSL, because of the sensitive nature of the data passed over administrative interfaces. To further reduce risk, also consider using </a:t>
            </a:r>
            <a:r>
              <a:rPr lang="en-US" b="1" dirty="0" err="1"/>
              <a:t>IPSec</a:t>
            </a:r>
            <a:r>
              <a:rPr lang="en-US" b="1" dirty="0"/>
              <a:t> policies to limit remote administration to computers on the internal network.</a:t>
            </a:r>
          </a:p>
        </p:txBody>
      </p:sp>
    </p:spTree>
    <p:extLst>
      <p:ext uri="{BB962C8B-B14F-4D97-AF65-F5344CB8AC3E}">
        <p14:creationId xmlns:p14="http://schemas.microsoft.com/office/powerpoint/2010/main" val="3931670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Unauthorized Access to Configuration </a:t>
            </a:r>
            <a:r>
              <a:rPr lang="en-US" dirty="0" smtClean="0"/>
              <a:t>Stores</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t>Because </a:t>
            </a:r>
            <a:r>
              <a:rPr lang="en-US" dirty="0"/>
              <a:t>of the sensitive nature of the data maintained in configuration stores, you should ensure that the stores are adequately secured.</a:t>
            </a:r>
          </a:p>
          <a:p>
            <a:r>
              <a:rPr lang="en-US" dirty="0"/>
              <a:t>Countermeasures to protect configuration stores include:</a:t>
            </a:r>
          </a:p>
          <a:p>
            <a:r>
              <a:rPr lang="en-US" dirty="0"/>
              <a:t>Configure restricted ACLs on text-based configuration files such as </a:t>
            </a:r>
            <a:r>
              <a:rPr lang="en-US" dirty="0" err="1"/>
              <a:t>Machine.config</a:t>
            </a:r>
            <a:r>
              <a:rPr lang="en-US" dirty="0"/>
              <a:t> and </a:t>
            </a:r>
            <a:r>
              <a:rPr lang="en-US" dirty="0" err="1"/>
              <a:t>Web.config</a:t>
            </a:r>
            <a:r>
              <a:rPr lang="en-US" dirty="0"/>
              <a:t>.</a:t>
            </a:r>
          </a:p>
          <a:p>
            <a:r>
              <a:rPr lang="en-US" dirty="0"/>
              <a:t>Keep custom configuration stores outside of the Web space. This removes the potential to download Web server configurations to exploit their vulnerabilities.</a:t>
            </a:r>
          </a:p>
        </p:txBody>
      </p:sp>
    </p:spTree>
    <p:extLst>
      <p:ext uri="{BB962C8B-B14F-4D97-AF65-F5344CB8AC3E}">
        <p14:creationId xmlns:p14="http://schemas.microsoft.com/office/powerpoint/2010/main" val="2371259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Sensitive </a:t>
            </a:r>
            <a:r>
              <a:rPr lang="en-US" dirty="0" smtClean="0"/>
              <a:t>Data</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85000" lnSpcReduction="20000"/>
          </a:bodyPr>
          <a:lstStyle/>
          <a:p>
            <a:r>
              <a:rPr lang="en-US" dirty="0" smtClean="0"/>
              <a:t>Sensitive </a:t>
            </a:r>
            <a:r>
              <a:rPr lang="en-US" dirty="0"/>
              <a:t>data is subject to a variety of threats. Attacks that attempt to view or modify sensitive data can target persistent data stores and networks. Top threats to sensitive data include:</a:t>
            </a:r>
          </a:p>
          <a:p>
            <a:r>
              <a:rPr lang="en-US" dirty="0"/>
              <a:t>Access to sensitive data in storage</a:t>
            </a:r>
          </a:p>
          <a:p>
            <a:r>
              <a:rPr lang="en-US" dirty="0"/>
              <a:t>Network eavesdropping</a:t>
            </a:r>
          </a:p>
          <a:p>
            <a:r>
              <a:rPr lang="en-US" dirty="0"/>
              <a:t>Data tampering</a:t>
            </a:r>
          </a:p>
          <a:p>
            <a:r>
              <a:rPr lang="en-US" b="1" dirty="0"/>
              <a:t>Access to Sensitive Data in Storage</a:t>
            </a:r>
          </a:p>
          <a:p>
            <a:r>
              <a:rPr lang="en-US" dirty="0"/>
              <a:t>You must secure sensitive data in storage to prevent a user  malicious or otherwise  from gaining access to and reading the data.</a:t>
            </a:r>
          </a:p>
          <a:p>
            <a:r>
              <a:rPr lang="en-US" dirty="0"/>
              <a:t>Countermeasures to protect sensitive data in storage include:</a:t>
            </a:r>
          </a:p>
          <a:p>
            <a:r>
              <a:rPr lang="en-US" dirty="0"/>
              <a:t>Use restricted ACLs on the persistent data stores that contain sensitive data.</a:t>
            </a:r>
          </a:p>
          <a:p>
            <a:r>
              <a:rPr lang="en-US" dirty="0"/>
              <a:t>Store encrypted data.</a:t>
            </a:r>
          </a:p>
          <a:p>
            <a:r>
              <a:rPr lang="en-US" dirty="0"/>
              <a:t>Use identity and role-based authorization to ensure that only the user or users with the appropriate level of authority are allowed access to sensitive data. Use role-based security to differentiate between users who can view data and users who can modify data.</a:t>
            </a:r>
          </a:p>
        </p:txBody>
      </p:sp>
    </p:spTree>
    <p:extLst>
      <p:ext uri="{BB962C8B-B14F-4D97-AF65-F5344CB8AC3E}">
        <p14:creationId xmlns:p14="http://schemas.microsoft.com/office/powerpoint/2010/main" val="890753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Network </a:t>
            </a:r>
            <a:r>
              <a:rPr lang="en-US" dirty="0" smtClean="0"/>
              <a:t>Eavesdropping</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t>The </a:t>
            </a:r>
            <a:r>
              <a:rPr lang="en-US" dirty="0"/>
              <a:t>HTTP data for Web application travels across networks in plaintext and is subject to network eavesdropping attacks, where an attacker uses network monitoring software to capture and potentially modify sensitive data.</a:t>
            </a:r>
          </a:p>
          <a:p>
            <a:r>
              <a:rPr lang="en-US" dirty="0"/>
              <a:t>Countermeasures to prevent network eavesdropping and to provide privacy include:</a:t>
            </a:r>
          </a:p>
          <a:p>
            <a:r>
              <a:rPr lang="en-US" dirty="0"/>
              <a:t>Encrypt the data.</a:t>
            </a:r>
          </a:p>
          <a:p>
            <a:r>
              <a:rPr lang="en-US" dirty="0"/>
              <a:t>Use an encrypted communication channel, for example, SSL.</a:t>
            </a:r>
          </a:p>
        </p:txBody>
      </p:sp>
    </p:spTree>
    <p:extLst>
      <p:ext uri="{BB962C8B-B14F-4D97-AF65-F5344CB8AC3E}">
        <p14:creationId xmlns:p14="http://schemas.microsoft.com/office/powerpoint/2010/main" val="2442024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sz="2400" b="1" dirty="0" smtClean="0"/>
              <a:t>Auditing : </a:t>
            </a:r>
          </a:p>
          <a:p>
            <a:r>
              <a:rPr lang="en-US" sz="2400" dirty="0" smtClean="0"/>
              <a:t>Effective auditing and logging is the key to non-repudiation. </a:t>
            </a:r>
          </a:p>
          <a:p>
            <a:r>
              <a:rPr lang="en-US" sz="2400" dirty="0" smtClean="0"/>
              <a:t>Non- repudiation guarantees that a user cannot deny performing an operation or initiating a transaction. </a:t>
            </a:r>
          </a:p>
          <a:p>
            <a:r>
              <a:rPr lang="en-US" sz="2400" dirty="0" smtClean="0"/>
              <a:t>For Example, in an ecommerce system, non-</a:t>
            </a:r>
            <a:r>
              <a:rPr lang="en-US" sz="2400" dirty="0" err="1" smtClean="0"/>
              <a:t>repudation</a:t>
            </a:r>
            <a:r>
              <a:rPr lang="en-US" sz="2400" dirty="0" smtClean="0"/>
              <a:t> mechanisms are required to make sure that a consumer cannot deny ordering 100 copies if a particular book.</a:t>
            </a:r>
          </a:p>
        </p:txBody>
      </p:sp>
    </p:spTree>
    <p:extLst>
      <p:ext uri="{BB962C8B-B14F-4D97-AF65-F5344CB8AC3E}">
        <p14:creationId xmlns:p14="http://schemas.microsoft.com/office/powerpoint/2010/main" val="1908970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Data </a:t>
            </a:r>
            <a:r>
              <a:rPr lang="en-US" dirty="0" smtClean="0">
                <a:effectLst/>
              </a:rPr>
              <a:t>Tampering</a:t>
            </a:r>
            <a:endParaRPr lang="en-US" dirty="0"/>
          </a:p>
        </p:txBody>
      </p:sp>
      <p:sp>
        <p:nvSpPr>
          <p:cNvPr id="3" name="Content Placeholder 2"/>
          <p:cNvSpPr>
            <a:spLocks noGrp="1"/>
          </p:cNvSpPr>
          <p:nvPr>
            <p:ph idx="1"/>
          </p:nvPr>
        </p:nvSpPr>
        <p:spPr>
          <a:xfrm>
            <a:off x="167425" y="1378039"/>
            <a:ext cx="11771290" cy="5344733"/>
          </a:xfrm>
        </p:spPr>
        <p:txBody>
          <a:bodyPr anchor="ctr">
            <a:normAutofit lnSpcReduction="10000"/>
          </a:bodyPr>
          <a:lstStyle/>
          <a:p>
            <a:r>
              <a:rPr lang="en-US" dirty="0" smtClean="0">
                <a:effectLst/>
              </a:rPr>
              <a:t>Data </a:t>
            </a:r>
            <a:r>
              <a:rPr lang="en-US" dirty="0">
                <a:effectLst/>
              </a:rPr>
              <a:t>tampering refers to the unauthorized modification of data, often as it is passed over the network.</a:t>
            </a:r>
          </a:p>
          <a:p>
            <a:r>
              <a:rPr lang="en-US" dirty="0">
                <a:effectLst/>
              </a:rPr>
              <a:t>One countermeasure to prevent data tampering is to protect sensitive data passed across the network with tamper-resistant protocols such as hashed message authentication codes (HMACs).</a:t>
            </a:r>
          </a:p>
          <a:p>
            <a:r>
              <a:rPr lang="en-US" dirty="0">
                <a:effectLst/>
              </a:rPr>
              <a:t>An HMAC provides message integrity in the following way:</a:t>
            </a:r>
          </a:p>
          <a:p>
            <a:r>
              <a:rPr lang="en-US" dirty="0">
                <a:effectLst/>
              </a:rPr>
              <a:t>The sender uses a shared secret key to create a hash based on the message payload.</a:t>
            </a:r>
          </a:p>
          <a:p>
            <a:r>
              <a:rPr lang="en-US" dirty="0">
                <a:effectLst/>
              </a:rPr>
              <a:t>The sender transmits the hash along with the message payload.</a:t>
            </a:r>
          </a:p>
          <a:p>
            <a:r>
              <a:rPr lang="en-US" dirty="0">
                <a:effectLst/>
              </a:rPr>
              <a:t>The receiver uses the shared key to recalculate the hash based on the received message payload. The receiver then compares the new hash value with the transmitted hash value. If they are the same, the message cannot have been tampered with.</a:t>
            </a:r>
          </a:p>
          <a:p>
            <a:endParaRPr lang="en-US" dirty="0"/>
          </a:p>
        </p:txBody>
      </p:sp>
    </p:spTree>
    <p:extLst>
      <p:ext uri="{BB962C8B-B14F-4D97-AF65-F5344CB8AC3E}">
        <p14:creationId xmlns:p14="http://schemas.microsoft.com/office/powerpoint/2010/main" val="3439159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Session </a:t>
            </a:r>
            <a:r>
              <a:rPr lang="en-US" dirty="0" smtClean="0">
                <a:effectLst/>
              </a:rPr>
              <a:t>Management</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effectLst/>
              </a:rPr>
              <a:t>Session </a:t>
            </a:r>
            <a:r>
              <a:rPr lang="en-US" dirty="0">
                <a:effectLst/>
              </a:rPr>
              <a:t>management for Web applications is an application layer responsibility. Session security is critical to the overall security of the application.</a:t>
            </a:r>
          </a:p>
          <a:p>
            <a:r>
              <a:rPr lang="en-US" dirty="0">
                <a:effectLst/>
              </a:rPr>
              <a:t>Top session management threats include:</a:t>
            </a:r>
          </a:p>
          <a:p>
            <a:r>
              <a:rPr lang="en-US" b="1" dirty="0">
                <a:effectLst/>
              </a:rPr>
              <a:t>Session hijacking</a:t>
            </a:r>
            <a:endParaRPr lang="en-US" dirty="0">
              <a:effectLst/>
            </a:endParaRPr>
          </a:p>
          <a:p>
            <a:r>
              <a:rPr lang="en-US" b="1" dirty="0">
                <a:effectLst/>
              </a:rPr>
              <a:t>Session replay</a:t>
            </a:r>
            <a:endParaRPr lang="en-US" dirty="0">
              <a:effectLst/>
            </a:endParaRPr>
          </a:p>
          <a:p>
            <a:r>
              <a:rPr lang="en-US" b="1" dirty="0">
                <a:effectLst/>
              </a:rPr>
              <a:t>Man in the middle</a:t>
            </a:r>
            <a:endParaRPr lang="en-US" dirty="0">
              <a:effectLst/>
            </a:endParaRPr>
          </a:p>
          <a:p>
            <a:endParaRPr lang="en-US" dirty="0"/>
          </a:p>
        </p:txBody>
      </p:sp>
    </p:spTree>
    <p:extLst>
      <p:ext uri="{BB962C8B-B14F-4D97-AF65-F5344CB8AC3E}">
        <p14:creationId xmlns:p14="http://schemas.microsoft.com/office/powerpoint/2010/main" val="2073067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Session </a:t>
            </a:r>
            <a:r>
              <a:rPr lang="en-US" dirty="0" smtClean="0">
                <a:effectLst/>
              </a:rPr>
              <a:t>Hijacking</a:t>
            </a:r>
            <a:endParaRPr lang="en-US" dirty="0"/>
          </a:p>
        </p:txBody>
      </p:sp>
      <p:sp>
        <p:nvSpPr>
          <p:cNvPr id="3" name="Content Placeholder 2"/>
          <p:cNvSpPr>
            <a:spLocks noGrp="1"/>
          </p:cNvSpPr>
          <p:nvPr>
            <p:ph idx="1"/>
          </p:nvPr>
        </p:nvSpPr>
        <p:spPr>
          <a:xfrm>
            <a:off x="167425" y="1378039"/>
            <a:ext cx="11771290" cy="5344733"/>
          </a:xfrm>
        </p:spPr>
        <p:txBody>
          <a:bodyPr anchor="ctr">
            <a:normAutofit lnSpcReduction="10000"/>
          </a:bodyPr>
          <a:lstStyle/>
          <a:p>
            <a:r>
              <a:rPr lang="en-US" dirty="0" smtClean="0">
                <a:effectLst/>
              </a:rPr>
              <a:t>A </a:t>
            </a:r>
            <a:r>
              <a:rPr lang="en-US" dirty="0">
                <a:effectLst/>
              </a:rPr>
              <a:t>session hijacking attack occurs when an attacker uses network monitoring software to capture the authentication token (often a cookie) used to represent a user's session with an application. With the captured cookie, the attacker can spoof the user's session and gain access to the application. The attacker has the same level of privileges as the legitimate user.</a:t>
            </a:r>
          </a:p>
          <a:p>
            <a:r>
              <a:rPr lang="en-US" dirty="0">
                <a:effectLst/>
              </a:rPr>
              <a:t>Countermeasures to prevent session hijacking include:</a:t>
            </a:r>
          </a:p>
          <a:p>
            <a:r>
              <a:rPr lang="en-US" dirty="0">
                <a:effectLst/>
              </a:rPr>
              <a:t>Use SSL to create a secure communication channel and only pass the authentication cookie over an HTTPS connection.</a:t>
            </a:r>
          </a:p>
          <a:p>
            <a:r>
              <a:rPr lang="en-US" dirty="0">
                <a:effectLst/>
              </a:rPr>
              <a:t>Implement logout functionality to allow a user to end a session that forces authentication if another session is started.</a:t>
            </a:r>
          </a:p>
          <a:p>
            <a:r>
              <a:rPr lang="en-US" dirty="0">
                <a:effectLst/>
              </a:rPr>
              <a:t>Make sure you limit the expiration period on the session cookie if you do not use SSL. Although this does not prevent session hijacking, it reduces the time window available to the attacker</a:t>
            </a:r>
            <a:r>
              <a:rPr lang="en-US" dirty="0" smtClean="0">
                <a:effectLst/>
              </a:rPr>
              <a:t>.</a:t>
            </a:r>
            <a:endParaRPr lang="en-US" dirty="0">
              <a:effectLst/>
            </a:endParaRPr>
          </a:p>
        </p:txBody>
      </p:sp>
    </p:spTree>
    <p:extLst>
      <p:ext uri="{BB962C8B-B14F-4D97-AF65-F5344CB8AC3E}">
        <p14:creationId xmlns:p14="http://schemas.microsoft.com/office/powerpoint/2010/main" val="2382051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t>Session </a:t>
            </a:r>
            <a:r>
              <a:rPr lang="en-US" dirty="0" smtClean="0"/>
              <a:t>Replay</a:t>
            </a:r>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dirty="0" smtClean="0"/>
              <a:t>Session </a:t>
            </a:r>
            <a:r>
              <a:rPr lang="en-US" dirty="0"/>
              <a:t>replay occurs when a user's session token is intercepted and submitted by an attacker to bypass the authentication mechanism. For example, if the session token is in plaintext in a cookie or URL, an attacker can sniff it. The attacker then posts a request using the hijacked session token.</a:t>
            </a:r>
          </a:p>
          <a:p>
            <a:r>
              <a:rPr lang="en-US" dirty="0"/>
              <a:t>Countermeasures to help address the threat of session replay include:</a:t>
            </a:r>
          </a:p>
          <a:p>
            <a:r>
              <a:rPr lang="en-US" dirty="0"/>
              <a:t>Re-authenticate when performing critical functions. For example, prior to performing a monetary transfer in a banking application, make the user supply the account password again.</a:t>
            </a:r>
          </a:p>
          <a:p>
            <a:r>
              <a:rPr lang="en-US" dirty="0"/>
              <a:t>Expire sessions appropriately, including all cookies and session tokens.</a:t>
            </a:r>
          </a:p>
          <a:p>
            <a:r>
              <a:rPr lang="en-US" dirty="0"/>
              <a:t>Create a "do not remember me" option to allow no session data to be stored on the client.</a:t>
            </a:r>
          </a:p>
        </p:txBody>
      </p:sp>
    </p:spTree>
    <p:extLst>
      <p:ext uri="{BB962C8B-B14F-4D97-AF65-F5344CB8AC3E}">
        <p14:creationId xmlns:p14="http://schemas.microsoft.com/office/powerpoint/2010/main" val="256977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r>
              <a:rPr lang="en-US" dirty="0">
                <a:effectLst/>
              </a:rPr>
              <a:t>Man in the Middle </a:t>
            </a:r>
            <a:r>
              <a:rPr lang="en-US" dirty="0" smtClean="0">
                <a:effectLst/>
              </a:rPr>
              <a:t>Attacks</a:t>
            </a:r>
            <a:endParaRPr lang="en-US" dirty="0"/>
          </a:p>
        </p:txBody>
      </p:sp>
      <p:sp>
        <p:nvSpPr>
          <p:cNvPr id="3" name="Content Placeholder 2"/>
          <p:cNvSpPr>
            <a:spLocks noGrp="1"/>
          </p:cNvSpPr>
          <p:nvPr>
            <p:ph idx="1"/>
          </p:nvPr>
        </p:nvSpPr>
        <p:spPr>
          <a:xfrm>
            <a:off x="167425" y="1378039"/>
            <a:ext cx="11771290" cy="5344733"/>
          </a:xfrm>
        </p:spPr>
        <p:txBody>
          <a:bodyPr anchor="ctr">
            <a:normAutofit fontScale="85000" lnSpcReduction="10000"/>
          </a:bodyPr>
          <a:lstStyle/>
          <a:p>
            <a:r>
              <a:rPr lang="en-US" dirty="0" smtClean="0">
                <a:effectLst/>
              </a:rPr>
              <a:t>A </a:t>
            </a:r>
            <a:r>
              <a:rPr lang="en-US" dirty="0">
                <a:effectLst/>
              </a:rPr>
              <a:t>man in the middle attack occurs when the attacker intercepts messages sent between you and your intended recipient. The attacker then changes your message and sends it to the original recipient. The recipient receives the message, sees that it came from you, and acts on it. When the recipient sends a message back to you, the attacker intercepts it, alters it, and returns it to you. You and your recipient never know that you have been attacked.</a:t>
            </a:r>
          </a:p>
          <a:p>
            <a:r>
              <a:rPr lang="en-US" dirty="0">
                <a:effectLst/>
              </a:rPr>
              <a:t>Any network request involving client-server communication, including Web requests, Distributed Component Object Model (DCOM) requests, and calls to remote components and Web services, are subject to man in the middle attacks.</a:t>
            </a:r>
          </a:p>
          <a:p>
            <a:r>
              <a:rPr lang="en-US" dirty="0">
                <a:effectLst/>
              </a:rPr>
              <a:t>Countermeasures to prevent man in the middle attacks include:</a:t>
            </a:r>
          </a:p>
          <a:p>
            <a:r>
              <a:rPr lang="en-US" dirty="0">
                <a:effectLst/>
              </a:rPr>
              <a:t>Use cryptography. If you encrypt the data before transmitting it, the attacker can still intercept it but cannot read it or alter it. If the attacker cannot read it, he or she cannot know which parts to alter. If the attacker blindly modifies your encrypted message, then the original recipient is unable to successfully decrypt it and, as a result, knows that it has been tampered with.</a:t>
            </a:r>
          </a:p>
          <a:p>
            <a:r>
              <a:rPr lang="en-US" dirty="0">
                <a:effectLst/>
              </a:rPr>
              <a:t>Use Hashed Message Authentication Codes (HMACs). If an attacker alters the message, the recalculation of the HMAC at the recipient fails and the data can be rejected as invalid.</a:t>
            </a:r>
          </a:p>
          <a:p>
            <a:endParaRPr lang="en-US" dirty="0"/>
          </a:p>
        </p:txBody>
      </p:sp>
    </p:spTree>
    <p:extLst>
      <p:ext uri="{BB962C8B-B14F-4D97-AF65-F5344CB8AC3E}">
        <p14:creationId xmlns:p14="http://schemas.microsoft.com/office/powerpoint/2010/main" val="2867085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normAutofit/>
          </a:bodyPr>
          <a:lstStyle/>
          <a:p>
            <a:endParaRPr lang="en-US" dirty="0"/>
          </a:p>
        </p:txBody>
      </p:sp>
      <p:sp>
        <p:nvSpPr>
          <p:cNvPr id="3" name="Content Placeholder 2"/>
          <p:cNvSpPr>
            <a:spLocks noGrp="1"/>
          </p:cNvSpPr>
          <p:nvPr>
            <p:ph idx="1"/>
          </p:nvPr>
        </p:nvSpPr>
        <p:spPr>
          <a:xfrm>
            <a:off x="167425" y="1378039"/>
            <a:ext cx="11771290" cy="5344733"/>
          </a:xfrm>
        </p:spPr>
        <p:txBody>
          <a:bodyPr anchor="ctr">
            <a:normAutofit/>
          </a:bodyPr>
          <a:lstStyle/>
          <a:p>
            <a:endParaRPr lang="en-US" dirty="0"/>
          </a:p>
        </p:txBody>
      </p:sp>
    </p:spTree>
    <p:extLst>
      <p:ext uri="{BB962C8B-B14F-4D97-AF65-F5344CB8AC3E}">
        <p14:creationId xmlns:p14="http://schemas.microsoft.com/office/powerpoint/2010/main" val="369299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sz="2400" b="1" dirty="0" smtClean="0"/>
              <a:t>Confidentiality: </a:t>
            </a:r>
          </a:p>
          <a:p>
            <a:r>
              <a:rPr lang="en-US" sz="2400" b="1" dirty="0" smtClean="0"/>
              <a:t> </a:t>
            </a:r>
            <a:r>
              <a:rPr lang="en-US" sz="2400" dirty="0" smtClean="0"/>
              <a:t>Confidentiality, also referred to as privacy, is the process of making sure that data remains private and confidential, and that it cannot be viewed by unauthorized users. </a:t>
            </a:r>
          </a:p>
          <a:p>
            <a:r>
              <a:rPr lang="en-US" sz="2400" dirty="0" smtClean="0"/>
              <a:t>Encryption is frequently used to enforce confidentiality.</a:t>
            </a:r>
            <a:endParaRPr lang="en-US" sz="2400" b="1" dirty="0"/>
          </a:p>
        </p:txBody>
      </p:sp>
    </p:spTree>
    <p:extLst>
      <p:ext uri="{BB962C8B-B14F-4D97-AF65-F5344CB8AC3E}">
        <p14:creationId xmlns:p14="http://schemas.microsoft.com/office/powerpoint/2010/main" val="24112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b="1" dirty="0" smtClean="0"/>
              <a:t>Integrity</a:t>
            </a:r>
            <a:r>
              <a:rPr lang="en-US" dirty="0" smtClean="0"/>
              <a:t>:</a:t>
            </a:r>
          </a:p>
          <a:p>
            <a:r>
              <a:rPr lang="en-US" dirty="0" smtClean="0"/>
              <a:t>Integrity is the guarantee that data is protected from accidental or deliberate(malicious) modification. </a:t>
            </a:r>
          </a:p>
          <a:p>
            <a:r>
              <a:rPr lang="en-US" dirty="0" smtClean="0"/>
              <a:t>Like privacy, integrity is a key concern, particularly for data passed across networks.</a:t>
            </a:r>
          </a:p>
          <a:p>
            <a:r>
              <a:rPr lang="en-US" dirty="0" smtClean="0"/>
              <a:t> Integrity for data in transit is typically provided by using hashing techniques and message authentication codes.</a:t>
            </a:r>
          </a:p>
          <a:p>
            <a:pPr marL="0" indent="0">
              <a:buNone/>
            </a:pPr>
            <a:endParaRPr lang="en-US" dirty="0" smtClean="0"/>
          </a:p>
        </p:txBody>
      </p:sp>
    </p:spTree>
    <p:extLst>
      <p:ext uri="{BB962C8B-B14F-4D97-AF65-F5344CB8AC3E}">
        <p14:creationId xmlns:p14="http://schemas.microsoft.com/office/powerpoint/2010/main" val="916216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Web application security fundamentals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b="1" dirty="0" smtClean="0"/>
              <a:t>Availability</a:t>
            </a:r>
            <a:endParaRPr lang="en-US" b="1" dirty="0"/>
          </a:p>
          <a:p>
            <a:r>
              <a:rPr lang="en-US" dirty="0" smtClean="0"/>
              <a:t>The </a:t>
            </a:r>
            <a:r>
              <a:rPr lang="en-US" dirty="0"/>
              <a:t>availability of data is a measure of the data’s accessibility. </a:t>
            </a:r>
            <a:endParaRPr lang="en-US" dirty="0" smtClean="0"/>
          </a:p>
          <a:p>
            <a:r>
              <a:rPr lang="en-US" dirty="0" smtClean="0"/>
              <a:t>For </a:t>
            </a:r>
            <a:r>
              <a:rPr lang="en-US" dirty="0"/>
              <a:t>example, if a server were down only five minutes per year, it would have an availability of 99.999 percent (that is, “five nines” of availability).</a:t>
            </a:r>
          </a:p>
        </p:txBody>
      </p:sp>
    </p:spTree>
    <p:extLst>
      <p:ext uri="{BB962C8B-B14F-4D97-AF65-F5344CB8AC3E}">
        <p14:creationId xmlns:p14="http://schemas.microsoft.com/office/powerpoint/2010/main" val="1489457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Threats, vulnerability and attacks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pPr marL="0" indent="0">
              <a:buNone/>
            </a:pPr>
            <a:r>
              <a:rPr lang="en-US" b="1" dirty="0" smtClean="0"/>
              <a:t>Threat</a:t>
            </a:r>
          </a:p>
          <a:p>
            <a:r>
              <a:rPr lang="en-US" b="1" dirty="0" smtClean="0"/>
              <a:t>A </a:t>
            </a:r>
            <a:r>
              <a:rPr lang="en-US" sz="2800" b="1" dirty="0" smtClean="0"/>
              <a:t>threat </a:t>
            </a:r>
            <a:r>
              <a:rPr lang="en-US" sz="2800" dirty="0" smtClean="0"/>
              <a:t>is any potential occurrence, malicious that could harm an asset. </a:t>
            </a:r>
          </a:p>
          <a:p>
            <a:r>
              <a:rPr lang="en-US" sz="2800" dirty="0" smtClean="0"/>
              <a:t>In other words, a threat is any bad thing that can happen to you assets.</a:t>
            </a:r>
          </a:p>
          <a:p>
            <a:endParaRPr lang="en-GB" dirty="0"/>
          </a:p>
          <a:p>
            <a:pPr marL="0" indent="0">
              <a:buNone/>
            </a:pPr>
            <a:endParaRPr lang="en-US" sz="2800" dirty="0" smtClean="0"/>
          </a:p>
        </p:txBody>
      </p:sp>
    </p:spTree>
    <p:extLst>
      <p:ext uri="{BB962C8B-B14F-4D97-AF65-F5344CB8AC3E}">
        <p14:creationId xmlns:p14="http://schemas.microsoft.com/office/powerpoint/2010/main" val="2618357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03032"/>
            <a:ext cx="11771290" cy="965914"/>
          </a:xfrm>
        </p:spPr>
        <p:txBody>
          <a:bodyPr/>
          <a:lstStyle/>
          <a:p>
            <a:r>
              <a:rPr lang="en-US" b="1" dirty="0" smtClean="0"/>
              <a:t>Threats, vulnerability and attacks</a:t>
            </a:r>
            <a:endParaRPr lang="en-US" b="1" dirty="0"/>
          </a:p>
        </p:txBody>
      </p:sp>
      <p:sp>
        <p:nvSpPr>
          <p:cNvPr id="3" name="Content Placeholder 2"/>
          <p:cNvSpPr>
            <a:spLocks noGrp="1"/>
          </p:cNvSpPr>
          <p:nvPr>
            <p:ph idx="1"/>
          </p:nvPr>
        </p:nvSpPr>
        <p:spPr>
          <a:xfrm>
            <a:off x="167425" y="1378039"/>
            <a:ext cx="11771290" cy="5344733"/>
          </a:xfrm>
        </p:spPr>
        <p:txBody>
          <a:bodyPr anchor="ctr">
            <a:normAutofit/>
          </a:bodyPr>
          <a:lstStyle/>
          <a:p>
            <a:r>
              <a:rPr lang="en-US" sz="2800" b="1" i="1" dirty="0" smtClean="0">
                <a:effectLst/>
              </a:rPr>
              <a:t>A </a:t>
            </a:r>
            <a:r>
              <a:rPr lang="en-US" sz="2800" b="1" i="1" dirty="0">
                <a:effectLst/>
              </a:rPr>
              <a:t>vulnerability </a:t>
            </a:r>
            <a:r>
              <a:rPr lang="en-US" sz="2800" dirty="0">
                <a:effectLst/>
              </a:rPr>
              <a:t>is an inherent weakness in the design, configuration, implementation, or management of a network or system that renders it </a:t>
            </a:r>
            <a:r>
              <a:rPr lang="en-US" sz="2800" dirty="0" smtClean="0">
                <a:effectLst/>
              </a:rPr>
              <a:t>at risk </a:t>
            </a:r>
            <a:r>
              <a:rPr lang="en-US" sz="2800" dirty="0">
                <a:effectLst/>
              </a:rPr>
              <a:t>to a threat. </a:t>
            </a:r>
            <a:endParaRPr lang="en-US" sz="2800" dirty="0" smtClean="0">
              <a:effectLst/>
            </a:endParaRPr>
          </a:p>
          <a:p>
            <a:r>
              <a:rPr lang="en-US" sz="2800" dirty="0" smtClean="0">
                <a:effectLst/>
              </a:rPr>
              <a:t>Vulnerabilities </a:t>
            </a:r>
            <a:r>
              <a:rPr lang="en-US" sz="2800" dirty="0">
                <a:effectLst/>
              </a:rPr>
              <a:t>are what make networks </a:t>
            </a:r>
            <a:r>
              <a:rPr lang="en-US" sz="2800" dirty="0" smtClean="0">
                <a:effectLst/>
              </a:rPr>
              <a:t>at risk </a:t>
            </a:r>
            <a:r>
              <a:rPr lang="en-US" sz="2800" dirty="0">
                <a:effectLst/>
              </a:rPr>
              <a:t>to information loss and downtime. </a:t>
            </a:r>
            <a:endParaRPr lang="en-US" sz="2800" dirty="0" smtClean="0">
              <a:effectLst/>
            </a:endParaRPr>
          </a:p>
          <a:p>
            <a:r>
              <a:rPr lang="en-US" sz="2800" dirty="0" smtClean="0">
                <a:effectLst/>
              </a:rPr>
              <a:t>Every </a:t>
            </a:r>
            <a:r>
              <a:rPr lang="en-US" sz="2800" dirty="0">
                <a:effectLst/>
              </a:rPr>
              <a:t>network and system has some kind of </a:t>
            </a:r>
            <a:r>
              <a:rPr lang="en-US" sz="2800" dirty="0" smtClean="0">
                <a:effectLst/>
              </a:rPr>
              <a:t>vulnerability</a:t>
            </a:r>
            <a:r>
              <a:rPr lang="en-US" sz="2800" dirty="0" smtClean="0"/>
              <a:t>. Weak input validation is an example of an application layer vulnerability, which can result in input attacks.</a:t>
            </a:r>
          </a:p>
        </p:txBody>
      </p:sp>
    </p:spTree>
    <p:extLst>
      <p:ext uri="{BB962C8B-B14F-4D97-AF65-F5344CB8AC3E}">
        <p14:creationId xmlns:p14="http://schemas.microsoft.com/office/powerpoint/2010/main" val="3646711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TotalTime>
  <Words>4222</Words>
  <Application>Microsoft Office PowerPoint</Application>
  <PresentationFormat>Widescreen</PresentationFormat>
  <Paragraphs>269</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Security in web application</vt:lpstr>
      <vt:lpstr>Web application security fundamentals</vt:lpstr>
      <vt:lpstr>Web application security fundamentals</vt:lpstr>
      <vt:lpstr>Web application security fundamentals</vt:lpstr>
      <vt:lpstr>Web application security fundamentals</vt:lpstr>
      <vt:lpstr>Web application security fundamentals</vt:lpstr>
      <vt:lpstr>Web application security fundamentals</vt:lpstr>
      <vt:lpstr>Threats, vulnerability and attacks</vt:lpstr>
      <vt:lpstr>Threats, vulnerability and attacks</vt:lpstr>
      <vt:lpstr>Threats, vulnerability and attacks</vt:lpstr>
      <vt:lpstr>Threats, vulnerability and attacks</vt:lpstr>
      <vt:lpstr>security design principles</vt:lpstr>
      <vt:lpstr>Threats and countermeasures</vt:lpstr>
      <vt:lpstr>Threats and countermeasures</vt:lpstr>
      <vt:lpstr>Threats and countermeasures</vt:lpstr>
      <vt:lpstr>Threats and countermeasures</vt:lpstr>
      <vt:lpstr>Threats and countermeasures</vt:lpstr>
      <vt:lpstr>Threats and countermeasures</vt:lpstr>
      <vt:lpstr>Threats and countermeasures</vt:lpstr>
      <vt:lpstr>. Information Gathering</vt:lpstr>
      <vt:lpstr>Sniffing</vt:lpstr>
      <vt:lpstr>Presentation</vt:lpstr>
      <vt:lpstr>Spoofing</vt:lpstr>
      <vt:lpstr>Session Hijacking</vt:lpstr>
      <vt:lpstr>Denial of Service Attacks</vt:lpstr>
      <vt:lpstr>Host Threats and Countermeasures</vt:lpstr>
      <vt:lpstr>Viruses, Trojan Horses, and Worms</vt:lpstr>
      <vt:lpstr>Footprinting</vt:lpstr>
      <vt:lpstr>Password Cracking</vt:lpstr>
      <vt:lpstr>Denial of Service</vt:lpstr>
      <vt:lpstr>Arbitrary Code Execution</vt:lpstr>
      <vt:lpstr>Unauthorized Access</vt:lpstr>
      <vt:lpstr>Application Threats and Countermeasures</vt:lpstr>
      <vt:lpstr>Application Threats and Countermeasures</vt:lpstr>
      <vt:lpstr>Configuration Management</vt:lpstr>
      <vt:lpstr>Unauthorized Access to Administration Interfaces</vt:lpstr>
      <vt:lpstr>Unauthorized Access to Configuration Stores</vt:lpstr>
      <vt:lpstr>Sensitive Data</vt:lpstr>
      <vt:lpstr>Network Eavesdropping</vt:lpstr>
      <vt:lpstr>Data Tampering</vt:lpstr>
      <vt:lpstr>Session Management</vt:lpstr>
      <vt:lpstr>Session Hijacking</vt:lpstr>
      <vt:lpstr>Session Replay</vt:lpstr>
      <vt:lpstr>Man in the Middle Attacks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web application</dc:title>
  <dc:creator>Bikash</dc:creator>
  <cp:lastModifiedBy>Windows User</cp:lastModifiedBy>
  <cp:revision>88</cp:revision>
  <dcterms:created xsi:type="dcterms:W3CDTF">2016-08-28T23:59:03Z</dcterms:created>
  <dcterms:modified xsi:type="dcterms:W3CDTF">2018-08-07T03:30:14Z</dcterms:modified>
</cp:coreProperties>
</file>