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4"/>
  </p:notesMasterIdLst>
  <p:sldIdLst>
    <p:sldId id="256" r:id="rId2"/>
    <p:sldId id="257" r:id="rId3"/>
    <p:sldId id="258" r:id="rId4"/>
    <p:sldId id="260" r:id="rId5"/>
    <p:sldId id="261" r:id="rId6"/>
    <p:sldId id="262" r:id="rId7"/>
    <p:sldId id="263" r:id="rId8"/>
    <p:sldId id="265" r:id="rId9"/>
    <p:sldId id="267" r:id="rId10"/>
    <p:sldId id="268" r:id="rId11"/>
    <p:sldId id="269" r:id="rId12"/>
    <p:sldId id="271" r:id="rId13"/>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CB7691DE-AA7A-4422-9716-337D46712AC2}"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46"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47"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1048596" name="Google Shape;83;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597" name="Google Shape;8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1048685" name="Google Shape;200;g78e575f3d9_0_3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86" name="Google Shape;201;g78e575f3d9_0_3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1048695" name="Google Shape;218;p1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96" name="Google Shape;219;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1048608" name="Google Shape;95;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09" name="Google Shape;9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048620" name="Google Shape;111;p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21" name="Google Shape;112;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26" name="Google Shape;119;p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27" name="Google Shape;120;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048631" name="Google Shape;128;p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32" name="Google Shape;129;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048643" name="Google Shape;136;p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44" name="Google Shape;137;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048657" name="Google Shape;162;p1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58" name="Google Shape;163;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048671" name="Google Shape;182;p1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72" name="Google Shape;183;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048678" name="Google Shape;191;p1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8679" name="Google Shape;192;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endParaRPr lang="en-IN"/>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IN"/>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6473382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03200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10505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13563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647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4620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073441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8521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32554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4601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52601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endParaRPr lang="en-IN"/>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58991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1048588" name="Google Shape;86;p1"/>
          <p:cNvSpPr/>
          <p:nvPr/>
        </p:nvSpPr>
        <p:spPr>
          <a:xfrm>
            <a:off x="56762" y="-168688"/>
            <a:ext cx="9144000" cy="7195376"/>
          </a:xfrm>
          <a:custGeom>
            <a:avLst/>
            <a:gdLst/>
            <a:ahLst/>
            <a:cxnLst/>
            <a:rect l="l" t="t" r="r" b="b"/>
            <a:pathLst>
              <a:path w="9144000" h="6858000" extrusionOk="0">
                <a:moveTo>
                  <a:pt x="0" y="0"/>
                </a:moveTo>
                <a:lnTo>
                  <a:pt x="9144000" y="0"/>
                </a:lnTo>
                <a:lnTo>
                  <a:pt x="9144000" y="6858000"/>
                </a:lnTo>
                <a:lnTo>
                  <a:pt x="0" y="6858000"/>
                </a:lnTo>
                <a:lnTo>
                  <a:pt x="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048589" name="Google Shape;87;p1"/>
          <p:cNvSpPr/>
          <p:nvPr/>
        </p:nvSpPr>
        <p:spPr>
          <a:xfrm>
            <a:off x="56762" y="76200"/>
            <a:ext cx="9013825" cy="6792649"/>
          </a:xfrm>
          <a:custGeom>
            <a:avLst/>
            <a:gdLst/>
            <a:ahLst/>
            <a:cxnLst/>
            <a:rect l="l" t="t" r="r" b="b"/>
            <a:pathLst>
              <a:path w="9013825" h="6692265" extrusionOk="0">
                <a:moveTo>
                  <a:pt x="0" y="329860"/>
                </a:moveTo>
                <a:lnTo>
                  <a:pt x="3576" y="281115"/>
                </a:lnTo>
                <a:lnTo>
                  <a:pt x="13965" y="234592"/>
                </a:lnTo>
                <a:lnTo>
                  <a:pt x="30657" y="190799"/>
                </a:lnTo>
                <a:lnTo>
                  <a:pt x="53142" y="150247"/>
                </a:lnTo>
                <a:lnTo>
                  <a:pt x="80908" y="113447"/>
                </a:lnTo>
                <a:lnTo>
                  <a:pt x="113447" y="80909"/>
                </a:lnTo>
                <a:lnTo>
                  <a:pt x="150247" y="53142"/>
                </a:lnTo>
                <a:lnTo>
                  <a:pt x="190798" y="30657"/>
                </a:lnTo>
                <a:lnTo>
                  <a:pt x="234591" y="13965"/>
                </a:lnTo>
                <a:lnTo>
                  <a:pt x="281115" y="3576"/>
                </a:lnTo>
                <a:lnTo>
                  <a:pt x="329859" y="0"/>
                </a:lnTo>
                <a:lnTo>
                  <a:pt x="8683514" y="0"/>
                </a:lnTo>
                <a:lnTo>
                  <a:pt x="8732260" y="3576"/>
                </a:lnTo>
                <a:lnTo>
                  <a:pt x="8778784" y="13965"/>
                </a:lnTo>
                <a:lnTo>
                  <a:pt x="8822577" y="30657"/>
                </a:lnTo>
                <a:lnTo>
                  <a:pt x="8863128" y="53142"/>
                </a:lnTo>
                <a:lnTo>
                  <a:pt x="8899928" y="80909"/>
                </a:lnTo>
                <a:lnTo>
                  <a:pt x="8932467" y="113447"/>
                </a:lnTo>
                <a:lnTo>
                  <a:pt x="8960233" y="150247"/>
                </a:lnTo>
                <a:lnTo>
                  <a:pt x="8982717" y="190799"/>
                </a:lnTo>
                <a:lnTo>
                  <a:pt x="8999409" y="234592"/>
                </a:lnTo>
                <a:lnTo>
                  <a:pt x="9009798" y="281115"/>
                </a:lnTo>
                <a:lnTo>
                  <a:pt x="9013375" y="329860"/>
                </a:lnTo>
                <a:lnTo>
                  <a:pt x="9013375" y="6362343"/>
                </a:lnTo>
                <a:lnTo>
                  <a:pt x="9009798" y="6411088"/>
                </a:lnTo>
                <a:lnTo>
                  <a:pt x="8999409" y="6457612"/>
                </a:lnTo>
                <a:lnTo>
                  <a:pt x="8982717" y="6501405"/>
                </a:lnTo>
                <a:lnTo>
                  <a:pt x="8960233" y="6541957"/>
                </a:lnTo>
                <a:lnTo>
                  <a:pt x="8932467" y="6578757"/>
                </a:lnTo>
                <a:lnTo>
                  <a:pt x="8899928" y="6611295"/>
                </a:lnTo>
                <a:lnTo>
                  <a:pt x="8863128" y="6639062"/>
                </a:lnTo>
                <a:lnTo>
                  <a:pt x="8822577" y="6661546"/>
                </a:lnTo>
                <a:lnTo>
                  <a:pt x="8778784" y="6678238"/>
                </a:lnTo>
                <a:lnTo>
                  <a:pt x="8732260" y="6688627"/>
                </a:lnTo>
                <a:lnTo>
                  <a:pt x="8683514" y="6692203"/>
                </a:lnTo>
                <a:lnTo>
                  <a:pt x="329859" y="6692203"/>
                </a:lnTo>
                <a:lnTo>
                  <a:pt x="281115" y="6688627"/>
                </a:lnTo>
                <a:lnTo>
                  <a:pt x="234591" y="6678238"/>
                </a:lnTo>
                <a:lnTo>
                  <a:pt x="190798" y="6661546"/>
                </a:lnTo>
                <a:lnTo>
                  <a:pt x="150247" y="6639062"/>
                </a:lnTo>
                <a:lnTo>
                  <a:pt x="113447" y="6611295"/>
                </a:lnTo>
                <a:lnTo>
                  <a:pt x="80908" y="6578757"/>
                </a:lnTo>
                <a:lnTo>
                  <a:pt x="53142" y="6541957"/>
                </a:lnTo>
                <a:lnTo>
                  <a:pt x="30657" y="6501405"/>
                </a:lnTo>
                <a:lnTo>
                  <a:pt x="13965" y="6457612"/>
                </a:lnTo>
                <a:lnTo>
                  <a:pt x="3576" y="6411088"/>
                </a:lnTo>
                <a:lnTo>
                  <a:pt x="0" y="6362343"/>
                </a:lnTo>
                <a:lnTo>
                  <a:pt x="0" y="329860"/>
                </a:lnTo>
                <a:close/>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590" name="Google Shape;88;p1"/>
          <p:cNvSpPr/>
          <p:nvPr/>
        </p:nvSpPr>
        <p:spPr>
          <a:xfrm>
            <a:off x="0" y="2585944"/>
            <a:ext cx="9022080" cy="111125"/>
          </a:xfrm>
          <a:custGeom>
            <a:avLst/>
            <a:gdLst/>
            <a:ahLst/>
            <a:cxnLst/>
            <a:rect l="l" t="t" r="r" b="b"/>
            <a:pathLst>
              <a:path w="9022080" h="111125" extrusionOk="0">
                <a:moveTo>
                  <a:pt x="0" y="0"/>
                </a:moveTo>
                <a:lnTo>
                  <a:pt x="9021531" y="0"/>
                </a:lnTo>
                <a:lnTo>
                  <a:pt x="9021531" y="110528"/>
                </a:lnTo>
                <a:lnTo>
                  <a:pt x="0" y="110528"/>
                </a:lnTo>
                <a:lnTo>
                  <a:pt x="0" y="0"/>
                </a:lnTo>
                <a:close/>
              </a:path>
            </a:pathLst>
          </a:custGeom>
          <a:solidFill>
            <a:srgbClr val="91848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591" name="Google Shape;89;p1"/>
          <p:cNvSpPr/>
          <p:nvPr/>
        </p:nvSpPr>
        <p:spPr>
          <a:xfrm>
            <a:off x="232451" y="439143"/>
            <a:ext cx="8609879" cy="1905001"/>
          </a:xfrm>
          <a:prstGeom prst="rect">
            <a:avLst/>
          </a:prstGeom>
          <a:solidFill>
            <a:srgbClr val="8D795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592" name="Google Shape;90;p1"/>
          <p:cNvSpPr txBox="1">
            <a:spLocks noGrp="1"/>
          </p:cNvSpPr>
          <p:nvPr>
            <p:ph type="title"/>
          </p:nvPr>
        </p:nvSpPr>
        <p:spPr>
          <a:xfrm>
            <a:off x="273777" y="791290"/>
            <a:ext cx="8142354" cy="1243930"/>
          </a:xfrm>
          <a:prstGeom prst="rect">
            <a:avLst/>
          </a:prstGeom>
          <a:noFill/>
          <a:ln>
            <a:noFill/>
          </a:ln>
        </p:spPr>
        <p:txBody>
          <a:bodyPr spcFirstLastPara="1" wrap="square" lIns="0" tIns="12700" rIns="0" bIns="0" anchor="ctr" anchorCtr="0">
            <a:spAutoFit/>
          </a:bodyPr>
          <a:lstStyle/>
          <a:p>
            <a:pPr marL="0" lvl="0" indent="0" algn="ctr" rtl="0">
              <a:lnSpc>
                <a:spcPct val="100000"/>
              </a:lnSpc>
              <a:spcBef>
                <a:spcPts val="0"/>
              </a:spcBef>
              <a:spcAft>
                <a:spcPts val="0"/>
              </a:spcAft>
              <a:buClr>
                <a:schemeClr val="lt1"/>
              </a:buClr>
              <a:buSzPts val="3200"/>
              <a:buFont typeface="Times New Roman"/>
              <a:buNone/>
            </a:pPr>
            <a:r>
              <a:rPr lang="en-IN" sz="4000" dirty="0">
                <a:solidFill>
                  <a:schemeClr val="lt1"/>
                </a:solidFill>
                <a:latin typeface="Times New Roman"/>
                <a:ea typeface="Times New Roman"/>
                <a:cs typeface="Times New Roman"/>
                <a:sym typeface="Times New Roman"/>
              </a:rPr>
              <a:t>Forecasting the rate of Spread of COVID-19</a:t>
            </a:r>
            <a:endParaRPr sz="4000" dirty="0">
              <a:solidFill>
                <a:schemeClr val="lt1"/>
              </a:solidFill>
              <a:latin typeface="Times New Roman"/>
              <a:ea typeface="Times New Roman"/>
              <a:cs typeface="Times New Roman"/>
              <a:sym typeface="Times New Roman"/>
            </a:endParaRPr>
          </a:p>
        </p:txBody>
      </p:sp>
      <p:sp>
        <p:nvSpPr>
          <p:cNvPr id="1048593" name="Google Shape;91;p1"/>
          <p:cNvSpPr txBox="1"/>
          <p:nvPr/>
        </p:nvSpPr>
        <p:spPr>
          <a:xfrm>
            <a:off x="5118754" y="2978869"/>
            <a:ext cx="3722403" cy="1079768"/>
          </a:xfrm>
          <a:prstGeom prst="rect">
            <a:avLst/>
          </a:prstGeom>
          <a:noFill/>
          <a:ln>
            <a:noFill/>
          </a:ln>
        </p:spPr>
        <p:txBody>
          <a:bodyPr spcFirstLastPara="1" wrap="square" lIns="0" tIns="154925" rIns="0" bIns="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Submitted By:</a:t>
            </a:r>
            <a:endParaRPr lang="en-US" sz="1400" dirty="0">
              <a:solidFill>
                <a:srgbClr val="000000"/>
              </a:solidFill>
              <a:latin typeface="Times New Roman" panose="02020603050405020304" pitchFamily="18" charset="0"/>
              <a:ea typeface="Times New Roman"/>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2800"/>
              <a:buFont typeface="Arial"/>
              <a:buNone/>
            </a:pPr>
            <a:r>
              <a:rPr lang="en-US"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Arial"/>
              </a:rPr>
              <a:t>		</a:t>
            </a:r>
            <a:r>
              <a:rPr lang="en-US" sz="1600" dirty="0">
                <a:solidFill>
                  <a:srgbClr val="000000"/>
                </a:solidFill>
                <a:latin typeface="Times New Roman" panose="02020603050405020304" pitchFamily="18" charset="0"/>
                <a:ea typeface="Times New Roman"/>
                <a:cs typeface="Times New Roman" panose="02020603050405020304" pitchFamily="18" charset="0"/>
                <a:sym typeface="Arial"/>
              </a:rPr>
              <a:t>Ashwin Goyal	- 01711502818</a:t>
            </a:r>
          </a:p>
          <a:p>
            <a:pPr marL="0" marR="0" lvl="0" indent="0" algn="l" rtl="0">
              <a:lnSpc>
                <a:spcPct val="100000"/>
              </a:lnSpc>
              <a:spcBef>
                <a:spcPts val="0"/>
              </a:spcBef>
              <a:spcAft>
                <a:spcPts val="0"/>
              </a:spcAft>
              <a:buClr>
                <a:srgbClr val="000000"/>
              </a:buClr>
              <a:buSzPts val="2800"/>
              <a:buFont typeface="Arial"/>
              <a:buNone/>
            </a:pPr>
            <a:r>
              <a:rPr lang="en-US" sz="16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Arial"/>
              </a:rPr>
              <a:t>		Kartik Puri		- 03811502818</a:t>
            </a:r>
            <a:endParaRPr sz="2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048594" name="Google Shape;92;p1"/>
          <p:cNvSpPr txBox="1"/>
          <p:nvPr/>
        </p:nvSpPr>
        <p:spPr>
          <a:xfrm>
            <a:off x="727869" y="5943600"/>
            <a:ext cx="8146499"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Department of </a:t>
            </a:r>
            <a:r>
              <a:rPr lang="en-US" sz="2000" b="1" dirty="0" err="1">
                <a:solidFill>
                  <a:schemeClr val="dk1"/>
                </a:solidFill>
                <a:latin typeface="Times New Roman" panose="02020603050405020304" pitchFamily="18" charset="0"/>
                <a:ea typeface="Times New Roman"/>
                <a:cs typeface="Times New Roman" panose="02020603050405020304" pitchFamily="18" charset="0"/>
                <a:sym typeface="Times New Roman"/>
              </a:rPr>
              <a:t>Electrionics</a:t>
            </a: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 and Communication</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Engineering</a:t>
            </a:r>
            <a:endParaRPr sz="16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1800"/>
              <a:buFont typeface="Arial"/>
              <a:buNone/>
            </a:pP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Bharati Vidyapeeth’s College of Engineering, New Delhi</a:t>
            </a:r>
            <a:endParaRPr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048595" name="Google Shape;93;p1"/>
          <p:cNvSpPr txBox="1"/>
          <p:nvPr/>
        </p:nvSpPr>
        <p:spPr>
          <a:xfrm>
            <a:off x="73413" y="2938869"/>
            <a:ext cx="3722403" cy="724647"/>
          </a:xfrm>
          <a:prstGeom prst="rect">
            <a:avLst/>
          </a:prstGeom>
          <a:noFill/>
          <a:ln>
            <a:noFill/>
          </a:ln>
        </p:spPr>
        <p:txBody>
          <a:bodyPr spcFirstLastPara="1" wrap="square" lIns="0" tIns="154925" rIns="0" bIns="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          </a:t>
            </a:r>
            <a:r>
              <a:rPr lang="en-US" sz="2800" b="1" i="0" u="none" strike="noStrike" cap="none" dirty="0">
                <a:solidFill>
                  <a:schemeClr val="dk1"/>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048673" name="Google Shape;194;p14"/>
          <p:cNvSpPr/>
          <p:nvPr/>
        </p:nvSpPr>
        <p:spPr>
          <a:xfrm>
            <a:off x="0" y="1103477"/>
            <a:ext cx="9144000" cy="0"/>
          </a:xfrm>
          <a:custGeom>
            <a:avLst/>
            <a:gdLst/>
            <a:ahLst/>
            <a:cxnLst/>
            <a:rect l="l" t="t" r="r" b="b"/>
            <a:pathLst>
              <a:path w="9144000" h="120000" extrusionOk="0">
                <a:moveTo>
                  <a:pt x="0" y="0"/>
                </a:moveTo>
                <a:lnTo>
                  <a:pt x="9144005" y="0"/>
                </a:lnTo>
              </a:path>
            </a:pathLst>
          </a:custGeom>
          <a:noFill/>
          <a:ln w="1905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74" name="Google Shape;195;p14"/>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75" name="Google Shape;196;p14"/>
          <p:cNvSpPr/>
          <p:nvPr/>
        </p:nvSpPr>
        <p:spPr>
          <a:xfrm>
            <a:off x="441959" y="1103477"/>
            <a:ext cx="8314800" cy="966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77" name="Google Shape;198;p14"/>
          <p:cNvSpPr txBox="1"/>
          <p:nvPr/>
        </p:nvSpPr>
        <p:spPr>
          <a:xfrm>
            <a:off x="441950" y="1103476"/>
            <a:ext cx="7620000" cy="5354700"/>
          </a:xfrm>
          <a:prstGeom prst="rect">
            <a:avLst/>
          </a:prstGeom>
          <a:noFill/>
          <a:ln>
            <a:noFill/>
          </a:ln>
        </p:spPr>
        <p:txBody>
          <a:bodyPr spcFirstLastPara="1" wrap="square" lIns="91425" tIns="45700" rIns="91425" bIns="45700" anchor="t" anchorCtr="0">
            <a:noAutofit/>
          </a:bodyPr>
          <a:lstStyle/>
          <a:p>
            <a:pPr algn="just"/>
            <a:r>
              <a:rPr lang="en-US" dirty="0">
                <a:latin typeface="Times New Roman" panose="02020603050405020304" pitchFamily="18" charset="0"/>
                <a:cs typeface="Times New Roman" panose="02020603050405020304" pitchFamily="18" charset="0"/>
              </a:rPr>
              <a:t>[1] Bandyopadhyay, Samir Kumar, and </a:t>
            </a:r>
            <a:r>
              <a:rPr lang="en-US" dirty="0" err="1">
                <a:latin typeface="Times New Roman" panose="02020603050405020304" pitchFamily="18" charset="0"/>
                <a:cs typeface="Times New Roman" panose="02020603050405020304" pitchFamily="18" charset="0"/>
              </a:rPr>
              <a:t>Shawni</a:t>
            </a:r>
            <a:r>
              <a:rPr lang="en-US" dirty="0">
                <a:latin typeface="Times New Roman" panose="02020603050405020304" pitchFamily="18" charset="0"/>
                <a:cs typeface="Times New Roman" panose="02020603050405020304" pitchFamily="18" charset="0"/>
              </a:rPr>
              <a:t> Dutta. "Machine learning approach for confirmation of covid-19 cases: Positive, negative, death and release." </a:t>
            </a:r>
            <a:r>
              <a:rPr lang="en-US" i="1" dirty="0" err="1">
                <a:latin typeface="Times New Roman" panose="02020603050405020304" pitchFamily="18" charset="0"/>
                <a:cs typeface="Times New Roman" panose="02020603050405020304" pitchFamily="18" charset="0"/>
              </a:rPr>
              <a:t>medRxiv</a:t>
            </a:r>
            <a:r>
              <a:rPr lang="en-US" dirty="0">
                <a:latin typeface="Times New Roman" panose="02020603050405020304" pitchFamily="18" charset="0"/>
                <a:cs typeface="Times New Roman" panose="02020603050405020304" pitchFamily="18" charset="0"/>
              </a:rPr>
              <a:t> (2020).</a:t>
            </a:r>
          </a:p>
          <a:p>
            <a:pPr algn="just"/>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Ayyoubzadeh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Seyed</a:t>
            </a:r>
            <a:r>
              <a:rPr lang="en-US" dirty="0">
                <a:latin typeface="Times New Roman" panose="02020603050405020304" pitchFamily="18" charset="0"/>
                <a:cs typeface="Times New Roman" panose="02020603050405020304" pitchFamily="18" charset="0"/>
              </a:rPr>
              <a:t> Mohammad, et al. "Predicting COVID-19 incidence through analysis of google trends data in </a:t>
            </a:r>
            <a:r>
              <a:rPr lang="en-US" dirty="0" err="1">
                <a:latin typeface="Times New Roman" panose="02020603050405020304" pitchFamily="18" charset="0"/>
                <a:cs typeface="Times New Roman" panose="02020603050405020304" pitchFamily="18" charset="0"/>
              </a:rPr>
              <a:t>iran</a:t>
            </a:r>
            <a:r>
              <a:rPr lang="en-US" dirty="0">
                <a:latin typeface="Times New Roman" panose="02020603050405020304" pitchFamily="18" charset="0"/>
                <a:cs typeface="Times New Roman" panose="02020603050405020304" pitchFamily="18" charset="0"/>
              </a:rPr>
              <a:t>: data mining and deep learning pilot study." </a:t>
            </a:r>
            <a:r>
              <a:rPr lang="en-US" i="1" dirty="0">
                <a:latin typeface="Times New Roman" panose="02020603050405020304" pitchFamily="18" charset="0"/>
                <a:cs typeface="Times New Roman" panose="02020603050405020304" pitchFamily="18" charset="0"/>
              </a:rPr>
              <a:t>JMIR Public Health and Surveillance</a:t>
            </a:r>
            <a:r>
              <a:rPr lang="en-US" dirty="0">
                <a:latin typeface="Times New Roman" panose="02020603050405020304" pitchFamily="18" charset="0"/>
                <a:cs typeface="Times New Roman" panose="02020603050405020304" pitchFamily="18" charset="0"/>
              </a:rPr>
              <a:t> 6.2 (2020): e18828.</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[3]  C. Huang </a:t>
            </a:r>
            <a:r>
              <a:rPr lang="en-US" i="1" dirty="0">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 “Clinical features of patients infected with 2019 novel coronavirus in   Wuhan China,” </a:t>
            </a:r>
            <a:r>
              <a:rPr lang="en-US" i="1" dirty="0">
                <a:latin typeface="Times New Roman" panose="02020603050405020304" pitchFamily="18" charset="0"/>
                <a:cs typeface="Times New Roman" panose="02020603050405020304" pitchFamily="18" charset="0"/>
              </a:rPr>
              <a:t>Lancet,</a:t>
            </a:r>
            <a:r>
              <a:rPr lang="en-US" dirty="0">
                <a:latin typeface="Times New Roman" panose="02020603050405020304" pitchFamily="18" charset="0"/>
                <a:cs typeface="Times New Roman" panose="02020603050405020304" pitchFamily="18" charset="0"/>
              </a:rPr>
              <a:t> vol. 395, no. 10223, pp. 497–506, 2020,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10.1016/S0140-6736(20)301835</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Z. Hu, Q. Ge, S. Li, L. </a:t>
            </a:r>
            <a:r>
              <a:rPr lang="en-IN" dirty="0" err="1">
                <a:latin typeface="Times New Roman" panose="02020603050405020304" pitchFamily="18" charset="0"/>
                <a:cs typeface="Times New Roman" panose="02020603050405020304" pitchFamily="18" charset="0"/>
              </a:rPr>
              <a:t>Jin</a:t>
            </a:r>
            <a:r>
              <a:rPr lang="en-IN" dirty="0">
                <a:latin typeface="Times New Roman" panose="02020603050405020304" pitchFamily="18" charset="0"/>
                <a:cs typeface="Times New Roman" panose="02020603050405020304" pitchFamily="18" charset="0"/>
              </a:rPr>
              <a:t>, and M. </a:t>
            </a:r>
            <a:r>
              <a:rPr lang="en-IN" dirty="0" err="1">
                <a:latin typeface="Times New Roman" panose="02020603050405020304" pitchFamily="18" charset="0"/>
                <a:cs typeface="Times New Roman" panose="02020603050405020304" pitchFamily="18" charset="0"/>
              </a:rPr>
              <a:t>Xiong</a:t>
            </a:r>
            <a:r>
              <a:rPr lang="en-IN" dirty="0">
                <a:latin typeface="Times New Roman" panose="02020603050405020304" pitchFamily="18" charset="0"/>
                <a:cs typeface="Times New Roman" panose="02020603050405020304" pitchFamily="18" charset="0"/>
              </a:rPr>
              <a:t>, “Artificial Intelligence Forecasting of Covid-19 in China,” pp. 1–20, 2020.</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[5] S. </a:t>
            </a:r>
            <a:r>
              <a:rPr lang="en-IN" dirty="0" err="1">
                <a:latin typeface="Times New Roman" panose="02020603050405020304" pitchFamily="18" charset="0"/>
                <a:cs typeface="Times New Roman" panose="02020603050405020304" pitchFamily="18" charset="0"/>
              </a:rPr>
              <a:t>Bouktif</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Fiaz</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Ouni</a:t>
            </a:r>
            <a:r>
              <a:rPr lang="en-IN" dirty="0">
                <a:latin typeface="Times New Roman" panose="02020603050405020304" pitchFamily="18" charset="0"/>
                <a:cs typeface="Times New Roman" panose="02020603050405020304" pitchFamily="18" charset="0"/>
              </a:rPr>
              <a:t>, and M. A. </a:t>
            </a:r>
            <a:r>
              <a:rPr lang="en-IN" dirty="0" err="1">
                <a:latin typeface="Times New Roman" panose="02020603050405020304" pitchFamily="18" charset="0"/>
                <a:cs typeface="Times New Roman" panose="02020603050405020304" pitchFamily="18" charset="0"/>
              </a:rPr>
              <a:t>Serhani</a:t>
            </a:r>
            <a:r>
              <a:rPr lang="en-IN" dirty="0">
                <a:latin typeface="Times New Roman" panose="02020603050405020304" pitchFamily="18" charset="0"/>
                <a:cs typeface="Times New Roman" panose="02020603050405020304" pitchFamily="18" charset="0"/>
              </a:rPr>
              <a:t>, “Optimal deep learning LSTM model for electric load forecasting using feature selection and genetic algorithm: Comparison with machine learning approaches,” </a:t>
            </a:r>
            <a:r>
              <a:rPr lang="en-IN" i="1" dirty="0">
                <a:latin typeface="Times New Roman" panose="02020603050405020304" pitchFamily="18" charset="0"/>
                <a:cs typeface="Times New Roman" panose="02020603050405020304" pitchFamily="18" charset="0"/>
              </a:rPr>
              <a:t>Energies</a:t>
            </a:r>
            <a:r>
              <a:rPr lang="en-IN" dirty="0">
                <a:latin typeface="Times New Roman" panose="02020603050405020304" pitchFamily="18" charset="0"/>
                <a:cs typeface="Times New Roman" panose="02020603050405020304" pitchFamily="18" charset="0"/>
              </a:rPr>
              <a:t>, vol. 11, no. 7, 2018,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10.3390/en11071636.</a:t>
            </a: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p:txBody>
      </p:sp>
      <p:sp>
        <p:nvSpPr>
          <p:cNvPr id="4" name="Rectangle 3">
            <a:extLst>
              <a:ext uri="{FF2B5EF4-FFF2-40B4-BE49-F238E27FC236}">
                <a16:creationId xmlns:a16="http://schemas.microsoft.com/office/drawing/2014/main" id="{BEB4711F-BC8F-4184-881F-C7C4BCB5BAF7}"/>
              </a:ext>
            </a:extLst>
          </p:cNvPr>
          <p:cNvSpPr/>
          <p:nvPr/>
        </p:nvSpPr>
        <p:spPr>
          <a:xfrm>
            <a:off x="2551805" y="312683"/>
            <a:ext cx="3400290" cy="707886"/>
          </a:xfrm>
          <a:prstGeom prst="rect">
            <a:avLst/>
          </a:prstGeom>
        </p:spPr>
        <p:txBody>
          <a:bodyPr wrap="none">
            <a:spAutoFit/>
          </a:bodyPr>
          <a:lstStyle/>
          <a:p>
            <a:r>
              <a:rPr lang="en-US" sz="4000" dirty="0">
                <a:solidFill>
                  <a:srgbClr val="696464"/>
                </a:solidFill>
                <a:latin typeface="Times New Roman"/>
                <a:cs typeface="Times New Roman"/>
                <a:sym typeface="Times New Roman"/>
              </a:rPr>
              <a:t>REFERENCES</a:t>
            </a:r>
            <a:endParaRPr lang="en-IN" sz="4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1048680" name="Google Shape;203;g78e575f3d9_0_33"/>
          <p:cNvSpPr/>
          <p:nvPr/>
        </p:nvSpPr>
        <p:spPr>
          <a:xfrm>
            <a:off x="0" y="1103477"/>
            <a:ext cx="9144000" cy="0"/>
          </a:xfrm>
          <a:custGeom>
            <a:avLst/>
            <a:gdLst/>
            <a:ahLst/>
            <a:cxnLst/>
            <a:rect l="l" t="t" r="r" b="b"/>
            <a:pathLst>
              <a:path w="9144000" h="120000" extrusionOk="0">
                <a:moveTo>
                  <a:pt x="0" y="0"/>
                </a:moveTo>
                <a:lnTo>
                  <a:pt x="9144005" y="0"/>
                </a:lnTo>
              </a:path>
            </a:pathLst>
          </a:custGeom>
          <a:noFill/>
          <a:ln w="1905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81" name="Google Shape;204;g78e575f3d9_0_33"/>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82" name="Google Shape;205;g78e575f3d9_0_33"/>
          <p:cNvSpPr/>
          <p:nvPr/>
        </p:nvSpPr>
        <p:spPr>
          <a:xfrm>
            <a:off x="441959" y="1103477"/>
            <a:ext cx="8314800" cy="966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84" name="Google Shape;207;g78e575f3d9_0_33"/>
          <p:cNvSpPr txBox="1"/>
          <p:nvPr/>
        </p:nvSpPr>
        <p:spPr>
          <a:xfrm>
            <a:off x="136805" y="1087543"/>
            <a:ext cx="8139929" cy="5354700"/>
          </a:xfrm>
          <a:prstGeom prst="rect">
            <a:avLst/>
          </a:prstGeom>
          <a:noFill/>
          <a:ln>
            <a:noFill/>
          </a:ln>
        </p:spPr>
        <p:txBody>
          <a:bodyPr spcFirstLastPara="1" wrap="square" lIns="91425" tIns="45700" rIns="91425" bIns="45700" anchor="t" anchorCtr="0">
            <a:noAutofit/>
          </a:bodyPr>
          <a:lstStyle/>
          <a:p>
            <a:pPr lvl="0" algn="just">
              <a:buClr>
                <a:srgbClr val="000000"/>
              </a:buClr>
              <a:buSzPts val="1800"/>
            </a:pPr>
            <a:r>
              <a:rPr lang="en-IN" dirty="0">
                <a:latin typeface="Times New Roman" panose="02020603050405020304" pitchFamily="18" charset="0"/>
                <a:cs typeface="Times New Roman" panose="02020603050405020304" pitchFamily="18" charset="0"/>
              </a:rPr>
              <a:t>[6] Yang, </a:t>
            </a:r>
            <a:r>
              <a:rPr lang="en-IN" dirty="0" err="1">
                <a:latin typeface="Times New Roman" panose="02020603050405020304" pitchFamily="18" charset="0"/>
                <a:cs typeface="Times New Roman" panose="02020603050405020304" pitchFamily="18" charset="0"/>
              </a:rPr>
              <a:t>Zifeng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Zhiqi</a:t>
            </a:r>
            <a:r>
              <a:rPr lang="en-IN" dirty="0">
                <a:latin typeface="Times New Roman" panose="02020603050405020304" pitchFamily="18" charset="0"/>
                <a:cs typeface="Times New Roman" panose="02020603050405020304" pitchFamily="18" charset="0"/>
              </a:rPr>
              <a:t> Zeng, </a:t>
            </a:r>
            <a:r>
              <a:rPr lang="en-IN" dirty="0" err="1">
                <a:latin typeface="Times New Roman" panose="02020603050405020304" pitchFamily="18" charset="0"/>
                <a:cs typeface="Times New Roman" panose="02020603050405020304" pitchFamily="18" charset="0"/>
              </a:rPr>
              <a:t>Ke</a:t>
            </a:r>
            <a:r>
              <a:rPr lang="en-IN" dirty="0">
                <a:latin typeface="Times New Roman" panose="02020603050405020304" pitchFamily="18" charset="0"/>
                <a:cs typeface="Times New Roman" panose="02020603050405020304" pitchFamily="18" charset="0"/>
              </a:rPr>
              <a:t> Wang, Sook-San Wong, </a:t>
            </a:r>
            <a:r>
              <a:rPr lang="en-IN" dirty="0" err="1">
                <a:latin typeface="Times New Roman" panose="02020603050405020304" pitchFamily="18" charset="0"/>
                <a:cs typeface="Times New Roman" panose="02020603050405020304" pitchFamily="18" charset="0"/>
              </a:rPr>
              <a:t>Wenhua</a:t>
            </a:r>
            <a:r>
              <a:rPr lang="en-IN" dirty="0">
                <a:latin typeface="Times New Roman" panose="02020603050405020304" pitchFamily="18" charset="0"/>
                <a:cs typeface="Times New Roman" panose="02020603050405020304" pitchFamily="18" charset="0"/>
              </a:rPr>
              <a:t>  Liang, Mark </a:t>
            </a:r>
            <a:r>
              <a:rPr lang="en-IN" dirty="0" err="1">
                <a:latin typeface="Times New Roman" panose="02020603050405020304" pitchFamily="18" charset="0"/>
                <a:cs typeface="Times New Roman" panose="02020603050405020304" pitchFamily="18" charset="0"/>
              </a:rPr>
              <a:t>Zanin</a:t>
            </a:r>
            <a:r>
              <a:rPr lang="en-IN" dirty="0">
                <a:latin typeface="Times New Roman" panose="02020603050405020304" pitchFamily="18" charset="0"/>
                <a:cs typeface="Times New Roman" panose="02020603050405020304" pitchFamily="18" charset="0"/>
              </a:rPr>
              <a:t>, Peng Liu et al. "Modified SEIR and AI prediction of the epidemics trend of COVID-19 in China under public health interventions." </a:t>
            </a:r>
            <a:r>
              <a:rPr lang="en-IN" i="1" dirty="0">
                <a:latin typeface="Times New Roman" panose="02020603050405020304" pitchFamily="18" charset="0"/>
                <a:cs typeface="Times New Roman" panose="02020603050405020304" pitchFamily="18" charset="0"/>
              </a:rPr>
              <a:t>Journal of Thoracic Disease</a:t>
            </a:r>
            <a:r>
              <a:rPr lang="en-IN" dirty="0">
                <a:latin typeface="Times New Roman" panose="02020603050405020304" pitchFamily="18" charset="0"/>
                <a:cs typeface="Times New Roman" panose="02020603050405020304" pitchFamily="18" charset="0"/>
              </a:rPr>
              <a:t> 12, no. 3 (2020): 165.</a:t>
            </a:r>
          </a:p>
          <a:p>
            <a:pPr lvl="0" algn="just">
              <a:buClr>
                <a:srgbClr val="000000"/>
              </a:buClr>
              <a:buSzPts val="1800"/>
            </a:pPr>
            <a:endParaRPr lang="en-US" dirty="0">
              <a:latin typeface="Times New Roman" panose="02020603050405020304" pitchFamily="18" charset="0"/>
              <a:cs typeface="Times New Roman" panose="02020603050405020304" pitchFamily="18" charset="0"/>
            </a:endParaRPr>
          </a:p>
          <a:p>
            <a:pPr lvl="0" algn="just">
              <a:buClr>
                <a:srgbClr val="000000"/>
              </a:buClr>
              <a:buSzPts val="1800"/>
            </a:pPr>
            <a:r>
              <a:rPr lang="en-US" dirty="0">
                <a:latin typeface="Times New Roman" panose="02020603050405020304" pitchFamily="18" charset="0"/>
                <a:cs typeface="Times New Roman" panose="02020603050405020304" pitchFamily="18" charset="0"/>
              </a:rPr>
              <a:t>[7] </a:t>
            </a:r>
            <a:r>
              <a:rPr lang="en-US" dirty="0" err="1">
                <a:latin typeface="Times New Roman" panose="02020603050405020304" pitchFamily="18" charset="0"/>
                <a:cs typeface="Times New Roman" panose="02020603050405020304" pitchFamily="18" charset="0"/>
              </a:rPr>
              <a:t>Tomar</a:t>
            </a:r>
            <a:r>
              <a:rPr lang="en-US" dirty="0">
                <a:latin typeface="Times New Roman" panose="02020603050405020304" pitchFamily="18" charset="0"/>
                <a:cs typeface="Times New Roman" panose="02020603050405020304" pitchFamily="18" charset="0"/>
              </a:rPr>
              <a:t>, Anuradha, and Neeraj Gupta. "Prediction for the spread of COVID-19 in India and effectiveness of preventive measures." </a:t>
            </a:r>
            <a:r>
              <a:rPr lang="en-US" i="1" dirty="0">
                <a:latin typeface="Times New Roman" panose="02020603050405020304" pitchFamily="18" charset="0"/>
                <a:cs typeface="Times New Roman" panose="02020603050405020304" pitchFamily="18" charset="0"/>
              </a:rPr>
              <a:t>Science of The Total Environment</a:t>
            </a:r>
            <a:r>
              <a:rPr lang="en-US" dirty="0">
                <a:latin typeface="Times New Roman" panose="02020603050405020304" pitchFamily="18" charset="0"/>
                <a:cs typeface="Times New Roman" panose="02020603050405020304" pitchFamily="18" charset="0"/>
              </a:rPr>
              <a:t> (2020): 138762.</a:t>
            </a:r>
            <a:endParaRPr lang="en-IN" dirty="0">
              <a:latin typeface="Times New Roman" panose="02020603050405020304" pitchFamily="18" charset="0"/>
              <a:ea typeface="Times New Roman"/>
              <a:cs typeface="Times New Roman" panose="02020603050405020304" pitchFamily="18" charset="0"/>
              <a:sym typeface="Times New Roman"/>
            </a:endParaRPr>
          </a:p>
          <a:p>
            <a:pPr lvl="0" algn="just">
              <a:buClr>
                <a:srgbClr val="000000"/>
              </a:buClr>
              <a:buSzPts val="1800"/>
            </a:pPr>
            <a:endParaRPr lang="en-IN" dirty="0">
              <a:latin typeface="Times New Roman" panose="02020603050405020304" pitchFamily="18" charset="0"/>
              <a:ea typeface="Times New Roman"/>
              <a:cs typeface="Times New Roman" panose="02020603050405020304" pitchFamily="18" charset="0"/>
              <a:sym typeface="Times New Roman"/>
            </a:endParaRPr>
          </a:p>
          <a:p>
            <a:pPr lvl="0" algn="just">
              <a:buClr>
                <a:srgbClr val="000000"/>
              </a:buClr>
              <a:buSzPts val="1800"/>
            </a:pPr>
            <a:r>
              <a:rPr lang="en-IN" dirty="0">
                <a:latin typeface="Times New Roman" panose="02020603050405020304" pitchFamily="18" charset="0"/>
                <a:ea typeface="Times New Roman"/>
                <a:cs typeface="Times New Roman" panose="02020603050405020304" pitchFamily="18" charset="0"/>
                <a:sym typeface="Times New Roman"/>
              </a:rPr>
              <a:t>[8] </a:t>
            </a:r>
            <a:r>
              <a:rPr lang="en-IN" dirty="0">
                <a:latin typeface="Times New Roman" panose="02020603050405020304" pitchFamily="18" charset="0"/>
                <a:cs typeface="Times New Roman" panose="02020603050405020304" pitchFamily="18" charset="0"/>
              </a:rPr>
              <a:t>Pal, </a:t>
            </a:r>
            <a:r>
              <a:rPr lang="en-IN" dirty="0" err="1">
                <a:latin typeface="Times New Roman" panose="02020603050405020304" pitchFamily="18" charset="0"/>
                <a:cs typeface="Times New Roman" panose="02020603050405020304" pitchFamily="18" charset="0"/>
              </a:rPr>
              <a:t>Ratnabali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Arif</a:t>
            </a:r>
            <a:r>
              <a:rPr lang="en-IN" dirty="0">
                <a:latin typeface="Times New Roman" panose="02020603050405020304" pitchFamily="18" charset="0"/>
                <a:cs typeface="Times New Roman" panose="02020603050405020304" pitchFamily="18" charset="0"/>
              </a:rPr>
              <a:t> Ahmed </a:t>
            </a:r>
            <a:r>
              <a:rPr lang="en-IN" dirty="0" err="1">
                <a:latin typeface="Times New Roman" panose="02020603050405020304" pitchFamily="18" charset="0"/>
                <a:cs typeface="Times New Roman" panose="02020603050405020304" pitchFamily="18" charset="0"/>
              </a:rPr>
              <a:t>Sekh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Samarjit</a:t>
            </a:r>
            <a:r>
              <a:rPr lang="en-IN" dirty="0">
                <a:latin typeface="Times New Roman" panose="02020603050405020304" pitchFamily="18" charset="0"/>
                <a:cs typeface="Times New Roman" panose="02020603050405020304" pitchFamily="18" charset="0"/>
              </a:rPr>
              <a:t> Kar, and </a:t>
            </a:r>
            <a:r>
              <a:rPr lang="en-IN" dirty="0" err="1">
                <a:latin typeface="Times New Roman" panose="02020603050405020304" pitchFamily="18" charset="0"/>
                <a:cs typeface="Times New Roman" panose="02020603050405020304" pitchFamily="18" charset="0"/>
              </a:rPr>
              <a:t>Dilip</a:t>
            </a:r>
            <a:r>
              <a:rPr lang="en-IN" dirty="0">
                <a:latin typeface="Times New Roman" panose="02020603050405020304" pitchFamily="18" charset="0"/>
                <a:cs typeface="Times New Roman" panose="02020603050405020304" pitchFamily="18" charset="0"/>
              </a:rPr>
              <a:t> K. Prasad. "Neural network based country wise risk prediction of COVID-19." </a:t>
            </a:r>
            <a:r>
              <a:rPr lang="en-IN" i="1" dirty="0" err="1">
                <a:latin typeface="Times New Roman" panose="02020603050405020304" pitchFamily="18" charset="0"/>
                <a:cs typeface="Times New Roman" panose="02020603050405020304" pitchFamily="18" charset="0"/>
              </a:rPr>
              <a:t>arXiv</a:t>
            </a:r>
            <a:r>
              <a:rPr lang="en-IN" i="1" dirty="0">
                <a:latin typeface="Times New Roman" panose="02020603050405020304" pitchFamily="18" charset="0"/>
                <a:cs typeface="Times New Roman" panose="02020603050405020304" pitchFamily="18" charset="0"/>
              </a:rPr>
              <a:t> preprint arXiv:2004.00959</a:t>
            </a:r>
            <a:r>
              <a:rPr lang="en-IN" dirty="0">
                <a:latin typeface="Times New Roman" panose="02020603050405020304" pitchFamily="18" charset="0"/>
                <a:cs typeface="Times New Roman" panose="02020603050405020304" pitchFamily="18" charset="0"/>
              </a:rPr>
              <a:t> (2020).</a:t>
            </a:r>
            <a:endParaRPr lang="en-IN" dirty="0">
              <a:latin typeface="Times New Roman" panose="02020603050405020304" pitchFamily="18" charset="0"/>
              <a:ea typeface="Times New Roman"/>
              <a:cs typeface="Times New Roman" panose="02020603050405020304" pitchFamily="18" charset="0"/>
              <a:sym typeface="Times New Roman"/>
            </a:endParaRPr>
          </a:p>
          <a:p>
            <a:pPr lvl="0" algn="just">
              <a:buClr>
                <a:srgbClr val="000000"/>
              </a:buClr>
              <a:buSzPts val="1800"/>
            </a:pPr>
            <a:endParaRPr lang="en-IN"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lvl="0" algn="just">
              <a:buClr>
                <a:srgbClr val="000000"/>
              </a:buClr>
              <a:buSzPts val="1800"/>
            </a:pPr>
            <a:r>
              <a:rPr lang="en-IN" dirty="0">
                <a:solidFill>
                  <a:schemeClr val="dk1"/>
                </a:solidFill>
                <a:latin typeface="Times New Roman" panose="02020603050405020304" pitchFamily="18" charset="0"/>
                <a:ea typeface="Times New Roman"/>
                <a:cs typeface="Times New Roman" panose="02020603050405020304" pitchFamily="18" charset="0"/>
                <a:sym typeface="Times New Roman"/>
              </a:rPr>
              <a:t>[9]</a:t>
            </a:r>
            <a:r>
              <a:rPr lang="en-IN" dirty="0">
                <a:latin typeface="Times New Roman" panose="02020603050405020304" pitchFamily="18" charset="0"/>
                <a:cs typeface="Times New Roman" panose="02020603050405020304" pitchFamily="18" charset="0"/>
              </a:rPr>
              <a:t> Pandey, Gaurav, Poonam Chaudhary, </a:t>
            </a:r>
            <a:r>
              <a:rPr lang="en-IN" dirty="0" err="1">
                <a:latin typeface="Times New Roman" panose="02020603050405020304" pitchFamily="18" charset="0"/>
                <a:cs typeface="Times New Roman" panose="02020603050405020304" pitchFamily="18" charset="0"/>
              </a:rPr>
              <a:t>Rajan</a:t>
            </a:r>
            <a:r>
              <a:rPr lang="en-IN" dirty="0">
                <a:latin typeface="Times New Roman" panose="02020603050405020304" pitchFamily="18" charset="0"/>
                <a:cs typeface="Times New Roman" panose="02020603050405020304" pitchFamily="18" charset="0"/>
              </a:rPr>
              <a:t> Gupta, and </a:t>
            </a:r>
            <a:r>
              <a:rPr lang="en-IN" dirty="0" err="1">
                <a:latin typeface="Times New Roman" panose="02020603050405020304" pitchFamily="18" charset="0"/>
                <a:cs typeface="Times New Roman" panose="02020603050405020304" pitchFamily="18" charset="0"/>
              </a:rPr>
              <a:t>Saibal</a:t>
            </a:r>
            <a:r>
              <a:rPr lang="en-IN" dirty="0">
                <a:latin typeface="Times New Roman" panose="02020603050405020304" pitchFamily="18" charset="0"/>
                <a:cs typeface="Times New Roman" panose="02020603050405020304" pitchFamily="18" charset="0"/>
              </a:rPr>
              <a:t> Pal. "SEIR and Regression Model based COVID-19 outbreak predictions in India." </a:t>
            </a:r>
            <a:r>
              <a:rPr lang="en-IN" i="1" dirty="0" err="1">
                <a:latin typeface="Times New Roman" panose="02020603050405020304" pitchFamily="18" charset="0"/>
                <a:cs typeface="Times New Roman" panose="02020603050405020304" pitchFamily="18" charset="0"/>
              </a:rPr>
              <a:t>arXiv</a:t>
            </a:r>
            <a:r>
              <a:rPr lang="en-IN" i="1" dirty="0">
                <a:latin typeface="Times New Roman" panose="02020603050405020304" pitchFamily="18" charset="0"/>
                <a:cs typeface="Times New Roman" panose="02020603050405020304" pitchFamily="18" charset="0"/>
              </a:rPr>
              <a:t> preprint arXiv:2004.00958</a:t>
            </a:r>
            <a:r>
              <a:rPr lang="en-IN" dirty="0">
                <a:latin typeface="Times New Roman" panose="02020603050405020304" pitchFamily="18" charset="0"/>
                <a:cs typeface="Times New Roman" panose="02020603050405020304" pitchFamily="18" charset="0"/>
              </a:rPr>
              <a:t> (2020).</a:t>
            </a:r>
          </a:p>
          <a:p>
            <a:pPr lvl="0" algn="just">
              <a:buClr>
                <a:srgbClr val="000000"/>
              </a:buClr>
              <a:buSzPts val="1800"/>
            </a:pPr>
            <a:endParaRPr lang="en-IN" dirty="0">
              <a:latin typeface="Times New Roman" panose="02020603050405020304" pitchFamily="18" charset="0"/>
              <a:cs typeface="Times New Roman" panose="02020603050405020304" pitchFamily="18" charset="0"/>
            </a:endParaRPr>
          </a:p>
          <a:p>
            <a:pPr lvl="0" algn="just">
              <a:buClr>
                <a:srgbClr val="000000"/>
              </a:buClr>
              <a:buSzPts val="1800"/>
            </a:pPr>
            <a:r>
              <a:rPr lang="en-IN" dirty="0">
                <a:latin typeface="Times New Roman" panose="02020603050405020304" pitchFamily="18" charset="0"/>
                <a:cs typeface="Times New Roman" panose="02020603050405020304" pitchFamily="18" charset="0"/>
              </a:rPr>
              <a:t>[10]Yang, </a:t>
            </a:r>
            <a:r>
              <a:rPr lang="en-IN" dirty="0" err="1">
                <a:latin typeface="Times New Roman" panose="02020603050405020304" pitchFamily="18" charset="0"/>
                <a:cs typeface="Times New Roman" panose="02020603050405020304" pitchFamily="18" charset="0"/>
              </a:rPr>
              <a:t>Zifeng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Zhiqi</a:t>
            </a:r>
            <a:r>
              <a:rPr lang="en-IN" dirty="0">
                <a:latin typeface="Times New Roman" panose="02020603050405020304" pitchFamily="18" charset="0"/>
                <a:cs typeface="Times New Roman" panose="02020603050405020304" pitchFamily="18" charset="0"/>
              </a:rPr>
              <a:t> Zeng, </a:t>
            </a:r>
            <a:r>
              <a:rPr lang="en-IN" dirty="0" err="1">
                <a:latin typeface="Times New Roman" panose="02020603050405020304" pitchFamily="18" charset="0"/>
                <a:cs typeface="Times New Roman" panose="02020603050405020304" pitchFamily="18" charset="0"/>
              </a:rPr>
              <a:t>Ke</a:t>
            </a:r>
            <a:r>
              <a:rPr lang="en-IN" dirty="0">
                <a:latin typeface="Times New Roman" panose="02020603050405020304" pitchFamily="18" charset="0"/>
                <a:cs typeface="Times New Roman" panose="02020603050405020304" pitchFamily="18" charset="0"/>
              </a:rPr>
              <a:t> Wang, Sook-San Wong, Peng Liu et al. "Modified SEIR and AI prediction of the epidemics trend of COVID-19 in China under public health interventions." </a:t>
            </a:r>
            <a:r>
              <a:rPr lang="en-IN" i="1" dirty="0">
                <a:latin typeface="Times New Roman" panose="02020603050405020304" pitchFamily="18" charset="0"/>
                <a:cs typeface="Times New Roman" panose="02020603050405020304" pitchFamily="18" charset="0"/>
              </a:rPr>
              <a:t>Journal of Thoracic Disease</a:t>
            </a:r>
            <a:r>
              <a:rPr lang="en-IN" dirty="0">
                <a:latin typeface="Times New Roman" panose="02020603050405020304" pitchFamily="18" charset="0"/>
                <a:cs typeface="Times New Roman" panose="02020603050405020304" pitchFamily="18" charset="0"/>
              </a:rPr>
              <a:t> 12, no. 3 (2020): 165.</a:t>
            </a:r>
            <a:endParaRPr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600"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p:txBody>
      </p:sp>
      <p:sp>
        <p:nvSpPr>
          <p:cNvPr id="5" name="Rectangle 4">
            <a:extLst>
              <a:ext uri="{FF2B5EF4-FFF2-40B4-BE49-F238E27FC236}">
                <a16:creationId xmlns:a16="http://schemas.microsoft.com/office/drawing/2014/main" id="{FEBA9665-474C-4593-917F-8186FE514FFB}"/>
              </a:ext>
            </a:extLst>
          </p:cNvPr>
          <p:cNvSpPr/>
          <p:nvPr/>
        </p:nvSpPr>
        <p:spPr>
          <a:xfrm>
            <a:off x="2899214" y="303702"/>
            <a:ext cx="3400290" cy="707886"/>
          </a:xfrm>
          <a:prstGeom prst="rect">
            <a:avLst/>
          </a:prstGeom>
        </p:spPr>
        <p:txBody>
          <a:bodyPr wrap="none">
            <a:spAutoFit/>
          </a:bodyPr>
          <a:lstStyle/>
          <a:p>
            <a:pPr lvl="0"/>
            <a:r>
              <a:rPr lang="en-US" sz="4000" dirty="0">
                <a:solidFill>
                  <a:srgbClr val="696464"/>
                </a:solidFill>
                <a:latin typeface="Times New Roman"/>
                <a:cs typeface="Times New Roman"/>
                <a:sym typeface="Times New Roman"/>
              </a:rPr>
              <a:t>REFERENCES</a:t>
            </a:r>
            <a:endParaRPr lang="en-IN" sz="4000"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1048694" name="Google Shape;221;p15"/>
          <p:cNvSpPr txBox="1">
            <a:spLocks noGrp="1"/>
          </p:cNvSpPr>
          <p:nvPr>
            <p:ph type="title"/>
          </p:nvPr>
        </p:nvSpPr>
        <p:spPr>
          <a:xfrm>
            <a:off x="1524000" y="3012180"/>
            <a:ext cx="7620000" cy="1367041"/>
          </a:xfrm>
          <a:prstGeom prst="rect">
            <a:avLst/>
          </a:prstGeom>
          <a:noFill/>
          <a:ln>
            <a:noFill/>
          </a:ln>
        </p:spPr>
        <p:txBody>
          <a:bodyPr spcFirstLastPara="1" wrap="square" lIns="0" tIns="12700" rIns="0" bIns="0" anchor="ctr" anchorCtr="0">
            <a:spAutoFit/>
          </a:bodyPr>
          <a:lstStyle/>
          <a:p>
            <a:pPr marL="13334" lvl="0" indent="0" algn="l" rtl="0">
              <a:lnSpc>
                <a:spcPct val="100000"/>
              </a:lnSpc>
              <a:spcBef>
                <a:spcPts val="0"/>
              </a:spcBef>
              <a:spcAft>
                <a:spcPts val="0"/>
              </a:spcAft>
              <a:buClr>
                <a:schemeClr val="dk2"/>
              </a:buClr>
              <a:buSzPts val="8800"/>
              <a:buFont typeface="Cambria"/>
              <a:buNone/>
            </a:pPr>
            <a:r>
              <a:rPr lang="en-US" sz="880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Table of Contents</a:t>
            </a:r>
            <a:br>
              <a:rPr lang="en-IN" dirty="0"/>
            </a:br>
            <a:endParaRPr lang="en-IN" dirty="0"/>
          </a:p>
        </p:txBody>
      </p:sp>
      <p:sp>
        <p:nvSpPr>
          <p:cNvPr id="1048603" name="Rectangle 2"/>
          <p:cNvSpPr/>
          <p:nvPr/>
        </p:nvSpPr>
        <p:spPr>
          <a:xfrm>
            <a:off x="562708" y="1146864"/>
            <a:ext cx="6295292" cy="3477875"/>
          </a:xfrm>
          <a:prstGeom prst="rect">
            <a:avLst/>
          </a:prstGeom>
        </p:spPr>
        <p:txBody>
          <a:bodyPr wrap="square">
            <a:spAutoFit/>
          </a:bodyPr>
          <a:lstStyle/>
          <a:p>
            <a:endParaRPr lang="en-IN" sz="2800" b="1" dirty="0">
              <a:solidFill>
                <a:schemeClr val="tx1"/>
              </a:solidFill>
            </a:endParaRPr>
          </a:p>
          <a:p>
            <a:pPr marL="457200" indent="-457200">
              <a:buFont typeface="Wingdings"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Introduction</a:t>
            </a:r>
          </a:p>
          <a:p>
            <a:pPr marL="457200" indent="-457200">
              <a:buFont typeface="Wingdings"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Proposed Framework/Problem Statement</a:t>
            </a:r>
          </a:p>
          <a:p>
            <a:pPr marL="457200" lvl="1" indent="-457200">
              <a:buFont typeface="Wingdings"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Dataset</a:t>
            </a:r>
          </a:p>
          <a:p>
            <a:pPr marL="457200" indent="-457200">
              <a:buFont typeface="Wingdings"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Methodology</a:t>
            </a:r>
          </a:p>
          <a:p>
            <a:pPr marL="457200" indent="-457200">
              <a:buFont typeface="Wingdings" pitchFamily="2" charset="2"/>
              <a:buChar char="Ø"/>
            </a:pPr>
            <a:r>
              <a:rPr lang="en-IN" sz="2400" dirty="0">
                <a:latin typeface="Times New Roman" panose="02020603050405020304" pitchFamily="18" charset="0"/>
                <a:cs typeface="Times New Roman" panose="02020603050405020304" pitchFamily="18" charset="0"/>
              </a:rPr>
              <a:t>Evaluation Metrics</a:t>
            </a:r>
            <a:endParaRPr lang="en-IN" sz="2400" dirty="0">
              <a:solidFill>
                <a:schemeClr val="tx1"/>
              </a:solidFill>
              <a:latin typeface="Times New Roman" panose="02020603050405020304" pitchFamily="18" charset="0"/>
              <a:cs typeface="Times New Roman" panose="02020603050405020304" pitchFamily="18" charset="0"/>
            </a:endParaRPr>
          </a:p>
          <a:p>
            <a:pPr marL="457200" lvl="1" indent="-457200">
              <a:buFont typeface="Wingdings"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Results and </a:t>
            </a:r>
            <a:r>
              <a:rPr lang="en-IN" sz="2400" dirty="0">
                <a:latin typeface="Times New Roman" panose="02020603050405020304" pitchFamily="18" charset="0"/>
                <a:cs typeface="Times New Roman" panose="02020603050405020304" pitchFamily="18" charset="0"/>
              </a:rPr>
              <a:t>Analysis</a:t>
            </a:r>
            <a:endParaRPr lang="en-IN" sz="2400" dirty="0">
              <a:solidFill>
                <a:schemeClr val="tx1"/>
              </a:solidFill>
              <a:latin typeface="Times New Roman" panose="02020603050405020304" pitchFamily="18" charset="0"/>
              <a:cs typeface="Times New Roman" panose="02020603050405020304" pitchFamily="18" charset="0"/>
            </a:endParaRPr>
          </a:p>
          <a:p>
            <a:pPr marL="457200" lvl="1" indent="-457200">
              <a:buFont typeface="Wingdings"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Conclusion and future work</a:t>
            </a:r>
          </a:p>
          <a:p>
            <a:pPr marL="457200" lvl="1" indent="-457200">
              <a:buFont typeface="Wingdings" pitchFamily="2" charset="2"/>
              <a:buChar char="Ø"/>
            </a:pPr>
            <a:r>
              <a:rPr lang="en-IN" sz="2400" dirty="0">
                <a:latin typeface="Times New Roman" panose="02020603050405020304" pitchFamily="18" charset="0"/>
                <a:cs typeface="Times New Roman" panose="02020603050405020304" pitchFamily="18" charset="0"/>
              </a:rPr>
              <a:t>References</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1048604" name="Google Shape;98;p2"/>
          <p:cNvSpPr/>
          <p:nvPr/>
        </p:nvSpPr>
        <p:spPr>
          <a:xfrm>
            <a:off x="0" y="1103477"/>
            <a:ext cx="9144000" cy="0"/>
          </a:xfrm>
          <a:custGeom>
            <a:avLst/>
            <a:gdLst/>
            <a:ahLst/>
            <a:cxnLst/>
            <a:rect l="l" t="t" r="r" b="b"/>
            <a:pathLst>
              <a:path w="9144000" h="120000" extrusionOk="0">
                <a:moveTo>
                  <a:pt x="0" y="0"/>
                </a:moveTo>
                <a:lnTo>
                  <a:pt x="9144005" y="0"/>
                </a:lnTo>
              </a:path>
            </a:pathLst>
          </a:custGeom>
          <a:noFill/>
          <a:ln w="1905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05" name="Google Shape;99;p2"/>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06" name="Google Shape;100;p2"/>
          <p:cNvSpPr txBox="1"/>
          <p:nvPr/>
        </p:nvSpPr>
        <p:spPr>
          <a:xfrm>
            <a:off x="191252" y="1977272"/>
            <a:ext cx="8136257" cy="3604192"/>
          </a:xfrm>
          <a:prstGeom prst="rect">
            <a:avLst/>
          </a:prstGeom>
          <a:noFill/>
          <a:ln>
            <a:noFill/>
          </a:ln>
        </p:spPr>
        <p:txBody>
          <a:bodyPr spcFirstLastPara="1" wrap="square" lIns="0" tIns="3175" rIns="0" bIns="0" anchor="t" anchorCtr="0">
            <a:spAutoFit/>
          </a:bodyPr>
          <a:lstStyle/>
          <a:p>
            <a:pPr marL="285750" indent="-285750" algn="just">
              <a:buFont typeface="Arial" panose="020B0604020202020204" pitchFamily="34" charset="0"/>
              <a:buChar char="•"/>
            </a:pPr>
            <a:r>
              <a:rPr lang="en-US" dirty="0"/>
              <a:t>The 2019 novel coronavirus also known as SARS-Cov-2, generally known as COVID-19 virus has spread all over the world. On March 11 2020, World Health </a:t>
            </a:r>
            <a:r>
              <a:rPr lang="en-US" dirty="0" err="1"/>
              <a:t>Organisation</a:t>
            </a:r>
            <a:r>
              <a:rPr lang="en-US" dirty="0"/>
              <a:t> (WHO) declared the 2019 novel corona virus as global pandemic. Corona virus, was ﬁrst originated in Wuhan, China.</a:t>
            </a:r>
          </a:p>
          <a:p>
            <a:pPr algn="just"/>
            <a:r>
              <a:rPr lang="en-US" dirty="0"/>
              <a:t> </a:t>
            </a:r>
          </a:p>
          <a:p>
            <a:pPr marL="285750" indent="-285750" algn="just">
              <a:buFont typeface="Arial" panose="020B0604020202020204" pitchFamily="34" charset="0"/>
              <a:buChar char="•"/>
            </a:pPr>
            <a:r>
              <a:rPr lang="en-US" dirty="0"/>
              <a:t>In recent days, Covid19 has been an immense impact on social, economic ﬁelds in the world. It is </a:t>
            </a:r>
            <a:r>
              <a:rPr lang="en-US" dirty="0" err="1"/>
              <a:t>necesssary</a:t>
            </a:r>
            <a:r>
              <a:rPr lang="en-US" dirty="0"/>
              <a:t> to quantify its spread and make predictions on how it is going to aﬀect the world in coming months.</a:t>
            </a:r>
          </a:p>
          <a:p>
            <a:pPr algn="just"/>
            <a:endParaRPr lang="en-US" dirty="0"/>
          </a:p>
          <a:p>
            <a:pPr marL="285750" indent="-285750" algn="just">
              <a:buFont typeface="Arial" panose="020B0604020202020204" pitchFamily="34" charset="0"/>
              <a:buChar char="•"/>
            </a:pPr>
            <a:r>
              <a:rPr lang="en-US" dirty="0"/>
              <a:t>In this paper, our aim is to use linear regression and LSTM algorithms to forecast of Covid19 spread. The objective of this study is to determine if spread can be forecasted using linear regression and LSTM algorithms and comparing their result to check which model predicts better</a:t>
            </a:r>
            <a:endParaRPr lang="en-IN" dirty="0"/>
          </a:p>
        </p:txBody>
      </p:sp>
      <p:sp>
        <p:nvSpPr>
          <p:cNvPr id="1048607" name="Google Shape;101;p2"/>
          <p:cNvSpPr txBox="1">
            <a:spLocks noGrp="1"/>
          </p:cNvSpPr>
          <p:nvPr>
            <p:ph type="title"/>
          </p:nvPr>
        </p:nvSpPr>
        <p:spPr>
          <a:xfrm>
            <a:off x="937260" y="133136"/>
            <a:ext cx="7269480" cy="1325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600"/>
              <a:buFont typeface="Times New Roman"/>
              <a:buNone/>
            </a:pPr>
            <a:r>
              <a:rPr lang="en-US" dirty="0">
                <a:solidFill>
                  <a:schemeClr val="accent1"/>
                </a:solidFill>
                <a:latin typeface="Times New Roman"/>
                <a:ea typeface="Times New Roman"/>
                <a:cs typeface="Times New Roman"/>
                <a:sym typeface="Times New Roman"/>
              </a:rPr>
              <a:t>INTRODUCTION</a:t>
            </a:r>
            <a:endParaRPr dirty="0">
              <a:solidFill>
                <a:schemeClr val="accen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048616" name="Google Shape;114;p4"/>
          <p:cNvSpPr/>
          <p:nvPr/>
        </p:nvSpPr>
        <p:spPr>
          <a:xfrm>
            <a:off x="0" y="1103477"/>
            <a:ext cx="9144000" cy="0"/>
          </a:xfrm>
          <a:custGeom>
            <a:avLst/>
            <a:gdLst/>
            <a:ahLst/>
            <a:cxnLst/>
            <a:rect l="l" t="t" r="r" b="b"/>
            <a:pathLst>
              <a:path w="9144000" h="120000" extrusionOk="0">
                <a:moveTo>
                  <a:pt x="0" y="0"/>
                </a:moveTo>
                <a:lnTo>
                  <a:pt x="9144005" y="0"/>
                </a:lnTo>
              </a:path>
            </a:pathLst>
          </a:custGeom>
          <a:noFill/>
          <a:ln w="1905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17" name="Google Shape;115;p4"/>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18" name="Google Shape;116;p4"/>
          <p:cNvSpPr txBox="1"/>
          <p:nvPr/>
        </p:nvSpPr>
        <p:spPr>
          <a:xfrm>
            <a:off x="199050" y="2435994"/>
            <a:ext cx="8136300" cy="1547218"/>
          </a:xfrm>
          <a:prstGeom prst="rect">
            <a:avLst/>
          </a:prstGeom>
          <a:noFill/>
          <a:ln>
            <a:noFill/>
          </a:ln>
        </p:spPr>
        <p:txBody>
          <a:bodyPr spcFirstLastPara="1" wrap="square" lIns="0" tIns="3175" rIns="0" bIns="0" anchor="t" anchorCtr="0">
            <a:spAutoFit/>
          </a:bodyPr>
          <a:lstStyle/>
          <a:p>
            <a:pPr marL="457200" marR="0" lvl="0" indent="-342900" algn="just" rtl="0">
              <a:lnSpc>
                <a:spcPct val="115000"/>
              </a:lnSpc>
              <a:spcBef>
                <a:spcPts val="1000"/>
              </a:spcBef>
              <a:spcAft>
                <a:spcPts val="0"/>
              </a:spcAft>
              <a:buSzPts val="1800"/>
              <a:buFont typeface="Times New Roman"/>
              <a:buChar char="●"/>
            </a:pPr>
            <a:r>
              <a:rPr lang="en-US" sz="2000" dirty="0">
                <a:latin typeface="Times New Roman"/>
                <a:ea typeface="Times New Roman"/>
                <a:cs typeface="Times New Roman"/>
                <a:sym typeface="Times New Roman"/>
              </a:rPr>
              <a:t>The goal is to predict or forecast the number of COVID-19 cases using machine learning and deep learning techniques i.e. using LSTM(Long Short Term Memory units) and linear regression and compare the accuracy and error.</a:t>
            </a:r>
            <a:endParaRPr sz="2000" i="0" u="none" strike="noStrike" cap="none" dirty="0">
              <a:solidFill>
                <a:srgbClr val="000000"/>
              </a:solidFill>
              <a:latin typeface="Times New Roman"/>
              <a:ea typeface="Times New Roman"/>
              <a:cs typeface="Times New Roman"/>
              <a:sym typeface="Times New Roman"/>
            </a:endParaRPr>
          </a:p>
        </p:txBody>
      </p:sp>
      <p:sp>
        <p:nvSpPr>
          <p:cNvPr id="1048619" name="Google Shape;117;p4"/>
          <p:cNvSpPr txBox="1">
            <a:spLocks noGrp="1"/>
          </p:cNvSpPr>
          <p:nvPr>
            <p:ph type="title"/>
          </p:nvPr>
        </p:nvSpPr>
        <p:spPr>
          <a:xfrm>
            <a:off x="852136" y="133136"/>
            <a:ext cx="7269480" cy="1325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600"/>
              <a:buFont typeface="Times New Roman"/>
              <a:buNone/>
            </a:pPr>
            <a:r>
              <a:rPr lang="en-US" dirty="0">
                <a:solidFill>
                  <a:schemeClr val="accent1"/>
                </a:solidFill>
                <a:latin typeface="Times New Roman"/>
                <a:ea typeface="Times New Roman"/>
                <a:cs typeface="Times New Roman"/>
                <a:sym typeface="Times New Roman"/>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048622" name="Google Shape;122;p5"/>
          <p:cNvSpPr/>
          <p:nvPr/>
        </p:nvSpPr>
        <p:spPr>
          <a:xfrm>
            <a:off x="0" y="941042"/>
            <a:ext cx="9144000" cy="0"/>
          </a:xfrm>
          <a:custGeom>
            <a:avLst/>
            <a:gdLst/>
            <a:ahLst/>
            <a:cxnLst/>
            <a:rect l="l" t="t" r="r" b="b"/>
            <a:pathLst>
              <a:path w="9144000" h="120000" extrusionOk="0">
                <a:moveTo>
                  <a:pt x="0" y="0"/>
                </a:moveTo>
                <a:lnTo>
                  <a:pt x="9144005" y="0"/>
                </a:lnTo>
              </a:path>
            </a:pathLst>
          </a:custGeom>
          <a:noFill/>
          <a:ln w="1905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23" name="Google Shape;123;p5"/>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24" name="Google Shape;124;p5"/>
          <p:cNvSpPr txBox="1"/>
          <p:nvPr/>
        </p:nvSpPr>
        <p:spPr>
          <a:xfrm>
            <a:off x="82086" y="974692"/>
            <a:ext cx="8170681" cy="3080972"/>
          </a:xfrm>
          <a:prstGeom prst="rect">
            <a:avLst/>
          </a:prstGeom>
          <a:noFill/>
          <a:ln>
            <a:noFill/>
          </a:ln>
        </p:spPr>
        <p:txBody>
          <a:bodyPr spcFirstLastPara="1" wrap="square" lIns="0" tIns="3175" rIns="0" bIns="0" anchor="t" anchorCtr="0">
            <a:spAutoFit/>
          </a:bodyPr>
          <a:lstStyle/>
          <a:p>
            <a:pPr marL="457200" marR="57150" lvl="0" indent="-342900" algn="just">
              <a:buClr>
                <a:schemeClr val="dk1"/>
              </a:buClr>
              <a:buSzPts val="1800"/>
              <a:buFont typeface="Times New Roman"/>
              <a:buChar cha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The dataset used was </a:t>
            </a:r>
            <a:r>
              <a:rPr lang="en-US" sz="2000" dirty="0">
                <a:latin typeface="Times New Roman" panose="02020603050405020304" pitchFamily="18" charset="0"/>
                <a:cs typeface="Times New Roman" panose="02020603050405020304" pitchFamily="18" charset="0"/>
              </a:rPr>
              <a:t>the 2019 Novel Coronavirus Dataset operated by the Johns Hopkins University Center for Systems Science and Engineering (JHU CSSE).</a:t>
            </a:r>
          </a:p>
          <a:p>
            <a:pPr marL="457200" marR="57150" lvl="0" indent="-342900" algn="just">
              <a:buClr>
                <a:schemeClr val="dk1"/>
              </a:buClr>
              <a:buSzPts val="1800"/>
              <a:buFont typeface="Times New Roman"/>
              <a:buChar char="●"/>
            </a:pPr>
            <a:r>
              <a:rPr lang="en-US" sz="2000" dirty="0">
                <a:latin typeface="Times New Roman" panose="02020603050405020304" pitchFamily="18" charset="0"/>
                <a:cs typeface="Times New Roman" panose="02020603050405020304" pitchFamily="18" charset="0"/>
              </a:rPr>
              <a:t>It consist of 3 dataset each of Death, Confirmed, Recovered cases of 188 countries date-wise. The number of date columns are 138 starting from 22 Jan,2020 to 8 June,2020.Out of this about 85% are used as training data and the rest used as testing and validating data. So the model would be predicting next 15% data value i.e. the testing data values.</a:t>
            </a:r>
          </a:p>
          <a:p>
            <a:pPr marL="457200" marR="57150" lvl="0" indent="-342900" algn="just">
              <a:buClr>
                <a:schemeClr val="dk1"/>
              </a:buClr>
              <a:buSzPts val="1800"/>
              <a:buFont typeface="Times New Roman"/>
              <a:buChar char="●"/>
            </a:pPr>
            <a:r>
              <a:rPr lang="en-US" sz="200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The </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prediction would not be made on a specific country rather it will be worldwide. The following graph shows the number of cases worldwide:</a:t>
            </a:r>
            <a:endParaRPr lang="en-US" sz="200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048625" name="Google Shape;125;p5"/>
          <p:cNvSpPr txBox="1"/>
          <p:nvPr/>
        </p:nvSpPr>
        <p:spPr>
          <a:xfrm>
            <a:off x="1289866" y="241598"/>
            <a:ext cx="6084570" cy="628377"/>
          </a:xfrm>
          <a:prstGeom prst="rect">
            <a:avLst/>
          </a:prstGeom>
          <a:noFill/>
          <a:ln>
            <a:noFill/>
          </a:ln>
        </p:spPr>
        <p:txBody>
          <a:bodyPr spcFirstLastPara="1" wrap="square" lIns="0" tIns="12700" rIns="0" bIns="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000" i="0" u="none" strike="noStrike" cap="none" dirty="0">
                <a:solidFill>
                  <a:srgbClr val="696464"/>
                </a:solidFill>
                <a:latin typeface="Times New Roman"/>
                <a:ea typeface="Times New Roman"/>
                <a:cs typeface="Times New Roman"/>
                <a:sym typeface="Times New Roman"/>
              </a:rPr>
              <a:t>DATASET</a:t>
            </a:r>
            <a:endParaRPr sz="5400" i="0" u="none" strike="noStrike" cap="none" dirty="0">
              <a:solidFill>
                <a:srgbClr val="696464"/>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CA447841-5363-462F-8569-F0161C50D69F}"/>
              </a:ext>
            </a:extLst>
          </p:cNvPr>
          <p:cNvPicPr>
            <a:picLocks noChangeAspect="1"/>
          </p:cNvPicPr>
          <p:nvPr/>
        </p:nvPicPr>
        <p:blipFill>
          <a:blip r:embed="rId3"/>
          <a:stretch>
            <a:fillRect/>
          </a:stretch>
        </p:blipFill>
        <p:spPr>
          <a:xfrm>
            <a:off x="2053916" y="4126732"/>
            <a:ext cx="4629687" cy="25472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048628" name="Google Shape;131;p6"/>
          <p:cNvSpPr/>
          <p:nvPr/>
        </p:nvSpPr>
        <p:spPr>
          <a:xfrm>
            <a:off x="0" y="1037490"/>
            <a:ext cx="9144000" cy="0"/>
          </a:xfrm>
          <a:custGeom>
            <a:avLst/>
            <a:gdLst/>
            <a:ahLst/>
            <a:cxnLst/>
            <a:rect l="l" t="t" r="r" b="b"/>
            <a:pathLst>
              <a:path w="9144000" h="120000" extrusionOk="0">
                <a:moveTo>
                  <a:pt x="0" y="0"/>
                </a:moveTo>
                <a:lnTo>
                  <a:pt x="9144005" y="0"/>
                </a:lnTo>
              </a:path>
            </a:pathLst>
          </a:custGeom>
          <a:noFill/>
          <a:ln w="1905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29" name="Google Shape;132;p6"/>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30" name="Google Shape;133;p6"/>
          <p:cNvSpPr txBox="1">
            <a:spLocks noGrp="1"/>
          </p:cNvSpPr>
          <p:nvPr>
            <p:ph type="title"/>
          </p:nvPr>
        </p:nvSpPr>
        <p:spPr>
          <a:xfrm flipH="1">
            <a:off x="7604761" y="344462"/>
            <a:ext cx="45719" cy="43602"/>
          </a:xfrm>
          <a:prstGeom prst="rect">
            <a:avLst/>
          </a:prstGeom>
          <a:noFill/>
          <a:ln>
            <a:noFill/>
          </a:ln>
          <a:effectLst>
            <a:outerShdw blurRad="50800" dist="38100" dir="8100000" algn="tr" rotWithShape="0">
              <a:srgbClr val="000000">
                <a:alpha val="40000"/>
              </a:srgbClr>
            </a:outerShdw>
          </a:effectLst>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2"/>
              </a:buClr>
              <a:buSzPts val="4000"/>
              <a:buFont typeface="Cambria"/>
              <a:buNone/>
            </a:pPr>
            <a:endParaRPr sz="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292E13FA-C297-4E22-88C6-C56D43AD38D1}"/>
              </a:ext>
            </a:extLst>
          </p:cNvPr>
          <p:cNvSpPr/>
          <p:nvPr/>
        </p:nvSpPr>
        <p:spPr>
          <a:xfrm>
            <a:off x="2385053" y="267214"/>
            <a:ext cx="4331231" cy="707886"/>
          </a:xfrm>
          <a:prstGeom prst="rect">
            <a:avLst/>
          </a:prstGeom>
        </p:spPr>
        <p:txBody>
          <a:bodyPr wrap="square">
            <a:spAutoFit/>
          </a:bodyPr>
          <a:lstStyle/>
          <a:p>
            <a:r>
              <a:rPr lang="en-US" sz="4000" dirty="0">
                <a:solidFill>
                  <a:srgbClr val="696464"/>
                </a:solidFill>
                <a:latin typeface="Times New Roman"/>
                <a:cs typeface="Times New Roman"/>
                <a:sym typeface="Times New Roman"/>
              </a:rPr>
              <a:t>METHODOLOGY</a:t>
            </a:r>
            <a:endParaRPr lang="en-IN" sz="4000" dirty="0"/>
          </a:p>
        </p:txBody>
      </p:sp>
      <p:pic>
        <p:nvPicPr>
          <p:cNvPr id="1026" name="Picture 2">
            <a:extLst>
              <a:ext uri="{FF2B5EF4-FFF2-40B4-BE49-F238E27FC236}">
                <a16:creationId xmlns:a16="http://schemas.microsoft.com/office/drawing/2014/main" id="{844D7D00-8208-4E18-931C-CAE26BAEF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869" y="912709"/>
            <a:ext cx="5569600" cy="5931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048633" name="Google Shape;139;p7"/>
          <p:cNvSpPr/>
          <p:nvPr/>
        </p:nvSpPr>
        <p:spPr>
          <a:xfrm>
            <a:off x="0" y="1103477"/>
            <a:ext cx="9144000" cy="0"/>
          </a:xfrm>
          <a:custGeom>
            <a:avLst/>
            <a:gdLst/>
            <a:ahLst/>
            <a:cxnLst/>
            <a:rect l="l" t="t" r="r" b="b"/>
            <a:pathLst>
              <a:path w="9144000" h="120000" extrusionOk="0">
                <a:moveTo>
                  <a:pt x="0" y="0"/>
                </a:moveTo>
                <a:lnTo>
                  <a:pt x="9144005" y="0"/>
                </a:lnTo>
              </a:path>
            </a:pathLst>
          </a:custGeom>
          <a:noFill/>
          <a:ln w="1905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34" name="Google Shape;140;p7"/>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35" name="Google Shape;141;p7"/>
          <p:cNvSpPr/>
          <p:nvPr/>
        </p:nvSpPr>
        <p:spPr>
          <a:xfrm>
            <a:off x="441959" y="978408"/>
            <a:ext cx="8314944" cy="96621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37" name="Google Shape;143;p7"/>
          <p:cNvSpPr txBox="1"/>
          <p:nvPr/>
        </p:nvSpPr>
        <p:spPr>
          <a:xfrm>
            <a:off x="126211" y="1402522"/>
            <a:ext cx="8027189" cy="107717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400"/>
              <a:buFont typeface="Noto Sans Symbols"/>
              <a:buChar char="⮚"/>
            </a:pPr>
            <a:r>
              <a:rPr lang="en-US" sz="2400" b="1" dirty="0">
                <a:solidFill>
                  <a:schemeClr val="dk1"/>
                </a:solidFill>
                <a:latin typeface="Times New Roman"/>
                <a:ea typeface="Calibri"/>
                <a:cs typeface="Times New Roman"/>
                <a:sym typeface="Times New Roman"/>
              </a:rPr>
              <a:t>Mean Absolute Percentage error</a:t>
            </a:r>
            <a:r>
              <a:rPr lang="en-US" sz="2000" b="1" i="0" u="none" strike="noStrike" cap="none" dirty="0">
                <a:solidFill>
                  <a:schemeClr val="dk1"/>
                </a:solidFill>
                <a:latin typeface="Calibri"/>
                <a:ea typeface="Calibri"/>
                <a:cs typeface="Calibri"/>
                <a:sym typeface="Calibri"/>
              </a:rPr>
              <a:t>	             </a:t>
            </a: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It is defined by the following formula</a:t>
            </a: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t>
            </a:r>
            <a:endParaRPr sz="20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Calibri"/>
              <a:ea typeface="Calibri"/>
              <a:cs typeface="Calibri"/>
              <a:sym typeface="Calibri"/>
            </a:endParaRPr>
          </a:p>
        </p:txBody>
      </p:sp>
      <p:sp>
        <p:nvSpPr>
          <p:cNvPr id="1048639" name="Google Shape;146;p7"/>
          <p:cNvSpPr txBox="1"/>
          <p:nvPr/>
        </p:nvSpPr>
        <p:spPr>
          <a:xfrm>
            <a:off x="285520" y="3742379"/>
            <a:ext cx="8027189" cy="73866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400"/>
              <a:buFont typeface="Noto Sans Symbols"/>
              <a:buChar char="⮚"/>
            </a:pPr>
            <a:r>
              <a:rPr lang="en-US" sz="2400" b="1" i="0" u="none" strike="noStrike" cap="none" dirty="0">
                <a:solidFill>
                  <a:schemeClr val="dk1"/>
                </a:solidFill>
                <a:latin typeface="Times New Roman"/>
                <a:ea typeface="Times New Roman"/>
                <a:cs typeface="Times New Roman"/>
                <a:sym typeface="Times New Roman"/>
              </a:rPr>
              <a:t>Accuracy</a:t>
            </a:r>
            <a:r>
              <a:rPr lang="en-US" sz="1800" b="0" i="0" u="none" strike="noStrike" cap="none" dirty="0">
                <a:solidFill>
                  <a:schemeClr val="dk1"/>
                </a:solidFill>
                <a:latin typeface="Calibri"/>
                <a:ea typeface="Calibri"/>
                <a:cs typeface="Calibri"/>
                <a:sym typeface="Calibri"/>
              </a:rPr>
              <a:t>	          </a:t>
            </a:r>
            <a:r>
              <a:rPr lang="en-US" sz="2000" b="0" i="0" u="none" strike="noStrike" cap="none" dirty="0">
                <a:solidFill>
                  <a:schemeClr val="dk1"/>
                </a:solidFill>
                <a:latin typeface="Times New Roman"/>
                <a:ea typeface="Times New Roman"/>
                <a:cs typeface="Times New Roman"/>
                <a:sym typeface="Times New Roman"/>
              </a:rPr>
              <a:t>It is defined by the following formula:</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048640" name="Google Shape;147;p7"/>
          <p:cNvSpPr/>
          <p:nvPr/>
        </p:nvSpPr>
        <p:spPr>
          <a:xfrm flipV="1">
            <a:off x="2004041" y="3986420"/>
            <a:ext cx="685800" cy="45719"/>
          </a:xfrm>
          <a:prstGeom prst="rightArrow">
            <a:avLst>
              <a:gd name="adj1" fmla="val 50000"/>
              <a:gd name="adj2" fmla="val 50000"/>
            </a:avLst>
          </a:prstGeom>
          <a:solidFill>
            <a:srgbClr val="6F664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FF617A50-74FD-4378-949D-DF0FB09DA04A}"/>
              </a:ext>
            </a:extLst>
          </p:cNvPr>
          <p:cNvSpPr/>
          <p:nvPr/>
        </p:nvSpPr>
        <p:spPr>
          <a:xfrm>
            <a:off x="2004041" y="368875"/>
            <a:ext cx="5190780" cy="646331"/>
          </a:xfrm>
          <a:prstGeom prst="rect">
            <a:avLst/>
          </a:prstGeom>
        </p:spPr>
        <p:txBody>
          <a:bodyPr wrap="none">
            <a:spAutoFit/>
          </a:bodyPr>
          <a:lstStyle/>
          <a:p>
            <a:r>
              <a:rPr lang="en-US" sz="3600" dirty="0">
                <a:solidFill>
                  <a:srgbClr val="696464"/>
                </a:solidFill>
                <a:latin typeface="Times New Roman"/>
                <a:cs typeface="Times New Roman"/>
                <a:sym typeface="Times New Roman"/>
              </a:rPr>
              <a:t>EVALUATION METRICS</a:t>
            </a:r>
            <a:endParaRPr lang="en-IN" sz="3600" dirty="0"/>
          </a:p>
        </p:txBody>
      </p:sp>
      <p:sp>
        <p:nvSpPr>
          <p:cNvPr id="16" name="Google Shape;147;p7">
            <a:extLst>
              <a:ext uri="{FF2B5EF4-FFF2-40B4-BE49-F238E27FC236}">
                <a16:creationId xmlns:a16="http://schemas.microsoft.com/office/drawing/2014/main" id="{16B92AC1-7E92-4975-8951-4D266B7EDE4C}"/>
              </a:ext>
            </a:extLst>
          </p:cNvPr>
          <p:cNvSpPr/>
          <p:nvPr/>
        </p:nvSpPr>
        <p:spPr>
          <a:xfrm>
            <a:off x="4804134" y="1629651"/>
            <a:ext cx="685800" cy="45719"/>
          </a:xfrm>
          <a:prstGeom prst="rightArrow">
            <a:avLst>
              <a:gd name="adj1" fmla="val 50000"/>
              <a:gd name="adj2" fmla="val 50000"/>
            </a:avLst>
          </a:prstGeom>
          <a:solidFill>
            <a:srgbClr val="6F664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Calibri"/>
              <a:ea typeface="Calibri"/>
              <a:cs typeface="Calibri"/>
              <a:sym typeface="Calibri"/>
            </a:endParaRPr>
          </a:p>
        </p:txBody>
      </p:sp>
      <p:sp>
        <p:nvSpPr>
          <p:cNvPr id="3" name="TextBox 2">
            <a:extLst>
              <a:ext uri="{FF2B5EF4-FFF2-40B4-BE49-F238E27FC236}">
                <a16:creationId xmlns:a16="http://schemas.microsoft.com/office/drawing/2014/main" id="{63E139E5-7697-479E-B1A3-583DDF45B17B}"/>
              </a:ext>
            </a:extLst>
          </p:cNvPr>
          <p:cNvSpPr txBox="1"/>
          <p:nvPr/>
        </p:nvSpPr>
        <p:spPr>
          <a:xfrm>
            <a:off x="2491674" y="4665583"/>
            <a:ext cx="4407522"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Accuracy=(100-MAPE)%</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91C60F8-1B7E-4FE8-8068-A6474209E70D}"/>
                  </a:ext>
                </a:extLst>
              </p:cNvPr>
              <p:cNvSpPr/>
              <p:nvPr/>
            </p:nvSpPr>
            <p:spPr>
              <a:xfrm>
                <a:off x="1225485" y="2472200"/>
                <a:ext cx="5561814" cy="113075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𝑀𝐴𝑃𝐸</m:t>
                      </m:r>
                      <m:r>
                        <a:rPr lang="en-IN" sz="2000" i="0">
                          <a:latin typeface="Cambria Math" panose="02040503050406030204" pitchFamily="18" charset="0"/>
                        </a:rPr>
                        <m:t>=</m:t>
                      </m:r>
                      <m:f>
                        <m:fPr>
                          <m:ctrlPr>
                            <a:rPr lang="en-IN" sz="2000" i="1">
                              <a:latin typeface="Cambria Math" panose="02040503050406030204" pitchFamily="18" charset="0"/>
                            </a:rPr>
                          </m:ctrlPr>
                        </m:fPr>
                        <m:num>
                          <m:r>
                            <a:rPr lang="en-IN" sz="2000" i="0">
                              <a:latin typeface="Cambria Math" panose="02040503050406030204" pitchFamily="18" charset="0"/>
                            </a:rPr>
                            <m:t>100%</m:t>
                          </m:r>
                        </m:num>
                        <m:den>
                          <m:r>
                            <a:rPr lang="en-IN" sz="2000" i="1">
                              <a:latin typeface="Cambria Math" panose="02040503050406030204" pitchFamily="18" charset="0"/>
                            </a:rPr>
                            <m:t>𝑛</m:t>
                          </m:r>
                        </m:den>
                      </m:f>
                      <m:nary>
                        <m:naryPr>
                          <m:chr m:val="∑"/>
                          <m:subHide m:val="on"/>
                          <m:supHide m:val="on"/>
                          <m:ctrlPr>
                            <a:rPr lang="en-IN" sz="2000" i="1">
                              <a:latin typeface="Cambria Math" panose="02040503050406030204" pitchFamily="18" charset="0"/>
                            </a:rPr>
                          </m:ctrlPr>
                        </m:naryPr>
                        <m:sub/>
                        <m:sup/>
                        <m:e>
                          <m:d>
                            <m:dPr>
                              <m:begChr m:val="|"/>
                              <m:endChr m:val="|"/>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IN" sz="2000" i="1">
                                      <a:latin typeface="Cambria Math" panose="02040503050406030204" pitchFamily="18" charset="0"/>
                                    </a:rPr>
                                    <m:t>𝑦</m:t>
                                  </m:r>
                                  <m:r>
                                    <a:rPr lang="en-IN" sz="2000" i="0">
                                      <a:latin typeface="Cambria Math" panose="02040503050406030204" pitchFamily="18" charset="0"/>
                                    </a:rPr>
                                    <m:t>−</m:t>
                                  </m:r>
                                  <m:r>
                                    <a:rPr lang="en-IN" sz="2000" i="1">
                                      <a:latin typeface="Cambria Math" panose="02040503050406030204" pitchFamily="18" charset="0"/>
                                    </a:rPr>
                                    <m:t>𝑦</m:t>
                                  </m:r>
                                  <m:r>
                                    <a:rPr lang="en-IN" sz="2000" i="0">
                                      <a:latin typeface="Cambria Math" panose="02040503050406030204" pitchFamily="18" charset="0"/>
                                    </a:rPr>
                                    <m:t>′</m:t>
                                  </m:r>
                                </m:num>
                                <m:den>
                                  <m:r>
                                    <a:rPr lang="en-IN" sz="2000" i="1">
                                      <a:latin typeface="Cambria Math" panose="02040503050406030204" pitchFamily="18" charset="0"/>
                                    </a:rPr>
                                    <m:t>𝑦</m:t>
                                  </m:r>
                                </m:den>
                              </m:f>
                            </m:e>
                          </m:d>
                        </m:e>
                      </m:nary>
                    </m:oMath>
                  </m:oMathPara>
                </a14:m>
                <a:endParaRPr lang="en-IN" dirty="0"/>
              </a:p>
              <a:p>
                <a:r>
                  <a:rPr lang="en-IN" sz="1600" dirty="0"/>
                  <a:t>Where y=true value and y’=predicted value</a:t>
                </a:r>
              </a:p>
            </p:txBody>
          </p:sp>
        </mc:Choice>
        <mc:Fallback xmlns="">
          <p:sp>
            <p:nvSpPr>
              <p:cNvPr id="4" name="Rectangle 3">
                <a:extLst>
                  <a:ext uri="{FF2B5EF4-FFF2-40B4-BE49-F238E27FC236}">
                    <a16:creationId xmlns:a16="http://schemas.microsoft.com/office/drawing/2014/main" id="{891C60F8-1B7E-4FE8-8068-A6474209E70D}"/>
                  </a:ext>
                </a:extLst>
              </p:cNvPr>
              <p:cNvSpPr>
                <a:spLocks noRot="1" noChangeAspect="1" noMove="1" noResize="1" noEditPoints="1" noAdjustHandles="1" noChangeArrowheads="1" noChangeShapeType="1" noTextEdit="1"/>
              </p:cNvSpPr>
              <p:nvPr/>
            </p:nvSpPr>
            <p:spPr>
              <a:xfrm>
                <a:off x="1225485" y="2472200"/>
                <a:ext cx="5561814" cy="1130759"/>
              </a:xfrm>
              <a:prstGeom prst="rect">
                <a:avLst/>
              </a:prstGeom>
              <a:blipFill>
                <a:blip r:embed="rId4"/>
                <a:stretch>
                  <a:fillRect l="-548" b="-3784"/>
                </a:stretch>
              </a:blipFill>
            </p:spPr>
            <p:txBody>
              <a:bodyPr/>
              <a:lstStyle/>
              <a:p>
                <a:r>
                  <a:rPr lang="en-IN">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048652" name="Google Shape;165;p10"/>
          <p:cNvSpPr/>
          <p:nvPr/>
        </p:nvSpPr>
        <p:spPr>
          <a:xfrm>
            <a:off x="0" y="1103477"/>
            <a:ext cx="9144000" cy="0"/>
          </a:xfrm>
          <a:custGeom>
            <a:avLst/>
            <a:gdLst/>
            <a:ahLst/>
            <a:cxnLst/>
            <a:rect l="l" t="t" r="r" b="b"/>
            <a:pathLst>
              <a:path w="9144000" h="120000" extrusionOk="0">
                <a:moveTo>
                  <a:pt x="0" y="0"/>
                </a:moveTo>
                <a:lnTo>
                  <a:pt x="9144005" y="0"/>
                </a:lnTo>
              </a:path>
            </a:pathLst>
          </a:custGeom>
          <a:noFill/>
          <a:ln w="1905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53" name="Google Shape;166;p10"/>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54" name="Google Shape;167;p10"/>
          <p:cNvSpPr/>
          <p:nvPr/>
        </p:nvSpPr>
        <p:spPr>
          <a:xfrm>
            <a:off x="788822" y="1707626"/>
            <a:ext cx="2821644" cy="54840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chemeClr val="dk1"/>
                </a:solidFill>
                <a:latin typeface="Calibri"/>
                <a:ea typeface="Calibri"/>
                <a:cs typeface="Calibri"/>
                <a:sym typeface="Calibri"/>
              </a:rPr>
              <a:t>Using Linear Regression</a:t>
            </a:r>
            <a:endParaRPr sz="2000" b="0" i="0" u="none" strike="noStrike" cap="none"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3FD98C33-35DD-400A-9200-4CAD0CB41CD6}"/>
              </a:ext>
            </a:extLst>
          </p:cNvPr>
          <p:cNvPicPr>
            <a:picLocks noChangeAspect="1"/>
          </p:cNvPicPr>
          <p:nvPr/>
        </p:nvPicPr>
        <p:blipFill rotWithShape="1">
          <a:blip r:embed="rId4"/>
          <a:srcRect l="9760" t="6242" r="26194" b="8004"/>
          <a:stretch/>
        </p:blipFill>
        <p:spPr>
          <a:xfrm>
            <a:off x="403422" y="2565485"/>
            <a:ext cx="4168577" cy="2814609"/>
          </a:xfrm>
          <a:prstGeom prst="rect">
            <a:avLst/>
          </a:prstGeom>
        </p:spPr>
      </p:pic>
      <p:sp>
        <p:nvSpPr>
          <p:cNvPr id="4" name="Rectangle 3">
            <a:extLst>
              <a:ext uri="{FF2B5EF4-FFF2-40B4-BE49-F238E27FC236}">
                <a16:creationId xmlns:a16="http://schemas.microsoft.com/office/drawing/2014/main" id="{651EC2A6-E7B4-405B-8AA2-C68CCFB6712D}"/>
              </a:ext>
            </a:extLst>
          </p:cNvPr>
          <p:cNvSpPr/>
          <p:nvPr/>
        </p:nvSpPr>
        <p:spPr>
          <a:xfrm>
            <a:off x="5121328" y="1719202"/>
            <a:ext cx="1391599" cy="400110"/>
          </a:xfrm>
          <a:prstGeom prst="rect">
            <a:avLst/>
          </a:prstGeom>
        </p:spPr>
        <p:txBody>
          <a:bodyPr wrap="none">
            <a:spAutoFit/>
          </a:bodyPr>
          <a:lstStyle/>
          <a:p>
            <a:pPr lvl="0">
              <a:buClr>
                <a:srgbClr val="000000"/>
              </a:buClr>
              <a:buSzPts val="1800"/>
            </a:pPr>
            <a:r>
              <a:rPr lang="en-US" sz="2000" dirty="0">
                <a:solidFill>
                  <a:schemeClr val="dk1"/>
                </a:solidFill>
                <a:latin typeface="Calibri"/>
                <a:ea typeface="Calibri"/>
                <a:cs typeface="Calibri"/>
                <a:sym typeface="Calibri"/>
              </a:rPr>
              <a:t>Using LSTM</a:t>
            </a:r>
          </a:p>
        </p:txBody>
      </p:sp>
      <p:pic>
        <p:nvPicPr>
          <p:cNvPr id="5" name="Picture 4">
            <a:extLst>
              <a:ext uri="{FF2B5EF4-FFF2-40B4-BE49-F238E27FC236}">
                <a16:creationId xmlns:a16="http://schemas.microsoft.com/office/drawing/2014/main" id="{5FBC505F-67F6-459C-8296-5671660FB4E6}"/>
              </a:ext>
            </a:extLst>
          </p:cNvPr>
          <p:cNvPicPr>
            <a:picLocks noChangeAspect="1"/>
          </p:cNvPicPr>
          <p:nvPr/>
        </p:nvPicPr>
        <p:blipFill rotWithShape="1">
          <a:blip r:embed="rId5"/>
          <a:srcRect l="8013" t="7118" r="26111" b="6747"/>
          <a:stretch/>
        </p:blipFill>
        <p:spPr>
          <a:xfrm>
            <a:off x="4734972" y="2449844"/>
            <a:ext cx="3629208" cy="2745866"/>
          </a:xfrm>
          <a:prstGeom prst="rect">
            <a:avLst/>
          </a:prstGeom>
        </p:spPr>
      </p:pic>
      <p:sp>
        <p:nvSpPr>
          <p:cNvPr id="7" name="Rectangle 6">
            <a:extLst>
              <a:ext uri="{FF2B5EF4-FFF2-40B4-BE49-F238E27FC236}">
                <a16:creationId xmlns:a16="http://schemas.microsoft.com/office/drawing/2014/main" id="{75B72C64-5F77-422C-A555-32CC42D12D38}"/>
              </a:ext>
            </a:extLst>
          </p:cNvPr>
          <p:cNvSpPr/>
          <p:nvPr/>
        </p:nvSpPr>
        <p:spPr>
          <a:xfrm>
            <a:off x="929745" y="5308804"/>
            <a:ext cx="1938479" cy="923330"/>
          </a:xfrm>
          <a:prstGeom prst="rect">
            <a:avLst/>
          </a:prstGeom>
        </p:spPr>
        <p:txBody>
          <a:bodyPr wrap="none">
            <a:spAutoFit/>
          </a:bodyPr>
          <a:lstStyle/>
          <a:p>
            <a:pPr lvl="0">
              <a:buClr>
                <a:srgbClr val="000000"/>
              </a:buClr>
              <a:buSzPts val="1800"/>
            </a:pPr>
            <a:r>
              <a:rPr lang="en-US" dirty="0">
                <a:solidFill>
                  <a:schemeClr val="dk1"/>
                </a:solidFill>
                <a:latin typeface="Calibri"/>
                <a:ea typeface="Calibri"/>
                <a:cs typeface="Calibri"/>
                <a:sym typeface="Calibri"/>
              </a:rPr>
              <a:t>MAPE:6.42%</a:t>
            </a:r>
          </a:p>
          <a:p>
            <a:pPr lvl="0">
              <a:buClr>
                <a:srgbClr val="000000"/>
              </a:buClr>
              <a:buSzPts val="1800"/>
            </a:pPr>
            <a:r>
              <a:rPr lang="en-US" dirty="0">
                <a:solidFill>
                  <a:schemeClr val="dk1"/>
                </a:solidFill>
                <a:latin typeface="Calibri"/>
                <a:ea typeface="Calibri"/>
                <a:cs typeface="Calibri"/>
                <a:sym typeface="Calibri"/>
              </a:rPr>
              <a:t>ACCURACY:93.57%</a:t>
            </a:r>
          </a:p>
          <a:p>
            <a:pPr lvl="0">
              <a:buClr>
                <a:srgbClr val="000000"/>
              </a:buClr>
              <a:buSzPts val="1800"/>
            </a:pPr>
            <a:endParaRPr lang="en-US" dirty="0">
              <a:solidFill>
                <a:schemeClr val="dk1"/>
              </a:solidFill>
              <a:latin typeface="Calibri"/>
              <a:ea typeface="Calibri"/>
              <a:cs typeface="Calibri"/>
              <a:sym typeface="Calibri"/>
            </a:endParaRPr>
          </a:p>
        </p:txBody>
      </p:sp>
      <p:sp>
        <p:nvSpPr>
          <p:cNvPr id="8" name="Rectangle 7">
            <a:extLst>
              <a:ext uri="{FF2B5EF4-FFF2-40B4-BE49-F238E27FC236}">
                <a16:creationId xmlns:a16="http://schemas.microsoft.com/office/drawing/2014/main" id="{E752D31E-78DC-47E5-815B-AEE0F6EFEA9D}"/>
              </a:ext>
            </a:extLst>
          </p:cNvPr>
          <p:cNvSpPr/>
          <p:nvPr/>
        </p:nvSpPr>
        <p:spPr>
          <a:xfrm>
            <a:off x="5014682" y="5354970"/>
            <a:ext cx="1938479" cy="646331"/>
          </a:xfrm>
          <a:prstGeom prst="rect">
            <a:avLst/>
          </a:prstGeom>
        </p:spPr>
        <p:txBody>
          <a:bodyPr wrap="none">
            <a:spAutoFit/>
          </a:bodyPr>
          <a:lstStyle/>
          <a:p>
            <a:pPr lvl="0">
              <a:buClr>
                <a:srgbClr val="000000"/>
              </a:buClr>
              <a:buSzPts val="1800"/>
            </a:pPr>
            <a:r>
              <a:rPr lang="en-US" dirty="0">
                <a:solidFill>
                  <a:schemeClr val="dk1"/>
                </a:solidFill>
                <a:latin typeface="Calibri"/>
                <a:ea typeface="Calibri"/>
                <a:cs typeface="Calibri"/>
                <a:sym typeface="Calibri"/>
              </a:rPr>
              <a:t>MAPE:3.092%</a:t>
            </a:r>
          </a:p>
          <a:p>
            <a:pPr lvl="0">
              <a:buClr>
                <a:srgbClr val="000000"/>
              </a:buClr>
              <a:buSzPts val="1800"/>
            </a:pPr>
            <a:r>
              <a:rPr lang="en-US" dirty="0">
                <a:solidFill>
                  <a:schemeClr val="dk1"/>
                </a:solidFill>
                <a:latin typeface="Calibri"/>
                <a:ea typeface="Calibri"/>
                <a:cs typeface="Calibri"/>
                <a:sym typeface="Calibri"/>
              </a:rPr>
              <a:t>ACCURACY:96.90%</a:t>
            </a:r>
          </a:p>
        </p:txBody>
      </p:sp>
      <p:sp>
        <p:nvSpPr>
          <p:cNvPr id="10" name="Rectangle 9">
            <a:extLst>
              <a:ext uri="{FF2B5EF4-FFF2-40B4-BE49-F238E27FC236}">
                <a16:creationId xmlns:a16="http://schemas.microsoft.com/office/drawing/2014/main" id="{367FE555-0A6D-46DC-BD2E-B2C42F1F5CFF}"/>
              </a:ext>
            </a:extLst>
          </p:cNvPr>
          <p:cNvSpPr/>
          <p:nvPr/>
        </p:nvSpPr>
        <p:spPr>
          <a:xfrm>
            <a:off x="1708086" y="337935"/>
            <a:ext cx="5858527" cy="707886"/>
          </a:xfrm>
          <a:prstGeom prst="rect">
            <a:avLst/>
          </a:prstGeom>
        </p:spPr>
        <p:txBody>
          <a:bodyPr wrap="none">
            <a:spAutoFit/>
          </a:bodyPr>
          <a:lstStyle/>
          <a:p>
            <a:r>
              <a:rPr lang="en-US" sz="4000" dirty="0">
                <a:solidFill>
                  <a:srgbClr val="696464"/>
                </a:solidFill>
                <a:latin typeface="Times New Roman"/>
                <a:cs typeface="Times New Roman"/>
                <a:sym typeface="Times New Roman"/>
              </a:rPr>
              <a:t>RESULT AND ANALYSIS</a:t>
            </a:r>
            <a:endParaRPr lang="en-IN"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048666" name="Google Shape;185;p13"/>
          <p:cNvSpPr/>
          <p:nvPr/>
        </p:nvSpPr>
        <p:spPr>
          <a:xfrm>
            <a:off x="0" y="1103477"/>
            <a:ext cx="9144000" cy="0"/>
          </a:xfrm>
          <a:custGeom>
            <a:avLst/>
            <a:gdLst/>
            <a:ahLst/>
            <a:cxnLst/>
            <a:rect l="l" t="t" r="r" b="b"/>
            <a:pathLst>
              <a:path w="9144000" h="120000" extrusionOk="0">
                <a:moveTo>
                  <a:pt x="0" y="0"/>
                </a:moveTo>
                <a:lnTo>
                  <a:pt x="9144005" y="0"/>
                </a:lnTo>
              </a:path>
            </a:pathLst>
          </a:custGeom>
          <a:noFill/>
          <a:ln w="19050" cap="flat" cmpd="sng">
            <a:solidFill>
              <a:srgbClr val="C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67" name="Google Shape;186;p13"/>
          <p:cNvSpPr/>
          <p:nvPr/>
        </p:nvSpPr>
        <p:spPr>
          <a:xfrm>
            <a:off x="96984" y="91655"/>
            <a:ext cx="8964930" cy="6633209"/>
          </a:xfrm>
          <a:custGeom>
            <a:avLst/>
            <a:gdLst/>
            <a:ahLst/>
            <a:cxnLst/>
            <a:rect l="l" t="t" r="r" b="b"/>
            <a:pathLst>
              <a:path w="8964930" h="6633209" extrusionOk="0">
                <a:moveTo>
                  <a:pt x="0" y="355001"/>
                </a:moveTo>
                <a:lnTo>
                  <a:pt x="3240" y="306829"/>
                </a:lnTo>
                <a:lnTo>
                  <a:pt x="12680" y="260627"/>
                </a:lnTo>
                <a:lnTo>
                  <a:pt x="27897" y="216818"/>
                </a:lnTo>
                <a:lnTo>
                  <a:pt x="48467" y="175825"/>
                </a:lnTo>
                <a:lnTo>
                  <a:pt x="73968" y="138070"/>
                </a:lnTo>
                <a:lnTo>
                  <a:pt x="103977" y="103977"/>
                </a:lnTo>
                <a:lnTo>
                  <a:pt x="138070" y="73968"/>
                </a:lnTo>
                <a:lnTo>
                  <a:pt x="175825" y="48467"/>
                </a:lnTo>
                <a:lnTo>
                  <a:pt x="216818" y="27897"/>
                </a:lnTo>
                <a:lnTo>
                  <a:pt x="260627" y="12680"/>
                </a:lnTo>
                <a:lnTo>
                  <a:pt x="306829" y="3240"/>
                </a:lnTo>
                <a:lnTo>
                  <a:pt x="355001" y="0"/>
                </a:lnTo>
                <a:lnTo>
                  <a:pt x="8609494" y="0"/>
                </a:lnTo>
                <a:lnTo>
                  <a:pt x="8657666" y="3240"/>
                </a:lnTo>
                <a:lnTo>
                  <a:pt x="8703867" y="12680"/>
                </a:lnTo>
                <a:lnTo>
                  <a:pt x="8747676" y="27897"/>
                </a:lnTo>
                <a:lnTo>
                  <a:pt x="8788669" y="48467"/>
                </a:lnTo>
                <a:lnTo>
                  <a:pt x="8826424" y="73968"/>
                </a:lnTo>
                <a:lnTo>
                  <a:pt x="8860517" y="103977"/>
                </a:lnTo>
                <a:lnTo>
                  <a:pt x="8890526" y="138070"/>
                </a:lnTo>
                <a:lnTo>
                  <a:pt x="8916026" y="175825"/>
                </a:lnTo>
                <a:lnTo>
                  <a:pt x="8936597" y="216818"/>
                </a:lnTo>
                <a:lnTo>
                  <a:pt x="8951814" y="260627"/>
                </a:lnTo>
                <a:lnTo>
                  <a:pt x="8961254" y="306829"/>
                </a:lnTo>
                <a:lnTo>
                  <a:pt x="8964495" y="355001"/>
                </a:lnTo>
                <a:lnTo>
                  <a:pt x="8964495" y="6278123"/>
                </a:lnTo>
                <a:lnTo>
                  <a:pt x="8961254" y="6326297"/>
                </a:lnTo>
                <a:lnTo>
                  <a:pt x="8951814" y="6372500"/>
                </a:lnTo>
                <a:lnTo>
                  <a:pt x="8936597" y="6416310"/>
                </a:lnTo>
                <a:lnTo>
                  <a:pt x="8916026" y="6457305"/>
                </a:lnTo>
                <a:lnTo>
                  <a:pt x="8890526" y="6495061"/>
                </a:lnTo>
                <a:lnTo>
                  <a:pt x="8860517" y="6529154"/>
                </a:lnTo>
                <a:lnTo>
                  <a:pt x="8826424" y="6559163"/>
                </a:lnTo>
                <a:lnTo>
                  <a:pt x="8788669" y="6584665"/>
                </a:lnTo>
                <a:lnTo>
                  <a:pt x="8747676" y="6605235"/>
                </a:lnTo>
                <a:lnTo>
                  <a:pt x="8703867" y="6620452"/>
                </a:lnTo>
                <a:lnTo>
                  <a:pt x="8657666" y="6629893"/>
                </a:lnTo>
                <a:lnTo>
                  <a:pt x="8609494" y="6633133"/>
                </a:lnTo>
                <a:lnTo>
                  <a:pt x="355001" y="6633133"/>
                </a:lnTo>
                <a:lnTo>
                  <a:pt x="306829" y="6629893"/>
                </a:lnTo>
                <a:lnTo>
                  <a:pt x="260627" y="6620452"/>
                </a:lnTo>
                <a:lnTo>
                  <a:pt x="216818" y="6605235"/>
                </a:lnTo>
                <a:lnTo>
                  <a:pt x="175825" y="6584665"/>
                </a:lnTo>
                <a:lnTo>
                  <a:pt x="138070" y="6559163"/>
                </a:lnTo>
                <a:lnTo>
                  <a:pt x="103977" y="6529154"/>
                </a:lnTo>
                <a:lnTo>
                  <a:pt x="73968" y="6495061"/>
                </a:lnTo>
                <a:lnTo>
                  <a:pt x="48467" y="6457305"/>
                </a:lnTo>
                <a:lnTo>
                  <a:pt x="27897" y="6416310"/>
                </a:lnTo>
                <a:lnTo>
                  <a:pt x="12680" y="6372500"/>
                </a:lnTo>
                <a:lnTo>
                  <a:pt x="3240" y="6326297"/>
                </a:lnTo>
                <a:lnTo>
                  <a:pt x="0" y="6278123"/>
                </a:lnTo>
                <a:lnTo>
                  <a:pt x="0" y="355001"/>
                </a:lnTo>
                <a:close/>
              </a:path>
            </a:pathLst>
          </a:custGeom>
          <a:noFill/>
          <a:ln w="28575" cap="flat" cmpd="sng">
            <a:solidFill>
              <a:srgbClr val="9B320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68" name="Google Shape;187;p13"/>
          <p:cNvSpPr/>
          <p:nvPr/>
        </p:nvSpPr>
        <p:spPr>
          <a:xfrm>
            <a:off x="441959" y="1103477"/>
            <a:ext cx="8314944" cy="96621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8670" name="Google Shape;189;p13"/>
          <p:cNvSpPr txBox="1"/>
          <p:nvPr/>
        </p:nvSpPr>
        <p:spPr>
          <a:xfrm>
            <a:off x="441959" y="2175700"/>
            <a:ext cx="7620000" cy="378561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400"/>
              <a:buFont typeface="Noto Sans Symbols"/>
              <a:buChar char="⮚"/>
            </a:pPr>
            <a:r>
              <a:rPr lang="en-IN" sz="2000" b="0" i="0" u="none" strike="noStrike" cap="none" dirty="0">
                <a:solidFill>
                  <a:schemeClr val="dk1"/>
                </a:solidFill>
                <a:latin typeface="Times New Roman"/>
                <a:ea typeface="Times New Roman"/>
                <a:cs typeface="Times New Roman"/>
                <a:sym typeface="Times New Roman"/>
              </a:rPr>
              <a:t>The LSTM model is able to perform slightly better than the linear regression model and has the accuracy of about 96.90%.So choosing LSTM would be a better choice.</a:t>
            </a:r>
          </a:p>
          <a:p>
            <a:pPr marL="342900" marR="0" lvl="0" indent="-342900" algn="just" rtl="0">
              <a:lnSpc>
                <a:spcPct val="100000"/>
              </a:lnSpc>
              <a:spcBef>
                <a:spcPts val="0"/>
              </a:spcBef>
              <a:spcAft>
                <a:spcPts val="0"/>
              </a:spcAft>
              <a:buClr>
                <a:schemeClr val="dk1"/>
              </a:buClr>
              <a:buSzPts val="2400"/>
              <a:buFont typeface="Noto Sans Symbols"/>
              <a:buChar char="⮚"/>
            </a:pPr>
            <a:r>
              <a:rPr lang="en-IN" sz="2000" dirty="0">
                <a:solidFill>
                  <a:schemeClr val="dk1"/>
                </a:solidFill>
                <a:latin typeface="Times New Roman"/>
                <a:ea typeface="Times New Roman"/>
                <a:cs typeface="Times New Roman"/>
                <a:sym typeface="Times New Roman"/>
              </a:rPr>
              <a:t>Since the data is updated regularly the model can also be made to update and train on the updating data to keep up with the current trend.</a:t>
            </a:r>
          </a:p>
          <a:p>
            <a:pPr marL="342900" marR="0" lvl="0" indent="-342900" algn="just" rtl="0">
              <a:lnSpc>
                <a:spcPct val="100000"/>
              </a:lnSpc>
              <a:spcBef>
                <a:spcPts val="0"/>
              </a:spcBef>
              <a:spcAft>
                <a:spcPts val="0"/>
              </a:spcAft>
              <a:buClr>
                <a:schemeClr val="dk1"/>
              </a:buClr>
              <a:buSzPts val="2400"/>
              <a:buFont typeface="Noto Sans Symbols"/>
              <a:buChar char="⮚"/>
            </a:pPr>
            <a:r>
              <a:rPr lang="en-IN" sz="2000" dirty="0">
                <a:solidFill>
                  <a:schemeClr val="dk1"/>
                </a:solidFill>
                <a:latin typeface="Times New Roman"/>
                <a:ea typeface="Times New Roman"/>
                <a:cs typeface="Times New Roman"/>
                <a:sym typeface="Times New Roman"/>
              </a:rPr>
              <a:t>Moreover since the data consist of country wise cases so the model could be made to work for specific country rather than worldwide.</a:t>
            </a:r>
          </a:p>
          <a:p>
            <a:pPr marL="342900" indent="-342900" algn="just">
              <a:buClr>
                <a:schemeClr val="dk1"/>
              </a:buClr>
              <a:buSzPts val="2400"/>
              <a:buFont typeface="Noto Sans Symbols"/>
              <a:buChar char="⮚"/>
            </a:pPr>
            <a:r>
              <a:rPr lang="en-IN" sz="2000" dirty="0">
                <a:solidFill>
                  <a:schemeClr val="dk1"/>
                </a:solidFill>
                <a:latin typeface="Times New Roman"/>
                <a:ea typeface="Times New Roman"/>
                <a:cs typeface="Times New Roman"/>
                <a:sym typeface="Times New Roman"/>
              </a:rPr>
              <a:t>Hence with the help of this model different countries government can get a rough estimate as to how much the case would increase in near future and can take preventive measures accordingly.</a:t>
            </a:r>
          </a:p>
          <a:p>
            <a:pPr marR="0" lvl="0" algn="just" rtl="0">
              <a:lnSpc>
                <a:spcPct val="100000"/>
              </a:lnSpc>
              <a:spcBef>
                <a:spcPts val="0"/>
              </a:spcBef>
              <a:spcAft>
                <a:spcPts val="0"/>
              </a:spcAft>
              <a:buClr>
                <a:schemeClr val="dk1"/>
              </a:buClr>
              <a:buSzPts val="2400"/>
            </a:pPr>
            <a:endParaRPr sz="2000" b="0" i="0" u="none" strike="noStrike" cap="none" dirty="0">
              <a:solidFill>
                <a:schemeClr val="dk1"/>
              </a:solidFill>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CE852BC9-237C-457D-A2E3-2CED5A7E2C27}"/>
              </a:ext>
            </a:extLst>
          </p:cNvPr>
          <p:cNvSpPr/>
          <p:nvPr/>
        </p:nvSpPr>
        <p:spPr>
          <a:xfrm>
            <a:off x="732711" y="303705"/>
            <a:ext cx="7678577" cy="646331"/>
          </a:xfrm>
          <a:prstGeom prst="rect">
            <a:avLst/>
          </a:prstGeom>
        </p:spPr>
        <p:txBody>
          <a:bodyPr wrap="none">
            <a:spAutoFit/>
          </a:bodyPr>
          <a:lstStyle/>
          <a:p>
            <a:r>
              <a:rPr lang="en-US" sz="3600" dirty="0">
                <a:solidFill>
                  <a:srgbClr val="696464"/>
                </a:solidFill>
                <a:latin typeface="Times New Roman"/>
                <a:cs typeface="Times New Roman"/>
                <a:sym typeface="Times New Roman"/>
              </a:rPr>
              <a:t>CONCLUSION AND FUTURE WORK</a:t>
            </a:r>
            <a:endParaRPr lang="en-IN" sz="3600" dirty="0"/>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79999"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940</TotalTime>
  <Words>1026</Words>
  <Application>Microsoft Office PowerPoint</Application>
  <PresentationFormat>On-screen Show (4:3)</PresentationFormat>
  <Paragraphs>74</Paragraphs>
  <Slides>12</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Cambria</vt:lpstr>
      <vt:lpstr>Cambria Math</vt:lpstr>
      <vt:lpstr>Century Schoolbook</vt:lpstr>
      <vt:lpstr>Noto Sans Symbols</vt:lpstr>
      <vt:lpstr>Times New Roman</vt:lpstr>
      <vt:lpstr>Wingdings</vt:lpstr>
      <vt:lpstr>Wingdings 2</vt:lpstr>
      <vt:lpstr>View</vt:lpstr>
      <vt:lpstr>Forecasting the rate of Spread of COVID-19</vt:lpstr>
      <vt:lpstr>Table of Contents </vt:lpstr>
      <vt:lpstr>INTRODUCTION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Dell</dc:creator>
  <cp:lastModifiedBy>kartik puri</cp:lastModifiedBy>
  <cp:revision>41</cp:revision>
  <dcterms:created xsi:type="dcterms:W3CDTF">2019-09-18T06:01:04Z</dcterms:created>
  <dcterms:modified xsi:type="dcterms:W3CDTF">2020-06-10T09:43:32Z</dcterms:modified>
</cp:coreProperties>
</file>