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0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6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C1C1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Copyright </a:t>
            </a:r>
            <a:r>
              <a:rPr dirty="0"/>
              <a:t>© 2018 </a:t>
            </a:r>
            <a:r>
              <a:rPr u="sng" spc="-5" dirty="0">
                <a:solidFill>
                  <a:srgbClr val="DD2133"/>
                </a:solidFill>
                <a:uFill>
                  <a:solidFill>
                    <a:srgbClr val="DD2133"/>
                  </a:solidFill>
                </a:uFill>
              </a:rPr>
              <a:t>Deex.exchange</a:t>
            </a:r>
            <a:r>
              <a:rPr spc="-5" dirty="0">
                <a:solidFill>
                  <a:srgbClr val="DD2133"/>
                </a:solidFill>
              </a:rPr>
              <a:t>. </a:t>
            </a:r>
            <a:r>
              <a:rPr spc="-5" dirty="0"/>
              <a:t>All rights</a:t>
            </a:r>
            <a:r>
              <a:rPr spc="-8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02020"/>
                </a:solidFill>
                <a:latin typeface="Arial"/>
                <a:cs typeface="Arial"/>
              </a:defRPr>
            </a:lvl1pPr>
          </a:lstStyle>
          <a:p>
            <a:pPr marL="32384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1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C1C1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Copyright </a:t>
            </a:r>
            <a:r>
              <a:rPr dirty="0"/>
              <a:t>© 2018 </a:t>
            </a:r>
            <a:r>
              <a:rPr u="sng" spc="-5" dirty="0">
                <a:solidFill>
                  <a:srgbClr val="DD2133"/>
                </a:solidFill>
                <a:uFill>
                  <a:solidFill>
                    <a:srgbClr val="DD2133"/>
                  </a:solidFill>
                </a:uFill>
              </a:rPr>
              <a:t>Deex.exchange</a:t>
            </a:r>
            <a:r>
              <a:rPr spc="-5" dirty="0">
                <a:solidFill>
                  <a:srgbClr val="DD2133"/>
                </a:solidFill>
              </a:rPr>
              <a:t>. </a:t>
            </a:r>
            <a:r>
              <a:rPr spc="-5" dirty="0"/>
              <a:t>All rights</a:t>
            </a:r>
            <a:r>
              <a:rPr spc="-8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02020"/>
                </a:solidFill>
                <a:latin typeface="Arial"/>
                <a:cs typeface="Arial"/>
              </a:defRPr>
            </a:lvl1pPr>
          </a:lstStyle>
          <a:p>
            <a:pPr marL="32384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1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C1C1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Copyright </a:t>
            </a:r>
            <a:r>
              <a:rPr dirty="0"/>
              <a:t>© 2018 </a:t>
            </a:r>
            <a:r>
              <a:rPr u="sng" spc="-5" dirty="0">
                <a:solidFill>
                  <a:srgbClr val="DD2133"/>
                </a:solidFill>
                <a:uFill>
                  <a:solidFill>
                    <a:srgbClr val="DD2133"/>
                  </a:solidFill>
                </a:uFill>
              </a:rPr>
              <a:t>Deex.exchange</a:t>
            </a:r>
            <a:r>
              <a:rPr spc="-5" dirty="0">
                <a:solidFill>
                  <a:srgbClr val="DD2133"/>
                </a:solidFill>
              </a:rPr>
              <a:t>. </a:t>
            </a:r>
            <a:r>
              <a:rPr spc="-5" dirty="0"/>
              <a:t>All rights</a:t>
            </a:r>
            <a:r>
              <a:rPr spc="-8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02020"/>
                </a:solidFill>
                <a:latin typeface="Arial"/>
                <a:cs typeface="Arial"/>
              </a:defRPr>
            </a:lvl1pPr>
          </a:lstStyle>
          <a:p>
            <a:pPr marL="32384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1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C1C1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Copyright </a:t>
            </a:r>
            <a:r>
              <a:rPr dirty="0"/>
              <a:t>© 2018 </a:t>
            </a:r>
            <a:r>
              <a:rPr u="sng" spc="-5" dirty="0">
                <a:solidFill>
                  <a:srgbClr val="DD2133"/>
                </a:solidFill>
                <a:uFill>
                  <a:solidFill>
                    <a:srgbClr val="DD2133"/>
                  </a:solidFill>
                </a:uFill>
              </a:rPr>
              <a:t>Deex.exchange</a:t>
            </a:r>
            <a:r>
              <a:rPr spc="-5" dirty="0">
                <a:solidFill>
                  <a:srgbClr val="DD2133"/>
                </a:solidFill>
              </a:rPr>
              <a:t>. </a:t>
            </a:r>
            <a:r>
              <a:rPr spc="-5" dirty="0"/>
              <a:t>All rights</a:t>
            </a:r>
            <a:r>
              <a:rPr spc="-8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02020"/>
                </a:solidFill>
                <a:latin typeface="Arial"/>
                <a:cs typeface="Arial"/>
              </a:defRPr>
            </a:lvl1pPr>
          </a:lstStyle>
          <a:p>
            <a:pPr marL="32384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C1C1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Copyright </a:t>
            </a:r>
            <a:r>
              <a:rPr dirty="0"/>
              <a:t>© 2018 </a:t>
            </a:r>
            <a:r>
              <a:rPr u="sng" spc="-5" dirty="0">
                <a:solidFill>
                  <a:srgbClr val="DD2133"/>
                </a:solidFill>
                <a:uFill>
                  <a:solidFill>
                    <a:srgbClr val="DD2133"/>
                  </a:solidFill>
                </a:uFill>
              </a:rPr>
              <a:t>Deex.exchange</a:t>
            </a:r>
            <a:r>
              <a:rPr spc="-5" dirty="0">
                <a:solidFill>
                  <a:srgbClr val="DD2133"/>
                </a:solidFill>
              </a:rPr>
              <a:t>. </a:t>
            </a:r>
            <a:r>
              <a:rPr spc="-5" dirty="0"/>
              <a:t>All rights</a:t>
            </a:r>
            <a:r>
              <a:rPr spc="-8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02020"/>
                </a:solidFill>
                <a:latin typeface="Arial"/>
                <a:cs typeface="Arial"/>
              </a:defRPr>
            </a:lvl1pPr>
          </a:lstStyle>
          <a:p>
            <a:pPr marL="32384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99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8061" y="394462"/>
            <a:ext cx="9675876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1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7321" y="2402840"/>
            <a:ext cx="11357356" cy="3318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78197" y="6313229"/>
            <a:ext cx="364617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1C1C1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Copyright </a:t>
            </a:r>
            <a:r>
              <a:rPr dirty="0"/>
              <a:t>© 2018 </a:t>
            </a:r>
            <a:r>
              <a:rPr u="sng" spc="-5" dirty="0">
                <a:solidFill>
                  <a:srgbClr val="DD2133"/>
                </a:solidFill>
                <a:uFill>
                  <a:solidFill>
                    <a:srgbClr val="DD2133"/>
                  </a:solidFill>
                </a:uFill>
              </a:rPr>
              <a:t>Deex.exchange</a:t>
            </a:r>
            <a:r>
              <a:rPr spc="-5" dirty="0">
                <a:solidFill>
                  <a:srgbClr val="DD2133"/>
                </a:solidFill>
              </a:rPr>
              <a:t>. </a:t>
            </a:r>
            <a:r>
              <a:rPr spc="-5" dirty="0"/>
              <a:t>All rights</a:t>
            </a:r>
            <a:r>
              <a:rPr spc="-8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43334" y="6289053"/>
            <a:ext cx="185420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202020"/>
                </a:solidFill>
                <a:latin typeface="Arial"/>
                <a:cs typeface="Arial"/>
              </a:defRPr>
            </a:lvl1pPr>
          </a:lstStyle>
          <a:p>
            <a:pPr marL="32384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info@deex.exchange" TargetMode="External"/><Relationship Id="rId5" Type="http://schemas.openxmlformats.org/officeDocument/2006/relationships/hyperlink" Target="http://www.deex.exchange/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.png"/><Relationship Id="rId7" Type="http://schemas.openxmlformats.org/officeDocument/2006/relationships/image" Target="../media/image4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5271" y="2748737"/>
            <a:ext cx="5142230" cy="2343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6034">
              <a:lnSpc>
                <a:spcPct val="100000"/>
              </a:lnSpc>
              <a:spcBef>
                <a:spcPts val="105"/>
              </a:spcBef>
            </a:pPr>
            <a:r>
              <a:rPr sz="3800" b="1" spc="-10" dirty="0">
                <a:solidFill>
                  <a:srgbClr val="1C1C1C"/>
                </a:solidFill>
                <a:latin typeface="Arial"/>
                <a:cs typeface="Arial"/>
              </a:rPr>
              <a:t>Децентрализованная  финансовая  </a:t>
            </a:r>
            <a:r>
              <a:rPr sz="3800" b="1" spc="-25" dirty="0">
                <a:solidFill>
                  <a:srgbClr val="1C1C1C"/>
                </a:solidFill>
                <a:latin typeface="Arial"/>
                <a:cs typeface="Arial"/>
              </a:rPr>
              <a:t>экосистема</a:t>
            </a:r>
            <a:r>
              <a:rPr sz="3800" b="1" spc="-3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3800" b="1" dirty="0">
                <a:solidFill>
                  <a:srgbClr val="1C1C1C"/>
                </a:solidFill>
                <a:latin typeface="Arial"/>
                <a:cs typeface="Arial"/>
              </a:rPr>
              <a:t>на</a:t>
            </a:r>
            <a:endParaRPr sz="3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800" b="1" spc="-15" dirty="0">
                <a:solidFill>
                  <a:srgbClr val="1C1C1C"/>
                </a:solidFill>
                <a:latin typeface="Arial"/>
                <a:cs typeface="Arial"/>
              </a:rPr>
              <a:t>платформе</a:t>
            </a:r>
            <a:r>
              <a:rPr sz="3800" b="1" spc="-5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3800" b="1" spc="-5" dirty="0">
                <a:solidFill>
                  <a:srgbClr val="1C1C1C"/>
                </a:solidFill>
                <a:latin typeface="Arial"/>
                <a:cs typeface="Arial"/>
              </a:rPr>
              <a:t>BitShares</a:t>
            </a:r>
            <a:endParaRPr sz="3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225421"/>
            <a:ext cx="5402071" cy="3632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5043" y="372490"/>
            <a:ext cx="1616456" cy="3196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89098" y="394462"/>
            <a:ext cx="8244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solidFill>
                  <a:srgbClr val="A6A6A6"/>
                </a:solidFill>
                <a:latin typeface="Arial"/>
                <a:cs typeface="Arial"/>
              </a:rPr>
              <a:t>Decentralized Exchange. </a:t>
            </a:r>
            <a:r>
              <a:rPr sz="2000" i="1" spc="-5" dirty="0">
                <a:solidFill>
                  <a:srgbClr val="A6A6A6"/>
                </a:solidFill>
                <a:latin typeface="Arial"/>
                <a:cs typeface="Arial"/>
              </a:rPr>
              <a:t>Nomen </a:t>
            </a:r>
            <a:r>
              <a:rPr sz="2000" i="1" dirty="0">
                <a:solidFill>
                  <a:srgbClr val="A6A6A6"/>
                </a:solidFill>
                <a:latin typeface="Arial"/>
                <a:cs typeface="Arial"/>
              </a:rPr>
              <a:t>est </a:t>
            </a:r>
            <a:r>
              <a:rPr sz="2000" i="1" spc="-5" dirty="0">
                <a:solidFill>
                  <a:srgbClr val="A6A6A6"/>
                </a:solidFill>
                <a:latin typeface="Arial"/>
                <a:cs typeface="Arial"/>
              </a:rPr>
              <a:t>omen. Имя </a:t>
            </a:r>
            <a:r>
              <a:rPr sz="2000" i="1" spc="-15" dirty="0">
                <a:solidFill>
                  <a:srgbClr val="A6A6A6"/>
                </a:solidFill>
                <a:latin typeface="Arial"/>
                <a:cs typeface="Arial"/>
              </a:rPr>
              <a:t>говорит </a:t>
            </a:r>
            <a:r>
              <a:rPr sz="2000" i="1" dirty="0">
                <a:solidFill>
                  <a:srgbClr val="A6A6A6"/>
                </a:solidFill>
                <a:latin typeface="Arial"/>
                <a:cs typeface="Arial"/>
              </a:rPr>
              <a:t>само </a:t>
            </a:r>
            <a:r>
              <a:rPr sz="2000" i="1" spc="-10" dirty="0">
                <a:solidFill>
                  <a:srgbClr val="A6A6A6"/>
                </a:solidFill>
                <a:latin typeface="Arial"/>
                <a:cs typeface="Arial"/>
              </a:rPr>
              <a:t>за</a:t>
            </a:r>
            <a:r>
              <a:rPr sz="2000" i="1" spc="-100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A6A6A6"/>
                </a:solidFill>
                <a:latin typeface="Arial"/>
                <a:cs typeface="Arial"/>
              </a:rPr>
              <a:t>себя.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6950" y="4991987"/>
            <a:ext cx="4431030" cy="151511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685"/>
              </a:spcBef>
            </a:pPr>
            <a:r>
              <a:rPr sz="3800" b="1" dirty="0">
                <a:solidFill>
                  <a:srgbClr val="1C1C1C"/>
                </a:solidFill>
                <a:latin typeface="Arial"/>
                <a:cs typeface="Arial"/>
              </a:rPr>
              <a:t>2.0</a:t>
            </a:r>
            <a:r>
              <a:rPr sz="3800" b="1" spc="-2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C1C1C"/>
                </a:solidFill>
                <a:latin typeface="Arial"/>
                <a:cs typeface="Arial"/>
              </a:rPr>
              <a:t>(Graphene)</a:t>
            </a:r>
            <a:endParaRPr sz="32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765"/>
              </a:spcBef>
            </a:pPr>
            <a:r>
              <a:rPr sz="2400" i="1" spc="-5" dirty="0">
                <a:solidFill>
                  <a:srgbClr val="A6A6A6"/>
                </a:solidFill>
                <a:latin typeface="Arial"/>
                <a:cs typeface="Arial"/>
              </a:rPr>
              <a:t>13.02.2018.</a:t>
            </a:r>
            <a:r>
              <a:rPr sz="2400" i="1" spc="-40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A6A6A6"/>
                </a:solidFill>
                <a:latin typeface="Arial"/>
                <a:cs typeface="Arial"/>
              </a:rPr>
              <a:t>Санкт-Петербург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1200" spc="-5" dirty="0">
                <a:latin typeface="Arial"/>
                <a:cs typeface="Arial"/>
              </a:rPr>
              <a:t>Copyright </a:t>
            </a:r>
            <a:r>
              <a:rPr sz="1200" dirty="0">
                <a:latin typeface="Arial"/>
                <a:cs typeface="Arial"/>
              </a:rPr>
              <a:t>© </a:t>
            </a:r>
            <a:r>
              <a:rPr sz="1200" spc="-5" dirty="0">
                <a:latin typeface="Arial"/>
                <a:cs typeface="Arial"/>
              </a:rPr>
              <a:t>2018 </a:t>
            </a:r>
            <a:r>
              <a:rPr sz="1200" u="sng" spc="-5" dirty="0">
                <a:solidFill>
                  <a:srgbClr val="DD2133"/>
                </a:solidFill>
                <a:uFill>
                  <a:solidFill>
                    <a:srgbClr val="DD2133"/>
                  </a:solidFill>
                </a:uFill>
                <a:latin typeface="Arial"/>
                <a:cs typeface="Arial"/>
              </a:rPr>
              <a:t>Deex.exchange</a:t>
            </a:r>
            <a:r>
              <a:rPr sz="1200" spc="-5" dirty="0">
                <a:solidFill>
                  <a:srgbClr val="DD2133"/>
                </a:solidFill>
                <a:latin typeface="Arial"/>
                <a:cs typeface="Arial"/>
              </a:rPr>
              <a:t>. </a:t>
            </a:r>
            <a:r>
              <a:rPr sz="1200" spc="-5" dirty="0">
                <a:latin typeface="Arial"/>
                <a:cs typeface="Arial"/>
              </a:rPr>
              <a:t>All rights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reserved.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9425" y="368300"/>
            <a:ext cx="1639189" cy="323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6750" y="1414094"/>
            <a:ext cx="85572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i="0" dirty="0">
                <a:solidFill>
                  <a:srgbClr val="FFFFFF"/>
                </a:solidFill>
                <a:latin typeface="Arial"/>
                <a:cs typeface="Arial"/>
              </a:rPr>
              <a:t>7. </a:t>
            </a:r>
            <a:r>
              <a:rPr sz="3200" b="1" i="0" spc="-10" dirty="0">
                <a:solidFill>
                  <a:srgbClr val="FFFFFF"/>
                </a:solidFill>
                <a:latin typeface="Arial"/>
                <a:cs typeface="Arial"/>
              </a:rPr>
              <a:t>Юридическая </a:t>
            </a:r>
            <a:r>
              <a:rPr sz="3200" b="1" i="0" spc="-20" dirty="0">
                <a:solidFill>
                  <a:srgbClr val="FFFFFF"/>
                </a:solidFill>
                <a:latin typeface="Arial"/>
                <a:cs typeface="Arial"/>
              </a:rPr>
              <a:t>подготовка </a:t>
            </a:r>
            <a:r>
              <a:rPr sz="3200" b="1" i="0" dirty="0">
                <a:solidFill>
                  <a:srgbClr val="FFFFFF"/>
                </a:solidFill>
                <a:latin typeface="Arial"/>
                <a:cs typeface="Arial"/>
              </a:rPr>
              <a:t>проекта</a:t>
            </a:r>
            <a:r>
              <a:rPr sz="3200" b="1" i="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i="0" dirty="0">
                <a:solidFill>
                  <a:srgbClr val="FFFFFF"/>
                </a:solidFill>
                <a:latin typeface="Arial"/>
                <a:cs typeface="Arial"/>
              </a:rPr>
              <a:t>DEEX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5775" y="2010238"/>
            <a:ext cx="3168015" cy="0"/>
          </a:xfrm>
          <a:custGeom>
            <a:avLst/>
            <a:gdLst/>
            <a:ahLst/>
            <a:cxnLst/>
            <a:rect l="l" t="t" r="r" b="b"/>
            <a:pathLst>
              <a:path w="3168015">
                <a:moveTo>
                  <a:pt x="0" y="0"/>
                </a:moveTo>
                <a:lnTo>
                  <a:pt x="3168015" y="0"/>
                </a:lnTo>
              </a:path>
            </a:pathLst>
          </a:custGeom>
          <a:ln w="7200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2239" y="2010548"/>
            <a:ext cx="1412875" cy="0"/>
          </a:xfrm>
          <a:custGeom>
            <a:avLst/>
            <a:gdLst/>
            <a:ahLst/>
            <a:cxnLst/>
            <a:rect l="l" t="t" r="r" b="b"/>
            <a:pathLst>
              <a:path w="1412875">
                <a:moveTo>
                  <a:pt x="0" y="0"/>
                </a:moveTo>
                <a:lnTo>
                  <a:pt x="1412874" y="0"/>
                </a:lnTo>
              </a:path>
            </a:pathLst>
          </a:custGeom>
          <a:ln w="39599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89098" y="394462"/>
            <a:ext cx="8244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solidFill>
                  <a:srgbClr val="A6A6A6"/>
                </a:solidFill>
                <a:latin typeface="Arial"/>
                <a:cs typeface="Arial"/>
              </a:rPr>
              <a:t>Decentralized Exchange. </a:t>
            </a:r>
            <a:r>
              <a:rPr sz="2000" i="1" spc="-5" dirty="0">
                <a:solidFill>
                  <a:srgbClr val="A6A6A6"/>
                </a:solidFill>
                <a:latin typeface="Arial"/>
                <a:cs typeface="Arial"/>
              </a:rPr>
              <a:t>Nomen </a:t>
            </a:r>
            <a:r>
              <a:rPr sz="2000" i="1" dirty="0">
                <a:solidFill>
                  <a:srgbClr val="A6A6A6"/>
                </a:solidFill>
                <a:latin typeface="Arial"/>
                <a:cs typeface="Arial"/>
              </a:rPr>
              <a:t>est </a:t>
            </a:r>
            <a:r>
              <a:rPr sz="2000" i="1" spc="-5" dirty="0">
                <a:solidFill>
                  <a:srgbClr val="A6A6A6"/>
                </a:solidFill>
                <a:latin typeface="Arial"/>
                <a:cs typeface="Arial"/>
              </a:rPr>
              <a:t>omen. Имя </a:t>
            </a:r>
            <a:r>
              <a:rPr sz="2000" i="1" spc="-15" dirty="0">
                <a:solidFill>
                  <a:srgbClr val="A6A6A6"/>
                </a:solidFill>
                <a:latin typeface="Arial"/>
                <a:cs typeface="Arial"/>
              </a:rPr>
              <a:t>говорит </a:t>
            </a:r>
            <a:r>
              <a:rPr sz="2000" i="1" dirty="0">
                <a:solidFill>
                  <a:srgbClr val="A6A6A6"/>
                </a:solidFill>
                <a:latin typeface="Arial"/>
                <a:cs typeface="Arial"/>
              </a:rPr>
              <a:t>само </a:t>
            </a:r>
            <a:r>
              <a:rPr sz="2000" i="1" spc="-10" dirty="0">
                <a:solidFill>
                  <a:srgbClr val="A6A6A6"/>
                </a:solidFill>
                <a:latin typeface="Arial"/>
                <a:cs typeface="Arial"/>
              </a:rPr>
              <a:t>за</a:t>
            </a:r>
            <a:r>
              <a:rPr sz="2000" i="1" spc="-100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A6A6A6"/>
                </a:solidFill>
                <a:latin typeface="Arial"/>
                <a:cs typeface="Arial"/>
              </a:rPr>
              <a:t>себя.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95126" y="6289053"/>
            <a:ext cx="20320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r>
              <a:rPr sz="1800" b="1" spc="-5" dirty="0">
                <a:solidFill>
                  <a:srgbClr val="202020"/>
                </a:solidFill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4378197" y="6313229"/>
            <a:ext cx="364617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schemeClr val="bg1"/>
                </a:solidFill>
              </a:rPr>
              <a:t>Copyright </a:t>
            </a:r>
            <a:r>
              <a:rPr dirty="0">
                <a:solidFill>
                  <a:schemeClr val="bg1"/>
                </a:solidFill>
              </a:rPr>
              <a:t>© 2018 </a:t>
            </a:r>
            <a:r>
              <a:rPr u="sng" spc="-5" dirty="0">
                <a:solidFill>
                  <a:srgbClr val="DD2133"/>
                </a:solidFill>
                <a:uFill>
                  <a:solidFill>
                    <a:srgbClr val="DD2133"/>
                  </a:solidFill>
                </a:uFill>
              </a:rPr>
              <a:t>Deex.exchange</a:t>
            </a:r>
            <a:r>
              <a:rPr spc="-5" dirty="0">
                <a:solidFill>
                  <a:srgbClr val="DD2133"/>
                </a:solidFill>
              </a:rPr>
              <a:t>. </a:t>
            </a:r>
            <a:r>
              <a:rPr spc="-5" dirty="0">
                <a:solidFill>
                  <a:schemeClr val="bg1"/>
                </a:solidFill>
              </a:rPr>
              <a:t>All rights</a:t>
            </a:r>
            <a:r>
              <a:rPr spc="-85" dirty="0">
                <a:solidFill>
                  <a:schemeClr val="bg1"/>
                </a:solidFill>
              </a:rPr>
              <a:t> </a:t>
            </a:r>
            <a:r>
              <a:rPr spc="-5" dirty="0">
                <a:solidFill>
                  <a:schemeClr val="bg1"/>
                </a:solidFill>
              </a:rPr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864610" lvl="1" indent="-592455">
              <a:lnSpc>
                <a:spcPct val="100000"/>
              </a:lnSpc>
              <a:spcBef>
                <a:spcPts val="1540"/>
              </a:spcBef>
              <a:buAutoNum type="arabicPeriod"/>
              <a:tabLst>
                <a:tab pos="3865879" algn="l"/>
              </a:tabLst>
            </a:pP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Соответствие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регулятивной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базе;</a:t>
            </a:r>
            <a:endParaRPr sz="2400" dirty="0">
              <a:latin typeface="Arial"/>
              <a:cs typeface="Arial"/>
            </a:endParaRPr>
          </a:p>
          <a:p>
            <a:pPr marL="3864610" lvl="1" indent="-59245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3865879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Поддержка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со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стороны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государства;</a:t>
            </a:r>
            <a:endParaRPr sz="2400" dirty="0">
              <a:latin typeface="Arial"/>
              <a:cs typeface="Arial"/>
            </a:endParaRPr>
          </a:p>
          <a:p>
            <a:pPr marL="3865245" lvl="1" indent="-59309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386651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Наличие юридического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лица;</a:t>
            </a:r>
            <a:endParaRPr sz="2400" dirty="0">
              <a:latin typeface="Arial"/>
              <a:cs typeface="Arial"/>
            </a:endParaRPr>
          </a:p>
          <a:p>
            <a:pPr marL="3864610" lvl="1" indent="-59245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3865879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Наличие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необходимой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достаточной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документации;</a:t>
            </a:r>
            <a:endParaRPr sz="2400" dirty="0">
              <a:latin typeface="Arial"/>
              <a:cs typeface="Arial"/>
            </a:endParaRPr>
          </a:p>
          <a:p>
            <a:pPr marL="3864610" lvl="1" indent="-59245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3865879" algn="l"/>
              </a:tabLst>
            </a:pP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Процедура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KYC;</a:t>
            </a:r>
            <a:endParaRPr sz="2400" dirty="0">
              <a:latin typeface="Arial"/>
              <a:cs typeface="Arial"/>
            </a:endParaRPr>
          </a:p>
          <a:p>
            <a:pPr marL="3846195" lvl="1" indent="-574040">
              <a:lnSpc>
                <a:spcPct val="100000"/>
              </a:lnSpc>
              <a:spcBef>
                <a:spcPts val="1445"/>
              </a:spcBef>
              <a:buAutoNum type="arabicPeriod"/>
              <a:tabLst>
                <a:tab pos="3847465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AML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(снижение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юридических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рисков).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02252" y="2010238"/>
          <a:ext cx="2844164" cy="37788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0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05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Завершено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050" b="1" spc="-17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В</a:t>
                      </a:r>
                      <a:r>
                        <a:rPr sz="1050" b="1" spc="-75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9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процессе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050" b="1" spc="-90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Планируется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6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да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6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да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12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4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да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4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да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12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1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да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1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4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да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object 8"/>
          <p:cNvSpPr txBox="1"/>
          <p:nvPr/>
        </p:nvSpPr>
        <p:spPr>
          <a:xfrm>
            <a:off x="11463019" y="626739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dirty="0" smtClean="0">
                <a:solidFill>
                  <a:schemeClr val="bg1"/>
                </a:solidFill>
                <a:latin typeface="Arial"/>
                <a:cs typeface="Arial"/>
              </a:rPr>
              <a:t>9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5271" y="3614165"/>
            <a:ext cx="5313045" cy="234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-55" dirty="0">
                <a:solidFill>
                  <a:srgbClr val="1C1C1C"/>
                </a:solidFill>
                <a:latin typeface="Arial"/>
                <a:cs typeface="Arial"/>
              </a:rPr>
              <a:t>Станьте</a:t>
            </a:r>
            <a:r>
              <a:rPr sz="3800" b="1" spc="-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3800" b="1" dirty="0">
                <a:solidFill>
                  <a:srgbClr val="1C1C1C"/>
                </a:solidFill>
                <a:latin typeface="Arial"/>
                <a:cs typeface="Arial"/>
              </a:rPr>
              <a:t>частью</a:t>
            </a:r>
            <a:endParaRPr sz="3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3800" b="1" dirty="0">
                <a:solidFill>
                  <a:srgbClr val="1C1C1C"/>
                </a:solidFill>
                <a:latin typeface="Arial"/>
                <a:cs typeface="Arial"/>
              </a:rPr>
              <a:t>деце</a:t>
            </a:r>
            <a:r>
              <a:rPr sz="3800" b="1" spc="-15" dirty="0">
                <a:solidFill>
                  <a:srgbClr val="1C1C1C"/>
                </a:solidFill>
                <a:latin typeface="Arial"/>
                <a:cs typeface="Arial"/>
              </a:rPr>
              <a:t>н</a:t>
            </a:r>
            <a:r>
              <a:rPr sz="3800" b="1" dirty="0">
                <a:solidFill>
                  <a:srgbClr val="1C1C1C"/>
                </a:solidFill>
                <a:latin typeface="Arial"/>
                <a:cs typeface="Arial"/>
              </a:rPr>
              <a:t>трали</a:t>
            </a:r>
            <a:r>
              <a:rPr sz="3800" b="1" spc="-95" dirty="0">
                <a:solidFill>
                  <a:srgbClr val="1C1C1C"/>
                </a:solidFill>
                <a:latin typeface="Arial"/>
                <a:cs typeface="Arial"/>
              </a:rPr>
              <a:t>з</a:t>
            </a:r>
            <a:r>
              <a:rPr sz="3800" b="1" dirty="0">
                <a:solidFill>
                  <a:srgbClr val="1C1C1C"/>
                </a:solidFill>
                <a:latin typeface="Arial"/>
                <a:cs typeface="Arial"/>
              </a:rPr>
              <a:t>о</a:t>
            </a:r>
            <a:r>
              <a:rPr sz="3800" b="1" spc="-45" dirty="0">
                <a:solidFill>
                  <a:srgbClr val="1C1C1C"/>
                </a:solidFill>
                <a:latin typeface="Arial"/>
                <a:cs typeface="Arial"/>
              </a:rPr>
              <a:t>в</a:t>
            </a:r>
            <a:r>
              <a:rPr sz="3800" b="1" spc="-5" dirty="0">
                <a:solidFill>
                  <a:srgbClr val="1C1C1C"/>
                </a:solidFill>
                <a:latin typeface="Arial"/>
                <a:cs typeface="Arial"/>
              </a:rPr>
              <a:t>ан</a:t>
            </a:r>
            <a:r>
              <a:rPr sz="3800" b="1" spc="-20" dirty="0">
                <a:solidFill>
                  <a:srgbClr val="1C1C1C"/>
                </a:solidFill>
                <a:latin typeface="Arial"/>
                <a:cs typeface="Arial"/>
              </a:rPr>
              <a:t>н</a:t>
            </a:r>
            <a:r>
              <a:rPr sz="3800" b="1" dirty="0">
                <a:solidFill>
                  <a:srgbClr val="1C1C1C"/>
                </a:solidFill>
                <a:latin typeface="Arial"/>
                <a:cs typeface="Arial"/>
              </a:rPr>
              <a:t>о</a:t>
            </a:r>
            <a:r>
              <a:rPr sz="3800" b="1" spc="-45" dirty="0">
                <a:solidFill>
                  <a:srgbClr val="1C1C1C"/>
                </a:solidFill>
                <a:latin typeface="Arial"/>
                <a:cs typeface="Arial"/>
              </a:rPr>
              <a:t>г</a:t>
            </a:r>
            <a:r>
              <a:rPr sz="3800" b="1" dirty="0">
                <a:solidFill>
                  <a:srgbClr val="1C1C1C"/>
                </a:solidFill>
                <a:latin typeface="Arial"/>
                <a:cs typeface="Arial"/>
              </a:rPr>
              <a:t>о  </a:t>
            </a:r>
            <a:r>
              <a:rPr sz="3800" b="1" spc="-25" dirty="0">
                <a:solidFill>
                  <a:srgbClr val="1C1C1C"/>
                </a:solidFill>
                <a:latin typeface="Arial"/>
                <a:cs typeface="Arial"/>
              </a:rPr>
              <a:t>будущего</a:t>
            </a:r>
            <a:r>
              <a:rPr sz="3800" b="1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3800" b="1" spc="-20" dirty="0">
                <a:solidFill>
                  <a:srgbClr val="1C1C1C"/>
                </a:solidFill>
                <a:latin typeface="Arial"/>
                <a:cs typeface="Arial"/>
              </a:rPr>
              <a:t>вместе</a:t>
            </a:r>
            <a:endParaRPr sz="3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800" b="1" dirty="0">
                <a:solidFill>
                  <a:srgbClr val="1C1C1C"/>
                </a:solidFill>
                <a:latin typeface="Arial"/>
                <a:cs typeface="Arial"/>
              </a:rPr>
              <a:t>с</a:t>
            </a:r>
            <a:r>
              <a:rPr sz="3800" b="1" spc="-1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3800" b="1" spc="-5" dirty="0">
                <a:solidFill>
                  <a:srgbClr val="1C1C1C"/>
                </a:solidFill>
                <a:latin typeface="Arial"/>
                <a:cs typeface="Arial"/>
              </a:rPr>
              <a:t>DEEX!</a:t>
            </a:r>
            <a:endParaRPr sz="3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225421"/>
            <a:ext cx="5402071" cy="3632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5043" y="372490"/>
            <a:ext cx="1616456" cy="3196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76950" y="6298793"/>
            <a:ext cx="36442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Copyright </a:t>
            </a:r>
            <a:r>
              <a:rPr sz="1200" dirty="0">
                <a:latin typeface="Arial"/>
                <a:cs typeface="Arial"/>
              </a:rPr>
              <a:t>© </a:t>
            </a:r>
            <a:r>
              <a:rPr sz="1200" spc="-5" dirty="0">
                <a:latin typeface="Arial"/>
                <a:cs typeface="Arial"/>
              </a:rPr>
              <a:t>2018 </a:t>
            </a:r>
            <a:r>
              <a:rPr sz="1200" u="sng" spc="-5" dirty="0">
                <a:solidFill>
                  <a:srgbClr val="DD2133"/>
                </a:solidFill>
                <a:uFill>
                  <a:solidFill>
                    <a:srgbClr val="DD2133"/>
                  </a:solidFill>
                </a:uFill>
                <a:latin typeface="Arial"/>
                <a:cs typeface="Arial"/>
              </a:rPr>
              <a:t>Deex.exchange</a:t>
            </a:r>
            <a:r>
              <a:rPr sz="1200" spc="-5" dirty="0">
                <a:solidFill>
                  <a:srgbClr val="DD2133"/>
                </a:solidFill>
                <a:latin typeface="Arial"/>
                <a:cs typeface="Arial"/>
              </a:rPr>
              <a:t>. </a:t>
            </a:r>
            <a:r>
              <a:rPr sz="1200" spc="-5" dirty="0">
                <a:latin typeface="Arial"/>
                <a:cs typeface="Arial"/>
              </a:rPr>
              <a:t>All rights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reserved.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5271" y="1343101"/>
            <a:ext cx="288925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Контакты: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u="heavy" spc="-15" dirty="0">
                <a:solidFill>
                  <a:srgbClr val="DD2133"/>
                </a:solidFill>
                <a:uFill>
                  <a:solidFill>
                    <a:srgbClr val="DD2133"/>
                  </a:solidFill>
                </a:uFill>
                <a:latin typeface="Arial"/>
                <a:cs typeface="Arial"/>
                <a:hlinkClick r:id="rId5"/>
              </a:rPr>
              <a:t>www.deex.exchange </a:t>
            </a:r>
            <a:r>
              <a:rPr sz="2400" spc="-15" dirty="0">
                <a:solidFill>
                  <a:srgbClr val="DD2133"/>
                </a:solidFill>
                <a:latin typeface="Arial"/>
                <a:cs typeface="Arial"/>
              </a:rPr>
              <a:t> </a:t>
            </a:r>
            <a:r>
              <a:rPr sz="2400" u="heavy" spc="-5" dirty="0">
                <a:solidFill>
                  <a:srgbClr val="DD2133"/>
                </a:solidFill>
                <a:uFill>
                  <a:solidFill>
                    <a:srgbClr val="DD2133"/>
                  </a:solidFill>
                </a:uFill>
                <a:latin typeface="Arial"/>
                <a:cs typeface="Arial"/>
                <a:hlinkClick r:id="rId6"/>
              </a:rPr>
              <a:t>i</a:t>
            </a:r>
            <a:r>
              <a:rPr sz="2400" u="heavy" spc="-15" dirty="0">
                <a:solidFill>
                  <a:srgbClr val="DD2133"/>
                </a:solidFill>
                <a:uFill>
                  <a:solidFill>
                    <a:srgbClr val="DD2133"/>
                  </a:solidFill>
                </a:uFill>
                <a:latin typeface="Arial"/>
                <a:cs typeface="Arial"/>
                <a:hlinkClick r:id="rId6"/>
              </a:rPr>
              <a:t>n</a:t>
            </a:r>
            <a:r>
              <a:rPr sz="2400" u="heavy" spc="-5" dirty="0">
                <a:solidFill>
                  <a:srgbClr val="DD2133"/>
                </a:solidFill>
                <a:uFill>
                  <a:solidFill>
                    <a:srgbClr val="DD2133"/>
                  </a:solidFill>
                </a:uFill>
                <a:latin typeface="Arial"/>
                <a:cs typeface="Arial"/>
                <a:hlinkClick r:id="rId6"/>
              </a:rPr>
              <a:t>fo@dee</a:t>
            </a:r>
            <a:r>
              <a:rPr sz="2400" u="heavy" spc="-25" dirty="0">
                <a:solidFill>
                  <a:srgbClr val="DD2133"/>
                </a:solidFill>
                <a:uFill>
                  <a:solidFill>
                    <a:srgbClr val="DD2133"/>
                  </a:solidFill>
                </a:uFill>
                <a:latin typeface="Arial"/>
                <a:cs typeface="Arial"/>
                <a:hlinkClick r:id="rId6"/>
              </a:rPr>
              <a:t>x</a:t>
            </a:r>
            <a:r>
              <a:rPr sz="2400" u="heavy" dirty="0">
                <a:solidFill>
                  <a:srgbClr val="DD2133"/>
                </a:solidFill>
                <a:uFill>
                  <a:solidFill>
                    <a:srgbClr val="DD2133"/>
                  </a:solidFill>
                </a:uFill>
                <a:latin typeface="Arial"/>
                <a:cs typeface="Arial"/>
                <a:hlinkClick r:id="rId6"/>
              </a:rPr>
              <a:t>.e</a:t>
            </a:r>
            <a:r>
              <a:rPr sz="2400" u="heavy" spc="-10" dirty="0">
                <a:solidFill>
                  <a:srgbClr val="DD2133"/>
                </a:solidFill>
                <a:uFill>
                  <a:solidFill>
                    <a:srgbClr val="DD2133"/>
                  </a:solidFill>
                </a:uFill>
                <a:latin typeface="Arial"/>
                <a:cs typeface="Arial"/>
                <a:hlinkClick r:id="rId6"/>
              </a:rPr>
              <a:t>x</a:t>
            </a:r>
            <a:r>
              <a:rPr sz="2400" u="heavy" spc="-5" dirty="0">
                <a:solidFill>
                  <a:srgbClr val="DD2133"/>
                </a:solidFill>
                <a:uFill>
                  <a:solidFill>
                    <a:srgbClr val="DD2133"/>
                  </a:solidFill>
                </a:uFill>
                <a:latin typeface="Arial"/>
                <a:cs typeface="Arial"/>
                <a:hlinkClick r:id="rId6"/>
              </a:rPr>
              <a:t>change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7826" y="6267399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 smtClean="0">
                <a:solidFill>
                  <a:srgbClr val="202020"/>
                </a:solidFill>
                <a:latin typeface="Arial"/>
                <a:cs typeface="Arial"/>
              </a:rPr>
              <a:t>1</a:t>
            </a:r>
            <a:r>
              <a:rPr lang="ru-RU" b="1" spc="-5" dirty="0">
                <a:solidFill>
                  <a:srgbClr val="202020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6750" y="1414094"/>
            <a:ext cx="75565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202020"/>
                </a:solidFill>
                <a:latin typeface="Arial"/>
                <a:cs typeface="Arial"/>
              </a:rPr>
              <a:t>1. </a:t>
            </a:r>
            <a:r>
              <a:rPr sz="3200" b="1" spc="-20" dirty="0">
                <a:solidFill>
                  <a:srgbClr val="202020"/>
                </a:solidFill>
                <a:latin typeface="Arial"/>
                <a:cs typeface="Arial"/>
              </a:rPr>
              <a:t>Рабочий, </a:t>
            </a:r>
            <a:r>
              <a:rPr sz="3200" b="1" spc="-15" dirty="0">
                <a:solidFill>
                  <a:srgbClr val="202020"/>
                </a:solidFill>
                <a:latin typeface="Arial"/>
                <a:cs typeface="Arial"/>
              </a:rPr>
              <a:t>масштабируемый</a:t>
            </a:r>
            <a:r>
              <a:rPr sz="3200" b="1" spc="-1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202020"/>
                </a:solidFill>
                <a:latin typeface="Arial"/>
                <a:cs typeface="Arial"/>
              </a:rPr>
              <a:t>Бизнес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5775" y="2010238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7200">
            <a:solidFill>
              <a:srgbClr val="DD21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1224" y="2010548"/>
            <a:ext cx="1412875" cy="0"/>
          </a:xfrm>
          <a:custGeom>
            <a:avLst/>
            <a:gdLst/>
            <a:ahLst/>
            <a:cxnLst/>
            <a:rect l="l" t="t" r="r" b="b"/>
            <a:pathLst>
              <a:path w="1412875">
                <a:moveTo>
                  <a:pt x="0" y="0"/>
                </a:moveTo>
                <a:lnTo>
                  <a:pt x="1412875" y="0"/>
                </a:lnTo>
              </a:path>
            </a:pathLst>
          </a:custGeom>
          <a:ln w="39599">
            <a:solidFill>
              <a:srgbClr val="DD21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5775" y="26985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7997" y="0"/>
                </a:lnTo>
              </a:path>
            </a:pathLst>
          </a:custGeom>
          <a:ln w="7200">
            <a:solidFill>
              <a:srgbClr val="DD21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5775" y="345003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7997" y="0"/>
                </a:lnTo>
              </a:path>
            </a:pathLst>
          </a:custGeom>
          <a:ln w="7200">
            <a:solidFill>
              <a:srgbClr val="DD21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775" y="395613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7997" y="0"/>
                </a:lnTo>
              </a:path>
            </a:pathLst>
          </a:custGeom>
          <a:ln w="7200">
            <a:solidFill>
              <a:srgbClr val="DD21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5775" y="470124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7997" y="0"/>
                </a:lnTo>
              </a:path>
            </a:pathLst>
          </a:custGeom>
          <a:ln w="7200">
            <a:solidFill>
              <a:srgbClr val="DD21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97991" y="2552445"/>
            <a:ext cx="9855200" cy="302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2804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Криптовалютная биржа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с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беспрецедентным </a:t>
            </a:r>
            <a:r>
              <a:rPr sz="1600" spc="-15" dirty="0">
                <a:solidFill>
                  <a:srgbClr val="1C1C1C"/>
                </a:solidFill>
                <a:latin typeface="Arial"/>
                <a:cs typeface="Arial"/>
              </a:rPr>
              <a:t>уровнем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защиты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данных, </a:t>
            </a:r>
            <a:r>
              <a:rPr sz="1600" spc="-15" dirty="0">
                <a:solidFill>
                  <a:srgbClr val="1C1C1C"/>
                </a:solidFill>
                <a:latin typeface="Arial"/>
                <a:cs typeface="Arial"/>
              </a:rPr>
              <a:t>обеспечивающая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доступ  к трейдингу </a:t>
            </a:r>
            <a:r>
              <a:rPr sz="1600" spc="5" dirty="0">
                <a:solidFill>
                  <a:srgbClr val="1C1C1C"/>
                </a:solidFill>
                <a:latin typeface="Arial"/>
                <a:cs typeface="Arial"/>
              </a:rPr>
              <a:t>как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для профессионалов </a:t>
            </a:r>
            <a:r>
              <a:rPr sz="1600" dirty="0">
                <a:solidFill>
                  <a:srgbClr val="1C1C1C"/>
                </a:solidFill>
                <a:latin typeface="Arial"/>
                <a:cs typeface="Arial"/>
              </a:rPr>
              <a:t>рынка,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так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и для простых</a:t>
            </a:r>
            <a:r>
              <a:rPr sz="1600" spc="16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1C1C1C"/>
                </a:solidFill>
                <a:latin typeface="Arial"/>
                <a:cs typeface="Arial"/>
              </a:rPr>
              <a:t>пользователей;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Платформа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для </a:t>
            </a:r>
            <a:r>
              <a:rPr sz="1600" spc="-15" dirty="0">
                <a:solidFill>
                  <a:srgbClr val="1C1C1C"/>
                </a:solidFill>
                <a:latin typeface="Arial"/>
                <a:cs typeface="Arial"/>
              </a:rPr>
              <a:t>безопасного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проведения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ICO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на </a:t>
            </a:r>
            <a:r>
              <a:rPr sz="1600" spc="-20" dirty="0">
                <a:solidFill>
                  <a:srgbClr val="1C1C1C"/>
                </a:solidFill>
                <a:latin typeface="Arial"/>
                <a:cs typeface="Arial"/>
              </a:rPr>
              <a:t>базе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децентрализованного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эскроу </a:t>
            </a:r>
            <a:r>
              <a:rPr sz="1600" spc="-25" dirty="0">
                <a:solidFill>
                  <a:srgbClr val="1C1C1C"/>
                </a:solidFill>
                <a:latin typeface="Arial"/>
                <a:cs typeface="Arial"/>
              </a:rPr>
              <a:t>от</a:t>
            </a:r>
            <a:r>
              <a:rPr sz="1600" spc="1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1C1C1C"/>
                </a:solidFill>
                <a:latin typeface="Arial"/>
                <a:cs typeface="Arial"/>
              </a:rPr>
              <a:t>DESCROW.ORG;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1235075">
              <a:lnSpc>
                <a:spcPct val="100000"/>
              </a:lnSpc>
            </a:pP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Прозрачный децентрализованный </a:t>
            </a:r>
            <a:r>
              <a:rPr sz="1600" spc="-15" dirty="0">
                <a:solidFill>
                  <a:srgbClr val="1C1C1C"/>
                </a:solidFill>
                <a:latin typeface="Arial"/>
                <a:cs typeface="Arial"/>
              </a:rPr>
              <a:t>блокчейн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криптофонд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c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возможностью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выпуска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токенов 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и </a:t>
            </a:r>
            <a:r>
              <a:rPr sz="1600" spc="-15" dirty="0">
                <a:solidFill>
                  <a:srgbClr val="1C1C1C"/>
                </a:solidFill>
                <a:latin typeface="Arial"/>
                <a:cs typeface="Arial"/>
              </a:rPr>
              <a:t>автоматическим размещением </a:t>
            </a:r>
            <a:r>
              <a:rPr sz="1600" spc="-20" dirty="0">
                <a:solidFill>
                  <a:srgbClr val="1C1C1C"/>
                </a:solidFill>
                <a:latin typeface="Arial"/>
                <a:cs typeface="Arial"/>
              </a:rPr>
              <a:t>его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на</a:t>
            </a:r>
            <a:r>
              <a:rPr sz="1600" spc="16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биржах;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Криптовалютные </a:t>
            </a:r>
            <a:r>
              <a:rPr sz="1600" spc="-15" dirty="0">
                <a:solidFill>
                  <a:srgbClr val="1C1C1C"/>
                </a:solidFill>
                <a:latin typeface="Arial"/>
                <a:cs typeface="Arial"/>
              </a:rPr>
              <a:t>дебетовые</a:t>
            </a:r>
            <a:r>
              <a:rPr sz="1600" spc="2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карты;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Собственная агентская </a:t>
            </a:r>
            <a:r>
              <a:rPr sz="1600" spc="-15" dirty="0">
                <a:solidFill>
                  <a:srgbClr val="1C1C1C"/>
                </a:solidFill>
                <a:latin typeface="Arial"/>
                <a:cs typeface="Arial"/>
              </a:rPr>
              <a:t>сеть криптоматов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по покупке и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продаже криптовалюты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за </a:t>
            </a:r>
            <a:r>
              <a:rPr sz="1600" spc="-15" dirty="0">
                <a:solidFill>
                  <a:srgbClr val="1C1C1C"/>
                </a:solidFill>
                <a:latin typeface="Arial"/>
                <a:cs typeface="Arial"/>
              </a:rPr>
              <a:t>фиат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с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возможностью  </a:t>
            </a:r>
            <a:r>
              <a:rPr sz="1600" spc="-15" dirty="0">
                <a:solidFill>
                  <a:srgbClr val="1C1C1C"/>
                </a:solidFill>
                <a:latin typeface="Arial"/>
                <a:cs typeface="Arial"/>
              </a:rPr>
              <a:t>работы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с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банковскими</a:t>
            </a:r>
            <a:r>
              <a:rPr sz="1600" spc="6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картами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5775" y="5220163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7997" y="0"/>
                </a:lnTo>
              </a:path>
            </a:pathLst>
          </a:custGeom>
          <a:ln w="7200">
            <a:solidFill>
              <a:srgbClr val="DD21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5195" y="371614"/>
            <a:ext cx="1616456" cy="3196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43355">
              <a:lnSpc>
                <a:spcPct val="100000"/>
              </a:lnSpc>
              <a:spcBef>
                <a:spcPts val="105"/>
              </a:spcBef>
            </a:pPr>
            <a:r>
              <a:rPr dirty="0"/>
              <a:t>Decentralized Exchange. </a:t>
            </a:r>
            <a:r>
              <a:rPr spc="-5" dirty="0"/>
              <a:t>Nomen </a:t>
            </a:r>
            <a:r>
              <a:rPr dirty="0"/>
              <a:t>est </a:t>
            </a:r>
            <a:r>
              <a:rPr spc="-5" dirty="0"/>
              <a:t>omen. Имя </a:t>
            </a:r>
            <a:r>
              <a:rPr spc="-15" dirty="0"/>
              <a:t>говорит </a:t>
            </a:r>
            <a:r>
              <a:rPr dirty="0"/>
              <a:t>само </a:t>
            </a:r>
            <a:r>
              <a:rPr spc="-10" dirty="0"/>
              <a:t>за</a:t>
            </a:r>
            <a:r>
              <a:rPr spc="-100" dirty="0"/>
              <a:t> </a:t>
            </a:r>
            <a:r>
              <a:rPr spc="-5" dirty="0"/>
              <a:t>себя.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4">
              <a:lnSpc>
                <a:spcPts val="2090"/>
              </a:lnSpc>
            </a:pPr>
            <a:r>
              <a:rPr spc="-5" dirty="0"/>
              <a:t>1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Copyright </a:t>
            </a:r>
            <a:r>
              <a:rPr dirty="0"/>
              <a:t>© 2018 </a:t>
            </a:r>
            <a:r>
              <a:rPr u="sng" spc="-5" dirty="0">
                <a:solidFill>
                  <a:srgbClr val="DD2133"/>
                </a:solidFill>
                <a:uFill>
                  <a:solidFill>
                    <a:srgbClr val="DD2133"/>
                  </a:solidFill>
                </a:uFill>
              </a:rPr>
              <a:t>Deex.exchange</a:t>
            </a:r>
            <a:r>
              <a:rPr spc="-5" dirty="0">
                <a:solidFill>
                  <a:srgbClr val="DD2133"/>
                </a:solidFill>
              </a:rPr>
              <a:t>. </a:t>
            </a:r>
            <a:r>
              <a:rPr spc="-5" dirty="0"/>
              <a:t>All rights</a:t>
            </a:r>
            <a:r>
              <a:rPr spc="-8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195" y="371614"/>
            <a:ext cx="1616456" cy="3196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94657" y="1135684"/>
            <a:ext cx="6892670" cy="47348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89098" y="394462"/>
            <a:ext cx="8244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solidFill>
                  <a:srgbClr val="A6A6A6"/>
                </a:solidFill>
                <a:latin typeface="Arial"/>
                <a:cs typeface="Arial"/>
              </a:rPr>
              <a:t>Decentralized Exchange. </a:t>
            </a:r>
            <a:r>
              <a:rPr sz="2000" i="1" spc="-5" dirty="0">
                <a:solidFill>
                  <a:srgbClr val="A6A6A6"/>
                </a:solidFill>
                <a:latin typeface="Arial"/>
                <a:cs typeface="Arial"/>
              </a:rPr>
              <a:t>Nomen </a:t>
            </a:r>
            <a:r>
              <a:rPr sz="2000" i="1" dirty="0">
                <a:solidFill>
                  <a:srgbClr val="A6A6A6"/>
                </a:solidFill>
                <a:latin typeface="Arial"/>
                <a:cs typeface="Arial"/>
              </a:rPr>
              <a:t>est </a:t>
            </a:r>
            <a:r>
              <a:rPr sz="2000" i="1" spc="-5" dirty="0">
                <a:solidFill>
                  <a:srgbClr val="A6A6A6"/>
                </a:solidFill>
                <a:latin typeface="Arial"/>
                <a:cs typeface="Arial"/>
              </a:rPr>
              <a:t>omen. Имя </a:t>
            </a:r>
            <a:r>
              <a:rPr sz="2000" i="1" spc="-15" dirty="0">
                <a:solidFill>
                  <a:srgbClr val="A6A6A6"/>
                </a:solidFill>
                <a:latin typeface="Arial"/>
                <a:cs typeface="Arial"/>
              </a:rPr>
              <a:t>говорит </a:t>
            </a:r>
            <a:r>
              <a:rPr sz="2000" i="1" dirty="0">
                <a:solidFill>
                  <a:srgbClr val="A6A6A6"/>
                </a:solidFill>
                <a:latin typeface="Arial"/>
                <a:cs typeface="Arial"/>
              </a:rPr>
              <a:t>само </a:t>
            </a:r>
            <a:r>
              <a:rPr sz="2000" i="1" spc="-10" dirty="0">
                <a:solidFill>
                  <a:srgbClr val="A6A6A6"/>
                </a:solidFill>
                <a:latin typeface="Arial"/>
                <a:cs typeface="Arial"/>
              </a:rPr>
              <a:t>за</a:t>
            </a:r>
            <a:r>
              <a:rPr sz="2000" i="1" spc="-100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A6A6A6"/>
                </a:solidFill>
                <a:latin typeface="Arial"/>
                <a:cs typeface="Arial"/>
              </a:rPr>
              <a:t>себя.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4">
              <a:lnSpc>
                <a:spcPts val="2090"/>
              </a:lnSpc>
            </a:pPr>
            <a:r>
              <a:rPr spc="-5" dirty="0"/>
              <a:t>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Copyright </a:t>
            </a:r>
            <a:r>
              <a:rPr dirty="0"/>
              <a:t>© 2018 </a:t>
            </a:r>
            <a:r>
              <a:rPr u="sng" spc="-5" dirty="0">
                <a:solidFill>
                  <a:srgbClr val="DD2133"/>
                </a:solidFill>
                <a:uFill>
                  <a:solidFill>
                    <a:srgbClr val="DD2133"/>
                  </a:solidFill>
                </a:uFill>
              </a:rPr>
              <a:t>Deex.exchange</a:t>
            </a:r>
            <a:r>
              <a:rPr spc="-5" dirty="0">
                <a:solidFill>
                  <a:srgbClr val="DD2133"/>
                </a:solidFill>
              </a:rPr>
              <a:t>. </a:t>
            </a:r>
            <a:r>
              <a:rPr spc="-5" dirty="0"/>
              <a:t>All rights</a:t>
            </a:r>
            <a:r>
              <a:rPr spc="-8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3923" y="1329055"/>
            <a:ext cx="351536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88035">
              <a:lnSpc>
                <a:spcPct val="100000"/>
              </a:lnSpc>
              <a:spcBef>
                <a:spcPts val="105"/>
              </a:spcBef>
            </a:pPr>
            <a:r>
              <a:rPr sz="3200" b="1" i="0" dirty="0">
                <a:solidFill>
                  <a:srgbClr val="202020"/>
                </a:solidFill>
                <a:latin typeface="Arial"/>
                <a:cs typeface="Arial"/>
              </a:rPr>
              <a:t>2. MVP  (мини</a:t>
            </a:r>
            <a:r>
              <a:rPr sz="3200" b="1" i="0" spc="-45" dirty="0">
                <a:solidFill>
                  <a:srgbClr val="202020"/>
                </a:solidFill>
                <a:latin typeface="Arial"/>
                <a:cs typeface="Arial"/>
              </a:rPr>
              <a:t>м</a:t>
            </a:r>
            <a:r>
              <a:rPr sz="3200" b="1" i="0" spc="-5" dirty="0">
                <a:solidFill>
                  <a:srgbClr val="202020"/>
                </a:solidFill>
                <a:latin typeface="Arial"/>
                <a:cs typeface="Arial"/>
              </a:rPr>
              <a:t>ально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3200" b="1" i="0" dirty="0">
                <a:solidFill>
                  <a:srgbClr val="202020"/>
                </a:solidFill>
                <a:latin typeface="Arial"/>
                <a:cs typeface="Arial"/>
              </a:rPr>
              <a:t>жизн</a:t>
            </a:r>
            <a:r>
              <a:rPr sz="3200" b="1" i="0" spc="-50" dirty="0">
                <a:solidFill>
                  <a:srgbClr val="202020"/>
                </a:solidFill>
                <a:latin typeface="Arial"/>
                <a:cs typeface="Arial"/>
              </a:rPr>
              <a:t>е</a:t>
            </a:r>
            <a:r>
              <a:rPr sz="3200" b="1" i="0" spc="-5" dirty="0">
                <a:solidFill>
                  <a:srgbClr val="202020"/>
                </a:solidFill>
                <a:latin typeface="Arial"/>
                <a:cs typeface="Arial"/>
              </a:rPr>
              <a:t>сп</a:t>
            </a:r>
            <a:r>
              <a:rPr sz="3200" b="1" i="0" spc="-50" dirty="0">
                <a:solidFill>
                  <a:srgbClr val="202020"/>
                </a:solidFill>
                <a:latin typeface="Arial"/>
                <a:cs typeface="Arial"/>
              </a:rPr>
              <a:t>о</a:t>
            </a:r>
            <a:r>
              <a:rPr sz="3200" b="1" i="0" spc="-5" dirty="0">
                <a:solidFill>
                  <a:srgbClr val="202020"/>
                </a:solidFill>
                <a:latin typeface="Arial"/>
                <a:cs typeface="Arial"/>
              </a:rPr>
              <a:t>соб</a:t>
            </a:r>
            <a:r>
              <a:rPr sz="3200" b="1" i="0" spc="-15" dirty="0">
                <a:solidFill>
                  <a:srgbClr val="202020"/>
                </a:solidFill>
                <a:latin typeface="Arial"/>
                <a:cs typeface="Arial"/>
              </a:rPr>
              <a:t>н</a:t>
            </a:r>
            <a:r>
              <a:rPr sz="3200" b="1" i="0" dirty="0">
                <a:solidFill>
                  <a:srgbClr val="202020"/>
                </a:solidFill>
                <a:latin typeface="Arial"/>
                <a:cs typeface="Arial"/>
              </a:rPr>
              <a:t>ый  </a:t>
            </a:r>
            <a:r>
              <a:rPr sz="3200" b="1" i="0" spc="-5" dirty="0">
                <a:solidFill>
                  <a:srgbClr val="202020"/>
                </a:solidFill>
                <a:latin typeface="Arial"/>
                <a:cs typeface="Arial"/>
              </a:rPr>
              <a:t>продукт)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655" y="3883228"/>
            <a:ext cx="3614420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solidFill>
                  <a:srgbClr val="DD2133"/>
                </a:solidFill>
                <a:latin typeface="Arial"/>
                <a:cs typeface="Arial"/>
              </a:rPr>
              <a:t>ПРОТЕСТИРОВАНО!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774700">
              <a:lnSpc>
                <a:spcPct val="100000"/>
              </a:lnSpc>
            </a:pPr>
            <a:r>
              <a:rPr sz="2800" i="1" spc="-15" dirty="0">
                <a:solidFill>
                  <a:srgbClr val="A6A6A6"/>
                </a:solidFill>
                <a:latin typeface="Arial"/>
                <a:cs typeface="Arial"/>
              </a:rPr>
              <a:t>Более чем </a:t>
            </a:r>
            <a:r>
              <a:rPr sz="2800" i="1" spc="-5" dirty="0">
                <a:solidFill>
                  <a:srgbClr val="A6A6A6"/>
                </a:solidFill>
                <a:latin typeface="Arial"/>
                <a:cs typeface="Arial"/>
              </a:rPr>
              <a:t>1 000  </a:t>
            </a:r>
            <a:r>
              <a:rPr sz="2800" i="1" spc="-10" dirty="0">
                <a:solidFill>
                  <a:srgbClr val="A6A6A6"/>
                </a:solidFill>
                <a:latin typeface="Arial"/>
                <a:cs typeface="Arial"/>
              </a:rPr>
              <a:t>п</a:t>
            </a:r>
            <a:r>
              <a:rPr sz="2800" i="1" spc="-65" dirty="0">
                <a:solidFill>
                  <a:srgbClr val="A6A6A6"/>
                </a:solidFill>
                <a:latin typeface="Arial"/>
                <a:cs typeface="Arial"/>
              </a:rPr>
              <a:t>о</a:t>
            </a:r>
            <a:r>
              <a:rPr sz="2800" i="1" spc="-5" dirty="0">
                <a:solidFill>
                  <a:srgbClr val="A6A6A6"/>
                </a:solidFill>
                <a:latin typeface="Arial"/>
                <a:cs typeface="Arial"/>
              </a:rPr>
              <a:t>ль</a:t>
            </a:r>
            <a:r>
              <a:rPr sz="2800" i="1" spc="-50" dirty="0">
                <a:solidFill>
                  <a:srgbClr val="A6A6A6"/>
                </a:solidFill>
                <a:latin typeface="Arial"/>
                <a:cs typeface="Arial"/>
              </a:rPr>
              <a:t>з</a:t>
            </a:r>
            <a:r>
              <a:rPr sz="2800" i="1" spc="-10" dirty="0">
                <a:solidFill>
                  <a:srgbClr val="A6A6A6"/>
                </a:solidFill>
                <a:latin typeface="Arial"/>
                <a:cs typeface="Arial"/>
              </a:rPr>
              <a:t>о</a:t>
            </a:r>
            <a:r>
              <a:rPr sz="2800" i="1" spc="-60" dirty="0">
                <a:solidFill>
                  <a:srgbClr val="A6A6A6"/>
                </a:solidFill>
                <a:latin typeface="Arial"/>
                <a:cs typeface="Arial"/>
              </a:rPr>
              <a:t>в</a:t>
            </a:r>
            <a:r>
              <a:rPr sz="2800" i="1" spc="-10" dirty="0">
                <a:solidFill>
                  <a:srgbClr val="A6A6A6"/>
                </a:solidFill>
                <a:latin typeface="Arial"/>
                <a:cs typeface="Arial"/>
              </a:rPr>
              <a:t>ат</a:t>
            </a:r>
            <a:r>
              <a:rPr sz="2800" i="1" spc="-95" dirty="0">
                <a:solidFill>
                  <a:srgbClr val="A6A6A6"/>
                </a:solidFill>
                <a:latin typeface="Arial"/>
                <a:cs typeface="Arial"/>
              </a:rPr>
              <a:t>е</a:t>
            </a:r>
            <a:r>
              <a:rPr sz="2800" i="1" spc="-5" dirty="0">
                <a:solidFill>
                  <a:srgbClr val="A6A6A6"/>
                </a:solidFill>
                <a:latin typeface="Arial"/>
                <a:cs typeface="Arial"/>
              </a:rPr>
              <a:t>л</a:t>
            </a:r>
            <a:r>
              <a:rPr sz="2800" i="1" spc="-20" dirty="0">
                <a:solidFill>
                  <a:srgbClr val="A6A6A6"/>
                </a:solidFill>
                <a:latin typeface="Arial"/>
                <a:cs typeface="Arial"/>
              </a:rPr>
              <a:t>я</a:t>
            </a:r>
            <a:r>
              <a:rPr sz="2800" i="1" spc="-5" dirty="0">
                <a:solidFill>
                  <a:srgbClr val="A6A6A6"/>
                </a:solidFill>
                <a:latin typeface="Arial"/>
                <a:cs typeface="Arial"/>
              </a:rPr>
              <a:t>ми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9425" y="368300"/>
            <a:ext cx="1639189" cy="323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6750" y="869950"/>
            <a:ext cx="67881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3. 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Команда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Консультанты</a:t>
            </a:r>
            <a:r>
              <a:rPr sz="32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DEEX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5775" y="2010238"/>
            <a:ext cx="2807970" cy="0"/>
          </a:xfrm>
          <a:custGeom>
            <a:avLst/>
            <a:gdLst/>
            <a:ahLst/>
            <a:cxnLst/>
            <a:rect l="l" t="t" r="r" b="b"/>
            <a:pathLst>
              <a:path w="2807970">
                <a:moveTo>
                  <a:pt x="0" y="0"/>
                </a:moveTo>
                <a:lnTo>
                  <a:pt x="2807970" y="0"/>
                </a:lnTo>
              </a:path>
            </a:pathLst>
          </a:custGeom>
          <a:ln w="7200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3335" y="1466481"/>
            <a:ext cx="1412875" cy="0"/>
          </a:xfrm>
          <a:custGeom>
            <a:avLst/>
            <a:gdLst/>
            <a:ahLst/>
            <a:cxnLst/>
            <a:rect l="l" t="t" r="r" b="b"/>
            <a:pathLst>
              <a:path w="1412875">
                <a:moveTo>
                  <a:pt x="0" y="0"/>
                </a:moveTo>
                <a:lnTo>
                  <a:pt x="1412874" y="0"/>
                </a:lnTo>
              </a:path>
            </a:pathLst>
          </a:custGeom>
          <a:ln w="39599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43673" y="6314947"/>
            <a:ext cx="36017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© 2018 </a:t>
            </a:r>
            <a:r>
              <a:rPr sz="1200" u="sng" spc="-5" dirty="0">
                <a:solidFill>
                  <a:srgbClr val="DD2133"/>
                </a:solidFill>
                <a:uFill>
                  <a:solidFill>
                    <a:srgbClr val="DD2133"/>
                  </a:solidFill>
                </a:uFill>
                <a:latin typeface="Arial"/>
                <a:cs typeface="Arial"/>
              </a:rPr>
              <a:t>Deex.exchange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. All rights</a:t>
            </a:r>
            <a:r>
              <a:rPr sz="1200" spc="-1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reserved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63019" y="626739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9425" y="1667662"/>
            <a:ext cx="338302" cy="3383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5990" y="2160333"/>
            <a:ext cx="334454" cy="3344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73108" y="2065718"/>
            <a:ext cx="782002" cy="7820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31831" y="2062924"/>
            <a:ext cx="782002" cy="7820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43355">
              <a:lnSpc>
                <a:spcPct val="100000"/>
              </a:lnSpc>
              <a:spcBef>
                <a:spcPts val="105"/>
              </a:spcBef>
            </a:pPr>
            <a:r>
              <a:rPr dirty="0"/>
              <a:t>Decentralized Exchange. </a:t>
            </a:r>
            <a:r>
              <a:rPr spc="-5" dirty="0"/>
              <a:t>Nomen </a:t>
            </a:r>
            <a:r>
              <a:rPr dirty="0"/>
              <a:t>est </a:t>
            </a:r>
            <a:r>
              <a:rPr spc="-5" dirty="0"/>
              <a:t>omen. Имя </a:t>
            </a:r>
            <a:r>
              <a:rPr spc="-15" dirty="0"/>
              <a:t>говорит </a:t>
            </a:r>
            <a:r>
              <a:rPr dirty="0"/>
              <a:t>само </a:t>
            </a:r>
            <a:r>
              <a:rPr spc="-10" dirty="0"/>
              <a:t>за</a:t>
            </a:r>
            <a:r>
              <a:rPr spc="-100" dirty="0"/>
              <a:t> </a:t>
            </a:r>
            <a:r>
              <a:rPr spc="-5" dirty="0"/>
              <a:t>себя.</a:t>
            </a:r>
          </a:p>
        </p:txBody>
      </p:sp>
      <p:sp>
        <p:nvSpPr>
          <p:cNvPr id="14" name="object 14"/>
          <p:cNvSpPr/>
          <p:nvPr/>
        </p:nvSpPr>
        <p:spPr>
          <a:xfrm>
            <a:off x="7866633" y="2065718"/>
            <a:ext cx="782002" cy="7820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57238" y="2065718"/>
            <a:ext cx="782002" cy="7820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757281" y="2078926"/>
            <a:ext cx="782002" cy="78200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59269" y="3047682"/>
            <a:ext cx="782002" cy="7820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17736" y="3047682"/>
            <a:ext cx="782002" cy="78200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66633" y="3047682"/>
            <a:ext cx="782002" cy="78200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17055" y="4006151"/>
            <a:ext cx="782002" cy="78200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757281" y="3047682"/>
            <a:ext cx="782002" cy="78200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31831" y="4029265"/>
            <a:ext cx="782002" cy="78200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17055" y="4979314"/>
            <a:ext cx="779170" cy="77917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40344" y="4009199"/>
            <a:ext cx="782002" cy="78200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757281" y="4029265"/>
            <a:ext cx="782002" cy="78200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08339" y="4962499"/>
            <a:ext cx="782002" cy="78200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39836" y="4934762"/>
            <a:ext cx="823722" cy="82372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822560" y="4976482"/>
            <a:ext cx="782002" cy="78200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817736" y="4029265"/>
            <a:ext cx="782002" cy="78200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64895" y="1691131"/>
            <a:ext cx="6077585" cy="439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5465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Команда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DEEX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— 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текущий состав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человек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Times New Roman"/>
              <a:cs typeface="Times New Roman"/>
            </a:endParaRPr>
          </a:p>
          <a:p>
            <a:pPr marL="545465">
              <a:lnSpc>
                <a:spcPct val="100000"/>
              </a:lnSpc>
            </a:pP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Консультанты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DEEX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— 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текущий состав </a:t>
            </a:r>
            <a:r>
              <a:rPr sz="1600" b="1" spc="-4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r>
              <a:rPr sz="1600" b="1" spc="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человек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20" dirty="0">
                <a:solidFill>
                  <a:srgbClr val="C00000"/>
                </a:solidFill>
                <a:latin typeface="Arial"/>
                <a:cs typeface="Arial"/>
              </a:rPr>
              <a:t>ЭТО </a:t>
            </a:r>
            <a:r>
              <a:rPr sz="1600" b="1" spc="-10" dirty="0">
                <a:solidFill>
                  <a:srgbClr val="C00000"/>
                </a:solidFill>
                <a:latin typeface="Arial"/>
                <a:cs typeface="Arial"/>
              </a:rPr>
              <a:t>ПРОФЕССИОНАЛЫ </a:t>
            </a:r>
            <a:r>
              <a:rPr sz="1600" b="1" spc="-5" dirty="0">
                <a:solidFill>
                  <a:srgbClr val="C00000"/>
                </a:solidFill>
                <a:latin typeface="Arial"/>
                <a:cs typeface="Arial"/>
              </a:rPr>
              <a:t>В</a:t>
            </a:r>
            <a:r>
              <a:rPr sz="1600" b="1" spc="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spc="-35" dirty="0">
                <a:solidFill>
                  <a:srgbClr val="C00000"/>
                </a:solidFill>
                <a:latin typeface="Arial"/>
                <a:cs typeface="Arial"/>
              </a:rPr>
              <a:t>СФЕРАХ:</a:t>
            </a:r>
            <a:endParaRPr sz="1600">
              <a:latin typeface="Arial"/>
              <a:cs typeface="Arial"/>
            </a:endParaRPr>
          </a:p>
          <a:p>
            <a:pPr marL="12700" marR="619125">
              <a:lnSpc>
                <a:spcPct val="125000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экономика,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финансы, инвестиции, управление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активами,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биржевое дело,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трейдинг,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алгоритмическая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торговля,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банковское дело,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сделки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слияния и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поглощения,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бизнес-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планирование, корпоративное управление, управление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в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госкомпаниях,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бюджетирование,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платёжные системы, 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антикризисный 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менеджмент,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разработка,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внедрение</a:t>
            </a:r>
            <a:r>
              <a:rPr sz="1600" spc="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сопровождение 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IT,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аналитика,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телекоммуникации,</a:t>
            </a:r>
            <a:r>
              <a:rPr sz="1600" spc="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реальный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бизнес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и промышленность,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управление территориями,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игровые  сервисы,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сетевые технологии,</a:t>
            </a:r>
            <a:r>
              <a:rPr sz="16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интернет-продвижение,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реклама,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логистика,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юриспруденция, криптография,</a:t>
            </a:r>
            <a:r>
              <a:rPr sz="1600" spc="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маркетинг,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4895" y="6121095"/>
            <a:ext cx="5650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PR,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безопасность, стратегическое планирование,</a:t>
            </a:r>
            <a:r>
              <a:rPr sz="1600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продажи.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822560" y="3047682"/>
            <a:ext cx="782002" cy="78200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9425" y="368300"/>
            <a:ext cx="1639189" cy="323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6750" y="1414094"/>
            <a:ext cx="3190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4. 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Токены</a:t>
            </a:r>
            <a:r>
              <a:rPr sz="3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DEEX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5775" y="2010238"/>
            <a:ext cx="2807970" cy="0"/>
          </a:xfrm>
          <a:custGeom>
            <a:avLst/>
            <a:gdLst/>
            <a:ahLst/>
            <a:cxnLst/>
            <a:rect l="l" t="t" r="r" b="b"/>
            <a:pathLst>
              <a:path w="2807970">
                <a:moveTo>
                  <a:pt x="0" y="0"/>
                </a:moveTo>
                <a:lnTo>
                  <a:pt x="2807970" y="0"/>
                </a:lnTo>
              </a:path>
            </a:pathLst>
          </a:custGeom>
          <a:ln w="7200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3335" y="2010548"/>
            <a:ext cx="1412875" cy="0"/>
          </a:xfrm>
          <a:custGeom>
            <a:avLst/>
            <a:gdLst/>
            <a:ahLst/>
            <a:cxnLst/>
            <a:rect l="l" t="t" r="r" b="b"/>
            <a:pathLst>
              <a:path w="1412875">
                <a:moveTo>
                  <a:pt x="0" y="0"/>
                </a:moveTo>
                <a:lnTo>
                  <a:pt x="1412874" y="0"/>
                </a:lnTo>
              </a:path>
            </a:pathLst>
          </a:custGeom>
          <a:ln w="39599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78197" y="6298793"/>
            <a:ext cx="36029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© 2018 </a:t>
            </a:r>
            <a:r>
              <a:rPr sz="1200" u="sng" spc="-5" dirty="0">
                <a:solidFill>
                  <a:srgbClr val="DD2133"/>
                </a:solidFill>
                <a:uFill>
                  <a:solidFill>
                    <a:srgbClr val="DD2133"/>
                  </a:solidFill>
                </a:uFill>
                <a:latin typeface="Arial"/>
                <a:cs typeface="Arial"/>
              </a:rPr>
              <a:t>Deex.exchange</a:t>
            </a:r>
            <a:r>
              <a:rPr sz="1200" spc="-5" dirty="0">
                <a:solidFill>
                  <a:srgbClr val="DD2133"/>
                </a:solidFill>
                <a:latin typeface="Arial"/>
                <a:cs typeface="Arial"/>
              </a:rPr>
              <a:t>.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All rights</a:t>
            </a:r>
            <a:r>
              <a:rPr sz="1200" spc="-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reserved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63019" y="626739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43355">
              <a:lnSpc>
                <a:spcPct val="100000"/>
              </a:lnSpc>
              <a:spcBef>
                <a:spcPts val="105"/>
              </a:spcBef>
            </a:pPr>
            <a:r>
              <a:rPr dirty="0"/>
              <a:t>Decentralized Exchange. </a:t>
            </a:r>
            <a:r>
              <a:rPr spc="-5" dirty="0"/>
              <a:t>Nomen </a:t>
            </a:r>
            <a:r>
              <a:rPr dirty="0"/>
              <a:t>est </a:t>
            </a:r>
            <a:r>
              <a:rPr spc="-5" dirty="0"/>
              <a:t>omen. Имя </a:t>
            </a:r>
            <a:r>
              <a:rPr spc="-15" dirty="0"/>
              <a:t>говорит </a:t>
            </a:r>
            <a:r>
              <a:rPr dirty="0"/>
              <a:t>само </a:t>
            </a:r>
            <a:r>
              <a:rPr spc="-10" dirty="0"/>
              <a:t>за</a:t>
            </a:r>
            <a:r>
              <a:rPr spc="-100" dirty="0"/>
              <a:t> </a:t>
            </a:r>
            <a:r>
              <a:rPr spc="-5" dirty="0"/>
              <a:t>себя.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72541" y="2329942"/>
            <a:ext cx="4436110" cy="290639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457200" lvl="1" indent="-444500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457834" algn="l"/>
              </a:tabLst>
            </a:pP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Вход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систему;</a:t>
            </a:r>
            <a:endParaRPr sz="1800">
              <a:latin typeface="Arial"/>
              <a:cs typeface="Arial"/>
            </a:endParaRPr>
          </a:p>
          <a:p>
            <a:pPr marL="457200" lvl="1" indent="-4445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57834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Возможность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общения;</a:t>
            </a:r>
            <a:endParaRPr sz="1800">
              <a:latin typeface="Arial"/>
              <a:cs typeface="Arial"/>
            </a:endParaRPr>
          </a:p>
          <a:p>
            <a:pPr marL="457200" lvl="1" indent="-4445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57834" algn="l"/>
              </a:tabLst>
            </a:pP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Передача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защищённой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информации;</a:t>
            </a:r>
            <a:endParaRPr sz="1800">
              <a:latin typeface="Arial"/>
              <a:cs typeface="Arial"/>
            </a:endParaRPr>
          </a:p>
          <a:p>
            <a:pPr marL="457200" lvl="1" indent="-4445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57834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Право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распространение</a:t>
            </a:r>
            <a:r>
              <a:rPr sz="18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токена;</a:t>
            </a:r>
            <a:endParaRPr sz="1800">
              <a:latin typeface="Arial"/>
              <a:cs typeface="Arial"/>
            </a:endParaRPr>
          </a:p>
          <a:p>
            <a:pPr marL="457200" lvl="1" indent="-4445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57834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Право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получение</a:t>
            </a:r>
            <a:r>
              <a:rPr sz="18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бонуса;</a:t>
            </a:r>
            <a:endParaRPr sz="1800">
              <a:latin typeface="Arial"/>
              <a:cs typeface="Arial"/>
            </a:endParaRPr>
          </a:p>
          <a:p>
            <a:pPr marL="457200" lvl="1" indent="-44450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457834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Право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голосование;</a:t>
            </a:r>
            <a:endParaRPr sz="1800">
              <a:latin typeface="Arial"/>
              <a:cs typeface="Arial"/>
            </a:endParaRPr>
          </a:p>
          <a:p>
            <a:pPr marL="457200" lvl="1" indent="-4445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57834" algn="l"/>
              </a:tabLst>
            </a:pP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Токен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подтверждает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тарифный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план.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20410" y="4456938"/>
            <a:ext cx="22993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5715" indent="-227329">
              <a:lnSpc>
                <a:spcPct val="100000"/>
              </a:lnSpc>
              <a:spcBef>
                <a:spcPts val="100"/>
              </a:spcBef>
            </a:pPr>
            <a:r>
              <a:rPr sz="1800" i="1" spc="-25" dirty="0">
                <a:solidFill>
                  <a:srgbClr val="DD2133"/>
                </a:solidFill>
                <a:latin typeface="Arial"/>
                <a:cs typeface="Arial"/>
              </a:rPr>
              <a:t>Тест </a:t>
            </a:r>
            <a:r>
              <a:rPr sz="1800" i="1" spc="-5" dirty="0">
                <a:solidFill>
                  <a:srgbClr val="DD2133"/>
                </a:solidFill>
                <a:latin typeface="Arial"/>
                <a:cs typeface="Arial"/>
              </a:rPr>
              <a:t>Howey пройден  </a:t>
            </a:r>
            <a:r>
              <a:rPr sz="1800" i="1" dirty="0">
                <a:solidFill>
                  <a:srgbClr val="DD2133"/>
                </a:solidFill>
                <a:latin typeface="Arial"/>
                <a:cs typeface="Arial"/>
              </a:rPr>
              <a:t>по </a:t>
            </a:r>
            <a:r>
              <a:rPr sz="1800" i="1" spc="-5" dirty="0">
                <a:solidFill>
                  <a:srgbClr val="DD2133"/>
                </a:solidFill>
                <a:latin typeface="Arial"/>
                <a:cs typeface="Arial"/>
              </a:rPr>
              <a:t>нижней</a:t>
            </a:r>
            <a:r>
              <a:rPr sz="1800" i="1" spc="-105" dirty="0">
                <a:solidFill>
                  <a:srgbClr val="DD2133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DD2133"/>
                </a:solidFill>
                <a:latin typeface="Arial"/>
                <a:cs typeface="Arial"/>
              </a:rPr>
              <a:t>границе</a:t>
            </a:r>
            <a:endParaRPr sz="1800">
              <a:latin typeface="Arial"/>
              <a:cs typeface="Arial"/>
            </a:endParaRPr>
          </a:p>
          <a:p>
            <a:pPr marL="895350">
              <a:lnSpc>
                <a:spcPct val="100000"/>
              </a:lnSpc>
            </a:pPr>
            <a:r>
              <a:rPr sz="1800" i="1" spc="-10" dirty="0">
                <a:solidFill>
                  <a:srgbClr val="DD2133"/>
                </a:solidFill>
                <a:latin typeface="Arial"/>
                <a:cs typeface="Arial"/>
              </a:rPr>
              <a:t>баллов </a:t>
            </a:r>
            <a:r>
              <a:rPr sz="1800" i="1" dirty="0">
                <a:solidFill>
                  <a:srgbClr val="DD2133"/>
                </a:solidFill>
                <a:latin typeface="Arial"/>
                <a:cs typeface="Arial"/>
              </a:rPr>
              <a:t>до</a:t>
            </a:r>
            <a:r>
              <a:rPr sz="1800" i="1" spc="-80" dirty="0">
                <a:solidFill>
                  <a:srgbClr val="DD2133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DD2133"/>
                </a:solidFill>
                <a:latin typeface="Arial"/>
                <a:cs typeface="Arial"/>
              </a:rPr>
              <a:t>33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54493" y="4211713"/>
            <a:ext cx="4176649" cy="19479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5"/>
          <a:srcRect l="4939" t="9798" r="2077" b="8254"/>
          <a:stretch/>
        </p:blipFill>
        <p:spPr>
          <a:xfrm>
            <a:off x="5018961" y="838200"/>
            <a:ext cx="6944439" cy="34409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6750" y="1214120"/>
            <a:ext cx="91122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202020"/>
                </a:solidFill>
                <a:latin typeface="Arial"/>
                <a:cs typeface="Arial"/>
              </a:rPr>
              <a:t>5. Концепция </a:t>
            </a:r>
            <a:r>
              <a:rPr sz="3200" b="1" dirty="0">
                <a:solidFill>
                  <a:srgbClr val="202020"/>
                </a:solidFill>
                <a:latin typeface="Arial"/>
                <a:cs typeface="Arial"/>
              </a:rPr>
              <a:t>Проекта и </a:t>
            </a:r>
            <a:r>
              <a:rPr sz="3200" b="1" spc="-15" dirty="0">
                <a:solidFill>
                  <a:srgbClr val="202020"/>
                </a:solidFill>
                <a:latin typeface="Arial"/>
                <a:cs typeface="Arial"/>
              </a:rPr>
              <a:t>Преимущества</a:t>
            </a:r>
            <a:r>
              <a:rPr sz="3200" b="1" spc="-17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202020"/>
                </a:solidFill>
                <a:latin typeface="Arial"/>
                <a:cs typeface="Arial"/>
              </a:rPr>
              <a:t>DEEX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5775" y="2010238"/>
            <a:ext cx="6480175" cy="0"/>
          </a:xfrm>
          <a:custGeom>
            <a:avLst/>
            <a:gdLst/>
            <a:ahLst/>
            <a:cxnLst/>
            <a:rect l="l" t="t" r="r" b="b"/>
            <a:pathLst>
              <a:path w="6480175">
                <a:moveTo>
                  <a:pt x="0" y="0"/>
                </a:moveTo>
                <a:lnTo>
                  <a:pt x="6480048" y="0"/>
                </a:lnTo>
              </a:path>
            </a:pathLst>
          </a:custGeom>
          <a:ln w="7200">
            <a:solidFill>
              <a:srgbClr val="DD21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8860" y="1810523"/>
            <a:ext cx="2851150" cy="0"/>
          </a:xfrm>
          <a:custGeom>
            <a:avLst/>
            <a:gdLst/>
            <a:ahLst/>
            <a:cxnLst/>
            <a:rect l="l" t="t" r="r" b="b"/>
            <a:pathLst>
              <a:path w="2851150">
                <a:moveTo>
                  <a:pt x="0" y="0"/>
                </a:moveTo>
                <a:lnTo>
                  <a:pt x="2851150" y="0"/>
                </a:lnTo>
              </a:path>
            </a:pathLst>
          </a:custGeom>
          <a:ln w="39599">
            <a:solidFill>
              <a:srgbClr val="DD21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5195" y="371614"/>
            <a:ext cx="1616456" cy="3196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6834" y="3348990"/>
            <a:ext cx="146748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202020"/>
                </a:solidFill>
                <a:latin typeface="Arial"/>
                <a:cs typeface="Arial"/>
              </a:rPr>
              <a:t>Удобный </a:t>
            </a:r>
            <a:r>
              <a:rPr sz="1600" spc="-5" dirty="0">
                <a:solidFill>
                  <a:srgbClr val="202020"/>
                </a:solidFill>
                <a:latin typeface="Arial"/>
                <a:cs typeface="Arial"/>
              </a:rPr>
              <a:t>GUI,  совместимый</a:t>
            </a:r>
            <a:r>
              <a:rPr sz="16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Arial"/>
                <a:cs typeface="Arial"/>
              </a:rPr>
              <a:t>с  </a:t>
            </a:r>
            <a:r>
              <a:rPr sz="1600" spc="-10" dirty="0">
                <a:solidFill>
                  <a:srgbClr val="202020"/>
                </a:solidFill>
                <a:latin typeface="Arial"/>
                <a:cs typeface="Arial"/>
              </a:rPr>
              <a:t>большинством  </a:t>
            </a:r>
            <a:r>
              <a:rPr sz="1600" spc="-5" dirty="0">
                <a:solidFill>
                  <a:srgbClr val="202020"/>
                </a:solidFill>
                <a:latin typeface="Arial"/>
                <a:cs typeface="Arial"/>
              </a:rPr>
              <a:t>современных  </a:t>
            </a:r>
            <a:r>
              <a:rPr sz="1600" spc="-10" dirty="0">
                <a:solidFill>
                  <a:srgbClr val="202020"/>
                </a:solidFill>
                <a:latin typeface="Arial"/>
                <a:cs typeface="Arial"/>
              </a:rPr>
              <a:t>браузеров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9292" y="3356559"/>
            <a:ext cx="154622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202020"/>
                </a:solidFill>
                <a:latin typeface="Arial"/>
                <a:cs typeface="Arial"/>
              </a:rPr>
              <a:t>Десктопное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202020"/>
                </a:solidFill>
                <a:latin typeface="Arial"/>
                <a:cs typeface="Arial"/>
              </a:rPr>
              <a:t>приложение  для</a:t>
            </a:r>
            <a:r>
              <a:rPr sz="1600" spc="-7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Arial"/>
                <a:cs typeface="Arial"/>
              </a:rPr>
              <a:t>проведения  </a:t>
            </a:r>
            <a:r>
              <a:rPr sz="1600" spc="-15" dirty="0">
                <a:solidFill>
                  <a:srgbClr val="202020"/>
                </a:solidFill>
                <a:latin typeface="Arial"/>
                <a:cs typeface="Arial"/>
              </a:rPr>
              <a:t>торгов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68266" y="3348990"/>
            <a:ext cx="117475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02020"/>
                </a:solidFill>
                <a:latin typeface="Arial"/>
                <a:cs typeface="Arial"/>
              </a:rPr>
              <a:t>Мобильные  при</a:t>
            </a:r>
            <a:r>
              <a:rPr sz="1600" spc="5" dirty="0">
                <a:solidFill>
                  <a:srgbClr val="202020"/>
                </a:solidFill>
                <a:latin typeface="Arial"/>
                <a:cs typeface="Arial"/>
              </a:rPr>
              <a:t>л</a:t>
            </a:r>
            <a:r>
              <a:rPr sz="1600" spc="-20" dirty="0">
                <a:solidFill>
                  <a:srgbClr val="202020"/>
                </a:solidFill>
                <a:latin typeface="Arial"/>
                <a:cs typeface="Arial"/>
              </a:rPr>
              <a:t>о</a:t>
            </a:r>
            <a:r>
              <a:rPr sz="1600" spc="-5" dirty="0">
                <a:solidFill>
                  <a:srgbClr val="202020"/>
                </a:solidFill>
                <a:latin typeface="Arial"/>
                <a:cs typeface="Arial"/>
              </a:rPr>
              <a:t>жен</a:t>
            </a:r>
            <a:r>
              <a:rPr sz="1600" spc="-15" dirty="0">
                <a:solidFill>
                  <a:srgbClr val="202020"/>
                </a:solidFill>
                <a:latin typeface="Arial"/>
                <a:cs typeface="Arial"/>
              </a:rPr>
              <a:t>и</a:t>
            </a:r>
            <a:r>
              <a:rPr sz="1600" spc="-5" dirty="0">
                <a:solidFill>
                  <a:srgbClr val="202020"/>
                </a:solidFill>
                <a:latin typeface="Arial"/>
                <a:cs typeface="Arial"/>
              </a:rPr>
              <a:t>я  для Android  и iOS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40453" y="2340597"/>
            <a:ext cx="1019517" cy="699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42947" y="2340597"/>
            <a:ext cx="1019517" cy="6995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2874" y="2316962"/>
            <a:ext cx="1339215" cy="6997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43355">
              <a:lnSpc>
                <a:spcPct val="100000"/>
              </a:lnSpc>
              <a:spcBef>
                <a:spcPts val="105"/>
              </a:spcBef>
            </a:pPr>
            <a:r>
              <a:rPr dirty="0"/>
              <a:t>Decentralized Exchange. </a:t>
            </a:r>
            <a:r>
              <a:rPr spc="-5" dirty="0"/>
              <a:t>Nomen </a:t>
            </a:r>
            <a:r>
              <a:rPr dirty="0"/>
              <a:t>est </a:t>
            </a:r>
            <a:r>
              <a:rPr spc="-5" dirty="0"/>
              <a:t>omen. Имя </a:t>
            </a:r>
            <a:r>
              <a:rPr spc="-15" dirty="0"/>
              <a:t>говорит </a:t>
            </a:r>
            <a:r>
              <a:rPr dirty="0"/>
              <a:t>само </a:t>
            </a:r>
            <a:r>
              <a:rPr spc="-10" dirty="0"/>
              <a:t>за</a:t>
            </a:r>
            <a:r>
              <a:rPr spc="-100" dirty="0"/>
              <a:t> </a:t>
            </a:r>
            <a:r>
              <a:rPr spc="-5" dirty="0"/>
              <a:t>себя.</a:t>
            </a:r>
          </a:p>
        </p:txBody>
      </p:sp>
      <p:sp>
        <p:nvSpPr>
          <p:cNvPr id="13" name="object 13"/>
          <p:cNvSpPr/>
          <p:nvPr/>
        </p:nvSpPr>
        <p:spPr>
          <a:xfrm>
            <a:off x="7949692" y="2340584"/>
            <a:ext cx="1215758" cy="8341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10275" y="2311984"/>
            <a:ext cx="1141920" cy="7835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15550" y="2284018"/>
            <a:ext cx="1223416" cy="8394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902578" y="3413505"/>
            <a:ext cx="149733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202020"/>
                </a:solidFill>
                <a:latin typeface="Arial"/>
                <a:cs typeface="Arial"/>
              </a:rPr>
              <a:t>К</a:t>
            </a:r>
            <a:r>
              <a:rPr sz="1600" spc="-20" dirty="0">
                <a:solidFill>
                  <a:srgbClr val="202020"/>
                </a:solidFill>
                <a:latin typeface="Arial"/>
                <a:cs typeface="Arial"/>
              </a:rPr>
              <a:t>р</a:t>
            </a:r>
            <a:r>
              <a:rPr sz="1600" spc="-25" dirty="0">
                <a:solidFill>
                  <a:srgbClr val="202020"/>
                </a:solidFill>
                <a:latin typeface="Arial"/>
                <a:cs typeface="Arial"/>
              </a:rPr>
              <a:t>у</a:t>
            </a:r>
            <a:r>
              <a:rPr sz="1600" spc="-35" dirty="0">
                <a:solidFill>
                  <a:srgbClr val="202020"/>
                </a:solidFill>
                <a:latin typeface="Arial"/>
                <a:cs typeface="Arial"/>
              </a:rPr>
              <a:t>г</a:t>
            </a:r>
            <a:r>
              <a:rPr sz="1600" spc="10" dirty="0">
                <a:solidFill>
                  <a:srgbClr val="202020"/>
                </a:solidFill>
                <a:latin typeface="Arial"/>
                <a:cs typeface="Arial"/>
              </a:rPr>
              <a:t>л</a:t>
            </a:r>
            <a:r>
              <a:rPr sz="1600" spc="-10" dirty="0">
                <a:solidFill>
                  <a:srgbClr val="202020"/>
                </a:solidFill>
                <a:latin typeface="Arial"/>
                <a:cs typeface="Arial"/>
              </a:rPr>
              <a:t>о</a:t>
            </a:r>
            <a:r>
              <a:rPr sz="1600" spc="-5" dirty="0">
                <a:solidFill>
                  <a:srgbClr val="202020"/>
                </a:solidFill>
                <a:latin typeface="Arial"/>
                <a:cs typeface="Arial"/>
              </a:rPr>
              <a:t>с</a:t>
            </a:r>
            <a:r>
              <a:rPr sz="1600" spc="-25" dirty="0">
                <a:solidFill>
                  <a:srgbClr val="202020"/>
                </a:solidFill>
                <a:latin typeface="Arial"/>
                <a:cs typeface="Arial"/>
              </a:rPr>
              <a:t>у</a:t>
            </a:r>
            <a:r>
              <a:rPr sz="1600" spc="-20" dirty="0">
                <a:solidFill>
                  <a:srgbClr val="202020"/>
                </a:solidFill>
                <a:latin typeface="Arial"/>
                <a:cs typeface="Arial"/>
              </a:rPr>
              <a:t>т</a:t>
            </a:r>
            <a:r>
              <a:rPr sz="1600" spc="-45" dirty="0">
                <a:solidFill>
                  <a:srgbClr val="202020"/>
                </a:solidFill>
                <a:latin typeface="Arial"/>
                <a:cs typeface="Arial"/>
              </a:rPr>
              <a:t>о</a:t>
            </a:r>
            <a:r>
              <a:rPr sz="1600" dirty="0">
                <a:solidFill>
                  <a:srgbClr val="202020"/>
                </a:solidFill>
                <a:latin typeface="Arial"/>
                <a:cs typeface="Arial"/>
              </a:rPr>
              <a:t>ч</a:t>
            </a:r>
            <a:r>
              <a:rPr sz="1600" spc="-15" dirty="0">
                <a:solidFill>
                  <a:srgbClr val="202020"/>
                </a:solidFill>
                <a:latin typeface="Arial"/>
                <a:cs typeface="Arial"/>
              </a:rPr>
              <a:t>н</a:t>
            </a:r>
            <a:r>
              <a:rPr sz="1600" spc="-10" dirty="0">
                <a:solidFill>
                  <a:srgbClr val="202020"/>
                </a:solidFill>
                <a:latin typeface="Arial"/>
                <a:cs typeface="Arial"/>
              </a:rPr>
              <a:t>ая  техническая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02020"/>
                </a:solidFill>
                <a:latin typeface="Arial"/>
                <a:cs typeface="Arial"/>
              </a:rPr>
              <a:t>поддержка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55660" y="3398977"/>
            <a:ext cx="149987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202020"/>
                </a:solidFill>
                <a:latin typeface="Arial"/>
                <a:cs typeface="Arial"/>
              </a:rPr>
              <a:t>Большое </a:t>
            </a:r>
            <a:r>
              <a:rPr sz="1600" spc="-5" dirty="0">
                <a:solidFill>
                  <a:srgbClr val="202020"/>
                </a:solidFill>
                <a:latin typeface="Arial"/>
                <a:cs typeface="Arial"/>
              </a:rPr>
              <a:t>число  </a:t>
            </a:r>
            <a:r>
              <a:rPr sz="1600" spc="-10" dirty="0">
                <a:solidFill>
                  <a:srgbClr val="202020"/>
                </a:solidFill>
                <a:latin typeface="Arial"/>
                <a:cs typeface="Arial"/>
              </a:rPr>
              <a:t>торговых </a:t>
            </a:r>
            <a:r>
              <a:rPr sz="1600" spc="-5" dirty="0">
                <a:solidFill>
                  <a:srgbClr val="202020"/>
                </a:solidFill>
                <a:latin typeface="Arial"/>
                <a:cs typeface="Arial"/>
              </a:rPr>
              <a:t>пар и  </a:t>
            </a:r>
            <a:r>
              <a:rPr sz="1600" spc="-10" dirty="0">
                <a:solidFill>
                  <a:srgbClr val="202020"/>
                </a:solidFill>
                <a:latin typeface="Arial"/>
                <a:cs typeface="Arial"/>
              </a:rPr>
              <a:t>широкий </a:t>
            </a:r>
            <a:r>
              <a:rPr sz="1600" spc="-5" dirty="0">
                <a:solidFill>
                  <a:srgbClr val="202020"/>
                </a:solidFill>
                <a:latin typeface="Arial"/>
                <a:cs typeface="Arial"/>
              </a:rPr>
              <a:t>выбор  </a:t>
            </a:r>
            <a:r>
              <a:rPr sz="1600" spc="-10" dirty="0">
                <a:solidFill>
                  <a:srgbClr val="202020"/>
                </a:solidFill>
                <a:latin typeface="Arial"/>
                <a:cs typeface="Arial"/>
              </a:rPr>
              <a:t>торговых</a:t>
            </a:r>
            <a:endParaRPr sz="16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600" spc="-10" dirty="0">
                <a:solidFill>
                  <a:srgbClr val="202020"/>
                </a:solidFill>
                <a:latin typeface="Arial"/>
                <a:cs typeface="Arial"/>
              </a:rPr>
              <a:t>индикаторов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19106" y="3394075"/>
            <a:ext cx="154622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202020"/>
                </a:solidFill>
                <a:latin typeface="Arial"/>
                <a:cs typeface="Arial"/>
              </a:rPr>
              <a:t>Возможность  </a:t>
            </a:r>
            <a:r>
              <a:rPr sz="1600" spc="-15" dirty="0">
                <a:solidFill>
                  <a:srgbClr val="202020"/>
                </a:solidFill>
                <a:latin typeface="Arial"/>
                <a:cs typeface="Arial"/>
              </a:rPr>
              <a:t>в</a:t>
            </a:r>
            <a:r>
              <a:rPr sz="1600" spc="-10" dirty="0">
                <a:solidFill>
                  <a:srgbClr val="202020"/>
                </a:solidFill>
                <a:latin typeface="Arial"/>
                <a:cs typeface="Arial"/>
              </a:rPr>
              <a:t>о</a:t>
            </a:r>
            <a:r>
              <a:rPr sz="1600" spc="-5" dirty="0">
                <a:solidFill>
                  <a:srgbClr val="202020"/>
                </a:solidFill>
                <a:latin typeface="Arial"/>
                <a:cs typeface="Arial"/>
              </a:rPr>
              <a:t>сс</a:t>
            </a:r>
            <a:r>
              <a:rPr sz="1600" spc="-20" dirty="0">
                <a:solidFill>
                  <a:srgbClr val="202020"/>
                </a:solidFill>
                <a:latin typeface="Arial"/>
                <a:cs typeface="Arial"/>
              </a:rPr>
              <a:t>т</a:t>
            </a:r>
            <a:r>
              <a:rPr sz="1600" spc="-10" dirty="0">
                <a:solidFill>
                  <a:srgbClr val="202020"/>
                </a:solidFill>
                <a:latin typeface="Arial"/>
                <a:cs typeface="Arial"/>
              </a:rPr>
              <a:t>ано</a:t>
            </a:r>
            <a:r>
              <a:rPr sz="1600" spc="-45" dirty="0">
                <a:solidFill>
                  <a:srgbClr val="202020"/>
                </a:solidFill>
                <a:latin typeface="Arial"/>
                <a:cs typeface="Arial"/>
              </a:rPr>
              <a:t>в</a:t>
            </a:r>
            <a:r>
              <a:rPr sz="1600" spc="-5" dirty="0">
                <a:solidFill>
                  <a:srgbClr val="202020"/>
                </a:solidFill>
                <a:latin typeface="Arial"/>
                <a:cs typeface="Arial"/>
              </a:rPr>
              <a:t>л</a:t>
            </a:r>
            <a:r>
              <a:rPr sz="1600" spc="-10" dirty="0">
                <a:solidFill>
                  <a:srgbClr val="202020"/>
                </a:solidFill>
                <a:latin typeface="Arial"/>
                <a:cs typeface="Arial"/>
              </a:rPr>
              <a:t>ен</a:t>
            </a:r>
            <a:r>
              <a:rPr sz="1600" spc="-15" dirty="0">
                <a:solidFill>
                  <a:srgbClr val="202020"/>
                </a:solidFill>
                <a:latin typeface="Arial"/>
                <a:cs typeface="Arial"/>
              </a:rPr>
              <a:t>и</a:t>
            </a:r>
            <a:r>
              <a:rPr sz="1600" spc="-5" dirty="0">
                <a:solidFill>
                  <a:srgbClr val="202020"/>
                </a:solidFill>
                <a:latin typeface="Arial"/>
                <a:cs typeface="Arial"/>
              </a:rPr>
              <a:t>я  </a:t>
            </a:r>
            <a:r>
              <a:rPr sz="1600" spc="-15" dirty="0">
                <a:solidFill>
                  <a:srgbClr val="202020"/>
                </a:solidFill>
                <a:latin typeface="Arial"/>
                <a:cs typeface="Arial"/>
              </a:rPr>
              <a:t>утерянных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202020"/>
                </a:solidFill>
                <a:latin typeface="Arial"/>
                <a:cs typeface="Arial"/>
              </a:rPr>
              <a:t>паролей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12542" y="5026685"/>
            <a:ext cx="1226019" cy="8412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115550" y="4988369"/>
            <a:ext cx="1265212" cy="8680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25793" y="5014328"/>
            <a:ext cx="1262037" cy="8659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16660" y="5208523"/>
            <a:ext cx="15817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715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202020"/>
                </a:solidFill>
                <a:latin typeface="Arial"/>
                <a:cs typeface="Arial"/>
              </a:rPr>
              <a:t>Д</a:t>
            </a:r>
            <a:r>
              <a:rPr sz="1600" spc="-40" dirty="0">
                <a:solidFill>
                  <a:srgbClr val="202020"/>
                </a:solidFill>
                <a:latin typeface="Arial"/>
                <a:cs typeface="Arial"/>
              </a:rPr>
              <a:t>в</a:t>
            </a:r>
            <a:r>
              <a:rPr sz="1600" spc="-25" dirty="0">
                <a:solidFill>
                  <a:srgbClr val="202020"/>
                </a:solidFill>
                <a:latin typeface="Arial"/>
                <a:cs typeface="Arial"/>
              </a:rPr>
              <a:t>ух</a:t>
            </a:r>
            <a:r>
              <a:rPr sz="1600" spc="-10" dirty="0">
                <a:solidFill>
                  <a:srgbClr val="202020"/>
                </a:solidFill>
                <a:latin typeface="Arial"/>
                <a:cs typeface="Arial"/>
              </a:rPr>
              <a:t>фа</a:t>
            </a:r>
            <a:r>
              <a:rPr sz="1600" dirty="0">
                <a:solidFill>
                  <a:srgbClr val="202020"/>
                </a:solidFill>
                <a:latin typeface="Arial"/>
                <a:cs typeface="Arial"/>
              </a:rPr>
              <a:t>к</a:t>
            </a:r>
            <a:r>
              <a:rPr sz="1600" spc="-20" dirty="0">
                <a:solidFill>
                  <a:srgbClr val="202020"/>
                </a:solidFill>
                <a:latin typeface="Arial"/>
                <a:cs typeface="Arial"/>
              </a:rPr>
              <a:t>т</a:t>
            </a:r>
            <a:r>
              <a:rPr sz="1600" spc="-10" dirty="0">
                <a:solidFill>
                  <a:srgbClr val="202020"/>
                </a:solidFill>
                <a:latin typeface="Arial"/>
                <a:cs typeface="Arial"/>
              </a:rPr>
              <a:t>орная  </a:t>
            </a:r>
            <a:r>
              <a:rPr sz="1600" spc="-20" dirty="0">
                <a:solidFill>
                  <a:srgbClr val="202020"/>
                </a:solidFill>
                <a:latin typeface="Arial"/>
                <a:cs typeface="Arial"/>
              </a:rPr>
              <a:t>а</a:t>
            </a:r>
            <a:r>
              <a:rPr sz="1600" spc="-25" dirty="0">
                <a:solidFill>
                  <a:srgbClr val="202020"/>
                </a:solidFill>
                <a:latin typeface="Arial"/>
                <a:cs typeface="Arial"/>
              </a:rPr>
              <a:t>у</a:t>
            </a:r>
            <a:r>
              <a:rPr sz="1600" spc="-20" dirty="0">
                <a:solidFill>
                  <a:srgbClr val="202020"/>
                </a:solidFill>
                <a:latin typeface="Arial"/>
                <a:cs typeface="Arial"/>
              </a:rPr>
              <a:t>т</a:t>
            </a:r>
            <a:r>
              <a:rPr sz="1600" spc="-10" dirty="0">
                <a:solidFill>
                  <a:srgbClr val="202020"/>
                </a:solidFill>
                <a:latin typeface="Arial"/>
                <a:cs typeface="Arial"/>
              </a:rPr>
              <a:t>ент</a:t>
            </a:r>
            <a:r>
              <a:rPr sz="1600" spc="-15" dirty="0">
                <a:solidFill>
                  <a:srgbClr val="202020"/>
                </a:solidFill>
                <a:latin typeface="Arial"/>
                <a:cs typeface="Arial"/>
              </a:rPr>
              <a:t>и</a:t>
            </a:r>
            <a:r>
              <a:rPr sz="1600" spc="-10" dirty="0">
                <a:solidFill>
                  <a:srgbClr val="202020"/>
                </a:solidFill>
                <a:latin typeface="Arial"/>
                <a:cs typeface="Arial"/>
              </a:rPr>
              <a:t>ф</a:t>
            </a:r>
            <a:r>
              <a:rPr sz="1600" spc="-5" dirty="0">
                <a:solidFill>
                  <a:srgbClr val="202020"/>
                </a:solidFill>
                <a:latin typeface="Arial"/>
                <a:cs typeface="Arial"/>
              </a:rPr>
              <a:t>и</a:t>
            </a:r>
            <a:r>
              <a:rPr sz="1600" spc="20" dirty="0">
                <a:solidFill>
                  <a:srgbClr val="202020"/>
                </a:solidFill>
                <a:latin typeface="Arial"/>
                <a:cs typeface="Arial"/>
              </a:rPr>
              <a:t>к</a:t>
            </a:r>
            <a:r>
              <a:rPr sz="1600" spc="-10" dirty="0">
                <a:solidFill>
                  <a:srgbClr val="202020"/>
                </a:solidFill>
                <a:latin typeface="Arial"/>
                <a:cs typeface="Arial"/>
              </a:rPr>
              <a:t>а</a:t>
            </a:r>
            <a:r>
              <a:rPr sz="1600" dirty="0">
                <a:solidFill>
                  <a:srgbClr val="202020"/>
                </a:solidFill>
                <a:latin typeface="Arial"/>
                <a:cs typeface="Arial"/>
              </a:rPr>
              <a:t>ц</a:t>
            </a:r>
            <a:r>
              <a:rPr sz="1600" spc="-5" dirty="0">
                <a:solidFill>
                  <a:srgbClr val="202020"/>
                </a:solidFill>
                <a:latin typeface="Arial"/>
                <a:cs typeface="Arial"/>
              </a:rPr>
              <a:t>ия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r>
              <a:rPr spc="-5" dirty="0"/>
              <a:t>5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Copyright </a:t>
            </a:r>
            <a:r>
              <a:rPr dirty="0"/>
              <a:t>© 2018 </a:t>
            </a:r>
            <a:r>
              <a:rPr u="sng" spc="-5" dirty="0">
                <a:solidFill>
                  <a:srgbClr val="DD2133"/>
                </a:solidFill>
                <a:uFill>
                  <a:solidFill>
                    <a:srgbClr val="DD2133"/>
                  </a:solidFill>
                </a:uFill>
              </a:rPr>
              <a:t>Deex.exchange</a:t>
            </a:r>
            <a:r>
              <a:rPr spc="-5" dirty="0">
                <a:solidFill>
                  <a:srgbClr val="DD2133"/>
                </a:solidFill>
              </a:rPr>
              <a:t>. </a:t>
            </a:r>
            <a:r>
              <a:rPr spc="-5" dirty="0"/>
              <a:t>All rights</a:t>
            </a:r>
            <a:r>
              <a:rPr spc="-8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864600" y="5187441"/>
            <a:ext cx="12090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7020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02020"/>
                </a:solidFill>
                <a:latin typeface="Arial"/>
                <a:cs typeface="Arial"/>
              </a:rPr>
              <a:t>В</a:t>
            </a:r>
            <a:r>
              <a:rPr sz="1600" dirty="0">
                <a:solidFill>
                  <a:srgbClr val="202020"/>
                </a:solidFill>
                <a:latin typeface="Arial"/>
                <a:cs typeface="Arial"/>
              </a:rPr>
              <a:t>ы</a:t>
            </a:r>
            <a:r>
              <a:rPr sz="1600" spc="10" dirty="0">
                <a:solidFill>
                  <a:srgbClr val="202020"/>
                </a:solidFill>
                <a:latin typeface="Arial"/>
                <a:cs typeface="Arial"/>
              </a:rPr>
              <a:t>с</a:t>
            </a:r>
            <a:r>
              <a:rPr sz="1600" spc="-10" dirty="0">
                <a:solidFill>
                  <a:srgbClr val="202020"/>
                </a:solidFill>
                <a:latin typeface="Arial"/>
                <a:cs typeface="Arial"/>
              </a:rPr>
              <a:t>о</a:t>
            </a:r>
            <a:r>
              <a:rPr sz="1600" spc="25" dirty="0">
                <a:solidFill>
                  <a:srgbClr val="202020"/>
                </a:solidFill>
                <a:latin typeface="Arial"/>
                <a:cs typeface="Arial"/>
              </a:rPr>
              <a:t>к</a:t>
            </a:r>
            <a:r>
              <a:rPr sz="1600" spc="-10" dirty="0">
                <a:solidFill>
                  <a:srgbClr val="202020"/>
                </a:solidFill>
                <a:latin typeface="Arial"/>
                <a:cs typeface="Arial"/>
              </a:rPr>
              <a:t>ая  </a:t>
            </a:r>
            <a:r>
              <a:rPr sz="1600" spc="-5" dirty="0">
                <a:solidFill>
                  <a:srgbClr val="202020"/>
                </a:solidFill>
                <a:latin typeface="Arial"/>
                <a:cs typeface="Arial"/>
              </a:rPr>
              <a:t>ли</a:t>
            </a:r>
            <a:r>
              <a:rPr sz="1600" spc="-15" dirty="0">
                <a:solidFill>
                  <a:srgbClr val="202020"/>
                </a:solidFill>
                <a:latin typeface="Arial"/>
                <a:cs typeface="Arial"/>
              </a:rPr>
              <a:t>к</a:t>
            </a:r>
            <a:r>
              <a:rPr sz="1600" spc="-10" dirty="0">
                <a:solidFill>
                  <a:srgbClr val="202020"/>
                </a:solidFill>
                <a:latin typeface="Arial"/>
                <a:cs typeface="Arial"/>
              </a:rPr>
              <a:t>ви</a:t>
            </a:r>
            <a:r>
              <a:rPr sz="1600" spc="-5" dirty="0">
                <a:solidFill>
                  <a:srgbClr val="202020"/>
                </a:solidFill>
                <a:latin typeface="Arial"/>
                <a:cs typeface="Arial"/>
              </a:rPr>
              <a:t>д</a:t>
            </a:r>
            <a:r>
              <a:rPr sz="1600" spc="-15" dirty="0">
                <a:solidFill>
                  <a:srgbClr val="202020"/>
                </a:solidFill>
                <a:latin typeface="Arial"/>
                <a:cs typeface="Arial"/>
              </a:rPr>
              <a:t>н</a:t>
            </a:r>
            <a:r>
              <a:rPr sz="1600" spc="-10" dirty="0">
                <a:solidFill>
                  <a:srgbClr val="202020"/>
                </a:solidFill>
                <a:latin typeface="Arial"/>
                <a:cs typeface="Arial"/>
              </a:rPr>
              <a:t>о</a:t>
            </a:r>
            <a:r>
              <a:rPr sz="1600" spc="-5" dirty="0">
                <a:solidFill>
                  <a:srgbClr val="202020"/>
                </a:solidFill>
                <a:latin typeface="Arial"/>
                <a:cs typeface="Arial"/>
              </a:rPr>
              <a:t>сть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36340" y="4938140"/>
            <a:ext cx="287337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88620" algn="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202020"/>
                </a:solidFill>
                <a:latin typeface="Arial"/>
                <a:cs typeface="Arial"/>
              </a:rPr>
              <a:t>Собственный</a:t>
            </a:r>
            <a:r>
              <a:rPr sz="16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Arial"/>
                <a:cs typeface="Arial"/>
              </a:rPr>
              <a:t>аппаратный </a:t>
            </a:r>
            <a:r>
              <a:rPr sz="1600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Arial"/>
                <a:cs typeface="Arial"/>
              </a:rPr>
              <a:t>криптокошелек</a:t>
            </a:r>
            <a:r>
              <a:rPr sz="1600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Arial"/>
                <a:cs typeface="Arial"/>
              </a:rPr>
              <a:t>для</a:t>
            </a:r>
            <a:r>
              <a:rPr sz="1600" spc="-20" dirty="0">
                <a:solidFill>
                  <a:srgbClr val="202020"/>
                </a:solidFill>
                <a:latin typeface="Arial"/>
                <a:cs typeface="Arial"/>
              </a:rPr>
              <a:t> холодного </a:t>
            </a:r>
            <a:r>
              <a:rPr sz="1600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Arial"/>
                <a:cs typeface="Arial"/>
              </a:rPr>
              <a:t>хранения</a:t>
            </a:r>
            <a:r>
              <a:rPr sz="1600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Arial"/>
                <a:cs typeface="Arial"/>
              </a:rPr>
              <a:t>криптовалют</a:t>
            </a:r>
            <a:endParaRPr sz="1600">
              <a:latin typeface="Arial"/>
              <a:cs typeface="Arial"/>
            </a:endParaRPr>
          </a:p>
          <a:p>
            <a:pPr marR="5715" algn="r">
              <a:lnSpc>
                <a:spcPct val="100000"/>
              </a:lnSpc>
            </a:pPr>
            <a:r>
              <a:rPr sz="1600" spc="-5" dirty="0">
                <a:solidFill>
                  <a:srgbClr val="202020"/>
                </a:solidFill>
                <a:latin typeface="Arial"/>
                <a:cs typeface="Arial"/>
              </a:rPr>
              <a:t>и</a:t>
            </a:r>
            <a:r>
              <a:rPr sz="1600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Arial"/>
                <a:cs typeface="Arial"/>
              </a:rPr>
              <a:t>токенов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750" y="952957"/>
            <a:ext cx="44405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i="0" dirty="0">
                <a:solidFill>
                  <a:srgbClr val="202020"/>
                </a:solidFill>
                <a:latin typeface="Arial"/>
                <a:cs typeface="Arial"/>
              </a:rPr>
              <a:t>6. </a:t>
            </a:r>
            <a:r>
              <a:rPr sz="3200" b="1" i="0" spc="-15" dirty="0">
                <a:solidFill>
                  <a:srgbClr val="202020"/>
                </a:solidFill>
                <a:latin typeface="Arial"/>
                <a:cs typeface="Arial"/>
              </a:rPr>
              <a:t>Рыночные</a:t>
            </a:r>
            <a:r>
              <a:rPr sz="3200" b="1" i="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3200" b="1" i="0" spc="-10" dirty="0">
                <a:solidFill>
                  <a:srgbClr val="202020"/>
                </a:solidFill>
                <a:latin typeface="Arial"/>
                <a:cs typeface="Arial"/>
              </a:rPr>
              <a:t>позиции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440941"/>
            <a:ext cx="47485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202020"/>
                </a:solidFill>
                <a:latin typeface="Arial"/>
                <a:cs typeface="Arial"/>
              </a:rPr>
              <a:t>6.1. </a:t>
            </a:r>
            <a:r>
              <a:rPr sz="3200" b="1" dirty="0">
                <a:solidFill>
                  <a:srgbClr val="202020"/>
                </a:solidFill>
                <a:latin typeface="Arial"/>
                <a:cs typeface="Arial"/>
              </a:rPr>
              <a:t>DEEX и</a:t>
            </a:r>
            <a:r>
              <a:rPr sz="3200" b="1" spc="-7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202020"/>
                </a:solidFill>
                <a:latin typeface="Arial"/>
                <a:cs typeface="Arial"/>
              </a:rPr>
              <a:t>BITSHARES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5775" y="2010238"/>
            <a:ext cx="3743960" cy="0"/>
          </a:xfrm>
          <a:custGeom>
            <a:avLst/>
            <a:gdLst/>
            <a:ahLst/>
            <a:cxnLst/>
            <a:rect l="l" t="t" r="r" b="b"/>
            <a:pathLst>
              <a:path w="3743960">
                <a:moveTo>
                  <a:pt x="0" y="0"/>
                </a:moveTo>
                <a:lnTo>
                  <a:pt x="3743960" y="0"/>
                </a:lnTo>
              </a:path>
            </a:pathLst>
          </a:custGeom>
          <a:ln w="7200">
            <a:solidFill>
              <a:srgbClr val="DD21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1380" y="2010548"/>
            <a:ext cx="1412875" cy="0"/>
          </a:xfrm>
          <a:custGeom>
            <a:avLst/>
            <a:gdLst/>
            <a:ahLst/>
            <a:cxnLst/>
            <a:rect l="l" t="t" r="r" b="b"/>
            <a:pathLst>
              <a:path w="1412875">
                <a:moveTo>
                  <a:pt x="0" y="0"/>
                </a:moveTo>
                <a:lnTo>
                  <a:pt x="1412875" y="0"/>
                </a:lnTo>
              </a:path>
            </a:pathLst>
          </a:custGeom>
          <a:ln w="39599">
            <a:solidFill>
              <a:srgbClr val="DD21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5775" y="410218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7997" y="0"/>
                </a:lnTo>
              </a:path>
            </a:pathLst>
          </a:custGeom>
          <a:ln w="7200">
            <a:solidFill>
              <a:srgbClr val="DD21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775" y="4546048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7997" y="0"/>
                </a:lnTo>
              </a:path>
            </a:pathLst>
          </a:custGeom>
          <a:ln w="7200">
            <a:solidFill>
              <a:srgbClr val="DD21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5195" y="371614"/>
            <a:ext cx="1616456" cy="3196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5775" y="4998168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7997" y="0"/>
                </a:lnTo>
              </a:path>
            </a:pathLst>
          </a:custGeom>
          <a:ln w="7200">
            <a:solidFill>
              <a:srgbClr val="DD21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5775" y="539021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7997" y="0"/>
                </a:lnTo>
              </a:path>
            </a:pathLst>
          </a:custGeom>
          <a:ln w="7200">
            <a:solidFill>
              <a:srgbClr val="DD21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6750" y="2240686"/>
            <a:ext cx="10399395" cy="372300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b="1" spc="-5" dirty="0">
                <a:solidFill>
                  <a:srgbClr val="1C1C1C"/>
                </a:solidFill>
                <a:latin typeface="Arial"/>
                <a:cs typeface="Arial"/>
              </a:rPr>
              <a:t>DEEX </a:t>
            </a:r>
            <a:r>
              <a:rPr sz="1600" spc="-15" dirty="0">
                <a:solidFill>
                  <a:srgbClr val="1C1C1C"/>
                </a:solidFill>
                <a:latin typeface="Arial"/>
                <a:cs typeface="Arial"/>
              </a:rPr>
              <a:t>функционирует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на платформе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BitShares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2.0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—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высокотехнологичной децентрализованной</a:t>
            </a:r>
            <a:r>
              <a:rPr sz="1600" spc="31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1C1C1C"/>
                </a:solidFill>
                <a:latin typeface="Arial"/>
                <a:cs typeface="Arial"/>
              </a:rPr>
              <a:t>блокчейн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</a:pP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платформе, </a:t>
            </a:r>
            <a:r>
              <a:rPr sz="1600" spc="-15" dirty="0">
                <a:solidFill>
                  <a:srgbClr val="1C1C1C"/>
                </a:solidFill>
                <a:latin typeface="Arial"/>
                <a:cs typeface="Arial"/>
              </a:rPr>
              <a:t>позволяющей создавать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высокоэффективные финансовые </a:t>
            </a:r>
            <a:r>
              <a:rPr sz="1600" spc="-15" dirty="0">
                <a:solidFill>
                  <a:srgbClr val="1C1C1C"/>
                </a:solidFill>
                <a:latin typeface="Arial"/>
                <a:cs typeface="Arial"/>
              </a:rPr>
              <a:t>«умные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контракты» </a:t>
            </a:r>
            <a:r>
              <a:rPr sz="1600" dirty="0">
                <a:solidFill>
                  <a:srgbClr val="1C1C1C"/>
                </a:solidFill>
                <a:latin typeface="Arial"/>
                <a:cs typeface="Arial"/>
              </a:rPr>
              <a:t>(smart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contracts),  для </a:t>
            </a:r>
            <a:r>
              <a:rPr sz="1600" spc="-15" dirty="0">
                <a:solidFill>
                  <a:srgbClr val="1C1C1C"/>
                </a:solidFill>
                <a:latin typeface="Arial"/>
                <a:cs typeface="Arial"/>
              </a:rPr>
              <a:t>всех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сфер экономической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деятельности, </a:t>
            </a:r>
            <a:r>
              <a:rPr sz="1600" spc="-15" dirty="0">
                <a:solidFill>
                  <a:srgbClr val="1C1C1C"/>
                </a:solidFill>
                <a:latin typeface="Arial"/>
                <a:cs typeface="Arial"/>
              </a:rPr>
              <a:t>которые используются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в</a:t>
            </a:r>
            <a:r>
              <a:rPr sz="1600" spc="21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1C1C1C"/>
                </a:solidFill>
                <a:latin typeface="Arial"/>
                <a:cs typeface="Arial"/>
              </a:rPr>
              <a:t>Интернете.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Платформа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BitShares 2.0 </a:t>
            </a:r>
            <a:r>
              <a:rPr sz="1600" spc="-20" dirty="0">
                <a:solidFill>
                  <a:srgbClr val="1C1C1C"/>
                </a:solidFill>
                <a:latin typeface="Arial"/>
                <a:cs typeface="Arial"/>
              </a:rPr>
              <a:t>дает пользователям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ряд несомненных преимуществ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в</a:t>
            </a:r>
            <a:r>
              <a:rPr sz="1600" spc="26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использовании: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Times New Roman"/>
              <a:cs typeface="Times New Roman"/>
            </a:endParaRPr>
          </a:p>
          <a:p>
            <a:pPr marL="643890">
              <a:lnSpc>
                <a:spcPct val="100000"/>
              </a:lnSpc>
            </a:pP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Децентрализация;</a:t>
            </a:r>
            <a:endParaRPr sz="1600">
              <a:latin typeface="Arial"/>
              <a:cs typeface="Arial"/>
            </a:endParaRPr>
          </a:p>
          <a:p>
            <a:pPr marL="643890">
              <a:lnSpc>
                <a:spcPct val="100000"/>
              </a:lnSpc>
              <a:spcBef>
                <a:spcPts val="1465"/>
              </a:spcBef>
            </a:pPr>
            <a:r>
              <a:rPr sz="1600" dirty="0">
                <a:solidFill>
                  <a:srgbClr val="1C1C1C"/>
                </a:solidFill>
                <a:latin typeface="Arial"/>
                <a:cs typeface="Arial"/>
              </a:rPr>
              <a:t>Высокая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производительность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— до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100 000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транзакций в</a:t>
            </a:r>
            <a:r>
              <a:rPr sz="1600" spc="16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секунду;</a:t>
            </a:r>
            <a:endParaRPr sz="1600">
              <a:latin typeface="Arial"/>
              <a:cs typeface="Arial"/>
            </a:endParaRPr>
          </a:p>
          <a:p>
            <a:pPr marL="643890" marR="3102610">
              <a:lnSpc>
                <a:spcPct val="160700"/>
              </a:lnSpc>
              <a:spcBef>
                <a:spcPts val="475"/>
              </a:spcBef>
            </a:pPr>
            <a:r>
              <a:rPr sz="1600" spc="-30" dirty="0">
                <a:solidFill>
                  <a:srgbClr val="1C1C1C"/>
                </a:solidFill>
                <a:latin typeface="Arial"/>
                <a:cs typeface="Arial"/>
              </a:rPr>
              <a:t>Торговля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криптовалютами </a:t>
            </a:r>
            <a:r>
              <a:rPr sz="1600" spc="5" dirty="0">
                <a:solidFill>
                  <a:srgbClr val="1C1C1C"/>
                </a:solidFill>
                <a:latin typeface="Arial"/>
                <a:cs typeface="Arial"/>
              </a:rPr>
              <a:t>со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стабильной ценой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(BitAssets/SmartCoin); 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Возможность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реализации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периодических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и плановых</a:t>
            </a:r>
            <a:r>
              <a:rPr sz="1600" spc="17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платежей;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643890">
              <a:lnSpc>
                <a:spcPct val="100000"/>
              </a:lnSpc>
            </a:pPr>
            <a:r>
              <a:rPr sz="1600" spc="-15" dirty="0">
                <a:solidFill>
                  <a:srgbClr val="1C1C1C"/>
                </a:solidFill>
                <a:latin typeface="Arial"/>
                <a:cs typeface="Arial"/>
              </a:rPr>
              <a:t>Реферальная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программа</a:t>
            </a:r>
            <a:r>
              <a:rPr sz="1600" spc="5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вознаграждений.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5775" y="584676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7997" y="0"/>
                </a:lnTo>
              </a:path>
            </a:pathLst>
          </a:custGeom>
          <a:ln w="7200">
            <a:solidFill>
              <a:srgbClr val="DD21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89098" y="394462"/>
            <a:ext cx="8244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solidFill>
                  <a:srgbClr val="A6A6A6"/>
                </a:solidFill>
                <a:latin typeface="Arial"/>
                <a:cs typeface="Arial"/>
              </a:rPr>
              <a:t>Decentralized Exchange. </a:t>
            </a:r>
            <a:r>
              <a:rPr sz="2000" i="1" spc="-5" dirty="0">
                <a:solidFill>
                  <a:srgbClr val="A6A6A6"/>
                </a:solidFill>
                <a:latin typeface="Arial"/>
                <a:cs typeface="Arial"/>
              </a:rPr>
              <a:t>Nomen </a:t>
            </a:r>
            <a:r>
              <a:rPr sz="2000" i="1" dirty="0">
                <a:solidFill>
                  <a:srgbClr val="A6A6A6"/>
                </a:solidFill>
                <a:latin typeface="Arial"/>
                <a:cs typeface="Arial"/>
              </a:rPr>
              <a:t>est </a:t>
            </a:r>
            <a:r>
              <a:rPr sz="2000" i="1" spc="-5" dirty="0">
                <a:solidFill>
                  <a:srgbClr val="A6A6A6"/>
                </a:solidFill>
                <a:latin typeface="Arial"/>
                <a:cs typeface="Arial"/>
              </a:rPr>
              <a:t>omen. Имя </a:t>
            </a:r>
            <a:r>
              <a:rPr sz="2000" i="1" spc="-15" dirty="0">
                <a:solidFill>
                  <a:srgbClr val="A6A6A6"/>
                </a:solidFill>
                <a:latin typeface="Arial"/>
                <a:cs typeface="Arial"/>
              </a:rPr>
              <a:t>говорит </a:t>
            </a:r>
            <a:r>
              <a:rPr sz="2000" i="1" dirty="0">
                <a:solidFill>
                  <a:srgbClr val="A6A6A6"/>
                </a:solidFill>
                <a:latin typeface="Arial"/>
                <a:cs typeface="Arial"/>
              </a:rPr>
              <a:t>само </a:t>
            </a:r>
            <a:r>
              <a:rPr sz="2000" i="1" spc="-10" dirty="0">
                <a:solidFill>
                  <a:srgbClr val="A6A6A6"/>
                </a:solidFill>
                <a:latin typeface="Arial"/>
                <a:cs typeface="Arial"/>
              </a:rPr>
              <a:t>за</a:t>
            </a:r>
            <a:r>
              <a:rPr sz="2000" i="1" spc="-100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A6A6A6"/>
                </a:solidFill>
                <a:latin typeface="Arial"/>
                <a:cs typeface="Arial"/>
              </a:rPr>
              <a:t>себя.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r>
              <a:rPr spc="-5" dirty="0"/>
              <a:t>6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Copyright </a:t>
            </a:r>
            <a:r>
              <a:rPr dirty="0"/>
              <a:t>© 2018 </a:t>
            </a:r>
            <a:r>
              <a:rPr u="sng" spc="-5" dirty="0">
                <a:solidFill>
                  <a:srgbClr val="DD2133"/>
                </a:solidFill>
                <a:uFill>
                  <a:solidFill>
                    <a:srgbClr val="DD2133"/>
                  </a:solidFill>
                </a:uFill>
              </a:rPr>
              <a:t>Deex.exchange</a:t>
            </a:r>
            <a:r>
              <a:rPr spc="-5" dirty="0">
                <a:solidFill>
                  <a:srgbClr val="DD2133"/>
                </a:solidFill>
              </a:rPr>
              <a:t>. </a:t>
            </a:r>
            <a:r>
              <a:rPr spc="-5" dirty="0"/>
              <a:t>All rights</a:t>
            </a:r>
            <a:r>
              <a:rPr spc="-8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6750" y="1414094"/>
            <a:ext cx="43961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202020"/>
                </a:solidFill>
                <a:latin typeface="Arial"/>
                <a:cs typeface="Arial"/>
              </a:rPr>
              <a:t>6.2.</a:t>
            </a:r>
            <a:r>
              <a:rPr sz="3200" b="1" spc="-8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202020"/>
                </a:solidFill>
                <a:latin typeface="Arial"/>
                <a:cs typeface="Arial"/>
              </a:rPr>
              <a:t>Децентрализация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5775" y="2010238"/>
            <a:ext cx="3743960" cy="0"/>
          </a:xfrm>
          <a:custGeom>
            <a:avLst/>
            <a:gdLst/>
            <a:ahLst/>
            <a:cxnLst/>
            <a:rect l="l" t="t" r="r" b="b"/>
            <a:pathLst>
              <a:path w="3743960">
                <a:moveTo>
                  <a:pt x="0" y="0"/>
                </a:moveTo>
                <a:lnTo>
                  <a:pt x="3743960" y="0"/>
                </a:lnTo>
              </a:path>
            </a:pathLst>
          </a:custGeom>
          <a:ln w="7200">
            <a:solidFill>
              <a:srgbClr val="DD21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1380" y="2010548"/>
            <a:ext cx="1412875" cy="0"/>
          </a:xfrm>
          <a:custGeom>
            <a:avLst/>
            <a:gdLst/>
            <a:ahLst/>
            <a:cxnLst/>
            <a:rect l="l" t="t" r="r" b="b"/>
            <a:pathLst>
              <a:path w="1412875">
                <a:moveTo>
                  <a:pt x="0" y="0"/>
                </a:moveTo>
                <a:lnTo>
                  <a:pt x="1412875" y="0"/>
                </a:lnTo>
              </a:path>
            </a:pathLst>
          </a:custGeom>
          <a:ln w="39599">
            <a:solidFill>
              <a:srgbClr val="DD21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6750" y="2349779"/>
            <a:ext cx="105549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Согласно статистике </a:t>
            </a:r>
            <a:r>
              <a:rPr sz="1600" spc="-15" dirty="0">
                <a:solidFill>
                  <a:srgbClr val="1C1C1C"/>
                </a:solidFill>
                <a:latin typeface="Arial"/>
                <a:cs typeface="Arial"/>
              </a:rPr>
              <a:t>обозревателей, </a:t>
            </a:r>
            <a:r>
              <a:rPr sz="1600" b="1" spc="-10" dirty="0">
                <a:solidFill>
                  <a:srgbClr val="1C1C1C"/>
                </a:solidFill>
                <a:latin typeface="Arial"/>
                <a:cs typeface="Arial"/>
              </a:rPr>
              <a:t>BITSHARES </a:t>
            </a:r>
            <a:r>
              <a:rPr sz="1600" spc="-15" dirty="0">
                <a:solidFill>
                  <a:srgbClr val="1C1C1C"/>
                </a:solidFill>
                <a:latin typeface="Arial"/>
                <a:cs typeface="Arial"/>
              </a:rPr>
              <a:t>является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на данный момент </a:t>
            </a:r>
            <a:r>
              <a:rPr sz="1600" spc="-15" dirty="0">
                <a:solidFill>
                  <a:srgbClr val="1C1C1C"/>
                </a:solidFill>
                <a:latin typeface="Arial"/>
                <a:cs typeface="Arial"/>
              </a:rPr>
              <a:t>наиболее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децентрализованной  системой.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5195" y="371614"/>
            <a:ext cx="1616456" cy="3196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65656" y="3166537"/>
            <a:ext cx="1485900" cy="100330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600" b="1" spc="-55" dirty="0">
                <a:solidFill>
                  <a:srgbClr val="1C1C1C"/>
                </a:solidFill>
                <a:latin typeface="Arial"/>
                <a:cs typeface="Arial"/>
              </a:rPr>
              <a:t>WAVES</a:t>
            </a:r>
            <a:r>
              <a:rPr sz="1600" b="1" spc="-3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C1C1C"/>
                </a:solidFill>
                <a:latin typeface="Arial"/>
                <a:cs typeface="Arial"/>
              </a:rPr>
              <a:t>(LPOS)</a:t>
            </a:r>
            <a:endParaRPr sz="1600">
              <a:latin typeface="Arial"/>
              <a:cs typeface="Arial"/>
            </a:endParaRPr>
          </a:p>
          <a:p>
            <a:pPr marL="85725" marR="57150" indent="-21590">
              <a:lnSpc>
                <a:spcPct val="107100"/>
              </a:lnSpc>
              <a:spcBef>
                <a:spcPts val="114"/>
              </a:spcBef>
            </a:pP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Active</a:t>
            </a:r>
            <a:r>
              <a:rPr sz="1400" spc="-7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Witnesses  (17, 73</a:t>
            </a:r>
            <a:r>
              <a:rPr sz="1400" spc="-8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Standby)</a:t>
            </a:r>
            <a:endParaRPr sz="1400">
              <a:latin typeface="Arial"/>
              <a:cs typeface="Arial"/>
            </a:endParaRPr>
          </a:p>
          <a:p>
            <a:pPr marR="7620" algn="ctr">
              <a:lnSpc>
                <a:spcPct val="100000"/>
              </a:lnSpc>
              <a:spcBef>
                <a:spcPts val="120"/>
              </a:spcBef>
            </a:pPr>
            <a:r>
              <a:rPr sz="1400" spc="-30" dirty="0">
                <a:solidFill>
                  <a:srgbClr val="1C1C1C"/>
                </a:solidFill>
                <a:latin typeface="Arial"/>
                <a:cs typeface="Arial"/>
              </a:rPr>
              <a:t>2017-10-11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4676" y="4357827"/>
            <a:ext cx="1927605" cy="19276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45332" y="3094309"/>
            <a:ext cx="1960880" cy="114363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600" b="1" spc="-10" dirty="0">
                <a:solidFill>
                  <a:srgbClr val="DD2133"/>
                </a:solidFill>
                <a:latin typeface="Arial"/>
                <a:cs typeface="Arial"/>
              </a:rPr>
              <a:t>BITSHARES</a:t>
            </a:r>
            <a:r>
              <a:rPr sz="1600" b="1" spc="-25" dirty="0">
                <a:solidFill>
                  <a:srgbClr val="DD2133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DD2133"/>
                </a:solidFill>
                <a:latin typeface="Arial"/>
                <a:cs typeface="Arial"/>
              </a:rPr>
              <a:t>(DPOS)</a:t>
            </a:r>
            <a:endParaRPr sz="1600">
              <a:latin typeface="Arial"/>
              <a:cs typeface="Arial"/>
            </a:endParaRPr>
          </a:p>
          <a:p>
            <a:pPr marL="302260" marR="294640" algn="ctr">
              <a:lnSpc>
                <a:spcPct val="116399"/>
              </a:lnSpc>
              <a:spcBef>
                <a:spcPts val="405"/>
              </a:spcBef>
            </a:pP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Active</a:t>
            </a:r>
            <a:r>
              <a:rPr sz="14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Witnesses  (17, 73</a:t>
            </a:r>
            <a:r>
              <a:rPr sz="1400" spc="-8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Standby)</a:t>
            </a:r>
            <a:endParaRPr sz="1400">
              <a:latin typeface="Arial"/>
              <a:cs typeface="Arial"/>
            </a:endParaRPr>
          </a:p>
          <a:p>
            <a:pPr marR="6985" algn="ctr">
              <a:lnSpc>
                <a:spcPct val="100000"/>
              </a:lnSpc>
              <a:spcBef>
                <a:spcPts val="120"/>
              </a:spcBef>
            </a:pPr>
            <a:r>
              <a:rPr sz="1400" spc="-30" dirty="0">
                <a:solidFill>
                  <a:srgbClr val="1C1C1C"/>
                </a:solidFill>
                <a:latin typeface="Arial"/>
                <a:cs typeface="Arial"/>
              </a:rPr>
              <a:t>2017-10-11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27650" y="3094309"/>
            <a:ext cx="1535430" cy="97155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600" b="1" spc="-5" dirty="0">
                <a:solidFill>
                  <a:srgbClr val="1C1C1C"/>
                </a:solidFill>
                <a:latin typeface="Arial"/>
                <a:cs typeface="Arial"/>
              </a:rPr>
              <a:t>BITCOIN</a:t>
            </a:r>
            <a:r>
              <a:rPr sz="1600" b="1" spc="-5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C1C1C"/>
                </a:solidFill>
                <a:latin typeface="Arial"/>
                <a:cs typeface="Arial"/>
              </a:rPr>
              <a:t>(POW)</a:t>
            </a:r>
            <a:endParaRPr sz="1600">
              <a:latin typeface="Arial"/>
              <a:cs typeface="Arial"/>
            </a:endParaRPr>
          </a:p>
          <a:p>
            <a:pPr marL="259079" marR="250825" algn="ctr">
              <a:lnSpc>
                <a:spcPts val="2400"/>
              </a:lnSpc>
              <a:spcBef>
                <a:spcPts val="160"/>
              </a:spcBef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Mining</a:t>
            </a:r>
            <a:r>
              <a:rPr sz="1400" spc="-10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Pools  </a:t>
            </a:r>
            <a:r>
              <a:rPr sz="1400" spc="-25" dirty="0">
                <a:solidFill>
                  <a:srgbClr val="1C1C1C"/>
                </a:solidFill>
                <a:latin typeface="Arial"/>
                <a:cs typeface="Arial"/>
              </a:rPr>
              <a:t>2017-10-11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27518" y="3130448"/>
            <a:ext cx="1838325" cy="9398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b="1" spc="-5" dirty="0">
                <a:solidFill>
                  <a:srgbClr val="1C1C1C"/>
                </a:solidFill>
                <a:latin typeface="Arial"/>
                <a:cs typeface="Arial"/>
              </a:rPr>
              <a:t>ETHEREUM</a:t>
            </a:r>
            <a:r>
              <a:rPr sz="1600" b="1" spc="-7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C1C1C"/>
                </a:solidFill>
                <a:latin typeface="Arial"/>
                <a:cs typeface="Arial"/>
              </a:rPr>
              <a:t>(POW)</a:t>
            </a:r>
            <a:endParaRPr sz="1600">
              <a:latin typeface="Arial"/>
              <a:cs typeface="Arial"/>
            </a:endParaRPr>
          </a:p>
          <a:p>
            <a:pPr marL="337185" marR="330835" algn="ctr">
              <a:lnSpc>
                <a:spcPct val="125000"/>
              </a:lnSpc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Mining</a:t>
            </a:r>
            <a:r>
              <a:rPr sz="1600" spc="-7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Pools  </a:t>
            </a:r>
            <a:r>
              <a:rPr sz="1600" spc="-30" dirty="0">
                <a:solidFill>
                  <a:srgbClr val="1C1C1C"/>
                </a:solidFill>
                <a:latin typeface="Arial"/>
                <a:cs typeface="Arial"/>
              </a:rPr>
              <a:t>2017-10-11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38461" y="3111963"/>
            <a:ext cx="1490980" cy="114363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600" b="1" spc="-5" dirty="0">
                <a:solidFill>
                  <a:srgbClr val="1C1C1C"/>
                </a:solidFill>
                <a:latin typeface="Arial"/>
                <a:cs typeface="Arial"/>
              </a:rPr>
              <a:t>STEEM</a:t>
            </a:r>
            <a:r>
              <a:rPr sz="1600" b="1" spc="-6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C1C1C"/>
                </a:solidFill>
                <a:latin typeface="Arial"/>
                <a:cs typeface="Arial"/>
              </a:rPr>
              <a:t>(DPOS)</a:t>
            </a:r>
            <a:endParaRPr sz="1600">
              <a:latin typeface="Arial"/>
              <a:cs typeface="Arial"/>
            </a:endParaRPr>
          </a:p>
          <a:p>
            <a:pPr marL="88900" marR="59055" indent="-21590">
              <a:lnSpc>
                <a:spcPct val="116399"/>
              </a:lnSpc>
              <a:spcBef>
                <a:spcPts val="405"/>
              </a:spcBef>
            </a:pP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Active</a:t>
            </a:r>
            <a:r>
              <a:rPr sz="1400" spc="-7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Witnesses  (20, 68</a:t>
            </a:r>
            <a:r>
              <a:rPr sz="1400" spc="-9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Standby)</a:t>
            </a:r>
            <a:endParaRPr sz="1400">
              <a:latin typeface="Arial"/>
              <a:cs typeface="Arial"/>
            </a:endParaRPr>
          </a:p>
          <a:p>
            <a:pPr marR="6350" algn="ctr">
              <a:lnSpc>
                <a:spcPct val="100000"/>
              </a:lnSpc>
              <a:spcBef>
                <a:spcPts val="120"/>
              </a:spcBef>
            </a:pPr>
            <a:r>
              <a:rPr sz="1400" spc="-30" dirty="0">
                <a:solidFill>
                  <a:srgbClr val="1C1C1C"/>
                </a:solidFill>
                <a:latin typeface="Arial"/>
                <a:cs typeface="Arial"/>
              </a:rPr>
              <a:t>2017-10-11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13075" y="4297324"/>
            <a:ext cx="1927605" cy="19276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39563" y="4287164"/>
            <a:ext cx="1927606" cy="19276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48525" y="4291977"/>
            <a:ext cx="1927605" cy="19276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77933" y="4287164"/>
            <a:ext cx="1927605" cy="19276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43355">
              <a:lnSpc>
                <a:spcPct val="100000"/>
              </a:lnSpc>
              <a:spcBef>
                <a:spcPts val="105"/>
              </a:spcBef>
            </a:pPr>
            <a:r>
              <a:rPr dirty="0"/>
              <a:t>Decentralized Exchange. </a:t>
            </a:r>
            <a:r>
              <a:rPr spc="-5" dirty="0"/>
              <a:t>Nomen </a:t>
            </a:r>
            <a:r>
              <a:rPr dirty="0"/>
              <a:t>est </a:t>
            </a:r>
            <a:r>
              <a:rPr spc="-5" dirty="0"/>
              <a:t>omen. Имя </a:t>
            </a:r>
            <a:r>
              <a:rPr spc="-15" dirty="0"/>
              <a:t>говорит </a:t>
            </a:r>
            <a:r>
              <a:rPr dirty="0"/>
              <a:t>само </a:t>
            </a:r>
            <a:r>
              <a:rPr spc="-10" dirty="0"/>
              <a:t>за</a:t>
            </a:r>
            <a:r>
              <a:rPr spc="-100" dirty="0"/>
              <a:t> </a:t>
            </a:r>
            <a:r>
              <a:rPr spc="-5" dirty="0"/>
              <a:t>себя.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r>
              <a:rPr spc="-5" dirty="0"/>
              <a:t>7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Copyright </a:t>
            </a:r>
            <a:r>
              <a:rPr dirty="0"/>
              <a:t>© 2018 </a:t>
            </a:r>
            <a:r>
              <a:rPr u="sng" spc="-5" dirty="0">
                <a:solidFill>
                  <a:srgbClr val="DD2133"/>
                </a:solidFill>
                <a:uFill>
                  <a:solidFill>
                    <a:srgbClr val="DD2133"/>
                  </a:solidFill>
                </a:uFill>
              </a:rPr>
              <a:t>Deex.exchange</a:t>
            </a:r>
            <a:r>
              <a:rPr spc="-5" dirty="0">
                <a:solidFill>
                  <a:srgbClr val="DD2133"/>
                </a:solidFill>
              </a:rPr>
              <a:t>. </a:t>
            </a:r>
            <a:r>
              <a:rPr spc="-5" dirty="0"/>
              <a:t>All rights</a:t>
            </a:r>
            <a:r>
              <a:rPr spc="-85" dirty="0"/>
              <a:t> </a:t>
            </a:r>
            <a:r>
              <a:rPr spc="-5" dirty="0"/>
              <a:t>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6750" y="1414094"/>
            <a:ext cx="46939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202020"/>
                </a:solidFill>
                <a:latin typeface="Arial"/>
                <a:cs typeface="Arial"/>
              </a:rPr>
              <a:t>6.3. </a:t>
            </a:r>
            <a:r>
              <a:rPr sz="3200" b="1" spc="-10" dirty="0">
                <a:solidFill>
                  <a:srgbClr val="202020"/>
                </a:solidFill>
                <a:latin typeface="Arial"/>
                <a:cs typeface="Arial"/>
              </a:rPr>
              <a:t>Монетизация</a:t>
            </a:r>
            <a:r>
              <a:rPr sz="3200" b="1" spc="-10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202020"/>
                </a:solidFill>
                <a:latin typeface="Arial"/>
                <a:cs typeface="Arial"/>
              </a:rPr>
              <a:t>DEEX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5775" y="2010238"/>
            <a:ext cx="4032250" cy="0"/>
          </a:xfrm>
          <a:custGeom>
            <a:avLst/>
            <a:gdLst/>
            <a:ahLst/>
            <a:cxnLst/>
            <a:rect l="l" t="t" r="r" b="b"/>
            <a:pathLst>
              <a:path w="4032250">
                <a:moveTo>
                  <a:pt x="0" y="0"/>
                </a:moveTo>
                <a:lnTo>
                  <a:pt x="4031996" y="0"/>
                </a:lnTo>
              </a:path>
            </a:pathLst>
          </a:custGeom>
          <a:ln w="7200">
            <a:solidFill>
              <a:srgbClr val="DD21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6202" y="2010548"/>
            <a:ext cx="1771650" cy="0"/>
          </a:xfrm>
          <a:custGeom>
            <a:avLst/>
            <a:gdLst/>
            <a:ahLst/>
            <a:cxnLst/>
            <a:rect l="l" t="t" r="r" b="b"/>
            <a:pathLst>
              <a:path w="1771650">
                <a:moveTo>
                  <a:pt x="0" y="0"/>
                </a:moveTo>
                <a:lnTo>
                  <a:pt x="1771142" y="0"/>
                </a:lnTo>
              </a:path>
            </a:pathLst>
          </a:custGeom>
          <a:ln w="39599">
            <a:solidFill>
              <a:srgbClr val="DD21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5775" y="25112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7997" y="0"/>
                </a:lnTo>
              </a:path>
            </a:pathLst>
          </a:custGeom>
          <a:ln w="7200">
            <a:solidFill>
              <a:srgbClr val="DD21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5775" y="319616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7997" y="0"/>
                </a:lnTo>
              </a:path>
            </a:pathLst>
          </a:custGeom>
          <a:ln w="7200">
            <a:solidFill>
              <a:srgbClr val="DD21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775" y="412440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7997" y="0"/>
                </a:lnTo>
              </a:path>
            </a:pathLst>
          </a:custGeom>
          <a:ln w="7200">
            <a:solidFill>
              <a:srgbClr val="DD21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5195" y="371614"/>
            <a:ext cx="1616456" cy="3196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87627" y="2364993"/>
            <a:ext cx="10203180" cy="3622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Платформа </a:t>
            </a:r>
            <a:r>
              <a:rPr sz="1600" spc="-35" dirty="0">
                <a:solidFill>
                  <a:srgbClr val="1C1C1C"/>
                </a:solidFill>
                <a:latin typeface="Arial"/>
                <a:cs typeface="Arial"/>
              </a:rPr>
              <a:t>будет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рассчитывать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и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переводить на эксроу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– </a:t>
            </a:r>
            <a:r>
              <a:rPr sz="1600" spc="-20" dirty="0">
                <a:solidFill>
                  <a:srgbClr val="1C1C1C"/>
                </a:solidFill>
                <a:latin typeface="Arial"/>
                <a:cs typeface="Arial"/>
              </a:rPr>
              <a:t>счет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плавающую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комиссию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0.2%-0.5%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за </a:t>
            </a:r>
            <a:r>
              <a:rPr sz="1600" spc="-15" dirty="0">
                <a:solidFill>
                  <a:srgbClr val="1C1C1C"/>
                </a:solidFill>
                <a:latin typeface="Arial"/>
                <a:cs typeface="Arial"/>
              </a:rPr>
              <a:t>сделки 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по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купле-продаже </a:t>
            </a:r>
            <a:r>
              <a:rPr sz="1600" spc="-25" dirty="0">
                <a:solidFill>
                  <a:srgbClr val="1C1C1C"/>
                </a:solidFill>
                <a:latin typeface="Arial"/>
                <a:cs typeface="Arial"/>
              </a:rPr>
              <a:t>криптовалют,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токенов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и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других цифровых</a:t>
            </a:r>
            <a:r>
              <a:rPr sz="1600" spc="23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активов;</a:t>
            </a:r>
            <a:endParaRPr sz="1600">
              <a:latin typeface="Arial"/>
              <a:cs typeface="Arial"/>
            </a:endParaRPr>
          </a:p>
          <a:p>
            <a:pPr marL="22860" marR="151130">
              <a:lnSpc>
                <a:spcPct val="100000"/>
              </a:lnSpc>
              <a:spcBef>
                <a:spcPts val="1570"/>
              </a:spcBef>
            </a:pP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Платформа </a:t>
            </a:r>
            <a:r>
              <a:rPr sz="1600" spc="-35" dirty="0">
                <a:solidFill>
                  <a:srgbClr val="1C1C1C"/>
                </a:solidFill>
                <a:latin typeface="Arial"/>
                <a:cs typeface="Arial"/>
              </a:rPr>
              <a:t>будет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предоставлять возможность покупать криптовалюты, криптовалютные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пары и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токены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с  </a:t>
            </a:r>
            <a:r>
              <a:rPr sz="1600" spc="-15" dirty="0">
                <a:solidFill>
                  <a:srgbClr val="1C1C1C"/>
                </a:solidFill>
                <a:latin typeface="Arial"/>
                <a:cs typeface="Arial"/>
              </a:rPr>
              <a:t>плечом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(маржинальное кредитование). Плечо </a:t>
            </a:r>
            <a:r>
              <a:rPr sz="1600" spc="-35" dirty="0">
                <a:solidFill>
                  <a:srgbClr val="1C1C1C"/>
                </a:solidFill>
                <a:latin typeface="Arial"/>
                <a:cs typeface="Arial"/>
              </a:rPr>
              <a:t>будет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рассчитываться алгоритмом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(в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зависимости </a:t>
            </a:r>
            <a:r>
              <a:rPr sz="1600" spc="-25" dirty="0">
                <a:solidFill>
                  <a:srgbClr val="1C1C1C"/>
                </a:solidFill>
                <a:latin typeface="Arial"/>
                <a:cs typeface="Arial"/>
              </a:rPr>
              <a:t>от 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репутации,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состояния </a:t>
            </a:r>
            <a:r>
              <a:rPr sz="1600" spc="-20" dirty="0">
                <a:solidFill>
                  <a:srgbClr val="1C1C1C"/>
                </a:solidFill>
                <a:latin typeface="Arial"/>
                <a:cs typeface="Arial"/>
              </a:rPr>
              <a:t>счета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и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истории клиента)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и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выполняться </a:t>
            </a:r>
            <a:r>
              <a:rPr sz="1600" spc="-15" dirty="0">
                <a:solidFill>
                  <a:srgbClr val="1C1C1C"/>
                </a:solidFill>
                <a:latin typeface="Arial"/>
                <a:cs typeface="Arial"/>
              </a:rPr>
              <a:t>через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смарт-контракт</a:t>
            </a:r>
            <a:r>
              <a:rPr sz="1600" spc="35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EOS;</a:t>
            </a:r>
            <a:endParaRPr sz="1600">
              <a:latin typeface="Arial"/>
              <a:cs typeface="Arial"/>
            </a:endParaRPr>
          </a:p>
          <a:p>
            <a:pPr marL="22860" marR="918210">
              <a:lnSpc>
                <a:spcPct val="125000"/>
              </a:lnSpc>
              <a:spcBef>
                <a:spcPts val="1355"/>
              </a:spcBef>
            </a:pP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Платформа </a:t>
            </a:r>
            <a:r>
              <a:rPr sz="1600" spc="-35" dirty="0">
                <a:solidFill>
                  <a:srgbClr val="1C1C1C"/>
                </a:solidFill>
                <a:latin typeface="Arial"/>
                <a:cs typeface="Arial"/>
              </a:rPr>
              <a:t>будет </a:t>
            </a:r>
            <a:r>
              <a:rPr sz="1600" spc="-15" dirty="0">
                <a:solidFill>
                  <a:srgbClr val="1C1C1C"/>
                </a:solidFill>
                <a:latin typeface="Arial"/>
                <a:cs typeface="Arial"/>
              </a:rPr>
              <a:t>зарабатывать,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продавая </a:t>
            </a:r>
            <a:r>
              <a:rPr sz="1600" spc="-15" dirty="0">
                <a:solidFill>
                  <a:srgbClr val="1C1C1C"/>
                </a:solidFill>
                <a:latin typeface="Arial"/>
                <a:cs typeface="Arial"/>
              </a:rPr>
              <a:t>технологию обмена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данных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с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другими криптобиржами  посредством </a:t>
            </a:r>
            <a:r>
              <a:rPr sz="1600" spc="-15" dirty="0">
                <a:solidFill>
                  <a:srgbClr val="1C1C1C"/>
                </a:solidFill>
                <a:latin typeface="Arial"/>
                <a:cs typeface="Arial"/>
              </a:rPr>
              <a:t>технологии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API и </a:t>
            </a:r>
            <a:r>
              <a:rPr sz="1600" spc="-15" dirty="0">
                <a:solidFill>
                  <a:srgbClr val="1C1C1C"/>
                </a:solidFill>
                <a:latin typeface="Arial"/>
                <a:cs typeface="Arial"/>
              </a:rPr>
              <a:t>услуги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разработчиков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(SDK)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на </a:t>
            </a:r>
            <a:r>
              <a:rPr sz="1600" spc="-15" dirty="0">
                <a:solidFill>
                  <a:srgbClr val="1C1C1C"/>
                </a:solidFill>
                <a:latin typeface="Arial"/>
                <a:cs typeface="Arial"/>
              </a:rPr>
              <a:t>дополнительные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инструменты,  расширяющие функциональные возможности</a:t>
            </a:r>
            <a:r>
              <a:rPr sz="1600" spc="13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трейдинга;</a:t>
            </a:r>
            <a:endParaRPr sz="1600">
              <a:latin typeface="Arial"/>
              <a:cs typeface="Arial"/>
            </a:endParaRPr>
          </a:p>
          <a:p>
            <a:pPr marL="12700" marR="287655">
              <a:lnSpc>
                <a:spcPct val="125099"/>
              </a:lnSpc>
              <a:spcBef>
                <a:spcPts val="1400"/>
              </a:spcBef>
            </a:pP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Интеграция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в сервисе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возможности проведения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транзакционных </a:t>
            </a:r>
            <a:r>
              <a:rPr sz="1600" spc="-20" dirty="0">
                <a:solidFill>
                  <a:srgbClr val="1C1C1C"/>
                </a:solidFill>
                <a:latin typeface="Arial"/>
                <a:cs typeface="Arial"/>
              </a:rPr>
              <a:t>моделей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и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получения стандартных  отчислений </a:t>
            </a:r>
            <a:r>
              <a:rPr sz="1600" spc="-25" dirty="0">
                <a:solidFill>
                  <a:srgbClr val="1C1C1C"/>
                </a:solidFill>
                <a:latin typeface="Arial"/>
                <a:cs typeface="Arial"/>
              </a:rPr>
              <a:t>от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таких операций, также </a:t>
            </a:r>
            <a:r>
              <a:rPr sz="1600" spc="-35" dirty="0">
                <a:solidFill>
                  <a:srgbClr val="1C1C1C"/>
                </a:solidFill>
                <a:latin typeface="Arial"/>
                <a:cs typeface="Arial"/>
              </a:rPr>
              <a:t>будет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приносить </a:t>
            </a:r>
            <a:r>
              <a:rPr sz="1600" spc="-20" dirty="0">
                <a:solidFill>
                  <a:srgbClr val="1C1C1C"/>
                </a:solidFill>
                <a:latin typeface="Arial"/>
                <a:cs typeface="Arial"/>
              </a:rPr>
              <a:t>доход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платформе, </a:t>
            </a:r>
            <a:r>
              <a:rPr sz="1600" spc="-15" dirty="0">
                <a:solidFill>
                  <a:srgbClr val="1C1C1C"/>
                </a:solidFill>
                <a:latin typeface="Arial"/>
                <a:cs typeface="Arial"/>
              </a:rPr>
              <a:t>который </a:t>
            </a:r>
            <a:r>
              <a:rPr sz="1600" spc="-35" dirty="0">
                <a:solidFill>
                  <a:srgbClr val="1C1C1C"/>
                </a:solidFill>
                <a:latin typeface="Arial"/>
                <a:cs typeface="Arial"/>
              </a:rPr>
              <a:t>будет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начисляться на  токены </a:t>
            </a:r>
            <a:r>
              <a:rPr sz="1600" spc="-15" dirty="0">
                <a:solidFill>
                  <a:srgbClr val="1C1C1C"/>
                </a:solidFill>
                <a:latin typeface="Arial"/>
                <a:cs typeface="Arial"/>
              </a:rPr>
              <a:t>держателям</a:t>
            </a:r>
            <a:r>
              <a:rPr sz="1600" spc="3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(инвесторам).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5195" y="521648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7997" y="0"/>
                </a:lnTo>
              </a:path>
            </a:pathLst>
          </a:custGeom>
          <a:ln w="7200">
            <a:solidFill>
              <a:srgbClr val="DD21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43355">
              <a:lnSpc>
                <a:spcPct val="100000"/>
              </a:lnSpc>
              <a:spcBef>
                <a:spcPts val="105"/>
              </a:spcBef>
            </a:pPr>
            <a:r>
              <a:rPr dirty="0"/>
              <a:t>Decentralized Exchange. </a:t>
            </a:r>
            <a:r>
              <a:rPr spc="-5" dirty="0"/>
              <a:t>Nomen </a:t>
            </a:r>
            <a:r>
              <a:rPr dirty="0"/>
              <a:t>est </a:t>
            </a:r>
            <a:r>
              <a:rPr spc="-5" dirty="0"/>
              <a:t>omen. Имя </a:t>
            </a:r>
            <a:r>
              <a:rPr spc="-15" dirty="0"/>
              <a:t>говорит </a:t>
            </a:r>
            <a:r>
              <a:rPr dirty="0"/>
              <a:t>само </a:t>
            </a:r>
            <a:r>
              <a:rPr spc="-10" dirty="0"/>
              <a:t>за</a:t>
            </a:r>
            <a:r>
              <a:rPr spc="-100" dirty="0"/>
              <a:t> </a:t>
            </a:r>
            <a:r>
              <a:rPr spc="-5" dirty="0"/>
              <a:t>себя.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Copyright </a:t>
            </a:r>
            <a:r>
              <a:rPr dirty="0"/>
              <a:t>© 2018 </a:t>
            </a:r>
            <a:r>
              <a:rPr u="sng" spc="-5" dirty="0">
                <a:solidFill>
                  <a:srgbClr val="DD2133"/>
                </a:solidFill>
                <a:uFill>
                  <a:solidFill>
                    <a:srgbClr val="DD2133"/>
                  </a:solidFill>
                </a:uFill>
              </a:rPr>
              <a:t>Deex.exchange</a:t>
            </a:r>
            <a:r>
              <a:rPr spc="-5" dirty="0">
                <a:solidFill>
                  <a:srgbClr val="DD2133"/>
                </a:solidFill>
              </a:rPr>
              <a:t>. </a:t>
            </a:r>
            <a:r>
              <a:rPr spc="-5" dirty="0"/>
              <a:t>All rights</a:t>
            </a:r>
            <a:r>
              <a:rPr spc="-8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4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11443334" y="6289053"/>
            <a:ext cx="18542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r>
              <a:rPr lang="ru-RU" spc="-5" dirty="0" smtClean="0"/>
              <a:t>8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D213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896</Words>
  <Application>Microsoft Office PowerPoint</Application>
  <PresentationFormat>Широкоэкранный</PresentationFormat>
  <Paragraphs>141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Презентация PowerPoint</vt:lpstr>
      <vt:lpstr>Decentralized Exchange. Nomen est omen. Имя говорит само за себя.</vt:lpstr>
      <vt:lpstr>2. MVP  (минимально жизнеспособный  продукт)</vt:lpstr>
      <vt:lpstr>Decentralized Exchange. Nomen est omen. Имя говорит само за себя.</vt:lpstr>
      <vt:lpstr>Decentralized Exchange. Nomen est omen. Имя говорит само за себя.</vt:lpstr>
      <vt:lpstr>Decentralized Exchange. Nomen est omen. Имя говорит само за себя.</vt:lpstr>
      <vt:lpstr>6. Рыночные позиции</vt:lpstr>
      <vt:lpstr>Decentralized Exchange. Nomen est omen. Имя говорит само за себя.</vt:lpstr>
      <vt:lpstr>Decentralized Exchange. Nomen est omen. Имя говорит само за себя.</vt:lpstr>
      <vt:lpstr>7. Юридическая подготовка проекта DEEX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Децентрализованная финансовая экосистема на платформе BitShares 2.0 (Graphene)</dc:title>
  <dc:creator>пользователь Microsoft Office</dc:creator>
  <cp:lastModifiedBy>Miceain</cp:lastModifiedBy>
  <cp:revision>3</cp:revision>
  <dcterms:created xsi:type="dcterms:W3CDTF">2018-02-19T13:15:32Z</dcterms:created>
  <dcterms:modified xsi:type="dcterms:W3CDTF">2018-02-19T13:40:24Z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2018-02-12T00:00:00Z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2018-02-19T00:00:00Z</vt:filetime>
  </property>
</Properties>
</file>