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1C1C1C"/>
                </a:solidFill>
                <a:latin typeface="Arial"/>
                <a:cs typeface="Arial"/>
              </a:defRPr>
            </a:lvl1pPr>
          </a:lstStyle>
          <a:p>
            <a:pPr marL="12700">
              <a:lnSpc>
                <a:spcPts val="1425"/>
              </a:lnSpc>
            </a:pPr>
            <a:r>
              <a:rPr spc="-5" dirty="0"/>
              <a:t>Copyright </a:t>
            </a:r>
            <a:r>
              <a:rPr dirty="0"/>
              <a:t>© 2018 </a:t>
            </a:r>
            <a:r>
              <a:rPr u="sng" spc="-5" dirty="0">
                <a:solidFill>
                  <a:srgbClr val="DD2133"/>
                </a:solidFill>
                <a:uFill>
                  <a:solidFill>
                    <a:srgbClr val="DD2133"/>
                  </a:solidFill>
                </a:uFill>
              </a:rPr>
              <a:t>Deex.exchange</a:t>
            </a:r>
            <a:r>
              <a:rPr spc="-5" dirty="0">
                <a:solidFill>
                  <a:srgbClr val="DD2133"/>
                </a:solidFill>
              </a:rPr>
              <a:t>. </a:t>
            </a:r>
            <a:r>
              <a:rPr spc="-5" dirty="0"/>
              <a:t>All rights</a:t>
            </a:r>
            <a:r>
              <a:rPr spc="-85" dirty="0"/>
              <a:t> </a:t>
            </a:r>
            <a:r>
              <a:rPr spc="-5"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2/19/2018</a:t>
            </a:fld>
            <a:endParaRPr lang="en-US"/>
          </a:p>
        </p:txBody>
      </p:sp>
      <p:sp>
        <p:nvSpPr>
          <p:cNvPr id="6" name="Holder 6"/>
          <p:cNvSpPr>
            <a:spLocks noGrp="1"/>
          </p:cNvSpPr>
          <p:nvPr>
            <p:ph type="sldNum" sz="quarter" idx="7"/>
          </p:nvPr>
        </p:nvSpPr>
        <p:spPr/>
        <p:txBody>
          <a:bodyPr lIns="0" tIns="0" rIns="0" bIns="0"/>
          <a:lstStyle>
            <a:lvl1pPr>
              <a:defRPr sz="1800" b="1" i="0">
                <a:solidFill>
                  <a:srgbClr val="202020"/>
                </a:solidFill>
                <a:latin typeface="Arial"/>
                <a:cs typeface="Arial"/>
              </a:defRPr>
            </a:lvl1pPr>
          </a:lstStyle>
          <a:p>
            <a:pPr marL="32384">
              <a:lnSpc>
                <a:spcPts val="2090"/>
              </a:lnSpc>
            </a:pP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1">
                <a:solidFill>
                  <a:srgbClr val="A6A6A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bg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1C1C1C"/>
                </a:solidFill>
                <a:latin typeface="Arial"/>
                <a:cs typeface="Arial"/>
              </a:defRPr>
            </a:lvl1pPr>
          </a:lstStyle>
          <a:p>
            <a:pPr marL="12700">
              <a:lnSpc>
                <a:spcPts val="1425"/>
              </a:lnSpc>
            </a:pPr>
            <a:r>
              <a:rPr spc="-5" dirty="0"/>
              <a:t>Copyright </a:t>
            </a:r>
            <a:r>
              <a:rPr dirty="0"/>
              <a:t>© 2018 </a:t>
            </a:r>
            <a:r>
              <a:rPr u="sng" spc="-5" dirty="0">
                <a:solidFill>
                  <a:srgbClr val="DD2133"/>
                </a:solidFill>
                <a:uFill>
                  <a:solidFill>
                    <a:srgbClr val="DD2133"/>
                  </a:solidFill>
                </a:uFill>
              </a:rPr>
              <a:t>Deex.exchange</a:t>
            </a:r>
            <a:r>
              <a:rPr spc="-5" dirty="0">
                <a:solidFill>
                  <a:srgbClr val="DD2133"/>
                </a:solidFill>
              </a:rPr>
              <a:t>. </a:t>
            </a:r>
            <a:r>
              <a:rPr spc="-5" dirty="0"/>
              <a:t>All rights</a:t>
            </a:r>
            <a:r>
              <a:rPr spc="-85" dirty="0"/>
              <a:t> </a:t>
            </a:r>
            <a:r>
              <a:rPr spc="-5"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2/19/2018</a:t>
            </a:fld>
            <a:endParaRPr lang="en-US"/>
          </a:p>
        </p:txBody>
      </p:sp>
      <p:sp>
        <p:nvSpPr>
          <p:cNvPr id="6" name="Holder 6"/>
          <p:cNvSpPr>
            <a:spLocks noGrp="1"/>
          </p:cNvSpPr>
          <p:nvPr>
            <p:ph type="sldNum" sz="quarter" idx="7"/>
          </p:nvPr>
        </p:nvSpPr>
        <p:spPr/>
        <p:txBody>
          <a:bodyPr lIns="0" tIns="0" rIns="0" bIns="0"/>
          <a:lstStyle>
            <a:lvl1pPr>
              <a:defRPr sz="1800" b="1" i="0">
                <a:solidFill>
                  <a:srgbClr val="202020"/>
                </a:solidFill>
                <a:latin typeface="Arial"/>
                <a:cs typeface="Arial"/>
              </a:defRPr>
            </a:lvl1pPr>
          </a:lstStyle>
          <a:p>
            <a:pPr marL="32384">
              <a:lnSpc>
                <a:spcPts val="2090"/>
              </a:lnSpc>
            </a:pP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1">
                <a:solidFill>
                  <a:srgbClr val="A6A6A6"/>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1C1C1C"/>
                </a:solidFill>
                <a:latin typeface="Arial"/>
                <a:cs typeface="Arial"/>
              </a:defRPr>
            </a:lvl1pPr>
          </a:lstStyle>
          <a:p>
            <a:pPr marL="12700">
              <a:lnSpc>
                <a:spcPts val="1425"/>
              </a:lnSpc>
            </a:pPr>
            <a:r>
              <a:rPr spc="-5" dirty="0"/>
              <a:t>Copyright </a:t>
            </a:r>
            <a:r>
              <a:rPr dirty="0"/>
              <a:t>© 2018 </a:t>
            </a:r>
            <a:r>
              <a:rPr u="sng" spc="-5" dirty="0">
                <a:solidFill>
                  <a:srgbClr val="DD2133"/>
                </a:solidFill>
                <a:uFill>
                  <a:solidFill>
                    <a:srgbClr val="DD2133"/>
                  </a:solidFill>
                </a:uFill>
              </a:rPr>
              <a:t>Deex.exchange</a:t>
            </a:r>
            <a:r>
              <a:rPr spc="-5" dirty="0">
                <a:solidFill>
                  <a:srgbClr val="DD2133"/>
                </a:solidFill>
              </a:rPr>
              <a:t>. </a:t>
            </a:r>
            <a:r>
              <a:rPr spc="-5" dirty="0"/>
              <a:t>All rights</a:t>
            </a:r>
            <a:r>
              <a:rPr spc="-85" dirty="0"/>
              <a:t> </a:t>
            </a:r>
            <a:r>
              <a:rPr spc="-5" dirty="0"/>
              <a:t>reserved.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2/19/2018</a:t>
            </a:fld>
            <a:endParaRPr lang="en-US"/>
          </a:p>
        </p:txBody>
      </p:sp>
      <p:sp>
        <p:nvSpPr>
          <p:cNvPr id="7" name="Holder 7"/>
          <p:cNvSpPr>
            <a:spLocks noGrp="1"/>
          </p:cNvSpPr>
          <p:nvPr>
            <p:ph type="sldNum" sz="quarter" idx="7"/>
          </p:nvPr>
        </p:nvSpPr>
        <p:spPr/>
        <p:txBody>
          <a:bodyPr lIns="0" tIns="0" rIns="0" bIns="0"/>
          <a:lstStyle>
            <a:lvl1pPr>
              <a:defRPr sz="1800" b="1" i="0">
                <a:solidFill>
                  <a:srgbClr val="202020"/>
                </a:solidFill>
                <a:latin typeface="Arial"/>
                <a:cs typeface="Arial"/>
              </a:defRPr>
            </a:lvl1pPr>
          </a:lstStyle>
          <a:p>
            <a:pPr marL="32384">
              <a:lnSpc>
                <a:spcPts val="2090"/>
              </a:lnSpc>
            </a:pP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0" i="1">
                <a:solidFill>
                  <a:srgbClr val="A6A6A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1C1C1C"/>
                </a:solidFill>
                <a:latin typeface="Arial"/>
                <a:cs typeface="Arial"/>
              </a:defRPr>
            </a:lvl1pPr>
          </a:lstStyle>
          <a:p>
            <a:pPr marL="12700">
              <a:lnSpc>
                <a:spcPts val="1425"/>
              </a:lnSpc>
            </a:pPr>
            <a:r>
              <a:rPr spc="-5" dirty="0"/>
              <a:t>Copyright </a:t>
            </a:r>
            <a:r>
              <a:rPr dirty="0"/>
              <a:t>© 2018 </a:t>
            </a:r>
            <a:r>
              <a:rPr u="sng" spc="-5" dirty="0">
                <a:solidFill>
                  <a:srgbClr val="DD2133"/>
                </a:solidFill>
                <a:uFill>
                  <a:solidFill>
                    <a:srgbClr val="DD2133"/>
                  </a:solidFill>
                </a:uFill>
              </a:rPr>
              <a:t>Deex.exchange</a:t>
            </a:r>
            <a:r>
              <a:rPr spc="-5" dirty="0">
                <a:solidFill>
                  <a:srgbClr val="DD2133"/>
                </a:solidFill>
              </a:rPr>
              <a:t>. </a:t>
            </a:r>
            <a:r>
              <a:rPr spc="-5" dirty="0"/>
              <a:t>All rights</a:t>
            </a:r>
            <a:r>
              <a:rPr spc="-85" dirty="0"/>
              <a:t> </a:t>
            </a:r>
            <a:r>
              <a:rPr spc="-5" dirty="0"/>
              <a:t>reserved.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2/19/2018</a:t>
            </a:fld>
            <a:endParaRPr lang="en-US"/>
          </a:p>
        </p:txBody>
      </p:sp>
      <p:sp>
        <p:nvSpPr>
          <p:cNvPr id="5" name="Holder 5"/>
          <p:cNvSpPr>
            <a:spLocks noGrp="1"/>
          </p:cNvSpPr>
          <p:nvPr>
            <p:ph type="sldNum" sz="quarter" idx="7"/>
          </p:nvPr>
        </p:nvSpPr>
        <p:spPr/>
        <p:txBody>
          <a:bodyPr lIns="0" tIns="0" rIns="0" bIns="0"/>
          <a:lstStyle>
            <a:lvl1pPr>
              <a:defRPr sz="1800" b="1" i="0">
                <a:solidFill>
                  <a:srgbClr val="202020"/>
                </a:solidFill>
                <a:latin typeface="Arial"/>
                <a:cs typeface="Arial"/>
              </a:defRPr>
            </a:lvl1pPr>
          </a:lstStyle>
          <a:p>
            <a:pPr marL="32384">
              <a:lnSpc>
                <a:spcPts val="2090"/>
              </a:lnSpc>
            </a:pP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1C1C1C"/>
                </a:solidFill>
                <a:latin typeface="Arial"/>
                <a:cs typeface="Arial"/>
              </a:defRPr>
            </a:lvl1pPr>
          </a:lstStyle>
          <a:p>
            <a:pPr marL="12700">
              <a:lnSpc>
                <a:spcPts val="1425"/>
              </a:lnSpc>
            </a:pPr>
            <a:r>
              <a:rPr spc="-5" dirty="0"/>
              <a:t>Copyright </a:t>
            </a:r>
            <a:r>
              <a:rPr dirty="0"/>
              <a:t>© 2018 </a:t>
            </a:r>
            <a:r>
              <a:rPr u="sng" spc="-5" dirty="0">
                <a:solidFill>
                  <a:srgbClr val="DD2133"/>
                </a:solidFill>
                <a:uFill>
                  <a:solidFill>
                    <a:srgbClr val="DD2133"/>
                  </a:solidFill>
                </a:uFill>
              </a:rPr>
              <a:t>Deex.exchange</a:t>
            </a:r>
            <a:r>
              <a:rPr spc="-5" dirty="0">
                <a:solidFill>
                  <a:srgbClr val="DD2133"/>
                </a:solidFill>
              </a:rPr>
              <a:t>. </a:t>
            </a:r>
            <a:r>
              <a:rPr spc="-5" dirty="0"/>
              <a:t>All rights</a:t>
            </a:r>
            <a:r>
              <a:rPr spc="-85" dirty="0"/>
              <a:t> </a:t>
            </a:r>
            <a:r>
              <a:rPr spc="-5" dirty="0"/>
              <a:t>reserved.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2/19/2018</a:t>
            </a:fld>
            <a:endParaRPr lang="en-US"/>
          </a:p>
        </p:txBody>
      </p:sp>
      <p:sp>
        <p:nvSpPr>
          <p:cNvPr id="4" name="Holder 4"/>
          <p:cNvSpPr>
            <a:spLocks noGrp="1"/>
          </p:cNvSpPr>
          <p:nvPr>
            <p:ph type="sldNum" sz="quarter" idx="7"/>
          </p:nvPr>
        </p:nvSpPr>
        <p:spPr/>
        <p:txBody>
          <a:bodyPr lIns="0" tIns="0" rIns="0" bIns="0"/>
          <a:lstStyle>
            <a:lvl1pPr>
              <a:defRPr sz="1800" b="1" i="0">
                <a:solidFill>
                  <a:srgbClr val="202020"/>
                </a:solidFill>
                <a:latin typeface="Arial"/>
                <a:cs typeface="Arial"/>
              </a:defRPr>
            </a:lvl1pPr>
          </a:lstStyle>
          <a:p>
            <a:pPr marL="32384">
              <a:lnSpc>
                <a:spcPts val="2090"/>
              </a:lnSpc>
            </a:pP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12191999" cy="6857998"/>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1258061" y="394462"/>
            <a:ext cx="9675876" cy="330834"/>
          </a:xfrm>
          <a:prstGeom prst="rect">
            <a:avLst/>
          </a:prstGeom>
        </p:spPr>
        <p:txBody>
          <a:bodyPr wrap="square" lIns="0" tIns="0" rIns="0" bIns="0">
            <a:spAutoFit/>
          </a:bodyPr>
          <a:lstStyle>
            <a:lvl1pPr>
              <a:defRPr sz="2000" b="0" i="1">
                <a:solidFill>
                  <a:srgbClr val="A6A6A6"/>
                </a:solidFill>
                <a:latin typeface="Arial"/>
                <a:cs typeface="Arial"/>
              </a:defRPr>
            </a:lvl1pPr>
          </a:lstStyle>
          <a:p>
            <a:endParaRPr/>
          </a:p>
        </p:txBody>
      </p:sp>
      <p:sp>
        <p:nvSpPr>
          <p:cNvPr id="3" name="Holder 3"/>
          <p:cNvSpPr>
            <a:spLocks noGrp="1"/>
          </p:cNvSpPr>
          <p:nvPr>
            <p:ph type="body" idx="1"/>
          </p:nvPr>
        </p:nvSpPr>
        <p:spPr>
          <a:xfrm>
            <a:off x="417321" y="2402840"/>
            <a:ext cx="11357356" cy="3318510"/>
          </a:xfrm>
          <a:prstGeom prst="rect">
            <a:avLst/>
          </a:prstGeom>
        </p:spPr>
        <p:txBody>
          <a:bodyPr wrap="square" lIns="0" tIns="0" rIns="0" bIns="0">
            <a:spAutoFit/>
          </a:bodyPr>
          <a:lstStyle>
            <a:lvl1pPr>
              <a:defRPr sz="2400" b="0" i="0">
                <a:solidFill>
                  <a:schemeClr val="bg1"/>
                </a:solidFill>
                <a:latin typeface="Arial"/>
                <a:cs typeface="Arial"/>
              </a:defRPr>
            </a:lvl1pPr>
          </a:lstStyle>
          <a:p>
            <a:endParaRPr/>
          </a:p>
        </p:txBody>
      </p:sp>
      <p:sp>
        <p:nvSpPr>
          <p:cNvPr id="4" name="Holder 4"/>
          <p:cNvSpPr>
            <a:spLocks noGrp="1"/>
          </p:cNvSpPr>
          <p:nvPr>
            <p:ph type="ftr" sz="quarter" idx="5"/>
          </p:nvPr>
        </p:nvSpPr>
        <p:spPr>
          <a:xfrm>
            <a:off x="4378197" y="6313229"/>
            <a:ext cx="3646170" cy="196215"/>
          </a:xfrm>
          <a:prstGeom prst="rect">
            <a:avLst/>
          </a:prstGeom>
        </p:spPr>
        <p:txBody>
          <a:bodyPr wrap="square" lIns="0" tIns="0" rIns="0" bIns="0">
            <a:spAutoFit/>
          </a:bodyPr>
          <a:lstStyle>
            <a:lvl1pPr>
              <a:defRPr sz="1200" b="0" i="0">
                <a:solidFill>
                  <a:srgbClr val="1C1C1C"/>
                </a:solidFill>
                <a:latin typeface="Arial"/>
                <a:cs typeface="Arial"/>
              </a:defRPr>
            </a:lvl1pPr>
          </a:lstStyle>
          <a:p>
            <a:pPr marL="12700">
              <a:lnSpc>
                <a:spcPts val="1425"/>
              </a:lnSpc>
            </a:pPr>
            <a:r>
              <a:rPr spc="-5" dirty="0"/>
              <a:t>Copyright </a:t>
            </a:r>
            <a:r>
              <a:rPr dirty="0"/>
              <a:t>© 2018 </a:t>
            </a:r>
            <a:r>
              <a:rPr u="sng" spc="-5" dirty="0">
                <a:solidFill>
                  <a:srgbClr val="DD2133"/>
                </a:solidFill>
                <a:uFill>
                  <a:solidFill>
                    <a:srgbClr val="DD2133"/>
                  </a:solidFill>
                </a:uFill>
              </a:rPr>
              <a:t>Deex.exchange</a:t>
            </a:r>
            <a:r>
              <a:rPr spc="-5" dirty="0">
                <a:solidFill>
                  <a:srgbClr val="DD2133"/>
                </a:solidFill>
              </a:rPr>
              <a:t>. </a:t>
            </a:r>
            <a:r>
              <a:rPr spc="-5" dirty="0"/>
              <a:t>All rights</a:t>
            </a:r>
            <a:r>
              <a:rPr spc="-85" dirty="0"/>
              <a:t> </a:t>
            </a:r>
            <a:r>
              <a:rPr spc="-5" dirty="0"/>
              <a:t>reserved.</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2/19/2018</a:t>
            </a:fld>
            <a:endParaRPr lang="en-US"/>
          </a:p>
        </p:txBody>
      </p:sp>
      <p:sp>
        <p:nvSpPr>
          <p:cNvPr id="6" name="Holder 6"/>
          <p:cNvSpPr>
            <a:spLocks noGrp="1"/>
          </p:cNvSpPr>
          <p:nvPr>
            <p:ph type="sldNum" sz="quarter" idx="7"/>
          </p:nvPr>
        </p:nvSpPr>
        <p:spPr>
          <a:xfrm>
            <a:off x="11443334" y="6289053"/>
            <a:ext cx="185420" cy="281304"/>
          </a:xfrm>
          <a:prstGeom prst="rect">
            <a:avLst/>
          </a:prstGeom>
        </p:spPr>
        <p:txBody>
          <a:bodyPr wrap="square" lIns="0" tIns="0" rIns="0" bIns="0">
            <a:spAutoFit/>
          </a:bodyPr>
          <a:lstStyle>
            <a:lvl1pPr>
              <a:defRPr sz="1800" b="1" i="0">
                <a:solidFill>
                  <a:srgbClr val="202020"/>
                </a:solidFill>
                <a:latin typeface="Arial"/>
                <a:cs typeface="Arial"/>
              </a:defRPr>
            </a:lvl1pPr>
          </a:lstStyle>
          <a:p>
            <a:pPr marL="32384">
              <a:lnSpc>
                <a:spcPts val="2090"/>
              </a:lnSpc>
            </a:pP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5.xml"/><Relationship Id="rId6" Type="http://schemas.openxmlformats.org/officeDocument/2006/relationships/hyperlink" Target="mailto:info@deex.exchange" TargetMode="External"/><Relationship Id="rId5" Type="http://schemas.openxmlformats.org/officeDocument/2006/relationships/hyperlink" Target="http://www.deex.exchange/"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1.jpg"/><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4.png"/><Relationship Id="rId7" Type="http://schemas.openxmlformats.org/officeDocument/2006/relationships/image" Target="../media/image35.png"/><Relationship Id="rId12" Type="http://schemas.openxmlformats.org/officeDocument/2006/relationships/image" Target="../media/image40.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png"/><Relationship Id="rId7" Type="http://schemas.openxmlformats.org/officeDocument/2006/relationships/image" Target="../media/image44.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 2"/>
          <p:cNvSpPr txBox="1"/>
          <p:nvPr/>
        </p:nvSpPr>
        <p:spPr>
          <a:xfrm>
            <a:off x="6105271" y="2748737"/>
            <a:ext cx="5142230" cy="2937343"/>
          </a:xfrm>
          <a:prstGeom prst="rect">
            <a:avLst/>
          </a:prstGeom>
        </p:spPr>
        <p:txBody>
          <a:bodyPr vert="horz" wrap="square" lIns="0" tIns="13335" rIns="0" bIns="0" rtlCol="0">
            <a:spAutoFit/>
          </a:bodyPr>
          <a:lstStyle/>
          <a:p>
            <a:pPr marL="12700" marR="26034">
              <a:lnSpc>
                <a:spcPct val="100000"/>
              </a:lnSpc>
              <a:spcBef>
                <a:spcPts val="105"/>
              </a:spcBef>
            </a:pPr>
            <a:r>
              <a:rPr lang="ru-RU" sz="3800" b="1" spc="-5" dirty="0" err="1">
                <a:solidFill>
                  <a:srgbClr val="1C1C1C"/>
                </a:solidFill>
                <a:latin typeface="Arial"/>
                <a:cs typeface="Arial"/>
              </a:rPr>
              <a:t>Decentralized</a:t>
            </a:r>
            <a:r>
              <a:rPr lang="ru-RU" sz="3800" b="1" spc="-5" dirty="0">
                <a:solidFill>
                  <a:srgbClr val="1C1C1C"/>
                </a:solidFill>
                <a:latin typeface="Arial"/>
                <a:cs typeface="Arial"/>
              </a:rPr>
              <a:t> </a:t>
            </a:r>
            <a:r>
              <a:rPr lang="ru-RU" sz="3800" b="1" spc="-5" dirty="0" err="1">
                <a:solidFill>
                  <a:srgbClr val="1C1C1C"/>
                </a:solidFill>
                <a:latin typeface="Arial"/>
                <a:cs typeface="Arial"/>
              </a:rPr>
              <a:t>financial</a:t>
            </a:r>
            <a:r>
              <a:rPr lang="ru-RU" sz="3800" b="1" spc="-5" dirty="0">
                <a:solidFill>
                  <a:srgbClr val="1C1C1C"/>
                </a:solidFill>
                <a:latin typeface="Arial"/>
                <a:cs typeface="Arial"/>
              </a:rPr>
              <a:t> </a:t>
            </a:r>
            <a:r>
              <a:rPr lang="ru-RU" sz="3800" b="1" spc="-5" dirty="0" err="1">
                <a:solidFill>
                  <a:srgbClr val="1C1C1C"/>
                </a:solidFill>
                <a:latin typeface="Arial"/>
                <a:cs typeface="Arial"/>
              </a:rPr>
              <a:t>ecosystem</a:t>
            </a:r>
            <a:r>
              <a:rPr lang="ru-RU" sz="3800" b="1" spc="-5" dirty="0">
                <a:solidFill>
                  <a:srgbClr val="1C1C1C"/>
                </a:solidFill>
                <a:latin typeface="Arial"/>
                <a:cs typeface="Arial"/>
              </a:rPr>
              <a:t> </a:t>
            </a:r>
            <a:r>
              <a:rPr lang="ru-RU" sz="3800" b="1" spc="-5" dirty="0" err="1">
                <a:solidFill>
                  <a:srgbClr val="1C1C1C"/>
                </a:solidFill>
                <a:latin typeface="Arial"/>
                <a:cs typeface="Arial"/>
              </a:rPr>
              <a:t>based</a:t>
            </a:r>
            <a:r>
              <a:rPr lang="ru-RU" sz="3800" b="1" spc="-5" dirty="0">
                <a:solidFill>
                  <a:srgbClr val="1C1C1C"/>
                </a:solidFill>
                <a:latin typeface="Arial"/>
                <a:cs typeface="Arial"/>
              </a:rPr>
              <a:t> </a:t>
            </a:r>
            <a:r>
              <a:rPr lang="ru-RU" sz="3800" b="1" spc="-5" dirty="0" err="1">
                <a:solidFill>
                  <a:srgbClr val="1C1C1C"/>
                </a:solidFill>
                <a:latin typeface="Arial"/>
                <a:cs typeface="Arial"/>
              </a:rPr>
              <a:t>on</a:t>
            </a:r>
            <a:r>
              <a:rPr lang="ru-RU" sz="3800" b="1" spc="-5" dirty="0">
                <a:solidFill>
                  <a:srgbClr val="1C1C1C"/>
                </a:solidFill>
                <a:latin typeface="Arial"/>
                <a:cs typeface="Arial"/>
              </a:rPr>
              <a:t> </a:t>
            </a:r>
            <a:r>
              <a:rPr lang="ru-RU" sz="3800" b="1" spc="-5" dirty="0" err="1">
                <a:solidFill>
                  <a:srgbClr val="1C1C1C"/>
                </a:solidFill>
                <a:latin typeface="Arial"/>
                <a:cs typeface="Arial"/>
              </a:rPr>
              <a:t>the</a:t>
            </a:r>
            <a:r>
              <a:rPr lang="ru-RU" sz="3800" b="1" spc="-5" dirty="0">
                <a:solidFill>
                  <a:srgbClr val="1C1C1C"/>
                </a:solidFill>
                <a:latin typeface="Arial"/>
                <a:cs typeface="Arial"/>
              </a:rPr>
              <a:t> </a:t>
            </a:r>
            <a:r>
              <a:rPr lang="ru-RU" sz="3800" b="1" spc="-5" dirty="0" err="1">
                <a:solidFill>
                  <a:srgbClr val="1C1C1C"/>
                </a:solidFill>
                <a:latin typeface="Arial"/>
                <a:cs typeface="Arial"/>
              </a:rPr>
              <a:t>BitShares</a:t>
            </a:r>
            <a:r>
              <a:rPr lang="ru-RU" sz="3800" b="1" spc="-5" dirty="0">
                <a:solidFill>
                  <a:srgbClr val="1C1C1C"/>
                </a:solidFill>
                <a:latin typeface="Arial"/>
                <a:cs typeface="Arial"/>
              </a:rPr>
              <a:t> 2.0 (</a:t>
            </a:r>
            <a:r>
              <a:rPr lang="ru-RU" sz="3800" b="1" spc="-5" dirty="0" err="1">
                <a:solidFill>
                  <a:srgbClr val="1C1C1C"/>
                </a:solidFill>
                <a:latin typeface="Arial"/>
                <a:cs typeface="Arial"/>
              </a:rPr>
              <a:t>Graphene</a:t>
            </a:r>
            <a:r>
              <a:rPr lang="ru-RU" sz="3800" b="1" spc="-5" dirty="0">
                <a:solidFill>
                  <a:srgbClr val="1C1C1C"/>
                </a:solidFill>
                <a:latin typeface="Arial"/>
                <a:cs typeface="Arial"/>
              </a:rPr>
              <a:t>)</a:t>
            </a:r>
            <a:endParaRPr sz="3800" b="1" spc="-5" dirty="0">
              <a:solidFill>
                <a:srgbClr val="1C1C1C"/>
              </a:solidFill>
              <a:latin typeface="Arial"/>
              <a:cs typeface="Arial"/>
            </a:endParaRPr>
          </a:p>
        </p:txBody>
      </p:sp>
      <p:sp>
        <p:nvSpPr>
          <p:cNvPr id="3" name="object 3"/>
          <p:cNvSpPr/>
          <p:nvPr/>
        </p:nvSpPr>
        <p:spPr>
          <a:xfrm>
            <a:off x="0" y="3225421"/>
            <a:ext cx="5402071" cy="36325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75043" y="372490"/>
            <a:ext cx="1616456" cy="319659"/>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2689098" y="394462"/>
            <a:ext cx="8244840" cy="321242"/>
          </a:xfrm>
          <a:prstGeom prst="rect">
            <a:avLst/>
          </a:prstGeom>
        </p:spPr>
        <p:txBody>
          <a:bodyPr vert="horz" wrap="square" lIns="0" tIns="13335" rIns="0" bIns="0" rtlCol="0">
            <a:spAutoFit/>
          </a:bodyPr>
          <a:lstStyle/>
          <a:p>
            <a:pPr marL="12700">
              <a:lnSpc>
                <a:spcPct val="100000"/>
              </a:lnSpc>
              <a:spcBef>
                <a:spcPts val="105"/>
              </a:spcBef>
            </a:pPr>
            <a:r>
              <a:rPr sz="2000" i="1" dirty="0">
                <a:solidFill>
                  <a:srgbClr val="A6A6A6"/>
                </a:solidFill>
                <a:latin typeface="Arial"/>
                <a:cs typeface="Arial"/>
              </a:rPr>
              <a:t>Decentralized Exchange.</a:t>
            </a:r>
            <a:r>
              <a:rPr lang="ru-RU" sz="2000" i="1" dirty="0">
                <a:solidFill>
                  <a:srgbClr val="A6A6A6"/>
                </a:solidFill>
                <a:latin typeface="Arial"/>
                <a:cs typeface="Arial"/>
              </a:rPr>
              <a:t> </a:t>
            </a:r>
            <a:r>
              <a:rPr lang="ru-RU" sz="2000" i="1" dirty="0" err="1">
                <a:solidFill>
                  <a:srgbClr val="A6A6A6"/>
                </a:solidFill>
                <a:latin typeface="Arial"/>
                <a:cs typeface="Arial"/>
              </a:rPr>
              <a:t>Nomen</a:t>
            </a:r>
            <a:r>
              <a:rPr lang="ru-RU" sz="2000" i="1" dirty="0">
                <a:solidFill>
                  <a:srgbClr val="A6A6A6"/>
                </a:solidFill>
                <a:latin typeface="Arial"/>
                <a:cs typeface="Arial"/>
              </a:rPr>
              <a:t> </a:t>
            </a:r>
            <a:r>
              <a:rPr lang="ru-RU" sz="2000" i="1" dirty="0" err="1">
                <a:solidFill>
                  <a:srgbClr val="A6A6A6"/>
                </a:solidFill>
                <a:latin typeface="Arial"/>
                <a:cs typeface="Arial"/>
              </a:rPr>
              <a:t>est</a:t>
            </a:r>
            <a:r>
              <a:rPr lang="ru-RU" sz="2000" i="1" dirty="0">
                <a:solidFill>
                  <a:srgbClr val="A6A6A6"/>
                </a:solidFill>
                <a:latin typeface="Arial"/>
                <a:cs typeface="Arial"/>
              </a:rPr>
              <a:t> </a:t>
            </a:r>
            <a:r>
              <a:rPr lang="ru-RU" sz="2000" i="1" dirty="0" err="1">
                <a:solidFill>
                  <a:srgbClr val="A6A6A6"/>
                </a:solidFill>
                <a:latin typeface="Arial"/>
                <a:cs typeface="Arial"/>
              </a:rPr>
              <a:t>omen</a:t>
            </a:r>
            <a:r>
              <a:rPr lang="ru-RU" sz="2000" i="1" dirty="0">
                <a:solidFill>
                  <a:srgbClr val="A6A6A6"/>
                </a:solidFill>
                <a:latin typeface="Arial"/>
                <a:cs typeface="Arial"/>
              </a:rPr>
              <a:t>. </a:t>
            </a:r>
            <a:r>
              <a:rPr lang="ru-RU" sz="2000" i="1" dirty="0" err="1">
                <a:solidFill>
                  <a:srgbClr val="A6A6A6"/>
                </a:solidFill>
                <a:latin typeface="Arial"/>
                <a:cs typeface="Arial"/>
              </a:rPr>
              <a:t>The</a:t>
            </a:r>
            <a:r>
              <a:rPr lang="ru-RU" sz="2000" i="1" dirty="0">
                <a:solidFill>
                  <a:srgbClr val="A6A6A6"/>
                </a:solidFill>
                <a:latin typeface="Arial"/>
                <a:cs typeface="Arial"/>
              </a:rPr>
              <a:t> </a:t>
            </a:r>
            <a:r>
              <a:rPr lang="ru-RU" sz="2000" i="1" dirty="0" err="1">
                <a:solidFill>
                  <a:srgbClr val="A6A6A6"/>
                </a:solidFill>
                <a:latin typeface="Arial"/>
                <a:cs typeface="Arial"/>
              </a:rPr>
              <a:t>name</a:t>
            </a:r>
            <a:r>
              <a:rPr lang="ru-RU" sz="2000" i="1" dirty="0">
                <a:solidFill>
                  <a:srgbClr val="A6A6A6"/>
                </a:solidFill>
                <a:latin typeface="Arial"/>
                <a:cs typeface="Arial"/>
              </a:rPr>
              <a:t> </a:t>
            </a:r>
            <a:r>
              <a:rPr lang="ru-RU" sz="2000" i="1" dirty="0" err="1">
                <a:solidFill>
                  <a:srgbClr val="A6A6A6"/>
                </a:solidFill>
                <a:latin typeface="Arial"/>
                <a:cs typeface="Arial"/>
              </a:rPr>
              <a:t>speaks</a:t>
            </a:r>
            <a:r>
              <a:rPr lang="ru-RU" sz="2000" i="1" dirty="0">
                <a:solidFill>
                  <a:srgbClr val="A6A6A6"/>
                </a:solidFill>
                <a:latin typeface="Arial"/>
                <a:cs typeface="Arial"/>
              </a:rPr>
              <a:t> </a:t>
            </a:r>
            <a:r>
              <a:rPr lang="ru-RU" sz="2000" i="1" dirty="0" err="1">
                <a:solidFill>
                  <a:srgbClr val="A6A6A6"/>
                </a:solidFill>
                <a:latin typeface="Arial"/>
                <a:cs typeface="Arial"/>
              </a:rPr>
              <a:t>for</a:t>
            </a:r>
            <a:r>
              <a:rPr lang="ru-RU" sz="2000" i="1" dirty="0">
                <a:solidFill>
                  <a:srgbClr val="A6A6A6"/>
                </a:solidFill>
                <a:latin typeface="Arial"/>
                <a:cs typeface="Arial"/>
              </a:rPr>
              <a:t> </a:t>
            </a:r>
            <a:r>
              <a:rPr lang="ru-RU" sz="2000" i="1" dirty="0" err="1">
                <a:solidFill>
                  <a:srgbClr val="A6A6A6"/>
                </a:solidFill>
                <a:latin typeface="Arial"/>
                <a:cs typeface="Arial"/>
              </a:rPr>
              <a:t>itself</a:t>
            </a:r>
            <a:r>
              <a:rPr lang="ru-RU" sz="2000" i="1" dirty="0">
                <a:solidFill>
                  <a:srgbClr val="A6A6A6"/>
                </a:solidFill>
                <a:latin typeface="Arial"/>
                <a:cs typeface="Arial"/>
              </a:rPr>
              <a:t>.</a:t>
            </a:r>
            <a:r>
              <a:rPr sz="2000" i="1" dirty="0">
                <a:solidFill>
                  <a:srgbClr val="A6A6A6"/>
                </a:solidFill>
                <a:latin typeface="Arial"/>
                <a:cs typeface="Arial"/>
              </a:rPr>
              <a:t>.</a:t>
            </a:r>
          </a:p>
        </p:txBody>
      </p:sp>
      <p:sp>
        <p:nvSpPr>
          <p:cNvPr id="6" name="object 6"/>
          <p:cNvSpPr txBox="1"/>
          <p:nvPr/>
        </p:nvSpPr>
        <p:spPr>
          <a:xfrm>
            <a:off x="6076950" y="4991987"/>
            <a:ext cx="4431030" cy="1606209"/>
          </a:xfrm>
          <a:prstGeom prst="rect">
            <a:avLst/>
          </a:prstGeom>
        </p:spPr>
        <p:txBody>
          <a:bodyPr vert="horz" wrap="square" lIns="0" tIns="86995" rIns="0" bIns="0" rtlCol="0">
            <a:spAutoFit/>
          </a:bodyPr>
          <a:lstStyle/>
          <a:p>
            <a:pPr marL="40640">
              <a:lnSpc>
                <a:spcPct val="100000"/>
              </a:lnSpc>
              <a:spcBef>
                <a:spcPts val="685"/>
              </a:spcBef>
            </a:pPr>
            <a:endParaRPr sz="3200" dirty="0">
              <a:latin typeface="Arial"/>
              <a:cs typeface="Arial"/>
            </a:endParaRPr>
          </a:p>
          <a:p>
            <a:pPr marL="40640">
              <a:lnSpc>
                <a:spcPct val="100000"/>
              </a:lnSpc>
              <a:spcBef>
                <a:spcPts val="765"/>
              </a:spcBef>
            </a:pPr>
            <a:r>
              <a:rPr lang="en-US" sz="2400" i="1" spc="-5" dirty="0">
                <a:solidFill>
                  <a:srgbClr val="A6A6A6"/>
                </a:solidFill>
                <a:latin typeface="Arial"/>
                <a:cs typeface="Arial"/>
              </a:rPr>
              <a:t>February 13</a:t>
            </a:r>
            <a:r>
              <a:rPr lang="en-US" sz="2400" i="1" spc="-5" baseline="30000" dirty="0">
                <a:solidFill>
                  <a:srgbClr val="A6A6A6"/>
                </a:solidFill>
                <a:latin typeface="Arial"/>
                <a:cs typeface="Arial"/>
              </a:rPr>
              <a:t>th</a:t>
            </a:r>
            <a:r>
              <a:rPr lang="en-US" sz="2400" i="1" spc="-5" dirty="0">
                <a:solidFill>
                  <a:srgbClr val="A6A6A6"/>
                </a:solidFill>
                <a:latin typeface="Arial"/>
                <a:cs typeface="Arial"/>
              </a:rPr>
              <a:t> 2018, Saint Petersburg</a:t>
            </a:r>
            <a:br>
              <a:rPr lang="en-US" sz="2400" i="1" spc="-5" dirty="0">
                <a:solidFill>
                  <a:srgbClr val="A6A6A6"/>
                </a:solidFill>
                <a:latin typeface="Arial"/>
                <a:cs typeface="Arial"/>
              </a:rPr>
            </a:br>
            <a:r>
              <a:rPr sz="1200" spc="-5" dirty="0">
                <a:latin typeface="Arial"/>
                <a:cs typeface="Arial"/>
              </a:rPr>
              <a:t>Copyright </a:t>
            </a:r>
            <a:r>
              <a:rPr sz="1200" dirty="0">
                <a:latin typeface="Arial"/>
                <a:cs typeface="Arial"/>
              </a:rPr>
              <a:t>© </a:t>
            </a:r>
            <a:r>
              <a:rPr sz="1200" spc="-5" dirty="0">
                <a:latin typeface="Arial"/>
                <a:cs typeface="Arial"/>
              </a:rPr>
              <a:t>2018 </a:t>
            </a:r>
            <a:r>
              <a:rPr sz="1200" u="sng" spc="-5" dirty="0">
                <a:solidFill>
                  <a:srgbClr val="DD2133"/>
                </a:solidFill>
                <a:uFill>
                  <a:solidFill>
                    <a:srgbClr val="DD2133"/>
                  </a:solidFill>
                </a:uFill>
                <a:latin typeface="Arial"/>
                <a:cs typeface="Arial"/>
              </a:rPr>
              <a:t>Deex.exchange</a:t>
            </a:r>
            <a:r>
              <a:rPr sz="1200" spc="-5" dirty="0">
                <a:solidFill>
                  <a:srgbClr val="DD2133"/>
                </a:solidFill>
                <a:latin typeface="Arial"/>
                <a:cs typeface="Arial"/>
              </a:rPr>
              <a:t>. </a:t>
            </a:r>
            <a:r>
              <a:rPr sz="1200" spc="-5" dirty="0">
                <a:latin typeface="Arial"/>
                <a:cs typeface="Arial"/>
              </a:rPr>
              <a:t>All rights</a:t>
            </a:r>
            <a:r>
              <a:rPr sz="1200" spc="-120" dirty="0">
                <a:latin typeface="Arial"/>
                <a:cs typeface="Arial"/>
              </a:rPr>
              <a:t> </a:t>
            </a:r>
            <a:r>
              <a:rPr sz="1200" spc="-5" dirty="0">
                <a:latin typeface="Arial"/>
                <a:cs typeface="Arial"/>
              </a:rPr>
              <a:t>reserved.</a:t>
            </a:r>
            <a:endParaRPr sz="12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79425" y="368300"/>
            <a:ext cx="1639189" cy="323850"/>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66750" y="1414094"/>
            <a:ext cx="8557260" cy="514350"/>
          </a:xfrm>
          <a:prstGeom prst="rect">
            <a:avLst/>
          </a:prstGeom>
        </p:spPr>
        <p:txBody>
          <a:bodyPr vert="horz" wrap="square" lIns="0" tIns="13335" rIns="0" bIns="0" rtlCol="0">
            <a:spAutoFit/>
          </a:bodyPr>
          <a:lstStyle/>
          <a:p>
            <a:pPr marL="12700">
              <a:lnSpc>
                <a:spcPct val="100000"/>
              </a:lnSpc>
              <a:spcBef>
                <a:spcPts val="105"/>
              </a:spcBef>
            </a:pPr>
            <a:r>
              <a:rPr sz="3200" b="1" i="0" dirty="0">
                <a:solidFill>
                  <a:srgbClr val="FFFFFF"/>
                </a:solidFill>
                <a:latin typeface="Arial"/>
                <a:cs typeface="Arial"/>
              </a:rPr>
              <a:t>7. </a:t>
            </a:r>
            <a:r>
              <a:rPr lang="en-US" sz="3200" b="1" i="0" dirty="0"/>
              <a:t>Legal preparation of the DEEX project</a:t>
            </a:r>
            <a:endParaRPr sz="3200" b="1" i="0" dirty="0">
              <a:latin typeface="Arial"/>
              <a:cs typeface="Arial"/>
            </a:endParaRPr>
          </a:p>
        </p:txBody>
      </p:sp>
      <p:sp>
        <p:nvSpPr>
          <p:cNvPr id="5" name="object 5"/>
          <p:cNvSpPr/>
          <p:nvPr/>
        </p:nvSpPr>
        <p:spPr>
          <a:xfrm>
            <a:off x="485775" y="2010238"/>
            <a:ext cx="3168015" cy="0"/>
          </a:xfrm>
          <a:custGeom>
            <a:avLst/>
            <a:gdLst/>
            <a:ahLst/>
            <a:cxnLst/>
            <a:rect l="l" t="t" r="r" b="b"/>
            <a:pathLst>
              <a:path w="3168015">
                <a:moveTo>
                  <a:pt x="0" y="0"/>
                </a:moveTo>
                <a:lnTo>
                  <a:pt x="3168015" y="0"/>
                </a:lnTo>
              </a:path>
            </a:pathLst>
          </a:custGeom>
          <a:ln w="7200">
            <a:solidFill>
              <a:srgbClr val="2E2E2E"/>
            </a:solidFill>
          </a:ln>
        </p:spPr>
        <p:txBody>
          <a:bodyPr wrap="square" lIns="0" tIns="0" rIns="0" bIns="0" rtlCol="0"/>
          <a:lstStyle/>
          <a:p>
            <a:endParaRPr/>
          </a:p>
        </p:txBody>
      </p:sp>
      <p:sp>
        <p:nvSpPr>
          <p:cNvPr id="6" name="object 6"/>
          <p:cNvSpPr/>
          <p:nvPr/>
        </p:nvSpPr>
        <p:spPr>
          <a:xfrm>
            <a:off x="1412239" y="2010548"/>
            <a:ext cx="1412875" cy="0"/>
          </a:xfrm>
          <a:custGeom>
            <a:avLst/>
            <a:gdLst/>
            <a:ahLst/>
            <a:cxnLst/>
            <a:rect l="l" t="t" r="r" b="b"/>
            <a:pathLst>
              <a:path w="1412875">
                <a:moveTo>
                  <a:pt x="0" y="0"/>
                </a:moveTo>
                <a:lnTo>
                  <a:pt x="1412874" y="0"/>
                </a:lnTo>
              </a:path>
            </a:pathLst>
          </a:custGeom>
          <a:ln w="39599">
            <a:solidFill>
              <a:srgbClr val="2E2E2E"/>
            </a:solidFill>
          </a:ln>
        </p:spPr>
        <p:txBody>
          <a:bodyPr wrap="square" lIns="0" tIns="0" rIns="0" bIns="0" rtlCol="0"/>
          <a:lstStyle/>
          <a:p>
            <a:endParaRPr/>
          </a:p>
        </p:txBody>
      </p:sp>
      <p:sp>
        <p:nvSpPr>
          <p:cNvPr id="7" name="object 7"/>
          <p:cNvSpPr txBox="1"/>
          <p:nvPr/>
        </p:nvSpPr>
        <p:spPr>
          <a:xfrm>
            <a:off x="2689098" y="394462"/>
            <a:ext cx="8244840" cy="330835"/>
          </a:xfrm>
          <a:prstGeom prst="rect">
            <a:avLst/>
          </a:prstGeom>
        </p:spPr>
        <p:txBody>
          <a:bodyPr vert="horz" wrap="square" lIns="0" tIns="13335" rIns="0" bIns="0" rtlCol="0">
            <a:spAutoFit/>
          </a:bodyPr>
          <a:lstStyle/>
          <a:p>
            <a:pPr marL="12700" algn="r">
              <a:lnSpc>
                <a:spcPct val="100000"/>
              </a:lnSpc>
              <a:spcBef>
                <a:spcPts val="105"/>
              </a:spcBef>
            </a:pPr>
            <a:r>
              <a:rPr lang="en-US" sz="2000" i="1" dirty="0">
                <a:solidFill>
                  <a:srgbClr val="A6A6A6"/>
                </a:solidFill>
                <a:latin typeface="Arial"/>
                <a:cs typeface="Arial"/>
              </a:rPr>
              <a:t>Decentralized Exchange. </a:t>
            </a:r>
            <a:r>
              <a:rPr lang="en-US" sz="2000" i="1" dirty="0" err="1">
                <a:solidFill>
                  <a:srgbClr val="A6A6A6"/>
                </a:solidFill>
                <a:latin typeface="Arial"/>
                <a:cs typeface="Arial"/>
              </a:rPr>
              <a:t>Nomen</a:t>
            </a:r>
            <a:r>
              <a:rPr lang="en-US" sz="2000" i="1" dirty="0">
                <a:solidFill>
                  <a:srgbClr val="A6A6A6"/>
                </a:solidFill>
                <a:latin typeface="Arial"/>
                <a:cs typeface="Arial"/>
              </a:rPr>
              <a:t> </a:t>
            </a:r>
            <a:r>
              <a:rPr lang="en-US" sz="2000" i="1" dirty="0" err="1">
                <a:solidFill>
                  <a:srgbClr val="A6A6A6"/>
                </a:solidFill>
                <a:latin typeface="Arial"/>
                <a:cs typeface="Arial"/>
              </a:rPr>
              <a:t>est</a:t>
            </a:r>
            <a:r>
              <a:rPr lang="en-US" sz="2000" i="1" dirty="0">
                <a:solidFill>
                  <a:srgbClr val="A6A6A6"/>
                </a:solidFill>
                <a:latin typeface="Arial"/>
                <a:cs typeface="Arial"/>
              </a:rPr>
              <a:t> omen. The name speaks for itself.</a:t>
            </a:r>
          </a:p>
        </p:txBody>
      </p:sp>
      <p:sp>
        <p:nvSpPr>
          <p:cNvPr id="10" name="object 10"/>
          <p:cNvSpPr txBox="1"/>
          <p:nvPr/>
        </p:nvSpPr>
        <p:spPr>
          <a:xfrm>
            <a:off x="11295126" y="6289053"/>
            <a:ext cx="203200" cy="281305"/>
          </a:xfrm>
          <a:prstGeom prst="rect">
            <a:avLst/>
          </a:prstGeom>
        </p:spPr>
        <p:txBody>
          <a:bodyPr vert="horz" wrap="square" lIns="0" tIns="0" rIns="0" bIns="0" rtlCol="0">
            <a:spAutoFit/>
          </a:bodyPr>
          <a:lstStyle/>
          <a:p>
            <a:pPr marL="25400">
              <a:lnSpc>
                <a:spcPts val="2090"/>
              </a:lnSpc>
            </a:pPr>
            <a:r>
              <a:rPr sz="1800" b="1" spc="-5" dirty="0">
                <a:solidFill>
                  <a:srgbClr val="202020"/>
                </a:solidFill>
                <a:latin typeface="Arial"/>
                <a:cs typeface="Arial"/>
              </a:rPr>
              <a:t>9</a:t>
            </a:r>
            <a:endParaRPr sz="1800">
              <a:latin typeface="Arial"/>
              <a:cs typeface="Arial"/>
            </a:endParaRPr>
          </a:p>
        </p:txBody>
      </p:sp>
      <p:sp>
        <p:nvSpPr>
          <p:cNvPr id="11" name="object 11"/>
          <p:cNvSpPr txBox="1">
            <a:spLocks noGrp="1"/>
          </p:cNvSpPr>
          <p:nvPr>
            <p:ph type="ftr" sz="quarter" idx="5"/>
          </p:nvPr>
        </p:nvSpPr>
        <p:spPr>
          <a:xfrm>
            <a:off x="4378197" y="6313229"/>
            <a:ext cx="3646170" cy="179536"/>
          </a:xfrm>
          <a:prstGeom prst="rect">
            <a:avLst/>
          </a:prstGeom>
        </p:spPr>
        <p:txBody>
          <a:bodyPr vert="horz" wrap="square" lIns="0" tIns="0" rIns="0" bIns="0" rtlCol="0">
            <a:spAutoFit/>
          </a:bodyPr>
          <a:lstStyle/>
          <a:p>
            <a:pPr marL="12700">
              <a:lnSpc>
                <a:spcPts val="1425"/>
              </a:lnSpc>
            </a:pPr>
            <a:r>
              <a:rPr spc="-5" dirty="0">
                <a:solidFill>
                  <a:schemeClr val="bg1"/>
                </a:solidFill>
              </a:rPr>
              <a:t>Copyright </a:t>
            </a:r>
            <a:r>
              <a:rPr dirty="0">
                <a:solidFill>
                  <a:schemeClr val="bg1"/>
                </a:solidFill>
              </a:rPr>
              <a:t>© 2018 </a:t>
            </a:r>
            <a:r>
              <a:rPr u="sng" spc="-5" dirty="0">
                <a:solidFill>
                  <a:srgbClr val="DD2133"/>
                </a:solidFill>
                <a:uFill>
                  <a:solidFill>
                    <a:srgbClr val="DD2133"/>
                  </a:solidFill>
                </a:uFill>
              </a:rPr>
              <a:t>Deex.exchange</a:t>
            </a:r>
            <a:r>
              <a:rPr spc="-5" dirty="0">
                <a:solidFill>
                  <a:srgbClr val="DD2133"/>
                </a:solidFill>
              </a:rPr>
              <a:t>. </a:t>
            </a:r>
            <a:r>
              <a:rPr spc="-5" dirty="0">
                <a:solidFill>
                  <a:schemeClr val="bg1"/>
                </a:solidFill>
              </a:rPr>
              <a:t>All rights</a:t>
            </a:r>
            <a:r>
              <a:rPr spc="-85" dirty="0">
                <a:solidFill>
                  <a:schemeClr val="bg1"/>
                </a:solidFill>
              </a:rPr>
              <a:t> </a:t>
            </a:r>
            <a:r>
              <a:rPr spc="-5" dirty="0">
                <a:solidFill>
                  <a:schemeClr val="bg1"/>
                </a:solidFill>
              </a:rPr>
              <a:t>reserved.</a:t>
            </a:r>
          </a:p>
        </p:txBody>
      </p:sp>
      <p:sp>
        <p:nvSpPr>
          <p:cNvPr id="8" name="object 8"/>
          <p:cNvSpPr txBox="1">
            <a:spLocks noGrp="1"/>
          </p:cNvSpPr>
          <p:nvPr>
            <p:ph type="body" idx="1"/>
          </p:nvPr>
        </p:nvSpPr>
        <p:spPr>
          <a:prstGeom prst="rect">
            <a:avLst/>
          </a:prstGeom>
        </p:spPr>
        <p:txBody>
          <a:bodyPr vert="horz" wrap="square" lIns="0" tIns="195580" rIns="0" bIns="0" rtlCol="0">
            <a:spAutoFit/>
          </a:bodyPr>
          <a:lstStyle/>
          <a:p>
            <a:pPr marL="3864610" lvl="1" indent="-592455">
              <a:lnSpc>
                <a:spcPct val="100000"/>
              </a:lnSpc>
              <a:spcBef>
                <a:spcPts val="1540"/>
              </a:spcBef>
              <a:buAutoNum type="arabicPeriod"/>
              <a:tabLst>
                <a:tab pos="3865879" algn="l"/>
              </a:tabLst>
            </a:pPr>
            <a:r>
              <a:rPr lang="en-US" sz="2400" dirty="0">
                <a:solidFill>
                  <a:schemeClr val="bg1"/>
                </a:solidFill>
                <a:latin typeface="Arial" panose="020B0604020202020204" pitchFamily="34" charset="0"/>
                <a:cs typeface="Arial" panose="020B0604020202020204" pitchFamily="34" charset="0"/>
              </a:rPr>
              <a:t>Compliance with the regulatory base</a:t>
            </a:r>
            <a:r>
              <a:rPr sz="2400" spc="-25" dirty="0">
                <a:solidFill>
                  <a:schemeClr val="bg1"/>
                </a:solidFill>
                <a:latin typeface="Arial" panose="020B0604020202020204" pitchFamily="34" charset="0"/>
                <a:cs typeface="Arial" panose="020B0604020202020204" pitchFamily="34" charset="0"/>
              </a:rPr>
              <a:t>;</a:t>
            </a:r>
            <a:endParaRPr sz="2400" dirty="0">
              <a:solidFill>
                <a:schemeClr val="bg1"/>
              </a:solidFill>
              <a:latin typeface="Arial" panose="020B0604020202020204" pitchFamily="34" charset="0"/>
              <a:cs typeface="Arial" panose="020B0604020202020204" pitchFamily="34" charset="0"/>
            </a:endParaRPr>
          </a:p>
          <a:p>
            <a:pPr marL="3864610" lvl="1" indent="-592455">
              <a:lnSpc>
                <a:spcPct val="100000"/>
              </a:lnSpc>
              <a:spcBef>
                <a:spcPts val="1440"/>
              </a:spcBef>
              <a:buAutoNum type="arabicPeriod"/>
              <a:tabLst>
                <a:tab pos="3865879" algn="l"/>
              </a:tabLst>
            </a:pPr>
            <a:r>
              <a:rPr lang="en-US" sz="2400" spc="-5" dirty="0" err="1">
                <a:solidFill>
                  <a:schemeClr val="bg1"/>
                </a:solidFill>
                <a:latin typeface="Arial" panose="020B0604020202020204" pitchFamily="34" charset="0"/>
                <a:cs typeface="Arial" panose="020B0604020202020204" pitchFamily="34" charset="0"/>
              </a:rPr>
              <a:t>Govermental</a:t>
            </a:r>
            <a:r>
              <a:rPr lang="en-US" sz="2400" spc="-5" dirty="0">
                <a:solidFill>
                  <a:schemeClr val="bg1"/>
                </a:solidFill>
                <a:latin typeface="Arial" panose="020B0604020202020204" pitchFamily="34" charset="0"/>
                <a:cs typeface="Arial" panose="020B0604020202020204" pitchFamily="34" charset="0"/>
              </a:rPr>
              <a:t> assistance</a:t>
            </a:r>
            <a:r>
              <a:rPr sz="2400" spc="-20" dirty="0">
                <a:solidFill>
                  <a:schemeClr val="bg1"/>
                </a:solidFill>
                <a:latin typeface="Arial" panose="020B0604020202020204" pitchFamily="34" charset="0"/>
                <a:cs typeface="Arial" panose="020B0604020202020204" pitchFamily="34" charset="0"/>
              </a:rPr>
              <a:t>;</a:t>
            </a:r>
            <a:endParaRPr sz="2400" dirty="0">
              <a:solidFill>
                <a:schemeClr val="bg1"/>
              </a:solidFill>
              <a:latin typeface="Arial" panose="020B0604020202020204" pitchFamily="34" charset="0"/>
              <a:cs typeface="Arial" panose="020B0604020202020204" pitchFamily="34" charset="0"/>
            </a:endParaRPr>
          </a:p>
          <a:p>
            <a:pPr marL="3865245" lvl="1" indent="-593090">
              <a:lnSpc>
                <a:spcPct val="100000"/>
              </a:lnSpc>
              <a:spcBef>
                <a:spcPts val="1440"/>
              </a:spcBef>
              <a:buAutoNum type="arabicPeriod"/>
              <a:tabLst>
                <a:tab pos="3866515" algn="l"/>
              </a:tabLst>
            </a:pPr>
            <a:r>
              <a:rPr lang="en-US" sz="2400" dirty="0">
                <a:solidFill>
                  <a:schemeClr val="bg1"/>
                </a:solidFill>
                <a:latin typeface="Arial" panose="020B0604020202020204" pitchFamily="34" charset="0"/>
                <a:cs typeface="Arial" panose="020B0604020202020204" pitchFamily="34" charset="0"/>
              </a:rPr>
              <a:t>Legal entity presence</a:t>
            </a:r>
            <a:r>
              <a:rPr sz="2400" spc="-5" dirty="0">
                <a:solidFill>
                  <a:schemeClr val="bg1"/>
                </a:solidFill>
                <a:latin typeface="Arial" panose="020B0604020202020204" pitchFamily="34" charset="0"/>
                <a:cs typeface="Arial" panose="020B0604020202020204" pitchFamily="34" charset="0"/>
              </a:rPr>
              <a:t>;</a:t>
            </a:r>
            <a:endParaRPr sz="2400" dirty="0">
              <a:solidFill>
                <a:schemeClr val="bg1"/>
              </a:solidFill>
              <a:latin typeface="Arial" panose="020B0604020202020204" pitchFamily="34" charset="0"/>
              <a:cs typeface="Arial" panose="020B0604020202020204" pitchFamily="34" charset="0"/>
            </a:endParaRPr>
          </a:p>
          <a:p>
            <a:pPr marL="3864610" lvl="1" indent="-592455">
              <a:lnSpc>
                <a:spcPct val="100000"/>
              </a:lnSpc>
              <a:spcBef>
                <a:spcPts val="1440"/>
              </a:spcBef>
              <a:buAutoNum type="arabicPeriod"/>
              <a:tabLst>
                <a:tab pos="3865879" algn="l"/>
              </a:tabLst>
            </a:pPr>
            <a:r>
              <a:rPr lang="en-US" sz="2400" dirty="0">
                <a:solidFill>
                  <a:schemeClr val="bg1"/>
                </a:solidFill>
                <a:latin typeface="Arial" panose="020B0604020202020204" pitchFamily="34" charset="0"/>
                <a:cs typeface="Arial" panose="020B0604020202020204" pitchFamily="34" charset="0"/>
              </a:rPr>
              <a:t>Availability of necessary and sufficient documentation</a:t>
            </a:r>
            <a:r>
              <a:rPr sz="2400" spc="-5" dirty="0">
                <a:solidFill>
                  <a:schemeClr val="bg1"/>
                </a:solidFill>
                <a:latin typeface="Arial" panose="020B0604020202020204" pitchFamily="34" charset="0"/>
                <a:cs typeface="Arial" panose="020B0604020202020204" pitchFamily="34" charset="0"/>
              </a:rPr>
              <a:t>;</a:t>
            </a:r>
            <a:endParaRPr sz="2400" dirty="0">
              <a:solidFill>
                <a:schemeClr val="bg1"/>
              </a:solidFill>
              <a:latin typeface="Arial" panose="020B0604020202020204" pitchFamily="34" charset="0"/>
              <a:cs typeface="Arial" panose="020B0604020202020204" pitchFamily="34" charset="0"/>
            </a:endParaRPr>
          </a:p>
          <a:p>
            <a:pPr marL="3864610" lvl="1" indent="-592455">
              <a:lnSpc>
                <a:spcPct val="100000"/>
              </a:lnSpc>
              <a:spcBef>
                <a:spcPts val="1440"/>
              </a:spcBef>
              <a:buAutoNum type="arabicPeriod"/>
              <a:tabLst>
                <a:tab pos="3865879" algn="l"/>
              </a:tabLst>
            </a:pPr>
            <a:r>
              <a:rPr sz="2400" spc="-5" dirty="0">
                <a:solidFill>
                  <a:schemeClr val="bg1"/>
                </a:solidFill>
                <a:latin typeface="Arial" panose="020B0604020202020204" pitchFamily="34" charset="0"/>
                <a:cs typeface="Arial" panose="020B0604020202020204" pitchFamily="34" charset="0"/>
              </a:rPr>
              <a:t>KYC</a:t>
            </a:r>
            <a:r>
              <a:rPr lang="en-US" sz="2400" spc="-5" dirty="0">
                <a:solidFill>
                  <a:schemeClr val="bg1"/>
                </a:solidFill>
                <a:latin typeface="Arial" panose="020B0604020202020204" pitchFamily="34" charset="0"/>
                <a:cs typeface="Arial" panose="020B0604020202020204" pitchFamily="34" charset="0"/>
              </a:rPr>
              <a:t> procedure</a:t>
            </a:r>
            <a:r>
              <a:rPr sz="2400" spc="-5" dirty="0">
                <a:solidFill>
                  <a:schemeClr val="bg1"/>
                </a:solidFill>
                <a:latin typeface="Arial" panose="020B0604020202020204" pitchFamily="34" charset="0"/>
                <a:cs typeface="Arial" panose="020B0604020202020204" pitchFamily="34" charset="0"/>
              </a:rPr>
              <a:t>;</a:t>
            </a:r>
            <a:endParaRPr sz="2400" dirty="0">
              <a:solidFill>
                <a:schemeClr val="bg1"/>
              </a:solidFill>
              <a:latin typeface="Arial" panose="020B0604020202020204" pitchFamily="34" charset="0"/>
              <a:cs typeface="Arial" panose="020B0604020202020204" pitchFamily="34" charset="0"/>
            </a:endParaRPr>
          </a:p>
          <a:p>
            <a:pPr marL="3846195" lvl="1" indent="-574040">
              <a:lnSpc>
                <a:spcPct val="100000"/>
              </a:lnSpc>
              <a:spcBef>
                <a:spcPts val="1445"/>
              </a:spcBef>
              <a:buAutoNum type="arabicPeriod"/>
              <a:tabLst>
                <a:tab pos="3847465" algn="l"/>
              </a:tabLst>
            </a:pPr>
            <a:r>
              <a:rPr sz="2400" dirty="0">
                <a:solidFill>
                  <a:schemeClr val="bg1"/>
                </a:solidFill>
                <a:latin typeface="Arial" panose="020B0604020202020204" pitchFamily="34" charset="0"/>
                <a:cs typeface="Arial" panose="020B0604020202020204" pitchFamily="34" charset="0"/>
              </a:rPr>
              <a:t>AML </a:t>
            </a:r>
            <a:r>
              <a:rPr sz="2400" spc="-5" dirty="0">
                <a:solidFill>
                  <a:schemeClr val="bg1"/>
                </a:solidFill>
                <a:latin typeface="Arial" panose="020B0604020202020204" pitchFamily="34" charset="0"/>
                <a:cs typeface="Arial" panose="020B0604020202020204" pitchFamily="34" charset="0"/>
              </a:rPr>
              <a:t>(</a:t>
            </a:r>
            <a:r>
              <a:rPr lang="en-US" sz="2400" dirty="0">
                <a:solidFill>
                  <a:schemeClr val="bg1"/>
                </a:solidFill>
                <a:latin typeface="Arial" panose="020B0604020202020204" pitchFamily="34" charset="0"/>
                <a:cs typeface="Arial" panose="020B0604020202020204" pitchFamily="34" charset="0"/>
              </a:rPr>
              <a:t>legal risks reduction</a:t>
            </a:r>
            <a:r>
              <a:rPr sz="2400" spc="-5" dirty="0">
                <a:solidFill>
                  <a:schemeClr val="bg1"/>
                </a:solidFill>
                <a:latin typeface="Arial" panose="020B0604020202020204" pitchFamily="34" charset="0"/>
                <a:cs typeface="Arial" panose="020B0604020202020204" pitchFamily="34" charset="0"/>
              </a:rPr>
              <a:t>).</a:t>
            </a:r>
            <a:endParaRPr sz="2400" dirty="0">
              <a:solidFill>
                <a:schemeClr val="bg1"/>
              </a:solidFill>
              <a:latin typeface="Arial" panose="020B0604020202020204" pitchFamily="34" charset="0"/>
              <a:cs typeface="Arial" panose="020B0604020202020204" pitchFamily="34" charset="0"/>
            </a:endParaRPr>
          </a:p>
        </p:txBody>
      </p:sp>
      <p:graphicFrame>
        <p:nvGraphicFramePr>
          <p:cNvPr id="9" name="object 9"/>
          <p:cNvGraphicFramePr>
            <a:graphicFrameLocks noGrp="1"/>
          </p:cNvGraphicFramePr>
          <p:nvPr>
            <p:extLst>
              <p:ext uri="{D42A27DB-BD31-4B8C-83A1-F6EECF244321}">
                <p14:modId xmlns:p14="http://schemas.microsoft.com/office/powerpoint/2010/main" val="3515540585"/>
              </p:ext>
            </p:extLst>
          </p:nvPr>
        </p:nvGraphicFramePr>
        <p:xfrm>
          <a:off x="502252" y="2010238"/>
          <a:ext cx="2844164" cy="3778884"/>
        </p:xfrm>
        <a:graphic>
          <a:graphicData uri="http://schemas.openxmlformats.org/drawingml/2006/table">
            <a:tbl>
              <a:tblPr firstRow="1" bandRow="1">
                <a:tableStyleId>{2D5ABB26-0587-4C30-8999-92F81FD0307C}</a:tableStyleId>
              </a:tblPr>
              <a:tblGrid>
                <a:gridCol w="949960">
                  <a:extLst>
                    <a:ext uri="{9D8B030D-6E8A-4147-A177-3AD203B41FA5}">
                      <a16:colId xmlns:a16="http://schemas.microsoft.com/office/drawing/2014/main" val="20000"/>
                    </a:ext>
                  </a:extLst>
                </a:gridCol>
                <a:gridCol w="920115">
                  <a:extLst>
                    <a:ext uri="{9D8B030D-6E8A-4147-A177-3AD203B41FA5}">
                      <a16:colId xmlns:a16="http://schemas.microsoft.com/office/drawing/2014/main" val="20001"/>
                    </a:ext>
                  </a:extLst>
                </a:gridCol>
                <a:gridCol w="974089">
                  <a:extLst>
                    <a:ext uri="{9D8B030D-6E8A-4147-A177-3AD203B41FA5}">
                      <a16:colId xmlns:a16="http://schemas.microsoft.com/office/drawing/2014/main" val="20002"/>
                    </a:ext>
                  </a:extLst>
                </a:gridCol>
              </a:tblGrid>
              <a:tr h="240029">
                <a:tc>
                  <a:txBody>
                    <a:bodyPr/>
                    <a:lstStyle/>
                    <a:p>
                      <a:pPr>
                        <a:lnSpc>
                          <a:spcPct val="100000"/>
                        </a:lnSpc>
                      </a:pPr>
                      <a:endParaRPr sz="1400">
                        <a:latin typeface="Times New Roman"/>
                        <a:cs typeface="Times New Roman"/>
                      </a:endParaRPr>
                    </a:p>
                  </a:txBody>
                  <a:tcPr marL="0" marR="0" marT="0" marB="0">
                    <a:lnB w="1270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B w="1270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B w="12700">
                      <a:solidFill>
                        <a:srgbClr val="000000"/>
                      </a:solidFill>
                      <a:prstDash val="solid"/>
                    </a:lnB>
                  </a:tcPr>
                </a:tc>
                <a:extLst>
                  <a:ext uri="{0D108BD9-81ED-4DB2-BD59-A6C34878D82A}">
                    <a16:rowId xmlns:a16="http://schemas.microsoft.com/office/drawing/2014/main" val="10000"/>
                  </a:ext>
                </a:extLst>
              </a:tr>
              <a:tr h="288925">
                <a:tc>
                  <a:txBody>
                    <a:bodyPr/>
                    <a:lstStyle/>
                    <a:p>
                      <a:pPr algn="ctr">
                        <a:lnSpc>
                          <a:spcPct val="100000"/>
                        </a:lnSpc>
                        <a:spcBef>
                          <a:spcPts val="459"/>
                        </a:spcBef>
                      </a:pPr>
                      <a:r>
                        <a:rPr lang="en-US" sz="1050" b="1" spc="-85" dirty="0">
                          <a:solidFill>
                            <a:srgbClr val="FFFFFF"/>
                          </a:solidFill>
                          <a:latin typeface="Arial"/>
                          <a:cs typeface="Arial"/>
                        </a:rPr>
                        <a:t>Completed</a:t>
                      </a:r>
                      <a:endParaRPr sz="1050" dirty="0">
                        <a:latin typeface="Arial"/>
                        <a:cs typeface="Arial"/>
                      </a:endParaRPr>
                    </a:p>
                  </a:txBody>
                  <a:tcPr marL="0" marR="0" marT="58419" marB="0">
                    <a:lnT w="12700">
                      <a:solidFill>
                        <a:srgbClr val="000000"/>
                      </a:solidFill>
                      <a:prstDash val="solid"/>
                    </a:lnT>
                    <a:lnB w="12700">
                      <a:solidFill>
                        <a:srgbClr val="000000"/>
                      </a:solidFill>
                      <a:prstDash val="solid"/>
                    </a:lnB>
                  </a:tcPr>
                </a:tc>
                <a:tc>
                  <a:txBody>
                    <a:bodyPr/>
                    <a:lstStyle/>
                    <a:p>
                      <a:pPr marL="22860" algn="ctr">
                        <a:lnSpc>
                          <a:spcPct val="100000"/>
                        </a:lnSpc>
                        <a:spcBef>
                          <a:spcPts val="459"/>
                        </a:spcBef>
                      </a:pPr>
                      <a:r>
                        <a:rPr lang="en-US" sz="1050" b="1" spc="-170" dirty="0">
                          <a:solidFill>
                            <a:srgbClr val="A6A6A6"/>
                          </a:solidFill>
                          <a:latin typeface="Arial"/>
                          <a:cs typeface="Arial"/>
                        </a:rPr>
                        <a:t>In   process</a:t>
                      </a:r>
                      <a:endParaRPr sz="1050" dirty="0">
                        <a:latin typeface="Arial"/>
                        <a:cs typeface="Arial"/>
                      </a:endParaRPr>
                    </a:p>
                  </a:txBody>
                  <a:tcPr marL="0" marR="0" marT="58419" marB="0">
                    <a:lnT w="12700">
                      <a:solidFill>
                        <a:srgbClr val="000000"/>
                      </a:solidFill>
                      <a:prstDash val="solid"/>
                    </a:lnT>
                    <a:lnB w="12700">
                      <a:solidFill>
                        <a:srgbClr val="000000"/>
                      </a:solidFill>
                      <a:prstDash val="solid"/>
                    </a:lnB>
                  </a:tcPr>
                </a:tc>
                <a:tc>
                  <a:txBody>
                    <a:bodyPr/>
                    <a:lstStyle/>
                    <a:p>
                      <a:pPr marL="24130" algn="ctr">
                        <a:lnSpc>
                          <a:spcPct val="100000"/>
                        </a:lnSpc>
                        <a:spcBef>
                          <a:spcPts val="459"/>
                        </a:spcBef>
                      </a:pPr>
                      <a:r>
                        <a:rPr lang="en-US" sz="1050" b="1" spc="-90" dirty="0">
                          <a:solidFill>
                            <a:srgbClr val="7E7E7E"/>
                          </a:solidFill>
                          <a:latin typeface="Arial"/>
                          <a:cs typeface="Arial"/>
                        </a:rPr>
                        <a:t>Planning</a:t>
                      </a:r>
                      <a:endParaRPr sz="1050" dirty="0">
                        <a:latin typeface="Arial"/>
                        <a:cs typeface="Arial"/>
                      </a:endParaRPr>
                    </a:p>
                  </a:txBody>
                  <a:tcPr marL="0" marR="0" marT="58419"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41655">
                <a:tc>
                  <a:txBody>
                    <a:bodyPr/>
                    <a:lstStyle/>
                    <a:p>
                      <a:pPr algn="ctr">
                        <a:lnSpc>
                          <a:spcPct val="100000"/>
                        </a:lnSpc>
                        <a:spcBef>
                          <a:spcPts val="635"/>
                        </a:spcBef>
                      </a:pPr>
                      <a:r>
                        <a:rPr lang="en-US" sz="2400" dirty="0">
                          <a:solidFill>
                            <a:srgbClr val="FFFFFF"/>
                          </a:solidFill>
                          <a:latin typeface="Arial"/>
                          <a:cs typeface="Arial"/>
                        </a:rPr>
                        <a:t>Yes</a:t>
                      </a:r>
                      <a:endParaRPr sz="2400" dirty="0">
                        <a:latin typeface="Arial"/>
                        <a:cs typeface="Arial"/>
                      </a:endParaRPr>
                    </a:p>
                  </a:txBody>
                  <a:tcPr marL="0" marR="0" marT="80645" marB="0">
                    <a:lnT w="12700">
                      <a:solidFill>
                        <a:srgbClr val="000000"/>
                      </a:solidFill>
                      <a:prstDash val="solid"/>
                    </a:lnT>
                    <a:solidFill>
                      <a:srgbClr val="000000">
                        <a:alpha val="19999"/>
                      </a:srgbClr>
                    </a:solidFill>
                  </a:tcPr>
                </a:tc>
                <a:tc>
                  <a:txBody>
                    <a:bodyPr/>
                    <a:lstStyle/>
                    <a:p>
                      <a:pPr>
                        <a:lnSpc>
                          <a:spcPct val="100000"/>
                        </a:lnSpc>
                      </a:pPr>
                      <a:endParaRPr sz="2200">
                        <a:latin typeface="Times New Roman"/>
                        <a:cs typeface="Times New Roman"/>
                      </a:endParaRPr>
                    </a:p>
                  </a:txBody>
                  <a:tcPr marL="0" marR="0" marT="0" marB="0">
                    <a:lnT w="12700">
                      <a:solidFill>
                        <a:srgbClr val="000000"/>
                      </a:solidFill>
                      <a:prstDash val="solid"/>
                    </a:lnT>
                    <a:solidFill>
                      <a:srgbClr val="000000">
                        <a:alpha val="19999"/>
                      </a:srgbClr>
                    </a:solidFill>
                  </a:tcPr>
                </a:tc>
                <a:tc>
                  <a:txBody>
                    <a:bodyPr/>
                    <a:lstStyle/>
                    <a:p>
                      <a:pPr>
                        <a:lnSpc>
                          <a:spcPct val="100000"/>
                        </a:lnSpc>
                      </a:pPr>
                      <a:endParaRPr sz="2200">
                        <a:latin typeface="Times New Roman"/>
                        <a:cs typeface="Times New Roman"/>
                      </a:endParaRPr>
                    </a:p>
                  </a:txBody>
                  <a:tcPr marL="0" marR="0" marT="0" marB="0">
                    <a:lnT w="12700">
                      <a:solidFill>
                        <a:srgbClr val="000000"/>
                      </a:solidFill>
                      <a:prstDash val="solid"/>
                    </a:lnT>
                    <a:solidFill>
                      <a:srgbClr val="000000">
                        <a:alpha val="19999"/>
                      </a:srgbClr>
                    </a:solidFill>
                  </a:tcPr>
                </a:tc>
                <a:extLst>
                  <a:ext uri="{0D108BD9-81ED-4DB2-BD59-A6C34878D82A}">
                    <a16:rowId xmlns:a16="http://schemas.microsoft.com/office/drawing/2014/main" val="10002"/>
                  </a:ext>
                </a:extLst>
              </a:tr>
              <a:tr h="541655">
                <a:tc>
                  <a:txBody>
                    <a:bodyPr/>
                    <a:lstStyle/>
                    <a:p>
                      <a:pPr algn="ctr">
                        <a:lnSpc>
                          <a:spcPct val="100000"/>
                        </a:lnSpc>
                        <a:spcBef>
                          <a:spcPts val="640"/>
                        </a:spcBef>
                      </a:pPr>
                      <a:r>
                        <a:rPr lang="en-US" sz="2400" dirty="0">
                          <a:solidFill>
                            <a:srgbClr val="FFFFFF"/>
                          </a:solidFill>
                          <a:latin typeface="Arial"/>
                          <a:cs typeface="Arial"/>
                        </a:rPr>
                        <a:t>Yes</a:t>
                      </a:r>
                      <a:endParaRPr sz="2400" dirty="0">
                        <a:latin typeface="Arial"/>
                        <a:cs typeface="Arial"/>
                      </a:endParaRPr>
                    </a:p>
                  </a:txBody>
                  <a:tcPr marL="0" marR="0" marT="81280" marB="0"/>
                </a:tc>
                <a:tc>
                  <a:txBody>
                    <a:bodyPr/>
                    <a:lstStyle/>
                    <a:p>
                      <a:pPr>
                        <a:lnSpc>
                          <a:spcPct val="100000"/>
                        </a:lnSpc>
                      </a:pPr>
                      <a:endParaRPr sz="2200">
                        <a:latin typeface="Times New Roman"/>
                        <a:cs typeface="Times New Roman"/>
                      </a:endParaRPr>
                    </a:p>
                  </a:txBody>
                  <a:tcPr marL="0" marR="0" marT="0" marB="0"/>
                </a:tc>
                <a:tc>
                  <a:txBody>
                    <a:bodyPr/>
                    <a:lstStyle/>
                    <a:p>
                      <a:pPr>
                        <a:lnSpc>
                          <a:spcPct val="100000"/>
                        </a:lnSpc>
                      </a:pPr>
                      <a:endParaRPr sz="2200">
                        <a:latin typeface="Times New Roman"/>
                        <a:cs typeface="Times New Roman"/>
                      </a:endParaRPr>
                    </a:p>
                  </a:txBody>
                  <a:tcPr marL="0" marR="0" marT="0" marB="0"/>
                </a:tc>
                <a:extLst>
                  <a:ext uri="{0D108BD9-81ED-4DB2-BD59-A6C34878D82A}">
                    <a16:rowId xmlns:a16="http://schemas.microsoft.com/office/drawing/2014/main" val="10003"/>
                  </a:ext>
                </a:extLst>
              </a:tr>
              <a:tr h="541655">
                <a:tc>
                  <a:txBody>
                    <a:bodyPr/>
                    <a:lstStyle/>
                    <a:p>
                      <a:pPr>
                        <a:lnSpc>
                          <a:spcPct val="100000"/>
                        </a:lnSpc>
                      </a:pPr>
                      <a:endParaRPr sz="2200" dirty="0">
                        <a:latin typeface="Times New Roman"/>
                        <a:cs typeface="Times New Roman"/>
                      </a:endParaRPr>
                    </a:p>
                  </a:txBody>
                  <a:tcPr marL="0" marR="0" marT="0" marB="0">
                    <a:solidFill>
                      <a:srgbClr val="000000">
                        <a:alpha val="19999"/>
                      </a:srgbClr>
                    </a:solidFill>
                  </a:tcPr>
                </a:tc>
                <a:tc>
                  <a:txBody>
                    <a:bodyPr/>
                    <a:lstStyle/>
                    <a:p>
                      <a:pPr marL="24765" algn="ctr">
                        <a:lnSpc>
                          <a:spcPct val="100000"/>
                        </a:lnSpc>
                        <a:spcBef>
                          <a:spcPts val="640"/>
                        </a:spcBef>
                      </a:pPr>
                      <a:r>
                        <a:rPr lang="en-US" sz="2400" dirty="0">
                          <a:solidFill>
                            <a:srgbClr val="A6A6A6"/>
                          </a:solidFill>
                          <a:latin typeface="Arial"/>
                          <a:cs typeface="Arial"/>
                        </a:rPr>
                        <a:t>Yes</a:t>
                      </a:r>
                      <a:endParaRPr sz="2400" dirty="0">
                        <a:latin typeface="Arial"/>
                        <a:cs typeface="Arial"/>
                      </a:endParaRPr>
                    </a:p>
                  </a:txBody>
                  <a:tcPr marL="0" marR="0" marT="81280" marB="0">
                    <a:solidFill>
                      <a:srgbClr val="000000">
                        <a:alpha val="19999"/>
                      </a:srgbClr>
                    </a:solidFill>
                  </a:tcPr>
                </a:tc>
                <a:tc>
                  <a:txBody>
                    <a:bodyPr/>
                    <a:lstStyle/>
                    <a:p>
                      <a:pPr>
                        <a:lnSpc>
                          <a:spcPct val="100000"/>
                        </a:lnSpc>
                      </a:pPr>
                      <a:endParaRPr sz="2200">
                        <a:latin typeface="Times New Roman"/>
                        <a:cs typeface="Times New Roman"/>
                      </a:endParaRPr>
                    </a:p>
                  </a:txBody>
                  <a:tcPr marL="0" marR="0" marT="0" marB="0">
                    <a:solidFill>
                      <a:srgbClr val="000000">
                        <a:alpha val="19999"/>
                      </a:srgbClr>
                    </a:solidFill>
                  </a:tcPr>
                </a:tc>
                <a:extLst>
                  <a:ext uri="{0D108BD9-81ED-4DB2-BD59-A6C34878D82A}">
                    <a16:rowId xmlns:a16="http://schemas.microsoft.com/office/drawing/2014/main" val="10004"/>
                  </a:ext>
                </a:extLst>
              </a:tr>
              <a:tr h="541655">
                <a:tc>
                  <a:txBody>
                    <a:bodyPr/>
                    <a:lstStyle/>
                    <a:p>
                      <a:pPr>
                        <a:lnSpc>
                          <a:spcPct val="100000"/>
                        </a:lnSpc>
                      </a:pPr>
                      <a:endParaRPr sz="2200">
                        <a:latin typeface="Times New Roman"/>
                        <a:cs typeface="Times New Roman"/>
                      </a:endParaRPr>
                    </a:p>
                  </a:txBody>
                  <a:tcPr marL="0" marR="0" marT="0" marB="0"/>
                </a:tc>
                <a:tc>
                  <a:txBody>
                    <a:bodyPr/>
                    <a:lstStyle/>
                    <a:p>
                      <a:pPr marL="24765" algn="ctr">
                        <a:lnSpc>
                          <a:spcPct val="100000"/>
                        </a:lnSpc>
                        <a:spcBef>
                          <a:spcPts val="640"/>
                        </a:spcBef>
                      </a:pPr>
                      <a:r>
                        <a:rPr lang="en-US" sz="2400" dirty="0">
                          <a:solidFill>
                            <a:srgbClr val="A6A6A6"/>
                          </a:solidFill>
                          <a:latin typeface="Arial"/>
                          <a:cs typeface="Arial"/>
                        </a:rPr>
                        <a:t>Yes</a:t>
                      </a:r>
                    </a:p>
                  </a:txBody>
                  <a:tcPr marL="0" marR="0" marT="81280" marB="0"/>
                </a:tc>
                <a:tc>
                  <a:txBody>
                    <a:bodyPr/>
                    <a:lstStyle/>
                    <a:p>
                      <a:pPr>
                        <a:lnSpc>
                          <a:spcPct val="100000"/>
                        </a:lnSpc>
                      </a:pPr>
                      <a:endParaRPr sz="2200">
                        <a:latin typeface="Times New Roman"/>
                        <a:cs typeface="Times New Roman"/>
                      </a:endParaRPr>
                    </a:p>
                  </a:txBody>
                  <a:tcPr marL="0" marR="0" marT="0" marB="0"/>
                </a:tc>
                <a:extLst>
                  <a:ext uri="{0D108BD9-81ED-4DB2-BD59-A6C34878D82A}">
                    <a16:rowId xmlns:a16="http://schemas.microsoft.com/office/drawing/2014/main" val="10005"/>
                  </a:ext>
                </a:extLst>
              </a:tr>
              <a:tr h="541655">
                <a:tc>
                  <a:txBody>
                    <a:bodyPr/>
                    <a:lstStyle/>
                    <a:p>
                      <a:pPr>
                        <a:lnSpc>
                          <a:spcPct val="100000"/>
                        </a:lnSpc>
                      </a:pPr>
                      <a:endParaRPr sz="2200">
                        <a:latin typeface="Times New Roman"/>
                        <a:cs typeface="Times New Roman"/>
                      </a:endParaRPr>
                    </a:p>
                  </a:txBody>
                  <a:tcPr marL="0" marR="0" marT="0" marB="0">
                    <a:solidFill>
                      <a:srgbClr val="000000">
                        <a:alpha val="19999"/>
                      </a:srgbClr>
                    </a:solidFill>
                  </a:tcPr>
                </a:tc>
                <a:tc>
                  <a:txBody>
                    <a:bodyPr/>
                    <a:lstStyle/>
                    <a:p>
                      <a:pPr>
                        <a:lnSpc>
                          <a:spcPct val="100000"/>
                        </a:lnSpc>
                      </a:pPr>
                      <a:endParaRPr sz="2200">
                        <a:latin typeface="Times New Roman"/>
                        <a:cs typeface="Times New Roman"/>
                      </a:endParaRPr>
                    </a:p>
                  </a:txBody>
                  <a:tcPr marL="0" marR="0" marT="0" marB="0">
                    <a:solidFill>
                      <a:srgbClr val="000000">
                        <a:alpha val="19999"/>
                      </a:srgbClr>
                    </a:solidFill>
                  </a:tcPr>
                </a:tc>
                <a:tc>
                  <a:txBody>
                    <a:bodyPr/>
                    <a:lstStyle/>
                    <a:p>
                      <a:pPr marL="27305" algn="ctr">
                        <a:lnSpc>
                          <a:spcPct val="100000"/>
                        </a:lnSpc>
                        <a:spcBef>
                          <a:spcPts val="645"/>
                        </a:spcBef>
                      </a:pPr>
                      <a:r>
                        <a:rPr lang="en-US" sz="2400" dirty="0">
                          <a:solidFill>
                            <a:srgbClr val="7E7E7E"/>
                          </a:solidFill>
                          <a:latin typeface="Arial"/>
                          <a:cs typeface="Arial"/>
                        </a:rPr>
                        <a:t>Yes</a:t>
                      </a:r>
                    </a:p>
                  </a:txBody>
                  <a:tcPr marL="0" marR="0" marT="81915" marB="0">
                    <a:solidFill>
                      <a:srgbClr val="000000">
                        <a:alpha val="19999"/>
                      </a:srgbClr>
                    </a:solidFill>
                  </a:tcPr>
                </a:tc>
                <a:extLst>
                  <a:ext uri="{0D108BD9-81ED-4DB2-BD59-A6C34878D82A}">
                    <a16:rowId xmlns:a16="http://schemas.microsoft.com/office/drawing/2014/main" val="10006"/>
                  </a:ext>
                </a:extLst>
              </a:tr>
              <a:tr h="541655">
                <a:tc>
                  <a:txBody>
                    <a:bodyPr/>
                    <a:lstStyle/>
                    <a:p>
                      <a:pPr>
                        <a:lnSpc>
                          <a:spcPct val="100000"/>
                        </a:lnSpc>
                      </a:pPr>
                      <a:endParaRPr sz="2200">
                        <a:latin typeface="Times New Roman"/>
                        <a:cs typeface="Times New Roman"/>
                      </a:endParaRPr>
                    </a:p>
                  </a:txBody>
                  <a:tcPr marL="0" marR="0" marT="0" marB="0">
                    <a:lnB w="12700">
                      <a:solidFill>
                        <a:srgbClr val="000000"/>
                      </a:solidFill>
                      <a:prstDash val="solid"/>
                    </a:lnB>
                  </a:tcPr>
                </a:tc>
                <a:tc>
                  <a:txBody>
                    <a:bodyPr/>
                    <a:lstStyle/>
                    <a:p>
                      <a:pPr marL="24765" algn="ctr">
                        <a:lnSpc>
                          <a:spcPct val="100000"/>
                        </a:lnSpc>
                        <a:spcBef>
                          <a:spcPts val="640"/>
                        </a:spcBef>
                      </a:pPr>
                      <a:r>
                        <a:rPr lang="en-US" sz="2400" dirty="0">
                          <a:solidFill>
                            <a:srgbClr val="A6A6A6"/>
                          </a:solidFill>
                          <a:latin typeface="Arial"/>
                          <a:cs typeface="Arial"/>
                        </a:rPr>
                        <a:t>Yes</a:t>
                      </a:r>
                      <a:endParaRPr sz="2400" dirty="0">
                        <a:latin typeface="Arial"/>
                        <a:cs typeface="Arial"/>
                      </a:endParaRPr>
                    </a:p>
                  </a:txBody>
                  <a:tcPr marL="0" marR="0" marT="81280" marB="0">
                    <a:lnB w="12700">
                      <a:solidFill>
                        <a:srgbClr val="000000"/>
                      </a:solidFill>
                      <a:prstDash val="solid"/>
                    </a:lnB>
                  </a:tcPr>
                </a:tc>
                <a:tc>
                  <a:txBody>
                    <a:bodyPr/>
                    <a:lstStyle/>
                    <a:p>
                      <a:pPr>
                        <a:lnSpc>
                          <a:spcPct val="100000"/>
                        </a:lnSpc>
                      </a:pPr>
                      <a:endParaRPr sz="2200" dirty="0">
                        <a:latin typeface="Times New Roman"/>
                        <a:cs typeface="Times New Roman"/>
                      </a:endParaRPr>
                    </a:p>
                  </a:txBody>
                  <a:tcPr marL="0" marR="0" marT="0" marB="0">
                    <a:lnB w="12700">
                      <a:solidFill>
                        <a:srgbClr val="000000"/>
                      </a:solidFill>
                      <a:prstDash val="solid"/>
                    </a:lnB>
                  </a:tcPr>
                </a:tc>
                <a:extLst>
                  <a:ext uri="{0D108BD9-81ED-4DB2-BD59-A6C34878D82A}">
                    <a16:rowId xmlns:a16="http://schemas.microsoft.com/office/drawing/2014/main" val="10007"/>
                  </a:ext>
                </a:extLst>
              </a:tr>
            </a:tbl>
          </a:graphicData>
        </a:graphic>
      </p:graphicFrame>
      <p:sp>
        <p:nvSpPr>
          <p:cNvPr id="14" name="object 8"/>
          <p:cNvSpPr txBox="1"/>
          <p:nvPr/>
        </p:nvSpPr>
        <p:spPr>
          <a:xfrm>
            <a:off x="11463019" y="6267399"/>
            <a:ext cx="153035" cy="299720"/>
          </a:xfrm>
          <a:prstGeom prst="rect">
            <a:avLst/>
          </a:prstGeom>
        </p:spPr>
        <p:txBody>
          <a:bodyPr vert="horz" wrap="square" lIns="0" tIns="12700" rIns="0" bIns="0" rtlCol="0">
            <a:spAutoFit/>
          </a:bodyPr>
          <a:lstStyle/>
          <a:p>
            <a:pPr marL="12700">
              <a:lnSpc>
                <a:spcPct val="100000"/>
              </a:lnSpc>
              <a:spcBef>
                <a:spcPts val="100"/>
              </a:spcBef>
            </a:pPr>
            <a:r>
              <a:rPr lang="ru-RU" sz="1800" dirty="0">
                <a:solidFill>
                  <a:schemeClr val="bg1"/>
                </a:solidFill>
                <a:latin typeface="Arial"/>
                <a:cs typeface="Arial"/>
              </a:rPr>
              <a:t>9</a:t>
            </a:r>
            <a:endParaRPr sz="1800" dirty="0">
              <a:solidFill>
                <a:schemeClr val="bg1"/>
              </a:solidFill>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 2"/>
          <p:cNvSpPr txBox="1"/>
          <p:nvPr/>
        </p:nvSpPr>
        <p:spPr>
          <a:xfrm>
            <a:off x="6105271" y="3614165"/>
            <a:ext cx="5313045" cy="1674817"/>
          </a:xfrm>
          <a:prstGeom prst="rect">
            <a:avLst/>
          </a:prstGeom>
        </p:spPr>
        <p:txBody>
          <a:bodyPr vert="horz" wrap="square" lIns="0" tIns="12700" rIns="0" bIns="0" rtlCol="0">
            <a:spAutoFit/>
          </a:bodyPr>
          <a:lstStyle/>
          <a:p>
            <a:pPr marL="12700">
              <a:lnSpc>
                <a:spcPct val="100000"/>
              </a:lnSpc>
              <a:spcBef>
                <a:spcPts val="100"/>
              </a:spcBef>
            </a:pPr>
            <a:r>
              <a:rPr lang="en-US" sz="3600" b="1" dirty="0">
                <a:latin typeface="Arial" panose="020B0604020202020204" pitchFamily="34" charset="0"/>
                <a:cs typeface="Arial" panose="020B0604020202020204" pitchFamily="34" charset="0"/>
              </a:rPr>
              <a:t>Become a part</a:t>
            </a:r>
            <a:br>
              <a:rPr lang="en-US" sz="3600" b="1" dirty="0">
                <a:latin typeface="Arial" panose="020B0604020202020204" pitchFamily="34" charset="0"/>
                <a:cs typeface="Arial" panose="020B0604020202020204" pitchFamily="34" charset="0"/>
              </a:rPr>
            </a:br>
            <a:r>
              <a:rPr lang="en-US" sz="3600" b="1" dirty="0">
                <a:latin typeface="Arial" panose="020B0604020202020204" pitchFamily="34" charset="0"/>
                <a:cs typeface="Arial" panose="020B0604020202020204" pitchFamily="34" charset="0"/>
              </a:rPr>
              <a:t>of decentralized future together with DEEX!</a:t>
            </a:r>
            <a:endParaRPr sz="3600" b="1" dirty="0">
              <a:latin typeface="Arial" panose="020B0604020202020204" pitchFamily="34" charset="0"/>
              <a:cs typeface="Arial" panose="020B0604020202020204" pitchFamily="34" charset="0"/>
            </a:endParaRPr>
          </a:p>
        </p:txBody>
      </p:sp>
      <p:sp>
        <p:nvSpPr>
          <p:cNvPr id="3" name="object 3"/>
          <p:cNvSpPr/>
          <p:nvPr/>
        </p:nvSpPr>
        <p:spPr>
          <a:xfrm>
            <a:off x="0" y="3225421"/>
            <a:ext cx="5402071" cy="3632575"/>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75043" y="372490"/>
            <a:ext cx="1616456" cy="319659"/>
          </a:xfrm>
          <a:prstGeom prst="rect">
            <a:avLst/>
          </a:prstGeom>
          <a:blipFill>
            <a:blip r:embed="rId4" cstate="print"/>
            <a:stretch>
              <a:fillRect/>
            </a:stretch>
          </a:blipFill>
        </p:spPr>
        <p:txBody>
          <a:bodyPr wrap="square" lIns="0" tIns="0" rIns="0" bIns="0" rtlCol="0"/>
          <a:lstStyle/>
          <a:p>
            <a:endParaRPr/>
          </a:p>
        </p:txBody>
      </p:sp>
      <p:sp>
        <p:nvSpPr>
          <p:cNvPr id="5" name="object 5"/>
          <p:cNvSpPr txBox="1"/>
          <p:nvPr/>
        </p:nvSpPr>
        <p:spPr>
          <a:xfrm>
            <a:off x="6076950" y="6298793"/>
            <a:ext cx="3644265" cy="208279"/>
          </a:xfrm>
          <a:prstGeom prst="rect">
            <a:avLst/>
          </a:prstGeom>
        </p:spPr>
        <p:txBody>
          <a:bodyPr vert="horz" wrap="square" lIns="0" tIns="12700" rIns="0" bIns="0" rtlCol="0">
            <a:spAutoFit/>
          </a:bodyPr>
          <a:lstStyle/>
          <a:p>
            <a:pPr marL="12700">
              <a:lnSpc>
                <a:spcPct val="100000"/>
              </a:lnSpc>
              <a:spcBef>
                <a:spcPts val="100"/>
              </a:spcBef>
            </a:pPr>
            <a:r>
              <a:rPr sz="1200" spc="-5" dirty="0">
                <a:latin typeface="Arial"/>
                <a:cs typeface="Arial"/>
              </a:rPr>
              <a:t>Copyright </a:t>
            </a:r>
            <a:r>
              <a:rPr sz="1200" dirty="0">
                <a:latin typeface="Arial"/>
                <a:cs typeface="Arial"/>
              </a:rPr>
              <a:t>© </a:t>
            </a:r>
            <a:r>
              <a:rPr sz="1200" spc="-5" dirty="0">
                <a:latin typeface="Arial"/>
                <a:cs typeface="Arial"/>
              </a:rPr>
              <a:t>2018 </a:t>
            </a:r>
            <a:r>
              <a:rPr sz="1200" u="sng" spc="-5" dirty="0">
                <a:solidFill>
                  <a:srgbClr val="DD2133"/>
                </a:solidFill>
                <a:uFill>
                  <a:solidFill>
                    <a:srgbClr val="DD2133"/>
                  </a:solidFill>
                </a:uFill>
                <a:latin typeface="Arial"/>
                <a:cs typeface="Arial"/>
              </a:rPr>
              <a:t>Deex.exchange</a:t>
            </a:r>
            <a:r>
              <a:rPr sz="1200" spc="-5" dirty="0">
                <a:solidFill>
                  <a:srgbClr val="DD2133"/>
                </a:solidFill>
                <a:latin typeface="Arial"/>
                <a:cs typeface="Arial"/>
              </a:rPr>
              <a:t>. </a:t>
            </a:r>
            <a:r>
              <a:rPr sz="1200" spc="-5" dirty="0">
                <a:latin typeface="Arial"/>
                <a:cs typeface="Arial"/>
              </a:rPr>
              <a:t>All rights</a:t>
            </a:r>
            <a:r>
              <a:rPr sz="1200" spc="-105" dirty="0">
                <a:latin typeface="Arial"/>
                <a:cs typeface="Arial"/>
              </a:rPr>
              <a:t> </a:t>
            </a:r>
            <a:r>
              <a:rPr sz="1200" spc="-5" dirty="0">
                <a:latin typeface="Arial"/>
                <a:cs typeface="Arial"/>
              </a:rPr>
              <a:t>reserved.</a:t>
            </a:r>
            <a:endParaRPr sz="1200">
              <a:latin typeface="Arial"/>
              <a:cs typeface="Arial"/>
            </a:endParaRPr>
          </a:p>
        </p:txBody>
      </p:sp>
      <p:sp>
        <p:nvSpPr>
          <p:cNvPr id="6" name="object 6"/>
          <p:cNvSpPr txBox="1"/>
          <p:nvPr/>
        </p:nvSpPr>
        <p:spPr>
          <a:xfrm>
            <a:off x="6105271" y="1343101"/>
            <a:ext cx="2889250" cy="1505540"/>
          </a:xfrm>
          <a:prstGeom prst="rect">
            <a:avLst/>
          </a:prstGeom>
        </p:spPr>
        <p:txBody>
          <a:bodyPr vert="horz" wrap="square" lIns="0" tIns="12700" rIns="0" bIns="0" rtlCol="0">
            <a:spAutoFit/>
          </a:bodyPr>
          <a:lstStyle/>
          <a:p>
            <a:pPr marL="12700">
              <a:lnSpc>
                <a:spcPct val="100000"/>
              </a:lnSpc>
              <a:spcBef>
                <a:spcPts val="100"/>
              </a:spcBef>
            </a:pPr>
            <a:r>
              <a:rPr lang="en-US" sz="2400" spc="-5" dirty="0">
                <a:latin typeface="Arial"/>
                <a:cs typeface="Arial"/>
              </a:rPr>
              <a:t>Contacts</a:t>
            </a:r>
            <a:r>
              <a:rPr sz="2400" spc="-5" dirty="0">
                <a:latin typeface="Arial"/>
                <a:cs typeface="Arial"/>
              </a:rPr>
              <a:t>:</a:t>
            </a:r>
            <a:endParaRPr sz="2400" dirty="0">
              <a:latin typeface="Arial"/>
              <a:cs typeface="Arial"/>
            </a:endParaRPr>
          </a:p>
          <a:p>
            <a:pPr>
              <a:lnSpc>
                <a:spcPct val="100000"/>
              </a:lnSpc>
              <a:spcBef>
                <a:spcPts val="5"/>
              </a:spcBef>
            </a:pPr>
            <a:endParaRPr sz="2500" dirty="0">
              <a:latin typeface="Times New Roman"/>
              <a:cs typeface="Times New Roman"/>
            </a:endParaRPr>
          </a:p>
          <a:p>
            <a:pPr marL="12700" marR="5080">
              <a:lnSpc>
                <a:spcPct val="100000"/>
              </a:lnSpc>
            </a:pPr>
            <a:r>
              <a:rPr sz="2400" u="heavy" spc="-15" dirty="0">
                <a:solidFill>
                  <a:srgbClr val="DD2133"/>
                </a:solidFill>
                <a:uFill>
                  <a:solidFill>
                    <a:srgbClr val="DD2133"/>
                  </a:solidFill>
                </a:uFill>
                <a:latin typeface="Arial"/>
                <a:cs typeface="Arial"/>
                <a:hlinkClick r:id="rId5"/>
              </a:rPr>
              <a:t>www.deex.exchange </a:t>
            </a:r>
            <a:r>
              <a:rPr sz="2400" spc="-15" dirty="0">
                <a:solidFill>
                  <a:srgbClr val="DD2133"/>
                </a:solidFill>
                <a:latin typeface="Arial"/>
                <a:cs typeface="Arial"/>
              </a:rPr>
              <a:t> </a:t>
            </a:r>
            <a:r>
              <a:rPr sz="2400" u="heavy" spc="-5" dirty="0">
                <a:solidFill>
                  <a:srgbClr val="DD2133"/>
                </a:solidFill>
                <a:uFill>
                  <a:solidFill>
                    <a:srgbClr val="DD2133"/>
                  </a:solidFill>
                </a:uFill>
                <a:latin typeface="Arial"/>
                <a:cs typeface="Arial"/>
                <a:hlinkClick r:id="rId6"/>
              </a:rPr>
              <a:t>i</a:t>
            </a:r>
            <a:r>
              <a:rPr sz="2400" u="heavy" spc="-15" dirty="0">
                <a:solidFill>
                  <a:srgbClr val="DD2133"/>
                </a:solidFill>
                <a:uFill>
                  <a:solidFill>
                    <a:srgbClr val="DD2133"/>
                  </a:solidFill>
                </a:uFill>
                <a:latin typeface="Arial"/>
                <a:cs typeface="Arial"/>
                <a:hlinkClick r:id="rId6"/>
              </a:rPr>
              <a:t>n</a:t>
            </a:r>
            <a:r>
              <a:rPr sz="2400" u="heavy" spc="-5" dirty="0">
                <a:solidFill>
                  <a:srgbClr val="DD2133"/>
                </a:solidFill>
                <a:uFill>
                  <a:solidFill>
                    <a:srgbClr val="DD2133"/>
                  </a:solidFill>
                </a:uFill>
                <a:latin typeface="Arial"/>
                <a:cs typeface="Arial"/>
                <a:hlinkClick r:id="rId6"/>
              </a:rPr>
              <a:t>fo@dee</a:t>
            </a:r>
            <a:r>
              <a:rPr sz="2400" u="heavy" spc="-25" dirty="0">
                <a:solidFill>
                  <a:srgbClr val="DD2133"/>
                </a:solidFill>
                <a:uFill>
                  <a:solidFill>
                    <a:srgbClr val="DD2133"/>
                  </a:solidFill>
                </a:uFill>
                <a:latin typeface="Arial"/>
                <a:cs typeface="Arial"/>
                <a:hlinkClick r:id="rId6"/>
              </a:rPr>
              <a:t>x</a:t>
            </a:r>
            <a:r>
              <a:rPr sz="2400" u="heavy" dirty="0">
                <a:solidFill>
                  <a:srgbClr val="DD2133"/>
                </a:solidFill>
                <a:uFill>
                  <a:solidFill>
                    <a:srgbClr val="DD2133"/>
                  </a:solidFill>
                </a:uFill>
                <a:latin typeface="Arial"/>
                <a:cs typeface="Arial"/>
                <a:hlinkClick r:id="rId6"/>
              </a:rPr>
              <a:t>.e</a:t>
            </a:r>
            <a:r>
              <a:rPr sz="2400" u="heavy" spc="-10" dirty="0">
                <a:solidFill>
                  <a:srgbClr val="DD2133"/>
                </a:solidFill>
                <a:uFill>
                  <a:solidFill>
                    <a:srgbClr val="DD2133"/>
                  </a:solidFill>
                </a:uFill>
                <a:latin typeface="Arial"/>
                <a:cs typeface="Arial"/>
                <a:hlinkClick r:id="rId6"/>
              </a:rPr>
              <a:t>x</a:t>
            </a:r>
            <a:r>
              <a:rPr sz="2400" u="heavy" spc="-5" dirty="0">
                <a:solidFill>
                  <a:srgbClr val="DD2133"/>
                </a:solidFill>
                <a:uFill>
                  <a:solidFill>
                    <a:srgbClr val="DD2133"/>
                  </a:solidFill>
                </a:uFill>
                <a:latin typeface="Arial"/>
                <a:cs typeface="Arial"/>
                <a:hlinkClick r:id="rId6"/>
              </a:rPr>
              <a:t>change</a:t>
            </a:r>
            <a:endParaRPr sz="2400" dirty="0">
              <a:latin typeface="Arial"/>
              <a:cs typeface="Arial"/>
            </a:endParaRPr>
          </a:p>
        </p:txBody>
      </p:sp>
      <p:sp>
        <p:nvSpPr>
          <p:cNvPr id="7" name="object 7"/>
          <p:cNvSpPr txBox="1"/>
          <p:nvPr/>
        </p:nvSpPr>
        <p:spPr>
          <a:xfrm>
            <a:off x="11307826" y="6267399"/>
            <a:ext cx="279400" cy="299720"/>
          </a:xfrm>
          <a:prstGeom prst="rect">
            <a:avLst/>
          </a:prstGeom>
        </p:spPr>
        <p:txBody>
          <a:bodyPr vert="horz" wrap="square" lIns="0" tIns="12700" rIns="0" bIns="0" rtlCol="0">
            <a:spAutoFit/>
          </a:bodyPr>
          <a:lstStyle/>
          <a:p>
            <a:pPr marL="12700">
              <a:lnSpc>
                <a:spcPct val="100000"/>
              </a:lnSpc>
              <a:spcBef>
                <a:spcPts val="100"/>
              </a:spcBef>
            </a:pPr>
            <a:r>
              <a:rPr sz="1800" b="1" spc="-10" dirty="0">
                <a:solidFill>
                  <a:srgbClr val="202020"/>
                </a:solidFill>
                <a:latin typeface="Arial"/>
                <a:cs typeface="Arial"/>
              </a:rPr>
              <a:t>1</a:t>
            </a:r>
            <a:r>
              <a:rPr lang="ru-RU" b="1" spc="-5" dirty="0">
                <a:solidFill>
                  <a:srgbClr val="202020"/>
                </a:solidFill>
                <a:latin typeface="Arial"/>
                <a:cs typeface="Arial"/>
              </a:rPr>
              <a:t>0</a:t>
            </a:r>
            <a:endParaRPr sz="1800" dirty="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 2"/>
          <p:cNvSpPr txBox="1"/>
          <p:nvPr/>
        </p:nvSpPr>
        <p:spPr>
          <a:xfrm>
            <a:off x="466750" y="1414094"/>
            <a:ext cx="7556500"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202020"/>
                </a:solidFill>
                <a:latin typeface="Arial"/>
                <a:cs typeface="Arial"/>
              </a:rPr>
              <a:t>1. </a:t>
            </a:r>
            <a:r>
              <a:rPr lang="ru-RU" sz="3200" b="1" dirty="0" err="1">
                <a:latin typeface="Arial" panose="020B0604020202020204" pitchFamily="34" charset="0"/>
                <a:cs typeface="Arial" panose="020B0604020202020204" pitchFamily="34" charset="0"/>
              </a:rPr>
              <a:t>Workable</a:t>
            </a:r>
            <a:r>
              <a:rPr lang="ru-RU" sz="3200" b="1" dirty="0">
                <a:latin typeface="Arial" panose="020B0604020202020204" pitchFamily="34" charset="0"/>
                <a:cs typeface="Arial" panose="020B0604020202020204" pitchFamily="34" charset="0"/>
              </a:rPr>
              <a:t>, </a:t>
            </a:r>
            <a:r>
              <a:rPr lang="ru-RU" sz="3200" b="1" dirty="0" err="1">
                <a:latin typeface="Arial" panose="020B0604020202020204" pitchFamily="34" charset="0"/>
                <a:cs typeface="Arial" panose="020B0604020202020204" pitchFamily="34" charset="0"/>
              </a:rPr>
              <a:t>Scalable</a:t>
            </a:r>
            <a:r>
              <a:rPr lang="ru-RU" sz="3200" b="1" dirty="0">
                <a:latin typeface="Arial" panose="020B0604020202020204" pitchFamily="34" charset="0"/>
                <a:cs typeface="Arial" panose="020B0604020202020204" pitchFamily="34" charset="0"/>
              </a:rPr>
              <a:t> </a:t>
            </a:r>
            <a:r>
              <a:rPr lang="ru-RU" sz="3200" b="1" dirty="0" err="1">
                <a:latin typeface="Arial" panose="020B0604020202020204" pitchFamily="34" charset="0"/>
                <a:cs typeface="Arial" panose="020B0604020202020204" pitchFamily="34" charset="0"/>
              </a:rPr>
              <a:t>Business</a:t>
            </a:r>
            <a:endParaRPr sz="3200" dirty="0">
              <a:latin typeface="Arial" panose="020B0604020202020204" pitchFamily="34" charset="0"/>
              <a:cs typeface="Arial" panose="020B0604020202020204" pitchFamily="34" charset="0"/>
            </a:endParaRPr>
          </a:p>
        </p:txBody>
      </p:sp>
      <p:sp>
        <p:nvSpPr>
          <p:cNvPr id="3" name="object 3"/>
          <p:cNvSpPr/>
          <p:nvPr/>
        </p:nvSpPr>
        <p:spPr>
          <a:xfrm>
            <a:off x="485775" y="2010238"/>
            <a:ext cx="3384550" cy="0"/>
          </a:xfrm>
          <a:custGeom>
            <a:avLst/>
            <a:gdLst/>
            <a:ahLst/>
            <a:cxnLst/>
            <a:rect l="l" t="t" r="r" b="b"/>
            <a:pathLst>
              <a:path w="3384550">
                <a:moveTo>
                  <a:pt x="0" y="0"/>
                </a:moveTo>
                <a:lnTo>
                  <a:pt x="3384550" y="0"/>
                </a:lnTo>
              </a:path>
            </a:pathLst>
          </a:custGeom>
          <a:ln w="7200">
            <a:solidFill>
              <a:srgbClr val="DD2133"/>
            </a:solidFill>
          </a:ln>
        </p:spPr>
        <p:txBody>
          <a:bodyPr wrap="square" lIns="0" tIns="0" rIns="0" bIns="0" rtlCol="0"/>
          <a:lstStyle/>
          <a:p>
            <a:endParaRPr/>
          </a:p>
        </p:txBody>
      </p:sp>
      <p:sp>
        <p:nvSpPr>
          <p:cNvPr id="4" name="object 4"/>
          <p:cNvSpPr/>
          <p:nvPr/>
        </p:nvSpPr>
        <p:spPr>
          <a:xfrm>
            <a:off x="1411224" y="2010548"/>
            <a:ext cx="1412875" cy="0"/>
          </a:xfrm>
          <a:custGeom>
            <a:avLst/>
            <a:gdLst/>
            <a:ahLst/>
            <a:cxnLst/>
            <a:rect l="l" t="t" r="r" b="b"/>
            <a:pathLst>
              <a:path w="1412875">
                <a:moveTo>
                  <a:pt x="0" y="0"/>
                </a:moveTo>
                <a:lnTo>
                  <a:pt x="1412875" y="0"/>
                </a:lnTo>
              </a:path>
            </a:pathLst>
          </a:custGeom>
          <a:ln w="39599">
            <a:solidFill>
              <a:srgbClr val="DD2133"/>
            </a:solidFill>
          </a:ln>
        </p:spPr>
        <p:txBody>
          <a:bodyPr wrap="square" lIns="0" tIns="0" rIns="0" bIns="0" rtlCol="0"/>
          <a:lstStyle/>
          <a:p>
            <a:endParaRPr/>
          </a:p>
        </p:txBody>
      </p:sp>
      <p:sp>
        <p:nvSpPr>
          <p:cNvPr id="5" name="object 5"/>
          <p:cNvSpPr/>
          <p:nvPr/>
        </p:nvSpPr>
        <p:spPr>
          <a:xfrm>
            <a:off x="485775" y="2698579"/>
            <a:ext cx="288290" cy="0"/>
          </a:xfrm>
          <a:custGeom>
            <a:avLst/>
            <a:gdLst/>
            <a:ahLst/>
            <a:cxnLst/>
            <a:rect l="l" t="t" r="r" b="b"/>
            <a:pathLst>
              <a:path w="288290">
                <a:moveTo>
                  <a:pt x="0" y="0"/>
                </a:moveTo>
                <a:lnTo>
                  <a:pt x="287997" y="0"/>
                </a:lnTo>
              </a:path>
            </a:pathLst>
          </a:custGeom>
          <a:ln w="7200">
            <a:solidFill>
              <a:srgbClr val="DD2133"/>
            </a:solidFill>
          </a:ln>
        </p:spPr>
        <p:txBody>
          <a:bodyPr wrap="square" lIns="0" tIns="0" rIns="0" bIns="0" rtlCol="0"/>
          <a:lstStyle/>
          <a:p>
            <a:endParaRPr/>
          </a:p>
        </p:txBody>
      </p:sp>
      <p:sp>
        <p:nvSpPr>
          <p:cNvPr id="6" name="object 6"/>
          <p:cNvSpPr/>
          <p:nvPr/>
        </p:nvSpPr>
        <p:spPr>
          <a:xfrm>
            <a:off x="485775" y="3450037"/>
            <a:ext cx="288290" cy="0"/>
          </a:xfrm>
          <a:custGeom>
            <a:avLst/>
            <a:gdLst/>
            <a:ahLst/>
            <a:cxnLst/>
            <a:rect l="l" t="t" r="r" b="b"/>
            <a:pathLst>
              <a:path w="288290">
                <a:moveTo>
                  <a:pt x="0" y="0"/>
                </a:moveTo>
                <a:lnTo>
                  <a:pt x="287997" y="0"/>
                </a:lnTo>
              </a:path>
            </a:pathLst>
          </a:custGeom>
          <a:ln w="7200">
            <a:solidFill>
              <a:srgbClr val="DD2133"/>
            </a:solidFill>
          </a:ln>
        </p:spPr>
        <p:txBody>
          <a:bodyPr wrap="square" lIns="0" tIns="0" rIns="0" bIns="0" rtlCol="0"/>
          <a:lstStyle/>
          <a:p>
            <a:endParaRPr/>
          </a:p>
        </p:txBody>
      </p:sp>
      <p:sp>
        <p:nvSpPr>
          <p:cNvPr id="7" name="object 7"/>
          <p:cNvSpPr/>
          <p:nvPr/>
        </p:nvSpPr>
        <p:spPr>
          <a:xfrm>
            <a:off x="485775" y="3956132"/>
            <a:ext cx="288290" cy="0"/>
          </a:xfrm>
          <a:custGeom>
            <a:avLst/>
            <a:gdLst/>
            <a:ahLst/>
            <a:cxnLst/>
            <a:rect l="l" t="t" r="r" b="b"/>
            <a:pathLst>
              <a:path w="288290">
                <a:moveTo>
                  <a:pt x="0" y="0"/>
                </a:moveTo>
                <a:lnTo>
                  <a:pt x="287997" y="0"/>
                </a:lnTo>
              </a:path>
            </a:pathLst>
          </a:custGeom>
          <a:ln w="7200">
            <a:solidFill>
              <a:srgbClr val="DD2133"/>
            </a:solidFill>
          </a:ln>
        </p:spPr>
        <p:txBody>
          <a:bodyPr wrap="square" lIns="0" tIns="0" rIns="0" bIns="0" rtlCol="0"/>
          <a:lstStyle/>
          <a:p>
            <a:endParaRPr/>
          </a:p>
        </p:txBody>
      </p:sp>
      <p:sp>
        <p:nvSpPr>
          <p:cNvPr id="8" name="object 8"/>
          <p:cNvSpPr/>
          <p:nvPr/>
        </p:nvSpPr>
        <p:spPr>
          <a:xfrm>
            <a:off x="485775" y="4701242"/>
            <a:ext cx="288290" cy="0"/>
          </a:xfrm>
          <a:custGeom>
            <a:avLst/>
            <a:gdLst/>
            <a:ahLst/>
            <a:cxnLst/>
            <a:rect l="l" t="t" r="r" b="b"/>
            <a:pathLst>
              <a:path w="288290">
                <a:moveTo>
                  <a:pt x="0" y="0"/>
                </a:moveTo>
                <a:lnTo>
                  <a:pt x="287997" y="0"/>
                </a:lnTo>
              </a:path>
            </a:pathLst>
          </a:custGeom>
          <a:ln w="7200">
            <a:solidFill>
              <a:srgbClr val="DD2133"/>
            </a:solidFill>
          </a:ln>
        </p:spPr>
        <p:txBody>
          <a:bodyPr wrap="square" lIns="0" tIns="0" rIns="0" bIns="0" rtlCol="0"/>
          <a:lstStyle/>
          <a:p>
            <a:endParaRPr/>
          </a:p>
        </p:txBody>
      </p:sp>
      <p:sp>
        <p:nvSpPr>
          <p:cNvPr id="9" name="object 9"/>
          <p:cNvSpPr txBox="1"/>
          <p:nvPr/>
        </p:nvSpPr>
        <p:spPr>
          <a:xfrm>
            <a:off x="1097991" y="2552445"/>
            <a:ext cx="9855200" cy="2979662"/>
          </a:xfrm>
          <a:prstGeom prst="rect">
            <a:avLst/>
          </a:prstGeom>
        </p:spPr>
        <p:txBody>
          <a:bodyPr vert="horz" wrap="square" lIns="0" tIns="12065" rIns="0" bIns="0" rtlCol="0">
            <a:spAutoFit/>
          </a:bodyPr>
          <a:lstStyle/>
          <a:p>
            <a:pPr marL="12700" marR="828040">
              <a:lnSpc>
                <a:spcPct val="100000"/>
              </a:lnSpc>
              <a:spcBef>
                <a:spcPts val="95"/>
              </a:spcBef>
            </a:pPr>
            <a:r>
              <a:rPr lang="ru-RU" sz="1600" dirty="0" err="1">
                <a:latin typeface="Arial" panose="020B0604020202020204" pitchFamily="34" charset="0"/>
                <a:cs typeface="Arial" panose="020B0604020202020204" pitchFamily="34" charset="0"/>
              </a:rPr>
              <a:t>Cryptocurrency</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exchange</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with</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an</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unprecedented</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level</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of</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data</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protection</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providing</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access</a:t>
            </a:r>
            <a:r>
              <a:rPr lang="ru-RU" sz="1600" dirty="0">
                <a:latin typeface="Arial" panose="020B0604020202020204" pitchFamily="34" charset="0"/>
                <a:cs typeface="Arial" panose="020B0604020202020204" pitchFamily="34" charset="0"/>
              </a:rPr>
              <a:t/>
            </a:r>
            <a:br>
              <a:rPr lang="ru-RU" sz="1600" dirty="0">
                <a:latin typeface="Arial" panose="020B0604020202020204" pitchFamily="34" charset="0"/>
                <a:cs typeface="Arial" panose="020B0604020202020204" pitchFamily="34" charset="0"/>
              </a:rPr>
            </a:br>
            <a:r>
              <a:rPr lang="ru-RU" sz="1600" dirty="0" err="1">
                <a:latin typeface="Arial" panose="020B0604020202020204" pitchFamily="34" charset="0"/>
                <a:cs typeface="Arial" panose="020B0604020202020204" pitchFamily="34" charset="0"/>
              </a:rPr>
              <a:t>to</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trading</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both</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for</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market</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professionals</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and</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ordinary</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users</a:t>
            </a:r>
            <a:r>
              <a:rPr lang="ru-RU" sz="160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12700" marR="828040">
              <a:lnSpc>
                <a:spcPct val="100000"/>
              </a:lnSpc>
              <a:spcBef>
                <a:spcPts val="95"/>
              </a:spcBef>
            </a:pPr>
            <a:endParaRPr sz="1600" dirty="0">
              <a:latin typeface="Arial" panose="020B0604020202020204" pitchFamily="34" charset="0"/>
              <a:cs typeface="Arial" panose="020B0604020202020204" pitchFamily="34" charset="0"/>
            </a:endParaRPr>
          </a:p>
          <a:p>
            <a:pPr marL="12700">
              <a:lnSpc>
                <a:spcPct val="100000"/>
              </a:lnSpc>
            </a:pPr>
            <a:r>
              <a:rPr lang="ru-RU" sz="1600" dirty="0">
                <a:latin typeface="Arial" panose="020B0604020202020204" pitchFamily="34" charset="0"/>
                <a:cs typeface="Arial" panose="020B0604020202020204" pitchFamily="34" charset="0"/>
              </a:rPr>
              <a:t>A </a:t>
            </a:r>
            <a:r>
              <a:rPr lang="ru-RU" sz="1600" dirty="0" err="1">
                <a:latin typeface="Arial" panose="020B0604020202020204" pitchFamily="34" charset="0"/>
                <a:cs typeface="Arial" panose="020B0604020202020204" pitchFamily="34" charset="0"/>
              </a:rPr>
              <a:t>platform</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for</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the</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safe</a:t>
            </a:r>
            <a:r>
              <a:rPr lang="ru-RU" sz="1600" dirty="0">
                <a:latin typeface="Arial" panose="020B0604020202020204" pitchFamily="34" charset="0"/>
                <a:cs typeface="Arial" panose="020B0604020202020204" pitchFamily="34" charset="0"/>
              </a:rPr>
              <a:t> ICO </a:t>
            </a:r>
            <a:r>
              <a:rPr lang="ru-RU" sz="1600" dirty="0" err="1">
                <a:latin typeface="Arial" panose="020B0604020202020204" pitchFamily="34" charset="0"/>
                <a:cs typeface="Arial" panose="020B0604020202020204" pitchFamily="34" charset="0"/>
              </a:rPr>
              <a:t>conduct</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on</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the</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basis</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of</a:t>
            </a:r>
            <a:r>
              <a:rPr lang="ru-RU" sz="1600" dirty="0">
                <a:latin typeface="Arial" panose="020B0604020202020204" pitchFamily="34" charset="0"/>
                <a:cs typeface="Arial" panose="020B0604020202020204" pitchFamily="34" charset="0"/>
              </a:rPr>
              <a:t> a </a:t>
            </a:r>
            <a:r>
              <a:rPr lang="ru-RU" sz="1600" dirty="0" err="1">
                <a:latin typeface="Arial" panose="020B0604020202020204" pitchFamily="34" charset="0"/>
                <a:cs typeface="Arial" panose="020B0604020202020204" pitchFamily="34" charset="0"/>
              </a:rPr>
              <a:t>decentralized</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escrow</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from</a:t>
            </a:r>
            <a:r>
              <a:rPr lang="ru-RU" sz="1600" dirty="0">
                <a:latin typeface="Arial" panose="020B0604020202020204" pitchFamily="34" charset="0"/>
                <a:cs typeface="Arial" panose="020B0604020202020204" pitchFamily="34" charset="0"/>
              </a:rPr>
              <a:t> DESCROW.ORG;</a:t>
            </a:r>
            <a:endParaRPr lang="en-US" sz="1600" dirty="0">
              <a:latin typeface="Arial" panose="020B0604020202020204" pitchFamily="34" charset="0"/>
              <a:cs typeface="Arial" panose="020B0604020202020204" pitchFamily="34" charset="0"/>
            </a:endParaRPr>
          </a:p>
          <a:p>
            <a:pPr marL="12700">
              <a:lnSpc>
                <a:spcPct val="100000"/>
              </a:lnSpc>
            </a:pP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ru-RU" sz="1600" dirty="0" err="1">
                <a:latin typeface="Arial" panose="020B0604020202020204" pitchFamily="34" charset="0"/>
                <a:cs typeface="Arial" panose="020B0604020202020204" pitchFamily="34" charset="0"/>
              </a:rPr>
              <a:t>Transparent</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decentralized</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blockchain</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crypto</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Fund</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with</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the</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ability</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to</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issue</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tokens</a:t>
            </a:r>
            <a:r>
              <a:rPr lang="ru-RU" sz="1600" dirty="0">
                <a:latin typeface="Arial" panose="020B0604020202020204" pitchFamily="34" charset="0"/>
                <a:cs typeface="Arial" panose="020B0604020202020204" pitchFamily="34" charset="0"/>
              </a:rPr>
              <a:t/>
            </a:r>
            <a:br>
              <a:rPr lang="ru-RU" sz="1600" dirty="0">
                <a:latin typeface="Arial" panose="020B0604020202020204" pitchFamily="34" charset="0"/>
                <a:cs typeface="Arial" panose="020B0604020202020204" pitchFamily="34" charset="0"/>
              </a:rPr>
            </a:br>
            <a:r>
              <a:rPr lang="ru-RU" sz="1600" dirty="0" err="1">
                <a:latin typeface="Arial" panose="020B0604020202020204" pitchFamily="34" charset="0"/>
                <a:cs typeface="Arial" panose="020B0604020202020204" pitchFamily="34" charset="0"/>
              </a:rPr>
              <a:t>and</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automatically</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placing</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them</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it</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on</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stock</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exchanges</a:t>
            </a:r>
            <a:r>
              <a:rPr lang="ru-RU" sz="1600" dirty="0">
                <a:latin typeface="Arial" panose="020B0604020202020204" pitchFamily="34" charset="0"/>
                <a:cs typeface="Arial" panose="020B0604020202020204" pitchFamily="34" charset="0"/>
              </a:rPr>
              <a:t>;</a:t>
            </a:r>
            <a:br>
              <a:rPr lang="ru-RU"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ru-RU" sz="1600" dirty="0" err="1">
                <a:latin typeface="Arial" panose="020B0604020202020204" pitchFamily="34" charset="0"/>
                <a:cs typeface="Arial" panose="020B0604020202020204" pitchFamily="34" charset="0"/>
              </a:rPr>
              <a:t>Cryptocurrency</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debit</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cards</a:t>
            </a:r>
            <a:r>
              <a:rPr lang="ru-RU" sz="1600" dirty="0">
                <a:latin typeface="Arial" panose="020B0604020202020204" pitchFamily="34" charset="0"/>
                <a:cs typeface="Arial" panose="020B0604020202020204" pitchFamily="34" charset="0"/>
              </a:rPr>
              <a:t>;</a:t>
            </a:r>
            <a:br>
              <a:rPr lang="ru-RU"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ru-RU" sz="1600" dirty="0" err="1">
                <a:latin typeface="Arial" panose="020B0604020202020204" pitchFamily="34" charset="0"/>
                <a:cs typeface="Arial" panose="020B0604020202020204" pitchFamily="34" charset="0"/>
              </a:rPr>
              <a:t>Own</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agency</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network</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of</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crypto</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ATMs</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for</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the</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buying</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and</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sale</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cryptocurrency</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using</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fiat</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money</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with</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the</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ability</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to</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work</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with</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bank</a:t>
            </a:r>
            <a:r>
              <a:rPr lang="ru-RU" sz="1600" dirty="0">
                <a:latin typeface="Arial" panose="020B0604020202020204" pitchFamily="34" charset="0"/>
                <a:cs typeface="Arial" panose="020B0604020202020204" pitchFamily="34" charset="0"/>
              </a:rPr>
              <a:t> </a:t>
            </a:r>
            <a:r>
              <a:rPr lang="ru-RU" sz="1600" dirty="0" err="1">
                <a:latin typeface="Arial" panose="020B0604020202020204" pitchFamily="34" charset="0"/>
                <a:cs typeface="Arial" panose="020B0604020202020204" pitchFamily="34" charset="0"/>
              </a:rPr>
              <a:t>cards</a:t>
            </a:r>
            <a:r>
              <a:rPr lang="ru-RU" sz="1600" dirty="0">
                <a:latin typeface="Arial" panose="020B0604020202020204" pitchFamily="34" charset="0"/>
                <a:cs typeface="Arial" panose="020B0604020202020204" pitchFamily="34" charset="0"/>
              </a:rPr>
              <a:t>.</a:t>
            </a:r>
            <a:endParaRPr sz="1600" dirty="0">
              <a:latin typeface="Arial" panose="020B0604020202020204" pitchFamily="34" charset="0"/>
              <a:cs typeface="Arial" panose="020B0604020202020204" pitchFamily="34" charset="0"/>
            </a:endParaRPr>
          </a:p>
        </p:txBody>
      </p:sp>
      <p:sp>
        <p:nvSpPr>
          <p:cNvPr id="10" name="object 10"/>
          <p:cNvSpPr/>
          <p:nvPr/>
        </p:nvSpPr>
        <p:spPr>
          <a:xfrm>
            <a:off x="485775" y="5220163"/>
            <a:ext cx="288290" cy="0"/>
          </a:xfrm>
          <a:custGeom>
            <a:avLst/>
            <a:gdLst/>
            <a:ahLst/>
            <a:cxnLst/>
            <a:rect l="l" t="t" r="r" b="b"/>
            <a:pathLst>
              <a:path w="288290">
                <a:moveTo>
                  <a:pt x="0" y="0"/>
                </a:moveTo>
                <a:lnTo>
                  <a:pt x="287997" y="0"/>
                </a:lnTo>
              </a:path>
            </a:pathLst>
          </a:custGeom>
          <a:ln w="7200">
            <a:solidFill>
              <a:srgbClr val="DD2133"/>
            </a:solidFill>
          </a:ln>
        </p:spPr>
        <p:txBody>
          <a:bodyPr wrap="square" lIns="0" tIns="0" rIns="0" bIns="0" rtlCol="0"/>
          <a:lstStyle/>
          <a:p>
            <a:endParaRPr/>
          </a:p>
        </p:txBody>
      </p:sp>
      <p:sp>
        <p:nvSpPr>
          <p:cNvPr id="11" name="object 11"/>
          <p:cNvSpPr/>
          <p:nvPr/>
        </p:nvSpPr>
        <p:spPr>
          <a:xfrm>
            <a:off x="475195" y="371614"/>
            <a:ext cx="1616456" cy="319646"/>
          </a:xfrm>
          <a:prstGeom prst="rect">
            <a:avLst/>
          </a:prstGeom>
          <a:blipFill>
            <a:blip r:embed="rId3" cstate="print"/>
            <a:stretch>
              <a:fillRect/>
            </a:stretch>
          </a:blipFill>
        </p:spPr>
        <p:txBody>
          <a:bodyPr wrap="square" lIns="0" tIns="0" rIns="0" bIns="0" rtlCol="0"/>
          <a:lstStyle/>
          <a:p>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32384">
              <a:lnSpc>
                <a:spcPts val="2090"/>
              </a:lnSpc>
            </a:pPr>
            <a:r>
              <a:rPr spc="-5" dirty="0"/>
              <a:t>1</a:t>
            </a:r>
          </a:p>
        </p:txBody>
      </p:sp>
      <p:sp>
        <p:nvSpPr>
          <p:cNvPr id="14" name="object 14"/>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Copyright </a:t>
            </a:r>
            <a:r>
              <a:rPr dirty="0"/>
              <a:t>© 2018 </a:t>
            </a:r>
            <a:r>
              <a:rPr u="sng" spc="-5" dirty="0">
                <a:solidFill>
                  <a:srgbClr val="DD2133"/>
                </a:solidFill>
                <a:uFill>
                  <a:solidFill>
                    <a:srgbClr val="DD2133"/>
                  </a:solidFill>
                </a:uFill>
              </a:rPr>
              <a:t>Deex.exchange</a:t>
            </a:r>
            <a:r>
              <a:rPr spc="-5" dirty="0">
                <a:solidFill>
                  <a:srgbClr val="DD2133"/>
                </a:solidFill>
              </a:rPr>
              <a:t>. </a:t>
            </a:r>
            <a:r>
              <a:rPr spc="-5" dirty="0"/>
              <a:t>All rights</a:t>
            </a:r>
            <a:r>
              <a:rPr spc="-85" dirty="0"/>
              <a:t> </a:t>
            </a:r>
            <a:r>
              <a:rPr spc="-5" dirty="0"/>
              <a:t>reserved.</a:t>
            </a:r>
          </a:p>
        </p:txBody>
      </p:sp>
      <p:sp>
        <p:nvSpPr>
          <p:cNvPr id="17" name="object 5">
            <a:extLst>
              <a:ext uri="{FF2B5EF4-FFF2-40B4-BE49-F238E27FC236}">
                <a16:creationId xmlns:a16="http://schemas.microsoft.com/office/drawing/2014/main" id="{51BC293C-C37C-4CFC-942E-FABC08E38861}"/>
              </a:ext>
            </a:extLst>
          </p:cNvPr>
          <p:cNvSpPr txBox="1"/>
          <p:nvPr/>
        </p:nvSpPr>
        <p:spPr>
          <a:xfrm>
            <a:off x="2689098" y="394462"/>
            <a:ext cx="8244840" cy="321242"/>
          </a:xfrm>
          <a:prstGeom prst="rect">
            <a:avLst/>
          </a:prstGeom>
        </p:spPr>
        <p:txBody>
          <a:bodyPr vert="horz" wrap="square" lIns="0" tIns="13335" rIns="0" bIns="0" rtlCol="0">
            <a:spAutoFit/>
          </a:bodyPr>
          <a:lstStyle/>
          <a:p>
            <a:pPr marL="12700">
              <a:lnSpc>
                <a:spcPct val="100000"/>
              </a:lnSpc>
              <a:spcBef>
                <a:spcPts val="105"/>
              </a:spcBef>
            </a:pPr>
            <a:r>
              <a:rPr sz="2000" i="1" dirty="0">
                <a:solidFill>
                  <a:srgbClr val="A6A6A6"/>
                </a:solidFill>
                <a:latin typeface="Arial"/>
                <a:cs typeface="Arial"/>
              </a:rPr>
              <a:t>Decentralized Exchange.</a:t>
            </a:r>
            <a:r>
              <a:rPr lang="ru-RU" sz="2000" i="1" dirty="0">
                <a:solidFill>
                  <a:srgbClr val="A6A6A6"/>
                </a:solidFill>
                <a:latin typeface="Arial"/>
                <a:cs typeface="Arial"/>
              </a:rPr>
              <a:t> </a:t>
            </a:r>
            <a:r>
              <a:rPr lang="ru-RU" sz="2000" i="1" dirty="0" err="1">
                <a:solidFill>
                  <a:srgbClr val="A6A6A6"/>
                </a:solidFill>
                <a:latin typeface="Arial"/>
                <a:cs typeface="Arial"/>
              </a:rPr>
              <a:t>Nomen</a:t>
            </a:r>
            <a:r>
              <a:rPr lang="ru-RU" sz="2000" i="1" dirty="0">
                <a:solidFill>
                  <a:srgbClr val="A6A6A6"/>
                </a:solidFill>
                <a:latin typeface="Arial"/>
                <a:cs typeface="Arial"/>
              </a:rPr>
              <a:t> </a:t>
            </a:r>
            <a:r>
              <a:rPr lang="ru-RU" sz="2000" i="1" dirty="0" err="1">
                <a:solidFill>
                  <a:srgbClr val="A6A6A6"/>
                </a:solidFill>
                <a:latin typeface="Arial"/>
                <a:cs typeface="Arial"/>
              </a:rPr>
              <a:t>est</a:t>
            </a:r>
            <a:r>
              <a:rPr lang="ru-RU" sz="2000" i="1" dirty="0">
                <a:solidFill>
                  <a:srgbClr val="A6A6A6"/>
                </a:solidFill>
                <a:latin typeface="Arial"/>
                <a:cs typeface="Arial"/>
              </a:rPr>
              <a:t> </a:t>
            </a:r>
            <a:r>
              <a:rPr lang="ru-RU" sz="2000" i="1" dirty="0" err="1">
                <a:solidFill>
                  <a:srgbClr val="A6A6A6"/>
                </a:solidFill>
                <a:latin typeface="Arial"/>
                <a:cs typeface="Arial"/>
              </a:rPr>
              <a:t>omen</a:t>
            </a:r>
            <a:r>
              <a:rPr lang="ru-RU" sz="2000" i="1" dirty="0">
                <a:solidFill>
                  <a:srgbClr val="A6A6A6"/>
                </a:solidFill>
                <a:latin typeface="Arial"/>
                <a:cs typeface="Arial"/>
              </a:rPr>
              <a:t>. </a:t>
            </a:r>
            <a:r>
              <a:rPr lang="ru-RU" sz="2000" i="1" dirty="0" err="1">
                <a:solidFill>
                  <a:srgbClr val="A6A6A6"/>
                </a:solidFill>
                <a:latin typeface="Arial"/>
                <a:cs typeface="Arial"/>
              </a:rPr>
              <a:t>The</a:t>
            </a:r>
            <a:r>
              <a:rPr lang="ru-RU" sz="2000" i="1" dirty="0">
                <a:solidFill>
                  <a:srgbClr val="A6A6A6"/>
                </a:solidFill>
                <a:latin typeface="Arial"/>
                <a:cs typeface="Arial"/>
              </a:rPr>
              <a:t> </a:t>
            </a:r>
            <a:r>
              <a:rPr lang="ru-RU" sz="2000" i="1" dirty="0" err="1">
                <a:solidFill>
                  <a:srgbClr val="A6A6A6"/>
                </a:solidFill>
                <a:latin typeface="Arial"/>
                <a:cs typeface="Arial"/>
              </a:rPr>
              <a:t>name</a:t>
            </a:r>
            <a:r>
              <a:rPr lang="ru-RU" sz="2000" i="1" dirty="0">
                <a:solidFill>
                  <a:srgbClr val="A6A6A6"/>
                </a:solidFill>
                <a:latin typeface="Arial"/>
                <a:cs typeface="Arial"/>
              </a:rPr>
              <a:t> </a:t>
            </a:r>
            <a:r>
              <a:rPr lang="ru-RU" sz="2000" i="1" dirty="0" err="1">
                <a:solidFill>
                  <a:srgbClr val="A6A6A6"/>
                </a:solidFill>
                <a:latin typeface="Arial"/>
                <a:cs typeface="Arial"/>
              </a:rPr>
              <a:t>speaks</a:t>
            </a:r>
            <a:r>
              <a:rPr lang="ru-RU" sz="2000" i="1" dirty="0">
                <a:solidFill>
                  <a:srgbClr val="A6A6A6"/>
                </a:solidFill>
                <a:latin typeface="Arial"/>
                <a:cs typeface="Arial"/>
              </a:rPr>
              <a:t> </a:t>
            </a:r>
            <a:r>
              <a:rPr lang="ru-RU" sz="2000" i="1" dirty="0" err="1">
                <a:solidFill>
                  <a:srgbClr val="A6A6A6"/>
                </a:solidFill>
                <a:latin typeface="Arial"/>
                <a:cs typeface="Arial"/>
              </a:rPr>
              <a:t>for</a:t>
            </a:r>
            <a:r>
              <a:rPr lang="ru-RU" sz="2000" i="1" dirty="0">
                <a:solidFill>
                  <a:srgbClr val="A6A6A6"/>
                </a:solidFill>
                <a:latin typeface="Arial"/>
                <a:cs typeface="Arial"/>
              </a:rPr>
              <a:t> </a:t>
            </a:r>
            <a:r>
              <a:rPr lang="ru-RU" sz="2000" i="1" dirty="0" err="1">
                <a:solidFill>
                  <a:srgbClr val="A6A6A6"/>
                </a:solidFill>
                <a:latin typeface="Arial"/>
                <a:cs typeface="Arial"/>
              </a:rPr>
              <a:t>itself</a:t>
            </a:r>
            <a:r>
              <a:rPr lang="ru-RU" sz="2000" i="1" dirty="0">
                <a:solidFill>
                  <a:srgbClr val="A6A6A6"/>
                </a:solidFill>
                <a:latin typeface="Arial"/>
                <a:cs typeface="Arial"/>
              </a:rPr>
              <a:t>.</a:t>
            </a:r>
            <a:r>
              <a:rPr sz="2000" i="1" dirty="0">
                <a:solidFill>
                  <a:srgbClr val="A6A6A6"/>
                </a:solidFill>
                <a:latin typeface="Arial"/>
                <a:cs typeface="Arial"/>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 2"/>
          <p:cNvSpPr/>
          <p:nvPr/>
        </p:nvSpPr>
        <p:spPr>
          <a:xfrm>
            <a:off x="475195" y="371614"/>
            <a:ext cx="1616456" cy="319646"/>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4494657" y="1135684"/>
            <a:ext cx="6892670" cy="4734814"/>
          </a:xfrm>
          <a:prstGeom prst="rect">
            <a:avLst/>
          </a:prstGeom>
          <a:blipFill>
            <a:blip r:embed="rId4" cstate="print"/>
            <a:stretch>
              <a:fillRect/>
            </a:stretch>
          </a:blipFill>
        </p:spPr>
        <p:txBody>
          <a:bodyPr wrap="square" lIns="0" tIns="0" rIns="0" bIns="0" rtlCol="0"/>
          <a:lstStyle/>
          <a:p>
            <a:endParaRPr/>
          </a:p>
        </p:txBody>
      </p:sp>
      <p:sp>
        <p:nvSpPr>
          <p:cNvPr id="4" name="object 4"/>
          <p:cNvSpPr txBox="1"/>
          <p:nvPr/>
        </p:nvSpPr>
        <p:spPr>
          <a:xfrm>
            <a:off x="2689098" y="394462"/>
            <a:ext cx="8244840" cy="330835"/>
          </a:xfrm>
          <a:prstGeom prst="rect">
            <a:avLst/>
          </a:prstGeom>
        </p:spPr>
        <p:txBody>
          <a:bodyPr vert="horz" wrap="square" lIns="0" tIns="13335" rIns="0" bIns="0" rtlCol="0">
            <a:spAutoFit/>
          </a:bodyPr>
          <a:lstStyle/>
          <a:p>
            <a:pPr marL="12700">
              <a:lnSpc>
                <a:spcPct val="100000"/>
              </a:lnSpc>
              <a:spcBef>
                <a:spcPts val="105"/>
              </a:spcBef>
            </a:pPr>
            <a:r>
              <a:rPr lang="en-US" sz="2000" i="1" dirty="0">
                <a:solidFill>
                  <a:srgbClr val="A6A6A6"/>
                </a:solidFill>
                <a:latin typeface="Arial"/>
                <a:cs typeface="Arial"/>
              </a:rPr>
              <a:t>Decentralized Exchange. </a:t>
            </a:r>
            <a:r>
              <a:rPr lang="en-US" sz="2000" i="1" dirty="0" err="1">
                <a:solidFill>
                  <a:srgbClr val="A6A6A6"/>
                </a:solidFill>
                <a:latin typeface="Arial"/>
                <a:cs typeface="Arial"/>
              </a:rPr>
              <a:t>Nomen</a:t>
            </a:r>
            <a:r>
              <a:rPr lang="en-US" sz="2000" i="1" dirty="0">
                <a:solidFill>
                  <a:srgbClr val="A6A6A6"/>
                </a:solidFill>
                <a:latin typeface="Arial"/>
                <a:cs typeface="Arial"/>
              </a:rPr>
              <a:t> </a:t>
            </a:r>
            <a:r>
              <a:rPr lang="en-US" sz="2000" i="1" dirty="0" err="1">
                <a:solidFill>
                  <a:srgbClr val="A6A6A6"/>
                </a:solidFill>
                <a:latin typeface="Arial"/>
                <a:cs typeface="Arial"/>
              </a:rPr>
              <a:t>est</a:t>
            </a:r>
            <a:r>
              <a:rPr lang="en-US" sz="2000" i="1" dirty="0">
                <a:solidFill>
                  <a:srgbClr val="A6A6A6"/>
                </a:solidFill>
                <a:latin typeface="Arial"/>
                <a:cs typeface="Arial"/>
              </a:rPr>
              <a:t> omen. The name speaks for itself..</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2384">
              <a:lnSpc>
                <a:spcPts val="2090"/>
              </a:lnSpc>
            </a:pPr>
            <a:r>
              <a:rPr spc="-5" dirty="0"/>
              <a:t>2</a:t>
            </a: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Copyright </a:t>
            </a:r>
            <a:r>
              <a:rPr dirty="0"/>
              <a:t>© 2018 </a:t>
            </a:r>
            <a:r>
              <a:rPr u="sng" spc="-5" dirty="0">
                <a:solidFill>
                  <a:srgbClr val="DD2133"/>
                </a:solidFill>
                <a:uFill>
                  <a:solidFill>
                    <a:srgbClr val="DD2133"/>
                  </a:solidFill>
                </a:uFill>
              </a:rPr>
              <a:t>Deex.exchange</a:t>
            </a:r>
            <a:r>
              <a:rPr spc="-5" dirty="0">
                <a:solidFill>
                  <a:srgbClr val="DD2133"/>
                </a:solidFill>
              </a:rPr>
              <a:t>. </a:t>
            </a:r>
            <a:r>
              <a:rPr spc="-5" dirty="0"/>
              <a:t>All rights</a:t>
            </a:r>
            <a:r>
              <a:rPr spc="-85" dirty="0"/>
              <a:t> </a:t>
            </a:r>
            <a:r>
              <a:rPr spc="-5" dirty="0"/>
              <a:t>reserved.</a:t>
            </a:r>
          </a:p>
        </p:txBody>
      </p:sp>
      <p:sp>
        <p:nvSpPr>
          <p:cNvPr id="5" name="object 5"/>
          <p:cNvSpPr txBox="1">
            <a:spLocks noGrp="1"/>
          </p:cNvSpPr>
          <p:nvPr>
            <p:ph type="title"/>
          </p:nvPr>
        </p:nvSpPr>
        <p:spPr>
          <a:xfrm>
            <a:off x="553923" y="1329055"/>
            <a:ext cx="3940734" cy="1490793"/>
          </a:xfrm>
          <a:prstGeom prst="rect">
            <a:avLst/>
          </a:prstGeom>
        </p:spPr>
        <p:txBody>
          <a:bodyPr vert="horz" wrap="square" lIns="0" tIns="13335" rIns="0" bIns="0" rtlCol="0">
            <a:spAutoFit/>
          </a:bodyPr>
          <a:lstStyle/>
          <a:p>
            <a:pPr marL="12700" marR="788035">
              <a:lnSpc>
                <a:spcPct val="100000"/>
              </a:lnSpc>
              <a:spcBef>
                <a:spcPts val="105"/>
              </a:spcBef>
            </a:pPr>
            <a:r>
              <a:rPr sz="3200" b="1" i="0" dirty="0">
                <a:solidFill>
                  <a:srgbClr val="202020"/>
                </a:solidFill>
                <a:latin typeface="Arial"/>
                <a:cs typeface="Arial"/>
              </a:rPr>
              <a:t>2. </a:t>
            </a:r>
            <a:r>
              <a:rPr lang="ru-RU" sz="3200" b="1" i="0" dirty="0">
                <a:solidFill>
                  <a:schemeClr val="tx1"/>
                </a:solidFill>
              </a:rPr>
              <a:t>MVP (</a:t>
            </a:r>
            <a:r>
              <a:rPr lang="ru-RU" sz="3200" b="1" i="0" dirty="0" err="1">
                <a:solidFill>
                  <a:schemeClr val="tx1"/>
                </a:solidFill>
              </a:rPr>
              <a:t>the</a:t>
            </a:r>
            <a:r>
              <a:rPr lang="ru-RU" sz="3200" b="1" i="0" dirty="0">
                <a:solidFill>
                  <a:schemeClr val="tx1"/>
                </a:solidFill>
              </a:rPr>
              <a:t> </a:t>
            </a:r>
            <a:r>
              <a:rPr lang="ru-RU" sz="3200" b="1" i="0" dirty="0" err="1">
                <a:solidFill>
                  <a:schemeClr val="tx1"/>
                </a:solidFill>
              </a:rPr>
              <a:t>Minimum</a:t>
            </a:r>
            <a:r>
              <a:rPr lang="ru-RU" sz="3200" b="1" i="0" dirty="0">
                <a:solidFill>
                  <a:schemeClr val="tx1"/>
                </a:solidFill>
              </a:rPr>
              <a:t> </a:t>
            </a:r>
            <a:r>
              <a:rPr lang="ru-RU" sz="3200" b="1" i="0" dirty="0" err="1">
                <a:solidFill>
                  <a:schemeClr val="tx1"/>
                </a:solidFill>
              </a:rPr>
              <a:t>Viable</a:t>
            </a:r>
            <a:r>
              <a:rPr lang="ru-RU" sz="3200" b="1" i="0" dirty="0">
                <a:solidFill>
                  <a:schemeClr val="tx1"/>
                </a:solidFill>
              </a:rPr>
              <a:t> </a:t>
            </a:r>
            <a:r>
              <a:rPr lang="ru-RU" sz="3200" b="1" i="0" dirty="0" err="1">
                <a:solidFill>
                  <a:schemeClr val="tx1"/>
                </a:solidFill>
              </a:rPr>
              <a:t>Product</a:t>
            </a:r>
            <a:r>
              <a:rPr lang="ru-RU" sz="3200" b="1" i="0" dirty="0">
                <a:solidFill>
                  <a:schemeClr val="tx1"/>
                </a:solidFill>
              </a:rPr>
              <a:t>)</a:t>
            </a:r>
            <a:endParaRPr sz="3200" b="1" i="0" dirty="0">
              <a:solidFill>
                <a:schemeClr val="tx1"/>
              </a:solidFill>
            </a:endParaRPr>
          </a:p>
        </p:txBody>
      </p:sp>
      <p:sp>
        <p:nvSpPr>
          <p:cNvPr id="6" name="object 6"/>
          <p:cNvSpPr txBox="1"/>
          <p:nvPr/>
        </p:nvSpPr>
        <p:spPr>
          <a:xfrm>
            <a:off x="549655" y="3883228"/>
            <a:ext cx="3614420" cy="2182008"/>
          </a:xfrm>
          <a:prstGeom prst="rect">
            <a:avLst/>
          </a:prstGeom>
        </p:spPr>
        <p:txBody>
          <a:bodyPr vert="horz" wrap="square" lIns="0" tIns="12065" rIns="0" bIns="0" rtlCol="0">
            <a:spAutoFit/>
          </a:bodyPr>
          <a:lstStyle/>
          <a:p>
            <a:pPr marL="12700">
              <a:lnSpc>
                <a:spcPct val="100000"/>
              </a:lnSpc>
              <a:spcBef>
                <a:spcPts val="95"/>
              </a:spcBef>
            </a:pPr>
            <a:r>
              <a:rPr lang="en-US" sz="2800" b="1" spc="-30" dirty="0">
                <a:solidFill>
                  <a:srgbClr val="DD2133"/>
                </a:solidFill>
                <a:latin typeface="Arial"/>
                <a:cs typeface="Arial"/>
              </a:rPr>
              <a:t>IT’S ALREADY TESTED</a:t>
            </a:r>
            <a:r>
              <a:rPr sz="2800" b="1" spc="-30" dirty="0">
                <a:solidFill>
                  <a:srgbClr val="DD2133"/>
                </a:solidFill>
                <a:latin typeface="Arial"/>
                <a:cs typeface="Arial"/>
              </a:rPr>
              <a:t>!</a:t>
            </a:r>
            <a:endParaRPr sz="2800" dirty="0">
              <a:latin typeface="Arial"/>
              <a:cs typeface="Arial"/>
            </a:endParaRPr>
          </a:p>
          <a:p>
            <a:pPr>
              <a:lnSpc>
                <a:spcPct val="100000"/>
              </a:lnSpc>
              <a:spcBef>
                <a:spcPts val="25"/>
              </a:spcBef>
            </a:pPr>
            <a:endParaRPr lang="ru-RU" sz="2900" dirty="0">
              <a:latin typeface="Times New Roman"/>
              <a:cs typeface="Times New Roman"/>
            </a:endParaRPr>
          </a:p>
          <a:p>
            <a:pPr marL="12700" marR="774700">
              <a:lnSpc>
                <a:spcPct val="100000"/>
              </a:lnSpc>
            </a:pPr>
            <a:r>
              <a:rPr lang="en-US" sz="2800" i="1" spc="-15" dirty="0">
                <a:solidFill>
                  <a:srgbClr val="A6A6A6"/>
                </a:solidFill>
                <a:latin typeface="Arial"/>
                <a:cs typeface="Arial"/>
              </a:rPr>
              <a:t>By more than 1000 users</a:t>
            </a:r>
            <a:endParaRPr lang="ru-RU" sz="2800" dirty="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79425" y="368300"/>
            <a:ext cx="1639189" cy="32385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466750" y="869950"/>
            <a:ext cx="6788150"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chemeClr val="bg1"/>
                </a:solidFill>
                <a:latin typeface="Arial" panose="020B0604020202020204" pitchFamily="34" charset="0"/>
                <a:cs typeface="Arial" panose="020B0604020202020204" pitchFamily="34" charset="0"/>
              </a:rPr>
              <a:t>3. </a:t>
            </a:r>
            <a:r>
              <a:rPr lang="ru-RU" sz="3200" b="1" dirty="0">
                <a:solidFill>
                  <a:schemeClr val="bg1"/>
                </a:solidFill>
                <a:latin typeface="Arial" panose="020B0604020202020204" pitchFamily="34" charset="0"/>
                <a:cs typeface="Arial" panose="020B0604020202020204" pitchFamily="34" charset="0"/>
              </a:rPr>
              <a:t>DEEX’ </a:t>
            </a:r>
            <a:r>
              <a:rPr lang="ru-RU" sz="3200" b="1" dirty="0" err="1">
                <a:solidFill>
                  <a:schemeClr val="bg1"/>
                </a:solidFill>
                <a:latin typeface="Arial" panose="020B0604020202020204" pitchFamily="34" charset="0"/>
                <a:cs typeface="Arial" panose="020B0604020202020204" pitchFamily="34" charset="0"/>
              </a:rPr>
              <a:t>Team</a:t>
            </a:r>
            <a:r>
              <a:rPr lang="ru-RU" sz="3200" b="1" dirty="0">
                <a:solidFill>
                  <a:schemeClr val="bg1"/>
                </a:solidFill>
                <a:latin typeface="Arial" panose="020B0604020202020204" pitchFamily="34" charset="0"/>
                <a:cs typeface="Arial" panose="020B0604020202020204" pitchFamily="34" charset="0"/>
              </a:rPr>
              <a:t> </a:t>
            </a:r>
            <a:r>
              <a:rPr lang="ru-RU" sz="3200" b="1" dirty="0" err="1">
                <a:solidFill>
                  <a:schemeClr val="bg1"/>
                </a:solidFill>
                <a:latin typeface="Arial" panose="020B0604020202020204" pitchFamily="34" charset="0"/>
                <a:cs typeface="Arial" panose="020B0604020202020204" pitchFamily="34" charset="0"/>
              </a:rPr>
              <a:t>and</a:t>
            </a:r>
            <a:r>
              <a:rPr lang="ru-RU" sz="3200" b="1" dirty="0">
                <a:solidFill>
                  <a:schemeClr val="bg1"/>
                </a:solidFill>
                <a:latin typeface="Arial" panose="020B0604020202020204" pitchFamily="34" charset="0"/>
                <a:cs typeface="Arial" panose="020B0604020202020204" pitchFamily="34" charset="0"/>
              </a:rPr>
              <a:t> </a:t>
            </a:r>
            <a:r>
              <a:rPr lang="ru-RU" sz="3200" b="1" dirty="0" err="1">
                <a:solidFill>
                  <a:schemeClr val="bg1"/>
                </a:solidFill>
                <a:latin typeface="Arial" panose="020B0604020202020204" pitchFamily="34" charset="0"/>
                <a:cs typeface="Arial" panose="020B0604020202020204" pitchFamily="34" charset="0"/>
              </a:rPr>
              <a:t>Advisors</a:t>
            </a:r>
            <a:r>
              <a:rPr lang="ru-RU" sz="3200" b="1" dirty="0">
                <a:solidFill>
                  <a:schemeClr val="bg1"/>
                </a:solidFill>
                <a:latin typeface="Arial" panose="020B0604020202020204" pitchFamily="34" charset="0"/>
                <a:cs typeface="Arial" panose="020B0604020202020204" pitchFamily="34" charset="0"/>
              </a:rPr>
              <a:t> </a:t>
            </a:r>
            <a:endParaRPr sz="3200" b="1" dirty="0">
              <a:solidFill>
                <a:schemeClr val="bg1"/>
              </a:solidFill>
              <a:latin typeface="Arial" panose="020B0604020202020204" pitchFamily="34" charset="0"/>
              <a:cs typeface="Arial" panose="020B0604020202020204" pitchFamily="34" charset="0"/>
            </a:endParaRPr>
          </a:p>
        </p:txBody>
      </p:sp>
      <p:sp>
        <p:nvSpPr>
          <p:cNvPr id="5" name="object 5"/>
          <p:cNvSpPr/>
          <p:nvPr/>
        </p:nvSpPr>
        <p:spPr>
          <a:xfrm>
            <a:off x="485775" y="2010238"/>
            <a:ext cx="2807970" cy="0"/>
          </a:xfrm>
          <a:custGeom>
            <a:avLst/>
            <a:gdLst/>
            <a:ahLst/>
            <a:cxnLst/>
            <a:rect l="l" t="t" r="r" b="b"/>
            <a:pathLst>
              <a:path w="2807970">
                <a:moveTo>
                  <a:pt x="0" y="0"/>
                </a:moveTo>
                <a:lnTo>
                  <a:pt x="2807970" y="0"/>
                </a:lnTo>
              </a:path>
            </a:pathLst>
          </a:custGeom>
          <a:ln w="7200">
            <a:solidFill>
              <a:srgbClr val="2E2E2E"/>
            </a:solidFill>
          </a:ln>
        </p:spPr>
        <p:txBody>
          <a:bodyPr wrap="square" lIns="0" tIns="0" rIns="0" bIns="0" rtlCol="0"/>
          <a:lstStyle/>
          <a:p>
            <a:endParaRPr/>
          </a:p>
        </p:txBody>
      </p:sp>
      <p:sp>
        <p:nvSpPr>
          <p:cNvPr id="6" name="object 6"/>
          <p:cNvSpPr/>
          <p:nvPr/>
        </p:nvSpPr>
        <p:spPr>
          <a:xfrm>
            <a:off x="1183335" y="1466481"/>
            <a:ext cx="1412875" cy="0"/>
          </a:xfrm>
          <a:custGeom>
            <a:avLst/>
            <a:gdLst/>
            <a:ahLst/>
            <a:cxnLst/>
            <a:rect l="l" t="t" r="r" b="b"/>
            <a:pathLst>
              <a:path w="1412875">
                <a:moveTo>
                  <a:pt x="0" y="0"/>
                </a:moveTo>
                <a:lnTo>
                  <a:pt x="1412874" y="0"/>
                </a:lnTo>
              </a:path>
            </a:pathLst>
          </a:custGeom>
          <a:ln w="39599">
            <a:solidFill>
              <a:srgbClr val="2E2E2E"/>
            </a:solidFill>
          </a:ln>
        </p:spPr>
        <p:txBody>
          <a:bodyPr wrap="square" lIns="0" tIns="0" rIns="0" bIns="0" rtlCol="0"/>
          <a:lstStyle/>
          <a:p>
            <a:endParaRPr/>
          </a:p>
        </p:txBody>
      </p:sp>
      <p:sp>
        <p:nvSpPr>
          <p:cNvPr id="7" name="object 7"/>
          <p:cNvSpPr txBox="1"/>
          <p:nvPr/>
        </p:nvSpPr>
        <p:spPr>
          <a:xfrm>
            <a:off x="7043673" y="6314947"/>
            <a:ext cx="3601720" cy="197490"/>
          </a:xfrm>
          <a:prstGeom prst="rect">
            <a:avLst/>
          </a:prstGeom>
        </p:spPr>
        <p:txBody>
          <a:bodyPr vert="horz" wrap="square" lIns="0" tIns="12700" rIns="0" bIns="0" rtlCol="0">
            <a:spAutoFit/>
          </a:bodyPr>
          <a:lstStyle/>
          <a:p>
            <a:pPr marL="12700">
              <a:lnSpc>
                <a:spcPct val="100000"/>
              </a:lnSpc>
              <a:spcBef>
                <a:spcPts val="100"/>
              </a:spcBef>
            </a:pPr>
            <a:r>
              <a:rPr sz="1200" spc="-5" dirty="0">
                <a:solidFill>
                  <a:schemeClr val="bg1"/>
                </a:solidFill>
                <a:latin typeface="Arial"/>
                <a:cs typeface="Arial"/>
              </a:rPr>
              <a:t>Copyright </a:t>
            </a:r>
            <a:r>
              <a:rPr sz="1200" dirty="0">
                <a:solidFill>
                  <a:schemeClr val="bg1"/>
                </a:solidFill>
                <a:latin typeface="Arial"/>
                <a:cs typeface="Arial"/>
              </a:rPr>
              <a:t>© 2018 </a:t>
            </a:r>
            <a:r>
              <a:rPr sz="1200" u="sng" spc="-5" dirty="0">
                <a:solidFill>
                  <a:srgbClr val="DD2133"/>
                </a:solidFill>
                <a:uFill>
                  <a:solidFill>
                    <a:srgbClr val="DD2133"/>
                  </a:solidFill>
                </a:uFill>
                <a:latin typeface="Arial"/>
                <a:cs typeface="Arial"/>
              </a:rPr>
              <a:t>Deex.exchange</a:t>
            </a:r>
            <a:r>
              <a:rPr sz="1200" spc="-5" dirty="0">
                <a:solidFill>
                  <a:schemeClr val="bg1"/>
                </a:solidFill>
                <a:latin typeface="Arial"/>
                <a:cs typeface="Arial"/>
              </a:rPr>
              <a:t>. All rights</a:t>
            </a:r>
            <a:r>
              <a:rPr sz="1200" spc="-125" dirty="0">
                <a:solidFill>
                  <a:schemeClr val="bg1"/>
                </a:solidFill>
                <a:latin typeface="Arial"/>
                <a:cs typeface="Arial"/>
              </a:rPr>
              <a:t> </a:t>
            </a:r>
            <a:r>
              <a:rPr sz="1200" spc="-5" dirty="0">
                <a:solidFill>
                  <a:schemeClr val="bg1"/>
                </a:solidFill>
                <a:latin typeface="Arial"/>
                <a:cs typeface="Arial"/>
              </a:rPr>
              <a:t>reserved</a:t>
            </a:r>
            <a:endParaRPr sz="1200" dirty="0">
              <a:solidFill>
                <a:schemeClr val="bg1"/>
              </a:solidFill>
              <a:latin typeface="Arial"/>
              <a:cs typeface="Arial"/>
            </a:endParaRPr>
          </a:p>
        </p:txBody>
      </p:sp>
      <p:sp>
        <p:nvSpPr>
          <p:cNvPr id="8" name="object 8"/>
          <p:cNvSpPr txBox="1"/>
          <p:nvPr/>
        </p:nvSpPr>
        <p:spPr>
          <a:xfrm>
            <a:off x="11463019" y="6267399"/>
            <a:ext cx="15303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Arial"/>
                <a:cs typeface="Arial"/>
              </a:rPr>
              <a:t>3</a:t>
            </a:r>
            <a:endParaRPr sz="1800">
              <a:latin typeface="Arial"/>
              <a:cs typeface="Arial"/>
            </a:endParaRPr>
          </a:p>
        </p:txBody>
      </p:sp>
      <p:sp>
        <p:nvSpPr>
          <p:cNvPr id="9" name="object 9"/>
          <p:cNvSpPr/>
          <p:nvPr/>
        </p:nvSpPr>
        <p:spPr>
          <a:xfrm>
            <a:off x="479425" y="1667662"/>
            <a:ext cx="338302" cy="338302"/>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85990" y="2160333"/>
            <a:ext cx="334454" cy="334454"/>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8873108" y="2065718"/>
            <a:ext cx="782002" cy="782002"/>
          </a:xfrm>
          <a:prstGeom prst="rect">
            <a:avLst/>
          </a:prstGeom>
          <a:blipFill>
            <a:blip r:embed="rId6" cstate="print"/>
            <a:stretch>
              <a:fillRect/>
            </a:stretch>
          </a:blipFill>
        </p:spPr>
        <p:txBody>
          <a:bodyPr wrap="square" lIns="0" tIns="0" rIns="0" bIns="0" rtlCol="0"/>
          <a:lstStyle/>
          <a:p>
            <a:endParaRPr/>
          </a:p>
        </p:txBody>
      </p:sp>
      <p:sp>
        <p:nvSpPr>
          <p:cNvPr id="12" name="object 12"/>
          <p:cNvSpPr/>
          <p:nvPr/>
        </p:nvSpPr>
        <p:spPr>
          <a:xfrm>
            <a:off x="9831831" y="2062924"/>
            <a:ext cx="782002" cy="782002"/>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7866633" y="2065718"/>
            <a:ext cx="782002" cy="782002"/>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6857238" y="2065718"/>
            <a:ext cx="782002" cy="782002"/>
          </a:xfrm>
          <a:prstGeom prst="rect">
            <a:avLst/>
          </a:prstGeom>
          <a:blipFill>
            <a:blip r:embed="rId9" cstate="print"/>
            <a:stretch>
              <a:fillRect/>
            </a:stretch>
          </a:blipFill>
        </p:spPr>
        <p:txBody>
          <a:bodyPr wrap="square" lIns="0" tIns="0" rIns="0" bIns="0" rtlCol="0"/>
          <a:lstStyle/>
          <a:p>
            <a:endParaRPr/>
          </a:p>
        </p:txBody>
      </p:sp>
      <p:sp>
        <p:nvSpPr>
          <p:cNvPr id="16" name="object 16"/>
          <p:cNvSpPr/>
          <p:nvPr/>
        </p:nvSpPr>
        <p:spPr>
          <a:xfrm>
            <a:off x="10757281" y="2078926"/>
            <a:ext cx="782002" cy="782002"/>
          </a:xfrm>
          <a:prstGeom prst="rect">
            <a:avLst/>
          </a:prstGeom>
          <a:blipFill>
            <a:blip r:embed="rId10" cstate="print"/>
            <a:stretch>
              <a:fillRect/>
            </a:stretch>
          </a:blipFill>
        </p:spPr>
        <p:txBody>
          <a:bodyPr wrap="square" lIns="0" tIns="0" rIns="0" bIns="0" rtlCol="0"/>
          <a:lstStyle/>
          <a:p>
            <a:endParaRPr/>
          </a:p>
        </p:txBody>
      </p:sp>
      <p:sp>
        <p:nvSpPr>
          <p:cNvPr id="17" name="object 17"/>
          <p:cNvSpPr/>
          <p:nvPr/>
        </p:nvSpPr>
        <p:spPr>
          <a:xfrm>
            <a:off x="6859269" y="3047682"/>
            <a:ext cx="782002" cy="782002"/>
          </a:xfrm>
          <a:prstGeom prst="rect">
            <a:avLst/>
          </a:prstGeom>
          <a:blipFill>
            <a:blip r:embed="rId11" cstate="print"/>
            <a:stretch>
              <a:fillRect/>
            </a:stretch>
          </a:blipFill>
        </p:spPr>
        <p:txBody>
          <a:bodyPr wrap="square" lIns="0" tIns="0" rIns="0" bIns="0" rtlCol="0"/>
          <a:lstStyle/>
          <a:p>
            <a:endParaRPr/>
          </a:p>
        </p:txBody>
      </p:sp>
      <p:sp>
        <p:nvSpPr>
          <p:cNvPr id="18" name="object 18"/>
          <p:cNvSpPr/>
          <p:nvPr/>
        </p:nvSpPr>
        <p:spPr>
          <a:xfrm>
            <a:off x="8817736" y="3047682"/>
            <a:ext cx="782002" cy="782002"/>
          </a:xfrm>
          <a:prstGeom prst="rect">
            <a:avLst/>
          </a:prstGeom>
          <a:blipFill>
            <a:blip r:embed="rId12" cstate="print"/>
            <a:stretch>
              <a:fillRect/>
            </a:stretch>
          </a:blipFill>
        </p:spPr>
        <p:txBody>
          <a:bodyPr wrap="square" lIns="0" tIns="0" rIns="0" bIns="0" rtlCol="0"/>
          <a:lstStyle/>
          <a:p>
            <a:endParaRPr/>
          </a:p>
        </p:txBody>
      </p:sp>
      <p:sp>
        <p:nvSpPr>
          <p:cNvPr id="19" name="object 19"/>
          <p:cNvSpPr/>
          <p:nvPr/>
        </p:nvSpPr>
        <p:spPr>
          <a:xfrm>
            <a:off x="7866633" y="3047682"/>
            <a:ext cx="782002" cy="782002"/>
          </a:xfrm>
          <a:prstGeom prst="rect">
            <a:avLst/>
          </a:prstGeom>
          <a:blipFill>
            <a:blip r:embed="rId13" cstate="print"/>
            <a:stretch>
              <a:fillRect/>
            </a:stretch>
          </a:blipFill>
        </p:spPr>
        <p:txBody>
          <a:bodyPr wrap="square" lIns="0" tIns="0" rIns="0" bIns="0" rtlCol="0"/>
          <a:lstStyle/>
          <a:p>
            <a:endParaRPr/>
          </a:p>
        </p:txBody>
      </p:sp>
      <p:sp>
        <p:nvSpPr>
          <p:cNvPr id="20" name="object 20"/>
          <p:cNvSpPr/>
          <p:nvPr/>
        </p:nvSpPr>
        <p:spPr>
          <a:xfrm>
            <a:off x="6917055" y="4006151"/>
            <a:ext cx="782002" cy="782002"/>
          </a:xfrm>
          <a:prstGeom prst="rect">
            <a:avLst/>
          </a:prstGeom>
          <a:blipFill>
            <a:blip r:embed="rId14" cstate="print"/>
            <a:stretch>
              <a:fillRect/>
            </a:stretch>
          </a:blipFill>
        </p:spPr>
        <p:txBody>
          <a:bodyPr wrap="square" lIns="0" tIns="0" rIns="0" bIns="0" rtlCol="0"/>
          <a:lstStyle/>
          <a:p>
            <a:endParaRPr/>
          </a:p>
        </p:txBody>
      </p:sp>
      <p:sp>
        <p:nvSpPr>
          <p:cNvPr id="21" name="object 21"/>
          <p:cNvSpPr/>
          <p:nvPr/>
        </p:nvSpPr>
        <p:spPr>
          <a:xfrm>
            <a:off x="10757281" y="3047682"/>
            <a:ext cx="782002" cy="782002"/>
          </a:xfrm>
          <a:prstGeom prst="rect">
            <a:avLst/>
          </a:prstGeom>
          <a:blipFill>
            <a:blip r:embed="rId15" cstate="print"/>
            <a:stretch>
              <a:fillRect/>
            </a:stretch>
          </a:blipFill>
        </p:spPr>
        <p:txBody>
          <a:bodyPr wrap="square" lIns="0" tIns="0" rIns="0" bIns="0" rtlCol="0"/>
          <a:lstStyle/>
          <a:p>
            <a:endParaRPr/>
          </a:p>
        </p:txBody>
      </p:sp>
      <p:sp>
        <p:nvSpPr>
          <p:cNvPr id="22" name="object 22"/>
          <p:cNvSpPr/>
          <p:nvPr/>
        </p:nvSpPr>
        <p:spPr>
          <a:xfrm>
            <a:off x="9831831" y="4029265"/>
            <a:ext cx="782002" cy="782002"/>
          </a:xfrm>
          <a:prstGeom prst="rect">
            <a:avLst/>
          </a:prstGeom>
          <a:blipFill>
            <a:blip r:embed="rId16" cstate="print"/>
            <a:stretch>
              <a:fillRect/>
            </a:stretch>
          </a:blipFill>
        </p:spPr>
        <p:txBody>
          <a:bodyPr wrap="square" lIns="0" tIns="0" rIns="0" bIns="0" rtlCol="0"/>
          <a:lstStyle/>
          <a:p>
            <a:endParaRPr/>
          </a:p>
        </p:txBody>
      </p:sp>
      <p:sp>
        <p:nvSpPr>
          <p:cNvPr id="23" name="object 23"/>
          <p:cNvSpPr/>
          <p:nvPr/>
        </p:nvSpPr>
        <p:spPr>
          <a:xfrm>
            <a:off x="6917055" y="4979314"/>
            <a:ext cx="779170" cy="779170"/>
          </a:xfrm>
          <a:prstGeom prst="rect">
            <a:avLst/>
          </a:prstGeom>
          <a:blipFill>
            <a:blip r:embed="rId17" cstate="print"/>
            <a:stretch>
              <a:fillRect/>
            </a:stretch>
          </a:blipFill>
        </p:spPr>
        <p:txBody>
          <a:bodyPr wrap="square" lIns="0" tIns="0" rIns="0" bIns="0" rtlCol="0"/>
          <a:lstStyle/>
          <a:p>
            <a:endParaRPr/>
          </a:p>
        </p:txBody>
      </p:sp>
      <p:sp>
        <p:nvSpPr>
          <p:cNvPr id="24" name="object 24"/>
          <p:cNvSpPr/>
          <p:nvPr/>
        </p:nvSpPr>
        <p:spPr>
          <a:xfrm>
            <a:off x="7840344" y="4009199"/>
            <a:ext cx="782002" cy="782002"/>
          </a:xfrm>
          <a:prstGeom prst="rect">
            <a:avLst/>
          </a:prstGeom>
          <a:blipFill>
            <a:blip r:embed="rId18" cstate="print"/>
            <a:stretch>
              <a:fillRect/>
            </a:stretch>
          </a:blipFill>
        </p:spPr>
        <p:txBody>
          <a:bodyPr wrap="square" lIns="0" tIns="0" rIns="0" bIns="0" rtlCol="0"/>
          <a:lstStyle/>
          <a:p>
            <a:endParaRPr/>
          </a:p>
        </p:txBody>
      </p:sp>
      <p:sp>
        <p:nvSpPr>
          <p:cNvPr id="25" name="object 25"/>
          <p:cNvSpPr/>
          <p:nvPr/>
        </p:nvSpPr>
        <p:spPr>
          <a:xfrm>
            <a:off x="10757281" y="4029265"/>
            <a:ext cx="782002" cy="782002"/>
          </a:xfrm>
          <a:prstGeom prst="rect">
            <a:avLst/>
          </a:prstGeom>
          <a:blipFill>
            <a:blip r:embed="rId19" cstate="print"/>
            <a:stretch>
              <a:fillRect/>
            </a:stretch>
          </a:blipFill>
        </p:spPr>
        <p:txBody>
          <a:bodyPr wrap="square" lIns="0" tIns="0" rIns="0" bIns="0" rtlCol="0"/>
          <a:lstStyle/>
          <a:p>
            <a:endParaRPr/>
          </a:p>
        </p:txBody>
      </p:sp>
      <p:sp>
        <p:nvSpPr>
          <p:cNvPr id="26" name="object 26"/>
          <p:cNvSpPr/>
          <p:nvPr/>
        </p:nvSpPr>
        <p:spPr>
          <a:xfrm>
            <a:off x="8808339" y="4962499"/>
            <a:ext cx="782002" cy="782002"/>
          </a:xfrm>
          <a:prstGeom prst="rect">
            <a:avLst/>
          </a:prstGeom>
          <a:blipFill>
            <a:blip r:embed="rId20" cstate="print"/>
            <a:stretch>
              <a:fillRect/>
            </a:stretch>
          </a:blipFill>
        </p:spPr>
        <p:txBody>
          <a:bodyPr wrap="square" lIns="0" tIns="0" rIns="0" bIns="0" rtlCol="0"/>
          <a:lstStyle/>
          <a:p>
            <a:endParaRPr/>
          </a:p>
        </p:txBody>
      </p:sp>
      <p:sp>
        <p:nvSpPr>
          <p:cNvPr id="27" name="object 27"/>
          <p:cNvSpPr/>
          <p:nvPr/>
        </p:nvSpPr>
        <p:spPr>
          <a:xfrm>
            <a:off x="7839836" y="4934762"/>
            <a:ext cx="823722" cy="823721"/>
          </a:xfrm>
          <a:prstGeom prst="rect">
            <a:avLst/>
          </a:prstGeom>
          <a:blipFill>
            <a:blip r:embed="rId21" cstate="print"/>
            <a:stretch>
              <a:fillRect/>
            </a:stretch>
          </a:blipFill>
        </p:spPr>
        <p:txBody>
          <a:bodyPr wrap="square" lIns="0" tIns="0" rIns="0" bIns="0" rtlCol="0"/>
          <a:lstStyle/>
          <a:p>
            <a:endParaRPr/>
          </a:p>
        </p:txBody>
      </p:sp>
      <p:sp>
        <p:nvSpPr>
          <p:cNvPr id="28" name="object 28"/>
          <p:cNvSpPr/>
          <p:nvPr/>
        </p:nvSpPr>
        <p:spPr>
          <a:xfrm>
            <a:off x="9822560" y="4976482"/>
            <a:ext cx="782002" cy="782002"/>
          </a:xfrm>
          <a:prstGeom prst="rect">
            <a:avLst/>
          </a:prstGeom>
          <a:blipFill>
            <a:blip r:embed="rId22" cstate="print"/>
            <a:stretch>
              <a:fillRect/>
            </a:stretch>
          </a:blipFill>
        </p:spPr>
        <p:txBody>
          <a:bodyPr wrap="square" lIns="0" tIns="0" rIns="0" bIns="0" rtlCol="0"/>
          <a:lstStyle/>
          <a:p>
            <a:endParaRPr/>
          </a:p>
        </p:txBody>
      </p:sp>
      <p:sp>
        <p:nvSpPr>
          <p:cNvPr id="29" name="object 29"/>
          <p:cNvSpPr/>
          <p:nvPr/>
        </p:nvSpPr>
        <p:spPr>
          <a:xfrm>
            <a:off x="8817736" y="4029265"/>
            <a:ext cx="782002" cy="782002"/>
          </a:xfrm>
          <a:prstGeom prst="rect">
            <a:avLst/>
          </a:prstGeom>
          <a:blipFill>
            <a:blip r:embed="rId23" cstate="print"/>
            <a:stretch>
              <a:fillRect/>
            </a:stretch>
          </a:blipFill>
        </p:spPr>
        <p:txBody>
          <a:bodyPr wrap="square" lIns="0" tIns="0" rIns="0" bIns="0" rtlCol="0"/>
          <a:lstStyle/>
          <a:p>
            <a:endParaRPr/>
          </a:p>
        </p:txBody>
      </p:sp>
      <p:sp>
        <p:nvSpPr>
          <p:cNvPr id="30" name="object 30"/>
          <p:cNvSpPr txBox="1"/>
          <p:nvPr/>
        </p:nvSpPr>
        <p:spPr>
          <a:xfrm>
            <a:off x="564895" y="1691131"/>
            <a:ext cx="6077585" cy="3705502"/>
          </a:xfrm>
          <a:prstGeom prst="rect">
            <a:avLst/>
          </a:prstGeom>
        </p:spPr>
        <p:txBody>
          <a:bodyPr vert="horz" wrap="square" lIns="0" tIns="12065" rIns="0" bIns="0" rtlCol="0">
            <a:spAutoFit/>
          </a:bodyPr>
          <a:lstStyle/>
          <a:p>
            <a:pPr marL="545465">
              <a:lnSpc>
                <a:spcPct val="100000"/>
              </a:lnSpc>
              <a:spcBef>
                <a:spcPts val="95"/>
              </a:spcBef>
            </a:pPr>
            <a:r>
              <a:rPr lang="ru-RU" sz="1600" b="1" dirty="0" err="1">
                <a:solidFill>
                  <a:schemeClr val="bg1"/>
                </a:solidFill>
                <a:latin typeface="Arial" panose="020B0604020202020204" pitchFamily="34" charset="0"/>
                <a:cs typeface="Arial" panose="020B0604020202020204" pitchFamily="34" charset="0"/>
              </a:rPr>
              <a:t>The</a:t>
            </a:r>
            <a:r>
              <a:rPr lang="ru-RU" sz="1600" b="1" dirty="0">
                <a:solidFill>
                  <a:schemeClr val="bg1"/>
                </a:solidFill>
                <a:latin typeface="Arial" panose="020B0604020202020204" pitchFamily="34" charset="0"/>
                <a:cs typeface="Arial" panose="020B0604020202020204" pitchFamily="34" charset="0"/>
              </a:rPr>
              <a:t> </a:t>
            </a:r>
            <a:r>
              <a:rPr lang="ru-RU" sz="1600" b="1" dirty="0" err="1">
                <a:solidFill>
                  <a:schemeClr val="bg1"/>
                </a:solidFill>
                <a:latin typeface="Arial" panose="020B0604020202020204" pitchFamily="34" charset="0"/>
                <a:cs typeface="Arial" panose="020B0604020202020204" pitchFamily="34" charset="0"/>
              </a:rPr>
              <a:t>current</a:t>
            </a:r>
            <a:r>
              <a:rPr lang="ru-RU" sz="1600" b="1" dirty="0">
                <a:solidFill>
                  <a:schemeClr val="bg1"/>
                </a:solidFill>
                <a:latin typeface="Arial" panose="020B0604020202020204" pitchFamily="34" charset="0"/>
                <a:cs typeface="Arial" panose="020B0604020202020204" pitchFamily="34" charset="0"/>
              </a:rPr>
              <a:t> DEEX’ </a:t>
            </a:r>
            <a:r>
              <a:rPr lang="ru-RU" sz="1600" b="1" dirty="0" err="1">
                <a:solidFill>
                  <a:schemeClr val="bg1"/>
                </a:solidFill>
                <a:latin typeface="Arial" panose="020B0604020202020204" pitchFamily="34" charset="0"/>
                <a:cs typeface="Arial" panose="020B0604020202020204" pitchFamily="34" charset="0"/>
              </a:rPr>
              <a:t>team</a:t>
            </a:r>
            <a:r>
              <a:rPr lang="ru-RU" sz="1600" b="1" dirty="0">
                <a:solidFill>
                  <a:schemeClr val="bg1"/>
                </a:solidFill>
                <a:latin typeface="Arial" panose="020B0604020202020204" pitchFamily="34" charset="0"/>
                <a:cs typeface="Arial" panose="020B0604020202020204" pitchFamily="34" charset="0"/>
              </a:rPr>
              <a:t> </a:t>
            </a:r>
            <a:r>
              <a:rPr lang="ru-RU" sz="1600" b="1" dirty="0" err="1">
                <a:solidFill>
                  <a:schemeClr val="bg1"/>
                </a:solidFill>
                <a:latin typeface="Arial" panose="020B0604020202020204" pitchFamily="34" charset="0"/>
                <a:cs typeface="Arial" panose="020B0604020202020204" pitchFamily="34" charset="0"/>
              </a:rPr>
              <a:t>is</a:t>
            </a:r>
            <a:r>
              <a:rPr lang="ru-RU" sz="1600" b="1" dirty="0">
                <a:solidFill>
                  <a:schemeClr val="bg1"/>
                </a:solidFill>
                <a:latin typeface="Arial" panose="020B0604020202020204" pitchFamily="34" charset="0"/>
                <a:cs typeface="Arial" panose="020B0604020202020204" pitchFamily="34" charset="0"/>
              </a:rPr>
              <a:t> 8 </a:t>
            </a:r>
            <a:r>
              <a:rPr lang="ru-RU" sz="1600" b="1" dirty="0" err="1">
                <a:solidFill>
                  <a:schemeClr val="bg1"/>
                </a:solidFill>
                <a:latin typeface="Arial" panose="020B0604020202020204" pitchFamily="34" charset="0"/>
                <a:cs typeface="Arial" panose="020B0604020202020204" pitchFamily="34" charset="0"/>
              </a:rPr>
              <a:t>people</a:t>
            </a:r>
            <a:endParaRPr sz="1600" b="1" dirty="0">
              <a:solidFill>
                <a:schemeClr val="bg1"/>
              </a:solidFill>
              <a:latin typeface="Arial" panose="020B0604020202020204" pitchFamily="34" charset="0"/>
              <a:cs typeface="Arial" panose="020B0604020202020204" pitchFamily="34" charset="0"/>
            </a:endParaRPr>
          </a:p>
          <a:p>
            <a:pPr marL="545465">
              <a:lnSpc>
                <a:spcPct val="100000"/>
              </a:lnSpc>
            </a:pPr>
            <a:endParaRPr lang="en-US" sz="1600" b="1" spc="-25" dirty="0">
              <a:solidFill>
                <a:srgbClr val="FFFFFF"/>
              </a:solidFill>
              <a:latin typeface="Arial"/>
              <a:cs typeface="Arial"/>
            </a:endParaRPr>
          </a:p>
          <a:p>
            <a:pPr marL="545465">
              <a:lnSpc>
                <a:spcPct val="100000"/>
              </a:lnSpc>
            </a:pPr>
            <a:r>
              <a:rPr lang="ru-RU" sz="1600" b="1" dirty="0">
                <a:solidFill>
                  <a:schemeClr val="bg1"/>
                </a:solidFill>
                <a:latin typeface="Arial" panose="020B0604020202020204" pitchFamily="34" charset="0"/>
                <a:cs typeface="Arial" panose="020B0604020202020204" pitchFamily="34" charset="0"/>
              </a:rPr>
              <a:t>DEEX </a:t>
            </a:r>
            <a:r>
              <a:rPr lang="ru-RU" sz="1600" b="1" dirty="0" err="1">
                <a:solidFill>
                  <a:schemeClr val="bg1"/>
                </a:solidFill>
                <a:latin typeface="Arial" panose="020B0604020202020204" pitchFamily="34" charset="0"/>
                <a:cs typeface="Arial" panose="020B0604020202020204" pitchFamily="34" charset="0"/>
              </a:rPr>
              <a:t>advisors</a:t>
            </a:r>
            <a:r>
              <a:rPr lang="ru-RU" sz="1600" b="1" dirty="0">
                <a:solidFill>
                  <a:schemeClr val="bg1"/>
                </a:solidFill>
                <a:latin typeface="Arial" panose="020B0604020202020204" pitchFamily="34" charset="0"/>
                <a:cs typeface="Arial" panose="020B0604020202020204" pitchFamily="34" charset="0"/>
              </a:rPr>
              <a:t> </a:t>
            </a:r>
            <a:r>
              <a:rPr lang="ru-RU" sz="1600" b="1" dirty="0" err="1">
                <a:solidFill>
                  <a:schemeClr val="bg1"/>
                </a:solidFill>
                <a:latin typeface="Arial" panose="020B0604020202020204" pitchFamily="34" charset="0"/>
                <a:cs typeface="Arial" panose="020B0604020202020204" pitchFamily="34" charset="0"/>
              </a:rPr>
              <a:t>is</a:t>
            </a:r>
            <a:r>
              <a:rPr lang="ru-RU" sz="1600" b="1" dirty="0">
                <a:solidFill>
                  <a:schemeClr val="bg1"/>
                </a:solidFill>
                <a:latin typeface="Arial" panose="020B0604020202020204" pitchFamily="34" charset="0"/>
                <a:cs typeface="Arial" panose="020B0604020202020204" pitchFamily="34" charset="0"/>
              </a:rPr>
              <a:t> 11 </a:t>
            </a:r>
            <a:r>
              <a:rPr lang="ru-RU" sz="1600" b="1" dirty="0" err="1">
                <a:solidFill>
                  <a:schemeClr val="bg1"/>
                </a:solidFill>
                <a:latin typeface="Arial" panose="020B0604020202020204" pitchFamily="34" charset="0"/>
                <a:cs typeface="Arial" panose="020B0604020202020204" pitchFamily="34" charset="0"/>
              </a:rPr>
              <a:t>persons</a:t>
            </a:r>
            <a:r>
              <a:rPr lang="ru-RU" sz="1600" b="1" dirty="0">
                <a:solidFill>
                  <a:schemeClr val="bg1"/>
                </a:solidFill>
                <a:latin typeface="Arial" panose="020B0604020202020204" pitchFamily="34" charset="0"/>
                <a:cs typeface="Arial" panose="020B0604020202020204" pitchFamily="34" charset="0"/>
              </a:rPr>
              <a:t> </a:t>
            </a:r>
            <a:endParaRPr lang="en-US" sz="1600" b="1" dirty="0">
              <a:solidFill>
                <a:schemeClr val="bg1"/>
              </a:solidFill>
              <a:latin typeface="Arial" panose="020B0604020202020204" pitchFamily="34" charset="0"/>
              <a:cs typeface="Arial" panose="020B0604020202020204" pitchFamily="34" charset="0"/>
            </a:endParaRPr>
          </a:p>
          <a:p>
            <a:pPr marL="545465">
              <a:lnSpc>
                <a:spcPct val="100000"/>
              </a:lnSpc>
            </a:pPr>
            <a:endParaRPr sz="1600" b="1" dirty="0">
              <a:solidFill>
                <a:schemeClr val="bg1"/>
              </a:solidFill>
              <a:latin typeface="Arial" panose="020B0604020202020204" pitchFamily="34" charset="0"/>
              <a:cs typeface="Arial" panose="020B0604020202020204" pitchFamily="34" charset="0"/>
            </a:endParaRPr>
          </a:p>
          <a:p>
            <a:pPr marL="12700">
              <a:lnSpc>
                <a:spcPct val="100000"/>
              </a:lnSpc>
            </a:pPr>
            <a:r>
              <a:rPr lang="ru-RU" sz="1600" b="1" dirty="0">
                <a:solidFill>
                  <a:schemeClr val="accent2"/>
                </a:solidFill>
                <a:latin typeface="Arial" panose="020B0604020202020204" pitchFamily="34" charset="0"/>
                <a:cs typeface="Arial" panose="020B0604020202020204" pitchFamily="34" charset="0"/>
              </a:rPr>
              <a:t>DEEX TEAM MEMBERS ARE PROFESSIONALS IN SPHERES</a:t>
            </a:r>
            <a:r>
              <a:rPr lang="en-US" sz="1600" b="1" dirty="0">
                <a:solidFill>
                  <a:schemeClr val="accent2"/>
                </a:solidFill>
                <a:latin typeface="Arial" panose="020B0604020202020204" pitchFamily="34" charset="0"/>
                <a:cs typeface="Arial" panose="020B0604020202020204" pitchFamily="34" charset="0"/>
              </a:rPr>
              <a:t> OF</a:t>
            </a:r>
          </a:p>
          <a:p>
            <a:pPr marL="12700">
              <a:lnSpc>
                <a:spcPct val="100000"/>
              </a:lnSpc>
            </a:pPr>
            <a:r>
              <a:rPr lang="ru-RU" sz="1600" dirty="0" err="1">
                <a:solidFill>
                  <a:schemeClr val="bg1"/>
                </a:solidFill>
                <a:latin typeface="Arial" panose="020B0604020202020204" pitchFamily="34" charset="0"/>
                <a:cs typeface="Arial" panose="020B0604020202020204" pitchFamily="34" charset="0"/>
              </a:rPr>
              <a:t>economics</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finance</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investment</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asset</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management</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exchange</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business</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trading</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algorithmic</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trading</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banking</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mergers</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and</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acquisitions</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business</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planning</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corporate</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governance</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state-owned</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company</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management</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budgeting</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payment</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systems</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crisis</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management</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development</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implementation</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and</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maintenance</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of</a:t>
            </a:r>
            <a:r>
              <a:rPr lang="ru-RU" sz="1600" dirty="0">
                <a:solidFill>
                  <a:schemeClr val="bg1"/>
                </a:solidFill>
                <a:latin typeface="Arial" panose="020B0604020202020204" pitchFamily="34" charset="0"/>
                <a:cs typeface="Arial" panose="020B0604020202020204" pitchFamily="34" charset="0"/>
              </a:rPr>
              <a:t> IT , </a:t>
            </a:r>
            <a:r>
              <a:rPr lang="ru-RU" sz="1600" dirty="0" err="1">
                <a:solidFill>
                  <a:schemeClr val="bg1"/>
                </a:solidFill>
                <a:latin typeface="Arial" panose="020B0604020202020204" pitchFamily="34" charset="0"/>
                <a:cs typeface="Arial" panose="020B0604020202020204" pitchFamily="34" charset="0"/>
              </a:rPr>
              <a:t>analytics</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telecommunications</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real</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business</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and</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industry</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territories</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management</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gaming</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services</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network</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technologies</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internet</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promotion</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advertising</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logistics</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law</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cryptography</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marketing</a:t>
            </a:r>
            <a:r>
              <a:rPr lang="ru-RU" sz="1600" dirty="0">
                <a:solidFill>
                  <a:schemeClr val="bg1"/>
                </a:solidFill>
                <a:latin typeface="Arial" panose="020B0604020202020204" pitchFamily="34" charset="0"/>
                <a:cs typeface="Arial" panose="020B0604020202020204" pitchFamily="34" charset="0"/>
              </a:rPr>
              <a:t>, PR, </a:t>
            </a:r>
            <a:r>
              <a:rPr lang="ru-RU" sz="1600" dirty="0" err="1">
                <a:solidFill>
                  <a:schemeClr val="bg1"/>
                </a:solidFill>
                <a:latin typeface="Arial" panose="020B0604020202020204" pitchFamily="34" charset="0"/>
                <a:cs typeface="Arial" panose="020B0604020202020204" pitchFamily="34" charset="0"/>
              </a:rPr>
              <a:t>strategic</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planning</a:t>
            </a:r>
            <a:r>
              <a:rPr lang="ru-RU" sz="1600" dirty="0">
                <a:solidFill>
                  <a:schemeClr val="bg1"/>
                </a:solidFill>
                <a:latin typeface="Arial" panose="020B0604020202020204" pitchFamily="34" charset="0"/>
                <a:cs typeface="Arial" panose="020B0604020202020204" pitchFamily="34" charset="0"/>
              </a:rPr>
              <a:t>, </a:t>
            </a:r>
            <a:r>
              <a:rPr lang="ru-RU" sz="1600" dirty="0" err="1">
                <a:solidFill>
                  <a:schemeClr val="bg1"/>
                </a:solidFill>
                <a:latin typeface="Arial" panose="020B0604020202020204" pitchFamily="34" charset="0"/>
                <a:cs typeface="Arial" panose="020B0604020202020204" pitchFamily="34" charset="0"/>
              </a:rPr>
              <a:t>sales</a:t>
            </a:r>
            <a:r>
              <a:rPr lang="ru-RU" sz="1600" dirty="0">
                <a:solidFill>
                  <a:schemeClr val="bg1"/>
                </a:solidFill>
                <a:latin typeface="Arial" panose="020B0604020202020204" pitchFamily="34" charset="0"/>
                <a:cs typeface="Arial" panose="020B0604020202020204" pitchFamily="34" charset="0"/>
              </a:rPr>
              <a:t>.</a:t>
            </a:r>
            <a:endParaRPr sz="1600" dirty="0">
              <a:solidFill>
                <a:schemeClr val="bg1"/>
              </a:solidFill>
              <a:latin typeface="Arial" panose="020B0604020202020204" pitchFamily="34" charset="0"/>
              <a:cs typeface="Arial" panose="020B0604020202020204" pitchFamily="34" charset="0"/>
            </a:endParaRPr>
          </a:p>
        </p:txBody>
      </p:sp>
      <p:sp>
        <p:nvSpPr>
          <p:cNvPr id="32" name="object 32"/>
          <p:cNvSpPr/>
          <p:nvPr/>
        </p:nvSpPr>
        <p:spPr>
          <a:xfrm>
            <a:off x="9822560" y="3047682"/>
            <a:ext cx="782002" cy="782002"/>
          </a:xfrm>
          <a:prstGeom prst="rect">
            <a:avLst/>
          </a:prstGeom>
          <a:blipFill>
            <a:blip r:embed="rId24" cstate="print"/>
            <a:stretch>
              <a:fillRect/>
            </a:stretch>
          </a:blipFill>
        </p:spPr>
        <p:txBody>
          <a:bodyPr wrap="square" lIns="0" tIns="0" rIns="0" bIns="0" rtlCol="0"/>
          <a:lstStyle/>
          <a:p>
            <a:endParaRPr/>
          </a:p>
        </p:txBody>
      </p:sp>
      <p:sp>
        <p:nvSpPr>
          <p:cNvPr id="36" name="object 4">
            <a:extLst>
              <a:ext uri="{FF2B5EF4-FFF2-40B4-BE49-F238E27FC236}">
                <a16:creationId xmlns:a16="http://schemas.microsoft.com/office/drawing/2014/main" id="{E0FD2B0A-59CC-492A-B88D-0862ACE2EFFC}"/>
              </a:ext>
            </a:extLst>
          </p:cNvPr>
          <p:cNvSpPr txBox="1">
            <a:spLocks noGrp="1"/>
          </p:cNvSpPr>
          <p:nvPr>
            <p:ph type="title"/>
          </p:nvPr>
        </p:nvSpPr>
        <p:spPr>
          <a:prstGeom prst="rect">
            <a:avLst/>
          </a:prstGeom>
        </p:spPr>
        <p:txBody>
          <a:bodyPr vert="horz" wrap="square" lIns="0" tIns="13335" rIns="0" bIns="0" rtlCol="0">
            <a:spAutoFit/>
          </a:bodyPr>
          <a:lstStyle/>
          <a:p>
            <a:pPr marL="12700" algn="r">
              <a:lnSpc>
                <a:spcPct val="100000"/>
              </a:lnSpc>
              <a:spcBef>
                <a:spcPts val="105"/>
              </a:spcBef>
            </a:pPr>
            <a:r>
              <a:rPr lang="en-US" sz="2000" i="1" dirty="0">
                <a:solidFill>
                  <a:srgbClr val="A6A6A6"/>
                </a:solidFill>
                <a:latin typeface="Arial"/>
                <a:cs typeface="Arial"/>
              </a:rPr>
              <a:t>Decentralized Exchange. </a:t>
            </a:r>
            <a:r>
              <a:rPr lang="en-US" sz="2000" i="1" dirty="0" err="1">
                <a:solidFill>
                  <a:srgbClr val="A6A6A6"/>
                </a:solidFill>
                <a:latin typeface="Arial"/>
                <a:cs typeface="Arial"/>
              </a:rPr>
              <a:t>Nomen</a:t>
            </a:r>
            <a:r>
              <a:rPr lang="en-US" sz="2000" i="1" dirty="0">
                <a:solidFill>
                  <a:srgbClr val="A6A6A6"/>
                </a:solidFill>
                <a:latin typeface="Arial"/>
                <a:cs typeface="Arial"/>
              </a:rPr>
              <a:t> </a:t>
            </a:r>
            <a:r>
              <a:rPr lang="en-US" sz="2000" i="1" dirty="0" err="1">
                <a:solidFill>
                  <a:srgbClr val="A6A6A6"/>
                </a:solidFill>
                <a:latin typeface="Arial"/>
                <a:cs typeface="Arial"/>
              </a:rPr>
              <a:t>est</a:t>
            </a:r>
            <a:r>
              <a:rPr lang="en-US" sz="2000" i="1" dirty="0">
                <a:solidFill>
                  <a:srgbClr val="A6A6A6"/>
                </a:solidFill>
                <a:latin typeface="Arial"/>
                <a:cs typeface="Arial"/>
              </a:rPr>
              <a:t> omen. The name speaks for itself..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479425" y="368300"/>
            <a:ext cx="1639189" cy="323850"/>
          </a:xfrm>
          <a:prstGeom prst="rect">
            <a:avLst/>
          </a:prstGeom>
          <a:blipFill>
            <a:blip r:embed="rId3" cstate="print"/>
            <a:stretch>
              <a:fillRect/>
            </a:stretch>
          </a:blipFill>
        </p:spPr>
        <p:txBody>
          <a:bodyPr wrap="square" lIns="0" tIns="0" rIns="0" bIns="0" rtlCol="0"/>
          <a:lstStyle/>
          <a:p>
            <a:endParaRPr/>
          </a:p>
        </p:txBody>
      </p:sp>
      <p:sp>
        <p:nvSpPr>
          <p:cNvPr id="4" name="object 4"/>
          <p:cNvSpPr txBox="1"/>
          <p:nvPr/>
        </p:nvSpPr>
        <p:spPr>
          <a:xfrm>
            <a:off x="466750" y="1414094"/>
            <a:ext cx="3190875"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FFFFFF"/>
                </a:solidFill>
                <a:latin typeface="Arial"/>
                <a:cs typeface="Arial"/>
              </a:rPr>
              <a:t>4. DEEX</a:t>
            </a:r>
            <a:r>
              <a:rPr lang="en-US" sz="3200" b="1" dirty="0">
                <a:solidFill>
                  <a:srgbClr val="FFFFFF"/>
                </a:solidFill>
                <a:latin typeface="Arial"/>
                <a:cs typeface="Arial"/>
              </a:rPr>
              <a:t> Tokens</a:t>
            </a:r>
            <a:endParaRPr sz="3200" dirty="0">
              <a:latin typeface="Arial"/>
              <a:cs typeface="Arial"/>
            </a:endParaRPr>
          </a:p>
        </p:txBody>
      </p:sp>
      <p:sp>
        <p:nvSpPr>
          <p:cNvPr id="5" name="object 5"/>
          <p:cNvSpPr/>
          <p:nvPr/>
        </p:nvSpPr>
        <p:spPr>
          <a:xfrm>
            <a:off x="485775" y="2010238"/>
            <a:ext cx="2807970" cy="0"/>
          </a:xfrm>
          <a:custGeom>
            <a:avLst/>
            <a:gdLst/>
            <a:ahLst/>
            <a:cxnLst/>
            <a:rect l="l" t="t" r="r" b="b"/>
            <a:pathLst>
              <a:path w="2807970">
                <a:moveTo>
                  <a:pt x="0" y="0"/>
                </a:moveTo>
                <a:lnTo>
                  <a:pt x="2807970" y="0"/>
                </a:lnTo>
              </a:path>
            </a:pathLst>
          </a:custGeom>
          <a:ln w="7200">
            <a:solidFill>
              <a:srgbClr val="2E2E2E"/>
            </a:solidFill>
          </a:ln>
        </p:spPr>
        <p:txBody>
          <a:bodyPr wrap="square" lIns="0" tIns="0" rIns="0" bIns="0" rtlCol="0"/>
          <a:lstStyle/>
          <a:p>
            <a:endParaRPr/>
          </a:p>
        </p:txBody>
      </p:sp>
      <p:sp>
        <p:nvSpPr>
          <p:cNvPr id="6" name="object 6"/>
          <p:cNvSpPr/>
          <p:nvPr/>
        </p:nvSpPr>
        <p:spPr>
          <a:xfrm>
            <a:off x="1183335" y="2010548"/>
            <a:ext cx="1412875" cy="0"/>
          </a:xfrm>
          <a:custGeom>
            <a:avLst/>
            <a:gdLst/>
            <a:ahLst/>
            <a:cxnLst/>
            <a:rect l="l" t="t" r="r" b="b"/>
            <a:pathLst>
              <a:path w="1412875">
                <a:moveTo>
                  <a:pt x="0" y="0"/>
                </a:moveTo>
                <a:lnTo>
                  <a:pt x="1412874" y="0"/>
                </a:lnTo>
              </a:path>
            </a:pathLst>
          </a:custGeom>
          <a:ln w="39599">
            <a:solidFill>
              <a:srgbClr val="2E2E2E"/>
            </a:solidFill>
          </a:ln>
        </p:spPr>
        <p:txBody>
          <a:bodyPr wrap="square" lIns="0" tIns="0" rIns="0" bIns="0" rtlCol="0"/>
          <a:lstStyle/>
          <a:p>
            <a:endParaRPr/>
          </a:p>
        </p:txBody>
      </p:sp>
      <p:sp>
        <p:nvSpPr>
          <p:cNvPr id="7" name="object 7"/>
          <p:cNvSpPr txBox="1"/>
          <p:nvPr/>
        </p:nvSpPr>
        <p:spPr>
          <a:xfrm>
            <a:off x="4378197" y="6298793"/>
            <a:ext cx="3602990" cy="197490"/>
          </a:xfrm>
          <a:prstGeom prst="rect">
            <a:avLst/>
          </a:prstGeom>
        </p:spPr>
        <p:txBody>
          <a:bodyPr vert="horz" wrap="square" lIns="0" tIns="12700" rIns="0" bIns="0" rtlCol="0">
            <a:spAutoFit/>
          </a:bodyPr>
          <a:lstStyle/>
          <a:p>
            <a:pPr marL="12700">
              <a:lnSpc>
                <a:spcPct val="100000"/>
              </a:lnSpc>
              <a:spcBef>
                <a:spcPts val="100"/>
              </a:spcBef>
            </a:pPr>
            <a:r>
              <a:rPr sz="1200" spc="-5" dirty="0">
                <a:solidFill>
                  <a:schemeClr val="bg1"/>
                </a:solidFill>
                <a:latin typeface="Arial"/>
                <a:cs typeface="Arial"/>
              </a:rPr>
              <a:t>Copyright </a:t>
            </a:r>
            <a:r>
              <a:rPr sz="1200" dirty="0">
                <a:solidFill>
                  <a:schemeClr val="bg1"/>
                </a:solidFill>
                <a:latin typeface="Arial"/>
                <a:cs typeface="Arial"/>
              </a:rPr>
              <a:t>© 2018 </a:t>
            </a:r>
            <a:r>
              <a:rPr sz="1200" u="sng" spc="-5" dirty="0">
                <a:solidFill>
                  <a:srgbClr val="DD2133"/>
                </a:solidFill>
                <a:uFill>
                  <a:solidFill>
                    <a:srgbClr val="DD2133"/>
                  </a:solidFill>
                </a:uFill>
                <a:latin typeface="Arial"/>
                <a:cs typeface="Arial"/>
              </a:rPr>
              <a:t>Deex.exchange</a:t>
            </a:r>
            <a:r>
              <a:rPr sz="1200" spc="-5" dirty="0">
                <a:solidFill>
                  <a:srgbClr val="DD2133"/>
                </a:solidFill>
                <a:latin typeface="Arial"/>
                <a:cs typeface="Arial"/>
              </a:rPr>
              <a:t>. </a:t>
            </a:r>
            <a:r>
              <a:rPr sz="1200" spc="-5" dirty="0">
                <a:solidFill>
                  <a:schemeClr val="bg1"/>
                </a:solidFill>
                <a:latin typeface="Arial"/>
                <a:cs typeface="Arial"/>
              </a:rPr>
              <a:t>All rights</a:t>
            </a:r>
            <a:r>
              <a:rPr sz="1200" spc="-90" dirty="0">
                <a:solidFill>
                  <a:schemeClr val="bg1"/>
                </a:solidFill>
                <a:latin typeface="Arial"/>
                <a:cs typeface="Arial"/>
              </a:rPr>
              <a:t> </a:t>
            </a:r>
            <a:r>
              <a:rPr sz="1200" spc="-5" dirty="0">
                <a:solidFill>
                  <a:schemeClr val="bg1"/>
                </a:solidFill>
                <a:latin typeface="Arial"/>
                <a:cs typeface="Arial"/>
              </a:rPr>
              <a:t>reserved</a:t>
            </a:r>
            <a:endParaRPr sz="1200" dirty="0">
              <a:solidFill>
                <a:schemeClr val="bg1"/>
              </a:solidFill>
              <a:latin typeface="Arial"/>
              <a:cs typeface="Arial"/>
            </a:endParaRPr>
          </a:p>
        </p:txBody>
      </p:sp>
      <p:sp>
        <p:nvSpPr>
          <p:cNvPr id="8" name="object 8"/>
          <p:cNvSpPr txBox="1"/>
          <p:nvPr/>
        </p:nvSpPr>
        <p:spPr>
          <a:xfrm>
            <a:off x="11463019" y="6267399"/>
            <a:ext cx="15303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Arial"/>
                <a:cs typeface="Arial"/>
              </a:rPr>
              <a:t>4</a:t>
            </a:r>
            <a:endParaRPr sz="1800" dirty="0">
              <a:latin typeface="Arial"/>
              <a:cs typeface="Arial"/>
            </a:endParaRPr>
          </a:p>
        </p:txBody>
      </p:sp>
      <p:sp>
        <p:nvSpPr>
          <p:cNvPr id="9" name="object 9"/>
          <p:cNvSpPr txBox="1">
            <a:spLocks noGrp="1"/>
          </p:cNvSpPr>
          <p:nvPr>
            <p:ph type="title"/>
          </p:nvPr>
        </p:nvSpPr>
        <p:spPr>
          <a:prstGeom prst="rect">
            <a:avLst/>
          </a:prstGeom>
        </p:spPr>
        <p:txBody>
          <a:bodyPr vert="horz" wrap="square" lIns="0" tIns="13335" rIns="0" bIns="0" rtlCol="0">
            <a:spAutoFit/>
          </a:bodyPr>
          <a:lstStyle/>
          <a:p>
            <a:pPr marL="12700" algn="r">
              <a:lnSpc>
                <a:spcPct val="100000"/>
              </a:lnSpc>
              <a:spcBef>
                <a:spcPts val="105"/>
              </a:spcBef>
            </a:pPr>
            <a:r>
              <a:rPr lang="en-US" dirty="0"/>
              <a:t>Decentralized Exchange. </a:t>
            </a:r>
            <a:r>
              <a:rPr lang="en-US" dirty="0" err="1"/>
              <a:t>Nomen</a:t>
            </a:r>
            <a:r>
              <a:rPr lang="en-US" dirty="0"/>
              <a:t> </a:t>
            </a:r>
            <a:r>
              <a:rPr lang="en-US" dirty="0" err="1"/>
              <a:t>est</a:t>
            </a:r>
            <a:r>
              <a:rPr lang="en-US" dirty="0"/>
              <a:t> omen. The name speaks for itself.</a:t>
            </a:r>
          </a:p>
        </p:txBody>
      </p:sp>
      <p:sp>
        <p:nvSpPr>
          <p:cNvPr id="11" name="object 11"/>
          <p:cNvSpPr txBox="1"/>
          <p:nvPr/>
        </p:nvSpPr>
        <p:spPr>
          <a:xfrm>
            <a:off x="472541" y="2329942"/>
            <a:ext cx="4436110" cy="3059812"/>
          </a:xfrm>
          <a:prstGeom prst="rect">
            <a:avLst/>
          </a:prstGeom>
        </p:spPr>
        <p:txBody>
          <a:bodyPr vert="horz" wrap="square" lIns="0" tIns="149860" rIns="0" bIns="0" rtlCol="0">
            <a:spAutoFit/>
          </a:bodyPr>
          <a:lstStyle/>
          <a:p>
            <a:pPr>
              <a:lnSpc>
                <a:spcPct val="150000"/>
              </a:lnSpc>
            </a:pPr>
            <a:r>
              <a:rPr lang="ru-RU" dirty="0">
                <a:solidFill>
                  <a:schemeClr val="bg1"/>
                </a:solidFill>
                <a:latin typeface="Arial" panose="020B0604020202020204" pitchFamily="34" charset="0"/>
                <a:cs typeface="Arial" panose="020B0604020202020204" pitchFamily="34" charset="0"/>
              </a:rPr>
              <a:t>4.1. </a:t>
            </a:r>
            <a:r>
              <a:rPr lang="ru-RU" dirty="0" err="1">
                <a:solidFill>
                  <a:schemeClr val="bg1"/>
                </a:solidFill>
                <a:latin typeface="Arial" panose="020B0604020202020204" pitchFamily="34" charset="0"/>
                <a:cs typeface="Arial" panose="020B0604020202020204" pitchFamily="34" charset="0"/>
              </a:rPr>
              <a:t>System</a:t>
            </a:r>
            <a:r>
              <a:rPr lang="ru-RU" dirty="0">
                <a:solidFill>
                  <a:schemeClr val="bg1"/>
                </a:solidFill>
                <a:latin typeface="Arial" panose="020B0604020202020204" pitchFamily="34" charset="0"/>
                <a:cs typeface="Arial" panose="020B0604020202020204" pitchFamily="34" charset="0"/>
              </a:rPr>
              <a:t> </a:t>
            </a:r>
            <a:r>
              <a:rPr lang="ru-RU" dirty="0" err="1">
                <a:solidFill>
                  <a:schemeClr val="bg1"/>
                </a:solidFill>
                <a:latin typeface="Arial" panose="020B0604020202020204" pitchFamily="34" charset="0"/>
                <a:cs typeface="Arial" panose="020B0604020202020204" pitchFamily="34" charset="0"/>
              </a:rPr>
              <a:t>login</a:t>
            </a:r>
            <a:r>
              <a:rPr lang="ru-RU" dirty="0">
                <a:solidFill>
                  <a:schemeClr val="bg1"/>
                </a:solidFill>
                <a:latin typeface="Arial" panose="020B0604020202020204" pitchFamily="34" charset="0"/>
                <a:cs typeface="Arial" panose="020B0604020202020204" pitchFamily="34" charset="0"/>
              </a:rPr>
              <a:t>;</a:t>
            </a:r>
            <a:br>
              <a:rPr lang="ru-RU" dirty="0">
                <a:solidFill>
                  <a:schemeClr val="bg1"/>
                </a:solidFill>
                <a:latin typeface="Arial" panose="020B0604020202020204" pitchFamily="34" charset="0"/>
                <a:cs typeface="Arial" panose="020B0604020202020204" pitchFamily="34" charset="0"/>
              </a:rPr>
            </a:br>
            <a:r>
              <a:rPr lang="ru-RU" dirty="0">
                <a:solidFill>
                  <a:schemeClr val="bg1"/>
                </a:solidFill>
                <a:latin typeface="Arial" panose="020B0604020202020204" pitchFamily="34" charset="0"/>
                <a:cs typeface="Arial" panose="020B0604020202020204" pitchFamily="34" charset="0"/>
              </a:rPr>
              <a:t>4.2. </a:t>
            </a:r>
            <a:r>
              <a:rPr lang="en-US" dirty="0">
                <a:solidFill>
                  <a:schemeClr val="bg1"/>
                </a:solidFill>
                <a:latin typeface="Arial" panose="020B0604020202020204" pitchFamily="34" charset="0"/>
                <a:cs typeface="Arial" panose="020B0604020202020204" pitchFamily="34" charset="0"/>
              </a:rPr>
              <a:t>C</a:t>
            </a:r>
            <a:r>
              <a:rPr lang="ru-RU" dirty="0" err="1">
                <a:solidFill>
                  <a:schemeClr val="bg1"/>
                </a:solidFill>
                <a:latin typeface="Arial" panose="020B0604020202020204" pitchFamily="34" charset="0"/>
                <a:cs typeface="Arial" panose="020B0604020202020204" pitchFamily="34" charset="0"/>
              </a:rPr>
              <a:t>ommunicat</a:t>
            </a:r>
            <a:r>
              <a:rPr lang="en-US" dirty="0">
                <a:solidFill>
                  <a:schemeClr val="bg1"/>
                </a:solidFill>
                <a:latin typeface="Arial" panose="020B0604020202020204" pitchFamily="34" charset="0"/>
                <a:cs typeface="Arial" panose="020B0604020202020204" pitchFamily="34" charset="0"/>
              </a:rPr>
              <a:t>ion ability</a:t>
            </a:r>
            <a:r>
              <a:rPr lang="ru-RU" dirty="0">
                <a:solidFill>
                  <a:schemeClr val="bg1"/>
                </a:solidFill>
                <a:latin typeface="Arial" panose="020B0604020202020204" pitchFamily="34" charset="0"/>
                <a:cs typeface="Arial" panose="020B0604020202020204" pitchFamily="34" charset="0"/>
              </a:rPr>
              <a:t>;</a:t>
            </a:r>
            <a:br>
              <a:rPr lang="ru-RU" dirty="0">
                <a:solidFill>
                  <a:schemeClr val="bg1"/>
                </a:solidFill>
                <a:latin typeface="Arial" panose="020B0604020202020204" pitchFamily="34" charset="0"/>
                <a:cs typeface="Arial" panose="020B0604020202020204" pitchFamily="34" charset="0"/>
              </a:rPr>
            </a:br>
            <a:r>
              <a:rPr lang="ru-RU" dirty="0">
                <a:solidFill>
                  <a:schemeClr val="bg1"/>
                </a:solidFill>
                <a:latin typeface="Arial" panose="020B0604020202020204" pitchFamily="34" charset="0"/>
                <a:cs typeface="Arial" panose="020B0604020202020204" pitchFamily="34" charset="0"/>
              </a:rPr>
              <a:t>4.3. </a:t>
            </a:r>
            <a:r>
              <a:rPr lang="ru-RU" dirty="0" err="1">
                <a:solidFill>
                  <a:schemeClr val="bg1"/>
                </a:solidFill>
                <a:latin typeface="Arial" panose="020B0604020202020204" pitchFamily="34" charset="0"/>
                <a:cs typeface="Arial" panose="020B0604020202020204" pitchFamily="34" charset="0"/>
              </a:rPr>
              <a:t>Transfer</a:t>
            </a:r>
            <a:r>
              <a:rPr lang="ru-RU" dirty="0">
                <a:solidFill>
                  <a:schemeClr val="bg1"/>
                </a:solidFill>
                <a:latin typeface="Arial" panose="020B0604020202020204" pitchFamily="34" charset="0"/>
                <a:cs typeface="Arial" panose="020B0604020202020204" pitchFamily="34" charset="0"/>
              </a:rPr>
              <a:t> </a:t>
            </a:r>
            <a:r>
              <a:rPr lang="ru-RU" dirty="0" err="1">
                <a:solidFill>
                  <a:schemeClr val="bg1"/>
                </a:solidFill>
                <a:latin typeface="Arial" panose="020B0604020202020204" pitchFamily="34" charset="0"/>
                <a:cs typeface="Arial" panose="020B0604020202020204" pitchFamily="34" charset="0"/>
              </a:rPr>
              <a:t>of</a:t>
            </a:r>
            <a:r>
              <a:rPr lang="ru-RU" dirty="0">
                <a:solidFill>
                  <a:schemeClr val="bg1"/>
                </a:solidFill>
                <a:latin typeface="Arial" panose="020B0604020202020204" pitchFamily="34" charset="0"/>
                <a:cs typeface="Arial" panose="020B0604020202020204" pitchFamily="34" charset="0"/>
              </a:rPr>
              <a:t> </a:t>
            </a:r>
            <a:r>
              <a:rPr lang="ru-RU" dirty="0" err="1">
                <a:solidFill>
                  <a:schemeClr val="bg1"/>
                </a:solidFill>
                <a:latin typeface="Arial" panose="020B0604020202020204" pitchFamily="34" charset="0"/>
                <a:cs typeface="Arial" panose="020B0604020202020204" pitchFamily="34" charset="0"/>
              </a:rPr>
              <a:t>protected</a:t>
            </a:r>
            <a:r>
              <a:rPr lang="ru-RU" dirty="0">
                <a:solidFill>
                  <a:schemeClr val="bg1"/>
                </a:solidFill>
                <a:latin typeface="Arial" panose="020B0604020202020204" pitchFamily="34" charset="0"/>
                <a:cs typeface="Arial" panose="020B0604020202020204" pitchFamily="34" charset="0"/>
              </a:rPr>
              <a:t> </a:t>
            </a:r>
            <a:r>
              <a:rPr lang="ru-RU" dirty="0" err="1">
                <a:solidFill>
                  <a:schemeClr val="bg1"/>
                </a:solidFill>
                <a:latin typeface="Arial" panose="020B0604020202020204" pitchFamily="34" charset="0"/>
                <a:cs typeface="Arial" panose="020B0604020202020204" pitchFamily="34" charset="0"/>
              </a:rPr>
              <a:t>information</a:t>
            </a:r>
            <a:r>
              <a:rPr lang="ru-RU" dirty="0">
                <a:solidFill>
                  <a:schemeClr val="bg1"/>
                </a:solidFill>
                <a:latin typeface="Arial" panose="020B0604020202020204" pitchFamily="34" charset="0"/>
                <a:cs typeface="Arial" panose="020B0604020202020204" pitchFamily="34" charset="0"/>
              </a:rPr>
              <a:t>;</a:t>
            </a:r>
            <a:br>
              <a:rPr lang="ru-RU" dirty="0">
                <a:solidFill>
                  <a:schemeClr val="bg1"/>
                </a:solidFill>
                <a:latin typeface="Arial" panose="020B0604020202020204" pitchFamily="34" charset="0"/>
                <a:cs typeface="Arial" panose="020B0604020202020204" pitchFamily="34" charset="0"/>
              </a:rPr>
            </a:br>
            <a:r>
              <a:rPr lang="ru-RU" dirty="0">
                <a:solidFill>
                  <a:schemeClr val="bg1"/>
                </a:solidFill>
                <a:latin typeface="Arial" panose="020B0604020202020204" pitchFamily="34" charset="0"/>
                <a:cs typeface="Arial" panose="020B0604020202020204" pitchFamily="34" charset="0"/>
              </a:rPr>
              <a:t>4.4. </a:t>
            </a:r>
            <a:r>
              <a:rPr lang="ru-RU" dirty="0" err="1">
                <a:solidFill>
                  <a:schemeClr val="bg1"/>
                </a:solidFill>
                <a:latin typeface="Arial" panose="020B0604020202020204" pitchFamily="34" charset="0"/>
                <a:cs typeface="Arial" panose="020B0604020202020204" pitchFamily="34" charset="0"/>
              </a:rPr>
              <a:t>The</a:t>
            </a:r>
            <a:r>
              <a:rPr lang="ru-RU" dirty="0">
                <a:solidFill>
                  <a:schemeClr val="bg1"/>
                </a:solidFill>
                <a:latin typeface="Arial" panose="020B0604020202020204" pitchFamily="34" charset="0"/>
                <a:cs typeface="Arial" panose="020B0604020202020204" pitchFamily="34" charset="0"/>
              </a:rPr>
              <a:t> </a:t>
            </a:r>
            <a:r>
              <a:rPr lang="ru-RU" dirty="0" err="1">
                <a:solidFill>
                  <a:schemeClr val="bg1"/>
                </a:solidFill>
                <a:latin typeface="Arial" panose="020B0604020202020204" pitchFamily="34" charset="0"/>
                <a:cs typeface="Arial" panose="020B0604020202020204" pitchFamily="34" charset="0"/>
              </a:rPr>
              <a:t>right</a:t>
            </a:r>
            <a:r>
              <a:rPr lang="ru-RU" dirty="0">
                <a:solidFill>
                  <a:schemeClr val="bg1"/>
                </a:solidFill>
                <a:latin typeface="Arial" panose="020B0604020202020204" pitchFamily="34" charset="0"/>
                <a:cs typeface="Arial" panose="020B0604020202020204" pitchFamily="34" charset="0"/>
              </a:rPr>
              <a:t> </a:t>
            </a:r>
            <a:r>
              <a:rPr lang="ru-RU" dirty="0" err="1">
                <a:solidFill>
                  <a:schemeClr val="bg1"/>
                </a:solidFill>
                <a:latin typeface="Arial" panose="020B0604020202020204" pitchFamily="34" charset="0"/>
                <a:cs typeface="Arial" panose="020B0604020202020204" pitchFamily="34" charset="0"/>
              </a:rPr>
              <a:t>to</a:t>
            </a:r>
            <a:r>
              <a:rPr lang="ru-RU" dirty="0">
                <a:solidFill>
                  <a:schemeClr val="bg1"/>
                </a:solidFill>
                <a:latin typeface="Arial" panose="020B0604020202020204" pitchFamily="34" charset="0"/>
                <a:cs typeface="Arial" panose="020B0604020202020204" pitchFamily="34" charset="0"/>
              </a:rPr>
              <a:t> </a:t>
            </a:r>
            <a:r>
              <a:rPr lang="ru-RU" dirty="0" err="1">
                <a:solidFill>
                  <a:schemeClr val="bg1"/>
                </a:solidFill>
                <a:latin typeface="Arial" panose="020B0604020202020204" pitchFamily="34" charset="0"/>
                <a:cs typeface="Arial" panose="020B0604020202020204" pitchFamily="34" charset="0"/>
              </a:rPr>
              <a:t>distribute</a:t>
            </a:r>
            <a:r>
              <a:rPr lang="ru-RU" dirty="0">
                <a:solidFill>
                  <a:schemeClr val="bg1"/>
                </a:solidFill>
                <a:latin typeface="Arial" panose="020B0604020202020204" pitchFamily="34" charset="0"/>
                <a:cs typeface="Arial" panose="020B0604020202020204" pitchFamily="34" charset="0"/>
              </a:rPr>
              <a:t> </a:t>
            </a:r>
            <a:r>
              <a:rPr lang="ru-RU" dirty="0" err="1">
                <a:solidFill>
                  <a:schemeClr val="bg1"/>
                </a:solidFill>
                <a:latin typeface="Arial" panose="020B0604020202020204" pitchFamily="34" charset="0"/>
                <a:cs typeface="Arial" panose="020B0604020202020204" pitchFamily="34" charset="0"/>
              </a:rPr>
              <a:t>the</a:t>
            </a:r>
            <a:r>
              <a:rPr lang="ru-RU" dirty="0">
                <a:solidFill>
                  <a:schemeClr val="bg1"/>
                </a:solidFill>
                <a:latin typeface="Arial" panose="020B0604020202020204" pitchFamily="34" charset="0"/>
                <a:cs typeface="Arial" panose="020B0604020202020204" pitchFamily="34" charset="0"/>
              </a:rPr>
              <a:t> </a:t>
            </a:r>
            <a:r>
              <a:rPr lang="ru-RU" dirty="0" err="1">
                <a:solidFill>
                  <a:schemeClr val="bg1"/>
                </a:solidFill>
                <a:latin typeface="Arial" panose="020B0604020202020204" pitchFamily="34" charset="0"/>
                <a:cs typeface="Arial" panose="020B0604020202020204" pitchFamily="34" charset="0"/>
              </a:rPr>
              <a:t>token</a:t>
            </a:r>
            <a:r>
              <a:rPr lang="ru-RU" dirty="0">
                <a:solidFill>
                  <a:schemeClr val="bg1"/>
                </a:solidFill>
                <a:latin typeface="Arial" panose="020B0604020202020204" pitchFamily="34" charset="0"/>
                <a:cs typeface="Arial" panose="020B0604020202020204" pitchFamily="34" charset="0"/>
              </a:rPr>
              <a:t>;</a:t>
            </a:r>
            <a:br>
              <a:rPr lang="ru-RU" dirty="0">
                <a:solidFill>
                  <a:schemeClr val="bg1"/>
                </a:solidFill>
                <a:latin typeface="Arial" panose="020B0604020202020204" pitchFamily="34" charset="0"/>
                <a:cs typeface="Arial" panose="020B0604020202020204" pitchFamily="34" charset="0"/>
              </a:rPr>
            </a:br>
            <a:r>
              <a:rPr lang="ru-RU" dirty="0">
                <a:solidFill>
                  <a:schemeClr val="bg1"/>
                </a:solidFill>
                <a:latin typeface="Arial" panose="020B0604020202020204" pitchFamily="34" charset="0"/>
                <a:cs typeface="Arial" panose="020B0604020202020204" pitchFamily="34" charset="0"/>
              </a:rPr>
              <a:t>4.5. </a:t>
            </a:r>
            <a:r>
              <a:rPr lang="ru-RU" dirty="0" err="1">
                <a:solidFill>
                  <a:schemeClr val="bg1"/>
                </a:solidFill>
                <a:latin typeface="Arial" panose="020B0604020202020204" pitchFamily="34" charset="0"/>
                <a:cs typeface="Arial" panose="020B0604020202020204" pitchFamily="34" charset="0"/>
              </a:rPr>
              <a:t>Right</a:t>
            </a:r>
            <a:r>
              <a:rPr lang="ru-RU" dirty="0">
                <a:solidFill>
                  <a:schemeClr val="bg1"/>
                </a:solidFill>
                <a:latin typeface="Arial" panose="020B0604020202020204" pitchFamily="34" charset="0"/>
                <a:cs typeface="Arial" panose="020B0604020202020204" pitchFamily="34" charset="0"/>
              </a:rPr>
              <a:t> </a:t>
            </a:r>
            <a:r>
              <a:rPr lang="ru-RU" dirty="0" err="1">
                <a:solidFill>
                  <a:schemeClr val="bg1"/>
                </a:solidFill>
                <a:latin typeface="Arial" panose="020B0604020202020204" pitchFamily="34" charset="0"/>
                <a:cs typeface="Arial" panose="020B0604020202020204" pitchFamily="34" charset="0"/>
              </a:rPr>
              <a:t>to</a:t>
            </a:r>
            <a:r>
              <a:rPr lang="ru-RU" dirty="0">
                <a:solidFill>
                  <a:schemeClr val="bg1"/>
                </a:solidFill>
                <a:latin typeface="Arial" panose="020B0604020202020204" pitchFamily="34" charset="0"/>
                <a:cs typeface="Arial" panose="020B0604020202020204" pitchFamily="34" charset="0"/>
              </a:rPr>
              <a:t> </a:t>
            </a:r>
            <a:r>
              <a:rPr lang="ru-RU" dirty="0" err="1">
                <a:solidFill>
                  <a:schemeClr val="bg1"/>
                </a:solidFill>
                <a:latin typeface="Arial" panose="020B0604020202020204" pitchFamily="34" charset="0"/>
                <a:cs typeface="Arial" panose="020B0604020202020204" pitchFamily="34" charset="0"/>
              </a:rPr>
              <a:t>receive</a:t>
            </a:r>
            <a:r>
              <a:rPr lang="ru-RU" dirty="0">
                <a:solidFill>
                  <a:schemeClr val="bg1"/>
                </a:solidFill>
                <a:latin typeface="Arial" panose="020B0604020202020204" pitchFamily="34" charset="0"/>
                <a:cs typeface="Arial" panose="020B0604020202020204" pitchFamily="34" charset="0"/>
              </a:rPr>
              <a:t> a </a:t>
            </a:r>
            <a:r>
              <a:rPr lang="ru-RU" dirty="0" err="1">
                <a:solidFill>
                  <a:schemeClr val="bg1"/>
                </a:solidFill>
                <a:latin typeface="Arial" panose="020B0604020202020204" pitchFamily="34" charset="0"/>
                <a:cs typeface="Arial" panose="020B0604020202020204" pitchFamily="34" charset="0"/>
              </a:rPr>
              <a:t>bonus</a:t>
            </a:r>
            <a:r>
              <a:rPr lang="ru-RU" dirty="0">
                <a:solidFill>
                  <a:schemeClr val="bg1"/>
                </a:solidFill>
                <a:latin typeface="Arial" panose="020B0604020202020204" pitchFamily="34" charset="0"/>
                <a:cs typeface="Arial" panose="020B0604020202020204" pitchFamily="34" charset="0"/>
              </a:rPr>
              <a:t>;</a:t>
            </a:r>
            <a:br>
              <a:rPr lang="ru-RU" dirty="0">
                <a:solidFill>
                  <a:schemeClr val="bg1"/>
                </a:solidFill>
                <a:latin typeface="Arial" panose="020B0604020202020204" pitchFamily="34" charset="0"/>
                <a:cs typeface="Arial" panose="020B0604020202020204" pitchFamily="34" charset="0"/>
              </a:rPr>
            </a:br>
            <a:r>
              <a:rPr lang="ru-RU" dirty="0">
                <a:solidFill>
                  <a:schemeClr val="bg1"/>
                </a:solidFill>
                <a:latin typeface="Arial" panose="020B0604020202020204" pitchFamily="34" charset="0"/>
                <a:cs typeface="Arial" panose="020B0604020202020204" pitchFamily="34" charset="0"/>
              </a:rPr>
              <a:t>4.6. </a:t>
            </a:r>
            <a:r>
              <a:rPr lang="ru-RU" dirty="0" err="1">
                <a:solidFill>
                  <a:schemeClr val="bg1"/>
                </a:solidFill>
                <a:latin typeface="Arial" panose="020B0604020202020204" pitchFamily="34" charset="0"/>
                <a:cs typeface="Arial" panose="020B0604020202020204" pitchFamily="34" charset="0"/>
              </a:rPr>
              <a:t>The</a:t>
            </a:r>
            <a:r>
              <a:rPr lang="ru-RU" dirty="0">
                <a:solidFill>
                  <a:schemeClr val="bg1"/>
                </a:solidFill>
                <a:latin typeface="Arial" panose="020B0604020202020204" pitchFamily="34" charset="0"/>
                <a:cs typeface="Arial" panose="020B0604020202020204" pitchFamily="34" charset="0"/>
              </a:rPr>
              <a:t> </a:t>
            </a:r>
            <a:r>
              <a:rPr lang="ru-RU" dirty="0" err="1">
                <a:solidFill>
                  <a:schemeClr val="bg1"/>
                </a:solidFill>
                <a:latin typeface="Arial" panose="020B0604020202020204" pitchFamily="34" charset="0"/>
                <a:cs typeface="Arial" panose="020B0604020202020204" pitchFamily="34" charset="0"/>
              </a:rPr>
              <a:t>right</a:t>
            </a:r>
            <a:r>
              <a:rPr lang="ru-RU" dirty="0">
                <a:solidFill>
                  <a:schemeClr val="bg1"/>
                </a:solidFill>
                <a:latin typeface="Arial" panose="020B0604020202020204" pitchFamily="34" charset="0"/>
                <a:cs typeface="Arial" panose="020B0604020202020204" pitchFamily="34" charset="0"/>
              </a:rPr>
              <a:t> </a:t>
            </a:r>
            <a:r>
              <a:rPr lang="ru-RU" dirty="0" err="1">
                <a:solidFill>
                  <a:schemeClr val="bg1"/>
                </a:solidFill>
                <a:latin typeface="Arial" panose="020B0604020202020204" pitchFamily="34" charset="0"/>
                <a:cs typeface="Arial" panose="020B0604020202020204" pitchFamily="34" charset="0"/>
              </a:rPr>
              <a:t>to</a:t>
            </a:r>
            <a:r>
              <a:rPr lang="ru-RU" dirty="0">
                <a:solidFill>
                  <a:schemeClr val="bg1"/>
                </a:solidFill>
                <a:latin typeface="Arial" panose="020B0604020202020204" pitchFamily="34" charset="0"/>
                <a:cs typeface="Arial" panose="020B0604020202020204" pitchFamily="34" charset="0"/>
              </a:rPr>
              <a:t> </a:t>
            </a:r>
            <a:r>
              <a:rPr lang="ru-RU" dirty="0" err="1">
                <a:solidFill>
                  <a:schemeClr val="bg1"/>
                </a:solidFill>
                <a:latin typeface="Arial" panose="020B0604020202020204" pitchFamily="34" charset="0"/>
                <a:cs typeface="Arial" panose="020B0604020202020204" pitchFamily="34" charset="0"/>
              </a:rPr>
              <a:t>vote</a:t>
            </a:r>
            <a:r>
              <a:rPr lang="ru-RU" dirty="0">
                <a:solidFill>
                  <a:schemeClr val="bg1"/>
                </a:solidFill>
                <a:latin typeface="Arial" panose="020B0604020202020204" pitchFamily="34" charset="0"/>
                <a:cs typeface="Arial" panose="020B0604020202020204" pitchFamily="34" charset="0"/>
              </a:rPr>
              <a:t>;</a:t>
            </a:r>
            <a:br>
              <a:rPr lang="ru-RU" dirty="0">
                <a:solidFill>
                  <a:schemeClr val="bg1"/>
                </a:solidFill>
                <a:latin typeface="Arial" panose="020B0604020202020204" pitchFamily="34" charset="0"/>
                <a:cs typeface="Arial" panose="020B0604020202020204" pitchFamily="34" charset="0"/>
              </a:rPr>
            </a:br>
            <a:r>
              <a:rPr lang="ru-RU" dirty="0">
                <a:solidFill>
                  <a:schemeClr val="bg1"/>
                </a:solidFill>
                <a:latin typeface="Arial" panose="020B0604020202020204" pitchFamily="34" charset="0"/>
                <a:cs typeface="Arial" panose="020B0604020202020204" pitchFamily="34" charset="0"/>
              </a:rPr>
              <a:t>4.7. </a:t>
            </a:r>
            <a:r>
              <a:rPr lang="ru-RU" dirty="0" err="1">
                <a:solidFill>
                  <a:schemeClr val="bg1"/>
                </a:solidFill>
                <a:latin typeface="Arial" panose="020B0604020202020204" pitchFamily="34" charset="0"/>
                <a:cs typeface="Arial" panose="020B0604020202020204" pitchFamily="34" charset="0"/>
              </a:rPr>
              <a:t>The</a:t>
            </a:r>
            <a:r>
              <a:rPr lang="ru-RU" dirty="0">
                <a:solidFill>
                  <a:schemeClr val="bg1"/>
                </a:solidFill>
                <a:latin typeface="Arial" panose="020B0604020202020204" pitchFamily="34" charset="0"/>
                <a:cs typeface="Arial" panose="020B0604020202020204" pitchFamily="34" charset="0"/>
              </a:rPr>
              <a:t> </a:t>
            </a:r>
            <a:r>
              <a:rPr lang="ru-RU" dirty="0" err="1">
                <a:solidFill>
                  <a:schemeClr val="bg1"/>
                </a:solidFill>
                <a:latin typeface="Arial" panose="020B0604020202020204" pitchFamily="34" charset="0"/>
                <a:cs typeface="Arial" panose="020B0604020202020204" pitchFamily="34" charset="0"/>
              </a:rPr>
              <a:t>token</a:t>
            </a:r>
            <a:r>
              <a:rPr lang="ru-RU" dirty="0">
                <a:solidFill>
                  <a:schemeClr val="bg1"/>
                </a:solidFill>
                <a:latin typeface="Arial" panose="020B0604020202020204" pitchFamily="34" charset="0"/>
                <a:cs typeface="Arial" panose="020B0604020202020204" pitchFamily="34" charset="0"/>
              </a:rPr>
              <a:t> </a:t>
            </a:r>
            <a:r>
              <a:rPr lang="ru-RU" dirty="0" err="1">
                <a:solidFill>
                  <a:schemeClr val="bg1"/>
                </a:solidFill>
                <a:latin typeface="Arial" panose="020B0604020202020204" pitchFamily="34" charset="0"/>
                <a:cs typeface="Arial" panose="020B0604020202020204" pitchFamily="34" charset="0"/>
              </a:rPr>
              <a:t>confirms</a:t>
            </a:r>
            <a:r>
              <a:rPr lang="ru-RU" dirty="0">
                <a:solidFill>
                  <a:schemeClr val="bg1"/>
                </a:solidFill>
                <a:latin typeface="Arial" panose="020B0604020202020204" pitchFamily="34" charset="0"/>
                <a:cs typeface="Arial" panose="020B0604020202020204" pitchFamily="34" charset="0"/>
              </a:rPr>
              <a:t> </a:t>
            </a:r>
            <a:r>
              <a:rPr lang="ru-RU" dirty="0" err="1">
                <a:solidFill>
                  <a:schemeClr val="bg1"/>
                </a:solidFill>
                <a:latin typeface="Arial" panose="020B0604020202020204" pitchFamily="34" charset="0"/>
                <a:cs typeface="Arial" panose="020B0604020202020204" pitchFamily="34" charset="0"/>
              </a:rPr>
              <a:t>the</a:t>
            </a:r>
            <a:r>
              <a:rPr lang="ru-RU" dirty="0">
                <a:solidFill>
                  <a:schemeClr val="bg1"/>
                </a:solidFill>
                <a:latin typeface="Arial" panose="020B0604020202020204" pitchFamily="34" charset="0"/>
                <a:cs typeface="Arial" panose="020B0604020202020204" pitchFamily="34" charset="0"/>
              </a:rPr>
              <a:t> </a:t>
            </a:r>
            <a:r>
              <a:rPr lang="ru-RU" dirty="0" err="1">
                <a:solidFill>
                  <a:schemeClr val="bg1"/>
                </a:solidFill>
                <a:latin typeface="Arial" panose="020B0604020202020204" pitchFamily="34" charset="0"/>
                <a:cs typeface="Arial" panose="020B0604020202020204" pitchFamily="34" charset="0"/>
              </a:rPr>
              <a:t>tariff</a:t>
            </a:r>
            <a:r>
              <a:rPr lang="ru-RU" dirty="0">
                <a:solidFill>
                  <a:schemeClr val="bg1"/>
                </a:solidFill>
                <a:latin typeface="Arial" panose="020B0604020202020204" pitchFamily="34" charset="0"/>
                <a:cs typeface="Arial" panose="020B0604020202020204" pitchFamily="34" charset="0"/>
              </a:rPr>
              <a:t> </a:t>
            </a:r>
            <a:r>
              <a:rPr lang="ru-RU" dirty="0" err="1">
                <a:solidFill>
                  <a:schemeClr val="bg1"/>
                </a:solidFill>
                <a:latin typeface="Arial" panose="020B0604020202020204" pitchFamily="34" charset="0"/>
                <a:cs typeface="Arial" panose="020B0604020202020204" pitchFamily="34" charset="0"/>
              </a:rPr>
              <a:t>plan</a:t>
            </a:r>
            <a:r>
              <a:rPr lang="ru-RU" dirty="0">
                <a:solidFill>
                  <a:schemeClr val="bg1"/>
                </a:solidFill>
                <a:latin typeface="Arial" panose="020B0604020202020204" pitchFamily="34" charset="0"/>
                <a:cs typeface="Arial" panose="020B0604020202020204" pitchFamily="34" charset="0"/>
              </a:rPr>
              <a:t>.</a:t>
            </a:r>
          </a:p>
        </p:txBody>
      </p:sp>
      <p:sp>
        <p:nvSpPr>
          <p:cNvPr id="12" name="object 12"/>
          <p:cNvSpPr txBox="1"/>
          <p:nvPr/>
        </p:nvSpPr>
        <p:spPr>
          <a:xfrm>
            <a:off x="5320410" y="4456938"/>
            <a:ext cx="2299335" cy="1120820"/>
          </a:xfrm>
          <a:prstGeom prst="rect">
            <a:avLst/>
          </a:prstGeom>
        </p:spPr>
        <p:txBody>
          <a:bodyPr vert="horz" wrap="square" lIns="0" tIns="12700" rIns="0" bIns="0" rtlCol="0">
            <a:spAutoFit/>
          </a:bodyPr>
          <a:lstStyle/>
          <a:p>
            <a:pPr marL="239395" marR="5715" indent="-227329" algn="r">
              <a:lnSpc>
                <a:spcPct val="100000"/>
              </a:lnSpc>
              <a:spcBef>
                <a:spcPts val="100"/>
              </a:spcBef>
            </a:pPr>
            <a:r>
              <a:rPr lang="en-US" i="1" dirty="0">
                <a:solidFill>
                  <a:schemeClr val="accent2"/>
                </a:solidFill>
                <a:latin typeface="Arial" panose="020B0604020202020204" pitchFamily="34" charset="0"/>
                <a:cs typeface="Arial" panose="020B0604020202020204" pitchFamily="34" charset="0"/>
              </a:rPr>
              <a:t>The Howey test has passed through the lower border</a:t>
            </a:r>
            <a:br>
              <a:rPr lang="en-US" i="1" dirty="0">
                <a:solidFill>
                  <a:schemeClr val="accent2"/>
                </a:solidFill>
                <a:latin typeface="Arial" panose="020B0604020202020204" pitchFamily="34" charset="0"/>
                <a:cs typeface="Arial" panose="020B0604020202020204" pitchFamily="34" charset="0"/>
              </a:rPr>
            </a:br>
            <a:r>
              <a:rPr lang="en-US" i="1" dirty="0">
                <a:solidFill>
                  <a:schemeClr val="accent2"/>
                </a:solidFill>
                <a:latin typeface="Arial" panose="020B0604020202020204" pitchFamily="34" charset="0"/>
                <a:cs typeface="Arial" panose="020B0604020202020204" pitchFamily="34" charset="0"/>
              </a:rPr>
              <a:t>up to 33 points</a:t>
            </a:r>
            <a:endParaRPr sz="1800" i="1" dirty="0">
              <a:solidFill>
                <a:schemeClr val="accent2"/>
              </a:solidFill>
              <a:latin typeface="Arial" panose="020B0604020202020204" pitchFamily="34" charset="0"/>
              <a:cs typeface="Arial" panose="020B0604020202020204" pitchFamily="34" charset="0"/>
            </a:endParaRPr>
          </a:p>
        </p:txBody>
      </p:sp>
      <p:pic>
        <p:nvPicPr>
          <p:cNvPr id="16" name="Рисунок 15"/>
          <p:cNvPicPr>
            <a:picLocks noChangeAspect="1"/>
          </p:cNvPicPr>
          <p:nvPr/>
        </p:nvPicPr>
        <p:blipFill rotWithShape="1">
          <a:blip r:embed="rId4"/>
          <a:srcRect l="4939" t="9798" r="2077" b="8254"/>
          <a:stretch/>
        </p:blipFill>
        <p:spPr>
          <a:xfrm>
            <a:off x="5018961" y="762000"/>
            <a:ext cx="6944439" cy="3440938"/>
          </a:xfrm>
          <a:prstGeom prst="rect">
            <a:avLst/>
          </a:prstGeom>
        </p:spPr>
      </p:pic>
      <p:pic>
        <p:nvPicPr>
          <p:cNvPr id="10" name="Рисунок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74617" y="4267200"/>
            <a:ext cx="4188783" cy="194784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 2"/>
          <p:cNvSpPr txBox="1"/>
          <p:nvPr/>
        </p:nvSpPr>
        <p:spPr>
          <a:xfrm>
            <a:off x="466750" y="1214120"/>
            <a:ext cx="10658450" cy="505908"/>
          </a:xfrm>
          <a:prstGeom prst="rect">
            <a:avLst/>
          </a:prstGeom>
        </p:spPr>
        <p:txBody>
          <a:bodyPr vert="horz" wrap="square" lIns="0" tIns="13335" rIns="0" bIns="0" rtlCol="0">
            <a:spAutoFit/>
          </a:bodyPr>
          <a:lstStyle/>
          <a:p>
            <a:pPr marL="12700">
              <a:lnSpc>
                <a:spcPct val="100000"/>
              </a:lnSpc>
              <a:spcBef>
                <a:spcPts val="105"/>
              </a:spcBef>
            </a:pPr>
            <a:r>
              <a:rPr sz="3200" spc="-5" dirty="0">
                <a:latin typeface="Arial" panose="020B0604020202020204" pitchFamily="34" charset="0"/>
                <a:cs typeface="Arial" panose="020B0604020202020204" pitchFamily="34" charset="0"/>
              </a:rPr>
              <a:t>5. </a:t>
            </a:r>
            <a:r>
              <a:rPr lang="en-US" sz="3200" dirty="0">
                <a:latin typeface="Arial" panose="020B0604020202020204" pitchFamily="34" charset="0"/>
                <a:cs typeface="Arial" panose="020B0604020202020204" pitchFamily="34" charset="0"/>
              </a:rPr>
              <a:t>The Concept of the DEEX Project and its Benefits</a:t>
            </a:r>
            <a:endParaRPr sz="3200" dirty="0">
              <a:latin typeface="Arial" panose="020B0604020202020204" pitchFamily="34" charset="0"/>
              <a:cs typeface="Arial" panose="020B0604020202020204" pitchFamily="34" charset="0"/>
            </a:endParaRPr>
          </a:p>
        </p:txBody>
      </p:sp>
      <p:sp>
        <p:nvSpPr>
          <p:cNvPr id="3" name="object 3"/>
          <p:cNvSpPr/>
          <p:nvPr/>
        </p:nvSpPr>
        <p:spPr>
          <a:xfrm>
            <a:off x="485775" y="2010238"/>
            <a:ext cx="6480175" cy="0"/>
          </a:xfrm>
          <a:custGeom>
            <a:avLst/>
            <a:gdLst/>
            <a:ahLst/>
            <a:cxnLst/>
            <a:rect l="l" t="t" r="r" b="b"/>
            <a:pathLst>
              <a:path w="6480175">
                <a:moveTo>
                  <a:pt x="0" y="0"/>
                </a:moveTo>
                <a:lnTo>
                  <a:pt x="6480048" y="0"/>
                </a:lnTo>
              </a:path>
            </a:pathLst>
          </a:custGeom>
          <a:ln w="7200">
            <a:solidFill>
              <a:srgbClr val="DD2133"/>
            </a:solidFill>
          </a:ln>
        </p:spPr>
        <p:txBody>
          <a:bodyPr wrap="square" lIns="0" tIns="0" rIns="0" bIns="0" rtlCol="0"/>
          <a:lstStyle/>
          <a:p>
            <a:endParaRPr/>
          </a:p>
        </p:txBody>
      </p:sp>
      <p:sp>
        <p:nvSpPr>
          <p:cNvPr id="4" name="object 4"/>
          <p:cNvSpPr/>
          <p:nvPr/>
        </p:nvSpPr>
        <p:spPr>
          <a:xfrm>
            <a:off x="2308860" y="1810523"/>
            <a:ext cx="2851150" cy="0"/>
          </a:xfrm>
          <a:custGeom>
            <a:avLst/>
            <a:gdLst/>
            <a:ahLst/>
            <a:cxnLst/>
            <a:rect l="l" t="t" r="r" b="b"/>
            <a:pathLst>
              <a:path w="2851150">
                <a:moveTo>
                  <a:pt x="0" y="0"/>
                </a:moveTo>
                <a:lnTo>
                  <a:pt x="2851150" y="0"/>
                </a:lnTo>
              </a:path>
            </a:pathLst>
          </a:custGeom>
          <a:ln w="39599">
            <a:solidFill>
              <a:srgbClr val="DD2133"/>
            </a:solidFill>
          </a:ln>
        </p:spPr>
        <p:txBody>
          <a:bodyPr wrap="square" lIns="0" tIns="0" rIns="0" bIns="0" rtlCol="0"/>
          <a:lstStyle/>
          <a:p>
            <a:endParaRPr/>
          </a:p>
        </p:txBody>
      </p:sp>
      <p:sp>
        <p:nvSpPr>
          <p:cNvPr id="5" name="object 5"/>
          <p:cNvSpPr/>
          <p:nvPr/>
        </p:nvSpPr>
        <p:spPr>
          <a:xfrm>
            <a:off x="475195" y="371614"/>
            <a:ext cx="1616456" cy="319646"/>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376834" y="3348990"/>
            <a:ext cx="1467485" cy="1243289"/>
          </a:xfrm>
          <a:prstGeom prst="rect">
            <a:avLst/>
          </a:prstGeom>
        </p:spPr>
        <p:txBody>
          <a:bodyPr vert="horz" wrap="square" lIns="0" tIns="12065" rIns="0" bIns="0" rtlCol="0">
            <a:spAutoFit/>
          </a:bodyPr>
          <a:lstStyle/>
          <a:p>
            <a:pPr marL="12700" marR="5080">
              <a:lnSpc>
                <a:spcPct val="100000"/>
              </a:lnSpc>
              <a:spcBef>
                <a:spcPts val="95"/>
              </a:spcBef>
            </a:pPr>
            <a:r>
              <a:rPr lang="en-US" sz="1600" dirty="0">
                <a:latin typeface="Arial" panose="020B0604020202020204" pitchFamily="34" charset="0"/>
                <a:cs typeface="Arial" panose="020B0604020202020204" pitchFamily="34" charset="0"/>
              </a:rPr>
              <a:t>Convenient GUI compatible with the most modern browsers</a:t>
            </a:r>
            <a:endParaRPr sz="1600" dirty="0">
              <a:latin typeface="Arial" panose="020B0604020202020204" pitchFamily="34" charset="0"/>
              <a:cs typeface="Arial" panose="020B0604020202020204" pitchFamily="34" charset="0"/>
            </a:endParaRPr>
          </a:p>
        </p:txBody>
      </p:sp>
      <p:sp>
        <p:nvSpPr>
          <p:cNvPr id="7" name="object 7"/>
          <p:cNvSpPr txBox="1"/>
          <p:nvPr/>
        </p:nvSpPr>
        <p:spPr>
          <a:xfrm>
            <a:off x="2209292" y="3356559"/>
            <a:ext cx="1546225" cy="750847"/>
          </a:xfrm>
          <a:prstGeom prst="rect">
            <a:avLst/>
          </a:prstGeom>
        </p:spPr>
        <p:txBody>
          <a:bodyPr vert="horz" wrap="square" lIns="0" tIns="12065" rIns="0" bIns="0" rtlCol="0">
            <a:spAutoFit/>
          </a:bodyPr>
          <a:lstStyle/>
          <a:p>
            <a:pPr marL="12700">
              <a:lnSpc>
                <a:spcPct val="100000"/>
              </a:lnSpc>
              <a:spcBef>
                <a:spcPts val="95"/>
              </a:spcBef>
            </a:pPr>
            <a:r>
              <a:rPr lang="en-US" sz="1600" spc="-10" dirty="0">
                <a:solidFill>
                  <a:srgbClr val="202020"/>
                </a:solidFill>
                <a:latin typeface="Arial"/>
                <a:cs typeface="Arial"/>
              </a:rPr>
              <a:t>Desktop application for trading</a:t>
            </a:r>
            <a:endParaRPr sz="1600" dirty="0">
              <a:latin typeface="Arial"/>
              <a:cs typeface="Arial"/>
            </a:endParaRPr>
          </a:p>
        </p:txBody>
      </p:sp>
      <p:sp>
        <p:nvSpPr>
          <p:cNvPr id="8" name="object 8"/>
          <p:cNvSpPr txBox="1"/>
          <p:nvPr/>
        </p:nvSpPr>
        <p:spPr>
          <a:xfrm>
            <a:off x="4168266" y="3348990"/>
            <a:ext cx="1174750" cy="750847"/>
          </a:xfrm>
          <a:prstGeom prst="rect">
            <a:avLst/>
          </a:prstGeom>
        </p:spPr>
        <p:txBody>
          <a:bodyPr vert="horz" wrap="square" lIns="0" tIns="12065" rIns="0" bIns="0" rtlCol="0">
            <a:spAutoFit/>
          </a:bodyPr>
          <a:lstStyle/>
          <a:p>
            <a:pPr marL="12700" marR="5080" algn="just">
              <a:lnSpc>
                <a:spcPct val="100000"/>
              </a:lnSpc>
              <a:spcBef>
                <a:spcPts val="95"/>
              </a:spcBef>
            </a:pPr>
            <a:r>
              <a:rPr sz="1600" spc="-5" dirty="0">
                <a:solidFill>
                  <a:srgbClr val="202020"/>
                </a:solidFill>
                <a:latin typeface="Arial"/>
                <a:cs typeface="Arial"/>
              </a:rPr>
              <a:t>Android</a:t>
            </a:r>
            <a:r>
              <a:rPr lang="en-US" sz="1600" spc="-5" dirty="0">
                <a:solidFill>
                  <a:srgbClr val="202020"/>
                </a:solidFill>
                <a:latin typeface="Arial"/>
                <a:cs typeface="Arial"/>
              </a:rPr>
              <a:t> and</a:t>
            </a:r>
            <a:r>
              <a:rPr sz="1600" spc="-5" dirty="0">
                <a:solidFill>
                  <a:srgbClr val="202020"/>
                </a:solidFill>
                <a:latin typeface="Arial"/>
                <a:cs typeface="Arial"/>
              </a:rPr>
              <a:t> iOS</a:t>
            </a:r>
            <a:r>
              <a:rPr lang="en-US" sz="1600" spc="-5" dirty="0">
                <a:solidFill>
                  <a:srgbClr val="202020"/>
                </a:solidFill>
                <a:latin typeface="Arial"/>
                <a:cs typeface="Arial"/>
              </a:rPr>
              <a:t> mobile app</a:t>
            </a:r>
            <a:endParaRPr sz="1600" dirty="0">
              <a:latin typeface="Arial"/>
              <a:cs typeface="Arial"/>
            </a:endParaRPr>
          </a:p>
        </p:txBody>
      </p:sp>
      <p:sp>
        <p:nvSpPr>
          <p:cNvPr id="9" name="object 9"/>
          <p:cNvSpPr/>
          <p:nvPr/>
        </p:nvSpPr>
        <p:spPr>
          <a:xfrm>
            <a:off x="4140453" y="2340597"/>
            <a:ext cx="1019517" cy="699528"/>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2242947" y="2340597"/>
            <a:ext cx="1019517" cy="699528"/>
          </a:xfrm>
          <a:prstGeom prst="rect">
            <a:avLst/>
          </a:prstGeom>
          <a:blipFill>
            <a:blip r:embed="rId5" cstate="print"/>
            <a:stretch>
              <a:fillRect/>
            </a:stretch>
          </a:blipFill>
        </p:spPr>
        <p:txBody>
          <a:bodyPr wrap="square" lIns="0" tIns="0" rIns="0" bIns="0" rtlCol="0"/>
          <a:lstStyle/>
          <a:p>
            <a:endParaRPr/>
          </a:p>
        </p:txBody>
      </p:sp>
      <p:sp>
        <p:nvSpPr>
          <p:cNvPr id="11" name="object 11"/>
          <p:cNvSpPr/>
          <p:nvPr/>
        </p:nvSpPr>
        <p:spPr>
          <a:xfrm>
            <a:off x="342874" y="2316962"/>
            <a:ext cx="1339215" cy="699795"/>
          </a:xfrm>
          <a:prstGeom prst="rect">
            <a:avLst/>
          </a:prstGeom>
          <a:blipFill>
            <a:blip r:embed="rId6" cstate="print"/>
            <a:stretch>
              <a:fillRect/>
            </a:stretch>
          </a:blipFill>
        </p:spPr>
        <p:txBody>
          <a:bodyPr wrap="square" lIns="0" tIns="0" rIns="0" bIns="0" rtlCol="0"/>
          <a:lstStyle/>
          <a:p>
            <a:endParaRPr/>
          </a:p>
        </p:txBody>
      </p:sp>
      <p:sp>
        <p:nvSpPr>
          <p:cNvPr id="12" name="object 12"/>
          <p:cNvSpPr txBox="1">
            <a:spLocks noGrp="1"/>
          </p:cNvSpPr>
          <p:nvPr>
            <p:ph type="title"/>
          </p:nvPr>
        </p:nvSpPr>
        <p:spPr>
          <a:prstGeom prst="rect">
            <a:avLst/>
          </a:prstGeom>
        </p:spPr>
        <p:txBody>
          <a:bodyPr vert="horz" wrap="square" lIns="0" tIns="13335" rIns="0" bIns="0" rtlCol="0">
            <a:spAutoFit/>
          </a:bodyPr>
          <a:lstStyle/>
          <a:p>
            <a:pPr marL="12700" algn="r">
              <a:lnSpc>
                <a:spcPct val="100000"/>
              </a:lnSpc>
              <a:spcBef>
                <a:spcPts val="105"/>
              </a:spcBef>
            </a:pPr>
            <a:r>
              <a:rPr lang="en-US" dirty="0"/>
              <a:t>Decentralized Exchange. </a:t>
            </a:r>
            <a:r>
              <a:rPr lang="en-US" dirty="0" err="1"/>
              <a:t>Nomen</a:t>
            </a:r>
            <a:r>
              <a:rPr lang="en-US" dirty="0"/>
              <a:t> </a:t>
            </a:r>
            <a:r>
              <a:rPr lang="en-US" dirty="0" err="1"/>
              <a:t>est</a:t>
            </a:r>
            <a:r>
              <a:rPr lang="en-US" dirty="0"/>
              <a:t> omen. The name speaks for itself.</a:t>
            </a:r>
          </a:p>
        </p:txBody>
      </p:sp>
      <p:sp>
        <p:nvSpPr>
          <p:cNvPr id="13" name="object 13"/>
          <p:cNvSpPr/>
          <p:nvPr/>
        </p:nvSpPr>
        <p:spPr>
          <a:xfrm>
            <a:off x="7949692" y="2340584"/>
            <a:ext cx="1215758" cy="834161"/>
          </a:xfrm>
          <a:prstGeom prst="rect">
            <a:avLst/>
          </a:prstGeom>
          <a:blipFill>
            <a:blip r:embed="rId7" cstate="print"/>
            <a:stretch>
              <a:fillRect/>
            </a:stretch>
          </a:blipFill>
        </p:spPr>
        <p:txBody>
          <a:bodyPr wrap="square" lIns="0" tIns="0" rIns="0" bIns="0" rtlCol="0"/>
          <a:lstStyle/>
          <a:p>
            <a:endParaRPr/>
          </a:p>
        </p:txBody>
      </p:sp>
      <p:sp>
        <p:nvSpPr>
          <p:cNvPr id="14" name="object 14"/>
          <p:cNvSpPr/>
          <p:nvPr/>
        </p:nvSpPr>
        <p:spPr>
          <a:xfrm>
            <a:off x="6010275" y="2311984"/>
            <a:ext cx="1141920" cy="783513"/>
          </a:xfrm>
          <a:prstGeom prst="rect">
            <a:avLst/>
          </a:prstGeom>
          <a:blipFill>
            <a:blip r:embed="rId8" cstate="print"/>
            <a:stretch>
              <a:fillRect/>
            </a:stretch>
          </a:blipFill>
        </p:spPr>
        <p:txBody>
          <a:bodyPr wrap="square" lIns="0" tIns="0" rIns="0" bIns="0" rtlCol="0"/>
          <a:lstStyle/>
          <a:p>
            <a:endParaRPr/>
          </a:p>
        </p:txBody>
      </p:sp>
      <p:sp>
        <p:nvSpPr>
          <p:cNvPr id="15" name="object 15"/>
          <p:cNvSpPr/>
          <p:nvPr/>
        </p:nvSpPr>
        <p:spPr>
          <a:xfrm>
            <a:off x="10115550" y="2284018"/>
            <a:ext cx="1223416" cy="839419"/>
          </a:xfrm>
          <a:prstGeom prst="rect">
            <a:avLst/>
          </a:prstGeom>
          <a:blipFill>
            <a:blip r:embed="rId9" cstate="print"/>
            <a:stretch>
              <a:fillRect/>
            </a:stretch>
          </a:blipFill>
        </p:spPr>
        <p:txBody>
          <a:bodyPr wrap="square" lIns="0" tIns="0" rIns="0" bIns="0" rtlCol="0"/>
          <a:lstStyle/>
          <a:p>
            <a:endParaRPr/>
          </a:p>
        </p:txBody>
      </p:sp>
      <p:sp>
        <p:nvSpPr>
          <p:cNvPr id="16" name="object 16"/>
          <p:cNvSpPr txBox="1"/>
          <p:nvPr/>
        </p:nvSpPr>
        <p:spPr>
          <a:xfrm>
            <a:off x="5902578" y="3413505"/>
            <a:ext cx="1497330" cy="504625"/>
          </a:xfrm>
          <a:prstGeom prst="rect">
            <a:avLst/>
          </a:prstGeom>
        </p:spPr>
        <p:txBody>
          <a:bodyPr vert="horz" wrap="square" lIns="0" tIns="12065" rIns="0" bIns="0" rtlCol="0">
            <a:spAutoFit/>
          </a:bodyPr>
          <a:lstStyle/>
          <a:p>
            <a:pPr marL="12700" marR="5080">
              <a:lnSpc>
                <a:spcPct val="100000"/>
              </a:lnSpc>
              <a:spcBef>
                <a:spcPts val="95"/>
              </a:spcBef>
            </a:pPr>
            <a:r>
              <a:rPr lang="en-US" sz="1600" spc="-15" dirty="0">
                <a:solidFill>
                  <a:srgbClr val="202020"/>
                </a:solidFill>
                <a:latin typeface="Arial"/>
                <a:cs typeface="Arial"/>
              </a:rPr>
              <a:t>24/7 technical support</a:t>
            </a:r>
            <a:endParaRPr sz="1600" dirty="0">
              <a:latin typeface="Arial"/>
              <a:cs typeface="Arial"/>
            </a:endParaRPr>
          </a:p>
        </p:txBody>
      </p:sp>
      <p:sp>
        <p:nvSpPr>
          <p:cNvPr id="17" name="object 17"/>
          <p:cNvSpPr txBox="1"/>
          <p:nvPr/>
        </p:nvSpPr>
        <p:spPr>
          <a:xfrm>
            <a:off x="7955660" y="3398977"/>
            <a:ext cx="1499870" cy="1489510"/>
          </a:xfrm>
          <a:prstGeom prst="rect">
            <a:avLst/>
          </a:prstGeom>
        </p:spPr>
        <p:txBody>
          <a:bodyPr vert="horz" wrap="square" lIns="0" tIns="12065" rIns="0" bIns="0" rtlCol="0">
            <a:spAutoFit/>
          </a:bodyPr>
          <a:lstStyle/>
          <a:p>
            <a:pPr marL="12700" marR="5080">
              <a:lnSpc>
                <a:spcPct val="100000"/>
              </a:lnSpc>
              <a:spcBef>
                <a:spcPts val="95"/>
              </a:spcBef>
            </a:pPr>
            <a:r>
              <a:rPr lang="en-US" sz="1600" dirty="0">
                <a:latin typeface="Arial" panose="020B0604020202020204" pitchFamily="34" charset="0"/>
                <a:cs typeface="Arial" panose="020B0604020202020204" pitchFamily="34" charset="0"/>
              </a:rPr>
              <a:t>A large number of trading pairs and a wide selection of trading</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indicators</a:t>
            </a:r>
            <a:endParaRPr lang="ru-RU" sz="1600" dirty="0">
              <a:latin typeface="Arial" panose="020B0604020202020204" pitchFamily="34" charset="0"/>
              <a:cs typeface="Arial" panose="020B0604020202020204" pitchFamily="34" charset="0"/>
            </a:endParaRPr>
          </a:p>
        </p:txBody>
      </p:sp>
      <p:sp>
        <p:nvSpPr>
          <p:cNvPr id="18" name="object 18"/>
          <p:cNvSpPr txBox="1"/>
          <p:nvPr/>
        </p:nvSpPr>
        <p:spPr>
          <a:xfrm>
            <a:off x="10119106" y="3394075"/>
            <a:ext cx="1546225" cy="750847"/>
          </a:xfrm>
          <a:prstGeom prst="rect">
            <a:avLst/>
          </a:prstGeom>
        </p:spPr>
        <p:txBody>
          <a:bodyPr vert="horz" wrap="square" lIns="0" tIns="12065" rIns="0" bIns="0" rtlCol="0">
            <a:spAutoFit/>
          </a:bodyPr>
          <a:lstStyle/>
          <a:p>
            <a:pPr marL="12700" marR="5080">
              <a:lnSpc>
                <a:spcPct val="100000"/>
              </a:lnSpc>
              <a:spcBef>
                <a:spcPts val="95"/>
              </a:spcBef>
            </a:pPr>
            <a:r>
              <a:rPr lang="en-US" sz="1600" dirty="0">
                <a:latin typeface="Arial" panose="020B0604020202020204" pitchFamily="34" charset="0"/>
                <a:cs typeface="Arial" panose="020B0604020202020204" pitchFamily="34" charset="0"/>
              </a:rPr>
              <a:t>The ability to restore lost</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passwords</a:t>
            </a:r>
            <a:endParaRPr sz="1600" dirty="0">
              <a:latin typeface="Arial" panose="020B0604020202020204" pitchFamily="34" charset="0"/>
              <a:cs typeface="Arial" panose="020B0604020202020204" pitchFamily="34" charset="0"/>
            </a:endParaRPr>
          </a:p>
        </p:txBody>
      </p:sp>
      <p:sp>
        <p:nvSpPr>
          <p:cNvPr id="19" name="object 19"/>
          <p:cNvSpPr/>
          <p:nvPr/>
        </p:nvSpPr>
        <p:spPr>
          <a:xfrm>
            <a:off x="2312542" y="5026685"/>
            <a:ext cx="1226019" cy="841209"/>
          </a:xfrm>
          <a:prstGeom prst="rect">
            <a:avLst/>
          </a:prstGeom>
          <a:blipFill>
            <a:blip r:embed="rId10" cstate="print"/>
            <a:stretch>
              <a:fillRect/>
            </a:stretch>
          </a:blipFill>
        </p:spPr>
        <p:txBody>
          <a:bodyPr wrap="square" lIns="0" tIns="0" rIns="0" bIns="0" rtlCol="0"/>
          <a:lstStyle/>
          <a:p>
            <a:endParaRPr/>
          </a:p>
        </p:txBody>
      </p:sp>
      <p:sp>
        <p:nvSpPr>
          <p:cNvPr id="20" name="object 20"/>
          <p:cNvSpPr/>
          <p:nvPr/>
        </p:nvSpPr>
        <p:spPr>
          <a:xfrm>
            <a:off x="10115550" y="4988369"/>
            <a:ext cx="1265212" cy="868095"/>
          </a:xfrm>
          <a:prstGeom prst="rect">
            <a:avLst/>
          </a:prstGeom>
          <a:blipFill>
            <a:blip r:embed="rId11" cstate="print"/>
            <a:stretch>
              <a:fillRect/>
            </a:stretch>
          </a:blipFill>
        </p:spPr>
        <p:txBody>
          <a:bodyPr wrap="square" lIns="0" tIns="0" rIns="0" bIns="0" rtlCol="0"/>
          <a:lstStyle/>
          <a:p>
            <a:endParaRPr/>
          </a:p>
        </p:txBody>
      </p:sp>
      <p:sp>
        <p:nvSpPr>
          <p:cNvPr id="21" name="object 21"/>
          <p:cNvSpPr/>
          <p:nvPr/>
        </p:nvSpPr>
        <p:spPr>
          <a:xfrm>
            <a:off x="6725793" y="5014328"/>
            <a:ext cx="1262037" cy="865924"/>
          </a:xfrm>
          <a:prstGeom prst="rect">
            <a:avLst/>
          </a:prstGeom>
          <a:blipFill>
            <a:blip r:embed="rId12" cstate="print"/>
            <a:stretch>
              <a:fillRect/>
            </a:stretch>
          </a:blipFill>
        </p:spPr>
        <p:txBody>
          <a:bodyPr wrap="square" lIns="0" tIns="0" rIns="0" bIns="0" rtlCol="0"/>
          <a:lstStyle/>
          <a:p>
            <a:endParaRPr/>
          </a:p>
        </p:txBody>
      </p:sp>
      <p:sp>
        <p:nvSpPr>
          <p:cNvPr id="22" name="object 22"/>
          <p:cNvSpPr txBox="1"/>
          <p:nvPr/>
        </p:nvSpPr>
        <p:spPr>
          <a:xfrm>
            <a:off x="816660" y="5208523"/>
            <a:ext cx="1581785" cy="504625"/>
          </a:xfrm>
          <a:prstGeom prst="rect">
            <a:avLst/>
          </a:prstGeom>
        </p:spPr>
        <p:txBody>
          <a:bodyPr vert="horz" wrap="square" lIns="0" tIns="12065" rIns="0" bIns="0" rtlCol="0">
            <a:spAutoFit/>
          </a:bodyPr>
          <a:lstStyle/>
          <a:p>
            <a:pPr marL="12700" marR="5080" indent="97155">
              <a:lnSpc>
                <a:spcPct val="100000"/>
              </a:lnSpc>
              <a:spcBef>
                <a:spcPts val="95"/>
              </a:spcBef>
            </a:pPr>
            <a:r>
              <a:rPr lang="en-US" sz="1600" dirty="0">
                <a:latin typeface="Arial" panose="020B0604020202020204" pitchFamily="34" charset="0"/>
                <a:cs typeface="Arial" panose="020B0604020202020204" pitchFamily="34" charset="0"/>
              </a:rPr>
              <a:t>Two-factor authentication</a:t>
            </a:r>
            <a:endParaRPr sz="1600" dirty="0">
              <a:latin typeface="Arial" panose="020B0604020202020204" pitchFamily="34" charset="0"/>
              <a:cs typeface="Arial" panose="020B0604020202020204" pitchFamily="34" charset="0"/>
            </a:endParaRPr>
          </a:p>
        </p:txBody>
      </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25400">
              <a:lnSpc>
                <a:spcPts val="2090"/>
              </a:lnSpc>
            </a:pPr>
            <a:r>
              <a:rPr spc="-5" dirty="0"/>
              <a:t>5</a:t>
            </a:r>
          </a:p>
        </p:txBody>
      </p:sp>
      <p:sp>
        <p:nvSpPr>
          <p:cNvPr id="26" name="object 26"/>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Copyright </a:t>
            </a:r>
            <a:r>
              <a:rPr dirty="0"/>
              <a:t>© 2018 </a:t>
            </a:r>
            <a:r>
              <a:rPr u="sng" spc="-5" dirty="0">
                <a:solidFill>
                  <a:srgbClr val="DD2133"/>
                </a:solidFill>
                <a:uFill>
                  <a:solidFill>
                    <a:srgbClr val="DD2133"/>
                  </a:solidFill>
                </a:uFill>
              </a:rPr>
              <a:t>Deex.exchange</a:t>
            </a:r>
            <a:r>
              <a:rPr spc="-5" dirty="0">
                <a:solidFill>
                  <a:srgbClr val="DD2133"/>
                </a:solidFill>
              </a:rPr>
              <a:t>. </a:t>
            </a:r>
            <a:r>
              <a:rPr spc="-5" dirty="0"/>
              <a:t>All rights</a:t>
            </a:r>
            <a:r>
              <a:rPr spc="-85" dirty="0"/>
              <a:t> </a:t>
            </a:r>
            <a:r>
              <a:rPr spc="-5" dirty="0"/>
              <a:t>reserved.</a:t>
            </a:r>
          </a:p>
        </p:txBody>
      </p:sp>
      <p:sp>
        <p:nvSpPr>
          <p:cNvPr id="23" name="object 23"/>
          <p:cNvSpPr txBox="1"/>
          <p:nvPr/>
        </p:nvSpPr>
        <p:spPr>
          <a:xfrm>
            <a:off x="8864600" y="5187441"/>
            <a:ext cx="1209040" cy="504625"/>
          </a:xfrm>
          <a:prstGeom prst="rect">
            <a:avLst/>
          </a:prstGeom>
        </p:spPr>
        <p:txBody>
          <a:bodyPr vert="horz" wrap="square" lIns="0" tIns="12065" rIns="0" bIns="0" rtlCol="0">
            <a:spAutoFit/>
          </a:bodyPr>
          <a:lstStyle/>
          <a:p>
            <a:pPr marL="12700" marR="5080" indent="370205" algn="r">
              <a:lnSpc>
                <a:spcPct val="100000"/>
              </a:lnSpc>
              <a:spcBef>
                <a:spcPts val="95"/>
              </a:spcBef>
            </a:pPr>
            <a:r>
              <a:rPr lang="en-US" sz="1600" dirty="0">
                <a:latin typeface="Arial" panose="020B0604020202020204" pitchFamily="34" charset="0"/>
                <a:cs typeface="Arial" panose="020B0604020202020204" pitchFamily="34" charset="0"/>
              </a:rPr>
              <a:t>High liquidity</a:t>
            </a:r>
            <a:endParaRPr sz="1600" dirty="0">
              <a:latin typeface="Arial" panose="020B0604020202020204" pitchFamily="34" charset="0"/>
              <a:cs typeface="Arial" panose="020B0604020202020204" pitchFamily="34" charset="0"/>
            </a:endParaRPr>
          </a:p>
        </p:txBody>
      </p:sp>
      <p:sp>
        <p:nvSpPr>
          <p:cNvPr id="24" name="object 24"/>
          <p:cNvSpPr txBox="1"/>
          <p:nvPr/>
        </p:nvSpPr>
        <p:spPr>
          <a:xfrm>
            <a:off x="3736340" y="4938140"/>
            <a:ext cx="2873375" cy="750847"/>
          </a:xfrm>
          <a:prstGeom prst="rect">
            <a:avLst/>
          </a:prstGeom>
        </p:spPr>
        <p:txBody>
          <a:bodyPr vert="horz" wrap="square" lIns="0" tIns="12065" rIns="0" bIns="0" rtlCol="0">
            <a:spAutoFit/>
          </a:bodyPr>
          <a:lstStyle/>
          <a:p>
            <a:pPr marL="12700" marR="5080" indent="388620" algn="r">
              <a:lnSpc>
                <a:spcPct val="100000"/>
              </a:lnSpc>
              <a:spcBef>
                <a:spcPts val="95"/>
              </a:spcBef>
            </a:pPr>
            <a:r>
              <a:rPr lang="en-US" sz="1600" dirty="0">
                <a:latin typeface="Arial" panose="020B0604020202020204" pitchFamily="34" charset="0"/>
                <a:cs typeface="Arial" panose="020B0604020202020204" pitchFamily="34" charset="0"/>
              </a:rPr>
              <a:t>Own hardware crypto wallet for cold storage of cryptocurrencies and tokens</a:t>
            </a:r>
            <a:endParaRPr sz="1600" dirty="0">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66750" y="952957"/>
            <a:ext cx="4440555" cy="514350"/>
          </a:xfrm>
          <a:prstGeom prst="rect">
            <a:avLst/>
          </a:prstGeom>
        </p:spPr>
        <p:txBody>
          <a:bodyPr vert="horz" wrap="square" lIns="0" tIns="13335" rIns="0" bIns="0" rtlCol="0">
            <a:spAutoFit/>
          </a:bodyPr>
          <a:lstStyle/>
          <a:p>
            <a:pPr marL="12700">
              <a:lnSpc>
                <a:spcPct val="100000"/>
              </a:lnSpc>
              <a:spcBef>
                <a:spcPts val="105"/>
              </a:spcBef>
            </a:pPr>
            <a:r>
              <a:rPr sz="3200" b="1" i="0" dirty="0">
                <a:solidFill>
                  <a:schemeClr val="tx1"/>
                </a:solidFill>
                <a:latin typeface="Arial"/>
                <a:cs typeface="Arial"/>
              </a:rPr>
              <a:t>6. </a:t>
            </a:r>
            <a:r>
              <a:rPr lang="en-US" sz="3200" b="1" i="0" kern="1200" dirty="0">
                <a:solidFill>
                  <a:srgbClr val="202020"/>
                </a:solidFill>
                <a:ea typeface="+mn-ea"/>
              </a:rPr>
              <a:t>Market</a:t>
            </a:r>
            <a:r>
              <a:rPr lang="en-US" sz="3200" b="1" i="0" dirty="0">
                <a:solidFill>
                  <a:schemeClr val="tx1"/>
                </a:solidFill>
              </a:rPr>
              <a:t> positions</a:t>
            </a:r>
            <a:endParaRPr sz="3200" b="1" i="0" dirty="0">
              <a:solidFill>
                <a:schemeClr val="tx1"/>
              </a:solidFill>
            </a:endParaRPr>
          </a:p>
        </p:txBody>
      </p:sp>
      <p:sp>
        <p:nvSpPr>
          <p:cNvPr id="3" name="object 3"/>
          <p:cNvSpPr txBox="1"/>
          <p:nvPr/>
        </p:nvSpPr>
        <p:spPr>
          <a:xfrm>
            <a:off x="466750" y="1440941"/>
            <a:ext cx="6010250" cy="505908"/>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202020"/>
                </a:solidFill>
                <a:latin typeface="Arial"/>
                <a:cs typeface="Arial"/>
              </a:rPr>
              <a:t>6.1. </a:t>
            </a:r>
            <a:r>
              <a:rPr sz="3200" b="1" dirty="0">
                <a:solidFill>
                  <a:srgbClr val="202020"/>
                </a:solidFill>
                <a:latin typeface="Arial"/>
                <a:cs typeface="Arial"/>
              </a:rPr>
              <a:t>DEEX </a:t>
            </a:r>
            <a:r>
              <a:rPr lang="en-US" sz="3200" b="1" dirty="0">
                <a:solidFill>
                  <a:srgbClr val="202020"/>
                </a:solidFill>
                <a:latin typeface="Arial"/>
                <a:cs typeface="Arial"/>
              </a:rPr>
              <a:t>&amp;</a:t>
            </a:r>
            <a:r>
              <a:rPr sz="3200" b="1" spc="-70" dirty="0">
                <a:solidFill>
                  <a:srgbClr val="202020"/>
                </a:solidFill>
                <a:latin typeface="Arial"/>
                <a:cs typeface="Arial"/>
              </a:rPr>
              <a:t> </a:t>
            </a:r>
            <a:r>
              <a:rPr sz="3200" b="1" dirty="0">
                <a:solidFill>
                  <a:srgbClr val="202020"/>
                </a:solidFill>
                <a:latin typeface="Arial"/>
                <a:cs typeface="Arial"/>
              </a:rPr>
              <a:t>BITSHARES</a:t>
            </a:r>
            <a:endParaRPr sz="3200" dirty="0">
              <a:latin typeface="Arial"/>
              <a:cs typeface="Arial"/>
            </a:endParaRPr>
          </a:p>
        </p:txBody>
      </p:sp>
      <p:sp>
        <p:nvSpPr>
          <p:cNvPr id="4" name="object 4"/>
          <p:cNvSpPr/>
          <p:nvPr/>
        </p:nvSpPr>
        <p:spPr>
          <a:xfrm>
            <a:off x="485775" y="2010238"/>
            <a:ext cx="3743960" cy="0"/>
          </a:xfrm>
          <a:custGeom>
            <a:avLst/>
            <a:gdLst/>
            <a:ahLst/>
            <a:cxnLst/>
            <a:rect l="l" t="t" r="r" b="b"/>
            <a:pathLst>
              <a:path w="3743960">
                <a:moveTo>
                  <a:pt x="0" y="0"/>
                </a:moveTo>
                <a:lnTo>
                  <a:pt x="3743960" y="0"/>
                </a:lnTo>
              </a:path>
            </a:pathLst>
          </a:custGeom>
          <a:ln w="7200">
            <a:solidFill>
              <a:srgbClr val="DD2133"/>
            </a:solidFill>
          </a:ln>
        </p:spPr>
        <p:txBody>
          <a:bodyPr wrap="square" lIns="0" tIns="0" rIns="0" bIns="0" rtlCol="0"/>
          <a:lstStyle/>
          <a:p>
            <a:endParaRPr/>
          </a:p>
        </p:txBody>
      </p:sp>
      <p:sp>
        <p:nvSpPr>
          <p:cNvPr id="5" name="object 5"/>
          <p:cNvSpPr/>
          <p:nvPr/>
        </p:nvSpPr>
        <p:spPr>
          <a:xfrm>
            <a:off x="1651380" y="2010548"/>
            <a:ext cx="1412875" cy="0"/>
          </a:xfrm>
          <a:custGeom>
            <a:avLst/>
            <a:gdLst/>
            <a:ahLst/>
            <a:cxnLst/>
            <a:rect l="l" t="t" r="r" b="b"/>
            <a:pathLst>
              <a:path w="1412875">
                <a:moveTo>
                  <a:pt x="0" y="0"/>
                </a:moveTo>
                <a:lnTo>
                  <a:pt x="1412875" y="0"/>
                </a:lnTo>
              </a:path>
            </a:pathLst>
          </a:custGeom>
          <a:ln w="39599">
            <a:solidFill>
              <a:srgbClr val="DD2133"/>
            </a:solidFill>
          </a:ln>
        </p:spPr>
        <p:txBody>
          <a:bodyPr wrap="square" lIns="0" tIns="0" rIns="0" bIns="0" rtlCol="0"/>
          <a:lstStyle/>
          <a:p>
            <a:endParaRPr/>
          </a:p>
        </p:txBody>
      </p:sp>
      <p:sp>
        <p:nvSpPr>
          <p:cNvPr id="6" name="object 6"/>
          <p:cNvSpPr/>
          <p:nvPr/>
        </p:nvSpPr>
        <p:spPr>
          <a:xfrm>
            <a:off x="485775" y="4102182"/>
            <a:ext cx="288290" cy="0"/>
          </a:xfrm>
          <a:custGeom>
            <a:avLst/>
            <a:gdLst/>
            <a:ahLst/>
            <a:cxnLst/>
            <a:rect l="l" t="t" r="r" b="b"/>
            <a:pathLst>
              <a:path w="288290">
                <a:moveTo>
                  <a:pt x="0" y="0"/>
                </a:moveTo>
                <a:lnTo>
                  <a:pt x="287997" y="0"/>
                </a:lnTo>
              </a:path>
            </a:pathLst>
          </a:custGeom>
          <a:ln w="7200">
            <a:solidFill>
              <a:srgbClr val="DD2133"/>
            </a:solidFill>
          </a:ln>
        </p:spPr>
        <p:txBody>
          <a:bodyPr wrap="square" lIns="0" tIns="0" rIns="0" bIns="0" rtlCol="0"/>
          <a:lstStyle/>
          <a:p>
            <a:endParaRPr/>
          </a:p>
        </p:txBody>
      </p:sp>
      <p:sp>
        <p:nvSpPr>
          <p:cNvPr id="7" name="object 7"/>
          <p:cNvSpPr/>
          <p:nvPr/>
        </p:nvSpPr>
        <p:spPr>
          <a:xfrm>
            <a:off x="485775" y="4546048"/>
            <a:ext cx="288290" cy="0"/>
          </a:xfrm>
          <a:custGeom>
            <a:avLst/>
            <a:gdLst/>
            <a:ahLst/>
            <a:cxnLst/>
            <a:rect l="l" t="t" r="r" b="b"/>
            <a:pathLst>
              <a:path w="288290">
                <a:moveTo>
                  <a:pt x="0" y="0"/>
                </a:moveTo>
                <a:lnTo>
                  <a:pt x="287997" y="0"/>
                </a:lnTo>
              </a:path>
            </a:pathLst>
          </a:custGeom>
          <a:ln w="7200">
            <a:solidFill>
              <a:srgbClr val="DD2133"/>
            </a:solidFill>
          </a:ln>
        </p:spPr>
        <p:txBody>
          <a:bodyPr wrap="square" lIns="0" tIns="0" rIns="0" bIns="0" rtlCol="0"/>
          <a:lstStyle/>
          <a:p>
            <a:endParaRPr/>
          </a:p>
        </p:txBody>
      </p:sp>
      <p:sp>
        <p:nvSpPr>
          <p:cNvPr id="8" name="object 8"/>
          <p:cNvSpPr/>
          <p:nvPr/>
        </p:nvSpPr>
        <p:spPr>
          <a:xfrm>
            <a:off x="475195" y="371614"/>
            <a:ext cx="1616456" cy="319646"/>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485775" y="4998168"/>
            <a:ext cx="288290" cy="0"/>
          </a:xfrm>
          <a:custGeom>
            <a:avLst/>
            <a:gdLst/>
            <a:ahLst/>
            <a:cxnLst/>
            <a:rect l="l" t="t" r="r" b="b"/>
            <a:pathLst>
              <a:path w="288290">
                <a:moveTo>
                  <a:pt x="0" y="0"/>
                </a:moveTo>
                <a:lnTo>
                  <a:pt x="287997" y="0"/>
                </a:lnTo>
              </a:path>
            </a:pathLst>
          </a:custGeom>
          <a:ln w="7200">
            <a:solidFill>
              <a:srgbClr val="DD2133"/>
            </a:solidFill>
          </a:ln>
        </p:spPr>
        <p:txBody>
          <a:bodyPr wrap="square" lIns="0" tIns="0" rIns="0" bIns="0" rtlCol="0"/>
          <a:lstStyle/>
          <a:p>
            <a:endParaRPr/>
          </a:p>
        </p:txBody>
      </p:sp>
      <p:sp>
        <p:nvSpPr>
          <p:cNvPr id="10" name="object 10"/>
          <p:cNvSpPr/>
          <p:nvPr/>
        </p:nvSpPr>
        <p:spPr>
          <a:xfrm>
            <a:off x="485775" y="5390217"/>
            <a:ext cx="288290" cy="0"/>
          </a:xfrm>
          <a:custGeom>
            <a:avLst/>
            <a:gdLst/>
            <a:ahLst/>
            <a:cxnLst/>
            <a:rect l="l" t="t" r="r" b="b"/>
            <a:pathLst>
              <a:path w="288290">
                <a:moveTo>
                  <a:pt x="0" y="0"/>
                </a:moveTo>
                <a:lnTo>
                  <a:pt x="287997" y="0"/>
                </a:lnTo>
              </a:path>
            </a:pathLst>
          </a:custGeom>
          <a:ln w="7200">
            <a:solidFill>
              <a:srgbClr val="DD2133"/>
            </a:solidFill>
          </a:ln>
        </p:spPr>
        <p:txBody>
          <a:bodyPr wrap="square" lIns="0" tIns="0" rIns="0" bIns="0" rtlCol="0"/>
          <a:lstStyle/>
          <a:p>
            <a:endParaRPr/>
          </a:p>
        </p:txBody>
      </p:sp>
      <p:sp>
        <p:nvSpPr>
          <p:cNvPr id="11" name="object 11"/>
          <p:cNvSpPr txBox="1"/>
          <p:nvPr/>
        </p:nvSpPr>
        <p:spPr>
          <a:xfrm>
            <a:off x="466750" y="2240686"/>
            <a:ext cx="10399395" cy="3704669"/>
          </a:xfrm>
          <a:prstGeom prst="rect">
            <a:avLst/>
          </a:prstGeom>
        </p:spPr>
        <p:txBody>
          <a:bodyPr vert="horz" wrap="square" lIns="0" tIns="73660" rIns="0" bIns="0" rtlCol="0">
            <a:spAutoFit/>
          </a:bodyPr>
          <a:lstStyle/>
          <a:p>
            <a:pPr marL="12700">
              <a:lnSpc>
                <a:spcPct val="100000"/>
              </a:lnSpc>
              <a:spcBef>
                <a:spcPts val="580"/>
              </a:spcBef>
            </a:pPr>
            <a:r>
              <a:rPr lang="en-US" sz="1600" dirty="0">
                <a:latin typeface="Arial" panose="020B0604020202020204" pitchFamily="34" charset="0"/>
                <a:cs typeface="Arial" panose="020B0604020202020204" pitchFamily="34" charset="0"/>
              </a:rPr>
              <a:t>DEEX operates on the </a:t>
            </a:r>
            <a:r>
              <a:rPr lang="en-US" sz="1600" dirty="0" err="1">
                <a:latin typeface="Arial" panose="020B0604020202020204" pitchFamily="34" charset="0"/>
                <a:cs typeface="Arial" panose="020B0604020202020204" pitchFamily="34" charset="0"/>
              </a:rPr>
              <a:t>BitShares</a:t>
            </a:r>
            <a:r>
              <a:rPr lang="en-US" sz="1600" dirty="0">
                <a:latin typeface="Arial" panose="020B0604020202020204" pitchFamily="34" charset="0"/>
                <a:cs typeface="Arial" panose="020B0604020202020204" pitchFamily="34" charset="0"/>
              </a:rPr>
              <a:t> 2.0 platform, a high-tech decentralized blockchain platform that allows to create highly efficient financial "smart contracts" for all areas of economic activity that are used on the Internet.</a:t>
            </a:r>
            <a:br>
              <a:rPr lang="en-US" sz="1600" dirty="0">
                <a:latin typeface="Arial" panose="020B0604020202020204" pitchFamily="34" charset="0"/>
                <a:cs typeface="Arial" panose="020B0604020202020204" pitchFamily="34" charset="0"/>
              </a:rPr>
            </a:br>
            <a:endParaRPr sz="1600" dirty="0">
              <a:latin typeface="Arial" panose="020B0604020202020204" pitchFamily="34" charset="0"/>
              <a:cs typeface="Arial" panose="020B0604020202020204" pitchFamily="34" charset="0"/>
            </a:endParaRPr>
          </a:p>
          <a:p>
            <a:pPr marL="12700">
              <a:lnSpc>
                <a:spcPct val="100000"/>
              </a:lnSpc>
            </a:pPr>
            <a:r>
              <a:rPr lang="en-US" sz="1600" dirty="0">
                <a:latin typeface="Arial" panose="020B0604020202020204" pitchFamily="34" charset="0"/>
                <a:cs typeface="Arial" panose="020B0604020202020204" pitchFamily="34" charset="0"/>
              </a:rPr>
              <a:t>The </a:t>
            </a:r>
            <a:r>
              <a:rPr lang="en-US" sz="1600" dirty="0" err="1">
                <a:latin typeface="Arial" panose="020B0604020202020204" pitchFamily="34" charset="0"/>
                <a:cs typeface="Arial" panose="020B0604020202020204" pitchFamily="34" charset="0"/>
              </a:rPr>
              <a:t>BitShares</a:t>
            </a:r>
            <a:r>
              <a:rPr lang="en-US" sz="1600" dirty="0">
                <a:latin typeface="Arial" panose="020B0604020202020204" pitchFamily="34" charset="0"/>
                <a:cs typeface="Arial" panose="020B0604020202020204" pitchFamily="34" charset="0"/>
              </a:rPr>
              <a:t> 2.0 platform gives users a number of undeniable advantages in using:</a:t>
            </a:r>
          </a:p>
          <a:p>
            <a:pPr marL="12700">
              <a:lnSpc>
                <a:spcPct val="100000"/>
              </a:lnSpc>
            </a:pPr>
            <a:endParaRPr sz="1600" dirty="0">
              <a:latin typeface="Arial" panose="020B0604020202020204" pitchFamily="34" charset="0"/>
              <a:cs typeface="Arial" panose="020B0604020202020204" pitchFamily="34" charset="0"/>
            </a:endParaRPr>
          </a:p>
          <a:p>
            <a:pPr marL="643890">
              <a:lnSpc>
                <a:spcPct val="100000"/>
              </a:lnSpc>
            </a:pPr>
            <a:endParaRPr lang="en-US" sz="1600" spc="-10" dirty="0">
              <a:solidFill>
                <a:srgbClr val="1C1C1C"/>
              </a:solidFill>
              <a:latin typeface="Arial" panose="020B0604020202020204" pitchFamily="34" charset="0"/>
              <a:cs typeface="Arial" panose="020B0604020202020204" pitchFamily="34" charset="0"/>
            </a:endParaRPr>
          </a:p>
          <a:p>
            <a:pPr marL="643890">
              <a:lnSpc>
                <a:spcPct val="100000"/>
              </a:lnSpc>
            </a:pPr>
            <a:r>
              <a:rPr lang="en-US" sz="1600" spc="-10" dirty="0">
                <a:solidFill>
                  <a:srgbClr val="1C1C1C"/>
                </a:solidFill>
                <a:latin typeface="Arial" panose="020B0604020202020204" pitchFamily="34" charset="0"/>
                <a:cs typeface="Arial" panose="020B0604020202020204" pitchFamily="34" charset="0"/>
              </a:rPr>
              <a:t>Decentralization;</a:t>
            </a:r>
            <a:endParaRPr sz="1600" dirty="0">
              <a:latin typeface="Arial" panose="020B0604020202020204" pitchFamily="34" charset="0"/>
              <a:cs typeface="Arial" panose="020B0604020202020204" pitchFamily="34" charset="0"/>
            </a:endParaRPr>
          </a:p>
          <a:p>
            <a:pPr marL="643890">
              <a:lnSpc>
                <a:spcPct val="100000"/>
              </a:lnSpc>
              <a:spcBef>
                <a:spcPts val="1465"/>
              </a:spcBef>
            </a:pPr>
            <a:r>
              <a:rPr lang="en-US" sz="1600" dirty="0">
                <a:solidFill>
                  <a:srgbClr val="1C1C1C"/>
                </a:solidFill>
                <a:latin typeface="Arial" panose="020B0604020202020204" pitchFamily="34" charset="0"/>
                <a:cs typeface="Arial" panose="020B0604020202020204" pitchFamily="34" charset="0"/>
              </a:rPr>
              <a:t>High performance </a:t>
            </a:r>
            <a:r>
              <a:rPr sz="1600" spc="-5" dirty="0">
                <a:solidFill>
                  <a:srgbClr val="1C1C1C"/>
                </a:solidFill>
                <a:latin typeface="Arial" panose="020B0604020202020204" pitchFamily="34" charset="0"/>
                <a:cs typeface="Arial" panose="020B0604020202020204" pitchFamily="34" charset="0"/>
              </a:rPr>
              <a:t>— </a:t>
            </a:r>
            <a:r>
              <a:rPr lang="en-US" sz="1600" spc="-5" dirty="0">
                <a:solidFill>
                  <a:srgbClr val="1C1C1C"/>
                </a:solidFill>
                <a:latin typeface="Arial" panose="020B0604020202020204" pitchFamily="34" charset="0"/>
                <a:cs typeface="Arial" panose="020B0604020202020204" pitchFamily="34" charset="0"/>
              </a:rPr>
              <a:t>up to </a:t>
            </a:r>
            <a:r>
              <a:rPr sz="1600" spc="-10" dirty="0">
                <a:solidFill>
                  <a:srgbClr val="1C1C1C"/>
                </a:solidFill>
                <a:latin typeface="Arial" panose="020B0604020202020204" pitchFamily="34" charset="0"/>
                <a:cs typeface="Arial" panose="020B0604020202020204" pitchFamily="34" charset="0"/>
              </a:rPr>
              <a:t>100 000 </a:t>
            </a:r>
            <a:r>
              <a:rPr lang="en-US" sz="1600" spc="-10" dirty="0">
                <a:solidFill>
                  <a:srgbClr val="1C1C1C"/>
                </a:solidFill>
                <a:latin typeface="Arial" panose="020B0604020202020204" pitchFamily="34" charset="0"/>
                <a:cs typeface="Arial" panose="020B0604020202020204" pitchFamily="34" charset="0"/>
              </a:rPr>
              <a:t>transactions per second</a:t>
            </a:r>
            <a:r>
              <a:rPr sz="1600" spc="-10" dirty="0">
                <a:solidFill>
                  <a:srgbClr val="1C1C1C"/>
                </a:solidFill>
                <a:latin typeface="Arial" panose="020B0604020202020204" pitchFamily="34" charset="0"/>
                <a:cs typeface="Arial" panose="020B0604020202020204" pitchFamily="34" charset="0"/>
              </a:rPr>
              <a:t>;</a:t>
            </a:r>
            <a:endParaRPr sz="1600" dirty="0">
              <a:latin typeface="Arial" panose="020B0604020202020204" pitchFamily="34" charset="0"/>
              <a:cs typeface="Arial" panose="020B0604020202020204" pitchFamily="34" charset="0"/>
            </a:endParaRPr>
          </a:p>
          <a:p>
            <a:pPr marL="643890" marR="3102610">
              <a:lnSpc>
                <a:spcPct val="160700"/>
              </a:lnSpc>
              <a:spcBef>
                <a:spcPts val="475"/>
              </a:spcBef>
            </a:pPr>
            <a:r>
              <a:rPr lang="en-US" sz="1600" spc="-30" dirty="0">
                <a:solidFill>
                  <a:srgbClr val="1C1C1C"/>
                </a:solidFill>
                <a:latin typeface="Arial" panose="020B0604020202020204" pitchFamily="34" charset="0"/>
                <a:cs typeface="Arial" panose="020B0604020202020204" pitchFamily="34" charset="0"/>
              </a:rPr>
              <a:t>Cryptocurrency trading with a stable price</a:t>
            </a:r>
            <a:r>
              <a:rPr sz="1600" spc="-10" dirty="0">
                <a:solidFill>
                  <a:srgbClr val="1C1C1C"/>
                </a:solidFill>
                <a:latin typeface="Arial" panose="020B0604020202020204" pitchFamily="34" charset="0"/>
                <a:cs typeface="Arial" panose="020B0604020202020204" pitchFamily="34" charset="0"/>
              </a:rPr>
              <a:t> </a:t>
            </a:r>
            <a:r>
              <a:rPr sz="1600" spc="-5" dirty="0">
                <a:solidFill>
                  <a:srgbClr val="1C1C1C"/>
                </a:solidFill>
                <a:latin typeface="Arial" panose="020B0604020202020204" pitchFamily="34" charset="0"/>
                <a:cs typeface="Arial" panose="020B0604020202020204" pitchFamily="34" charset="0"/>
              </a:rPr>
              <a:t>(BitAssets/SmartCoin); </a:t>
            </a:r>
            <a:r>
              <a:rPr lang="en-US" sz="1600" spc="-5" dirty="0">
                <a:solidFill>
                  <a:srgbClr val="1C1C1C"/>
                </a:solidFill>
                <a:latin typeface="Arial" panose="020B0604020202020204" pitchFamily="34" charset="0"/>
                <a:cs typeface="Arial" panose="020B0604020202020204" pitchFamily="34" charset="0"/>
              </a:rPr>
              <a:t/>
            </a:r>
            <a:br>
              <a:rPr lang="en-US" sz="1600" spc="-5" dirty="0">
                <a:solidFill>
                  <a:srgbClr val="1C1C1C"/>
                </a:solidFill>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Possibility of realization of periodic and planned payments</a:t>
            </a:r>
            <a:r>
              <a:rPr sz="1600" spc="-10" dirty="0">
                <a:solidFill>
                  <a:srgbClr val="1C1C1C"/>
                </a:solidFill>
                <a:latin typeface="Arial" panose="020B0604020202020204" pitchFamily="34" charset="0"/>
                <a:cs typeface="Arial" panose="020B0604020202020204" pitchFamily="34" charset="0"/>
              </a:rPr>
              <a:t>;</a:t>
            </a:r>
            <a:endParaRPr sz="1600" dirty="0">
              <a:latin typeface="Arial" panose="020B0604020202020204" pitchFamily="34" charset="0"/>
              <a:cs typeface="Arial" panose="020B0604020202020204" pitchFamily="34" charset="0"/>
            </a:endParaRPr>
          </a:p>
          <a:p>
            <a:pPr>
              <a:lnSpc>
                <a:spcPct val="100000"/>
              </a:lnSpc>
              <a:spcBef>
                <a:spcPts val="10"/>
              </a:spcBef>
            </a:pPr>
            <a:endParaRPr sz="1600" dirty="0">
              <a:latin typeface="Arial" panose="020B0604020202020204" pitchFamily="34" charset="0"/>
              <a:cs typeface="Arial" panose="020B0604020202020204" pitchFamily="34" charset="0"/>
            </a:endParaRPr>
          </a:p>
          <a:p>
            <a:pPr marL="643890">
              <a:lnSpc>
                <a:spcPct val="100000"/>
              </a:lnSpc>
            </a:pPr>
            <a:r>
              <a:rPr lang="en-US" sz="1600" spc="-15" dirty="0" err="1">
                <a:solidFill>
                  <a:srgbClr val="1C1C1C"/>
                </a:solidFill>
                <a:latin typeface="Arial" panose="020B0604020202020204" pitchFamily="34" charset="0"/>
                <a:cs typeface="Arial" panose="020B0604020202020204" pitchFamily="34" charset="0"/>
              </a:rPr>
              <a:t>Refferal</a:t>
            </a:r>
            <a:r>
              <a:rPr lang="en-US" sz="1600" spc="-15" dirty="0">
                <a:solidFill>
                  <a:srgbClr val="1C1C1C"/>
                </a:solidFill>
                <a:latin typeface="Arial" panose="020B0604020202020204" pitchFamily="34" charset="0"/>
                <a:cs typeface="Arial" panose="020B0604020202020204" pitchFamily="34" charset="0"/>
              </a:rPr>
              <a:t> </a:t>
            </a:r>
            <a:r>
              <a:rPr lang="en-US" sz="1600" spc="-15" dirty="0" err="1">
                <a:solidFill>
                  <a:srgbClr val="1C1C1C"/>
                </a:solidFill>
                <a:latin typeface="Arial" panose="020B0604020202020204" pitchFamily="34" charset="0"/>
                <a:cs typeface="Arial" panose="020B0604020202020204" pitchFamily="34" charset="0"/>
              </a:rPr>
              <a:t>renumeration</a:t>
            </a:r>
            <a:r>
              <a:rPr lang="en-US" sz="1600" spc="-15" dirty="0">
                <a:solidFill>
                  <a:srgbClr val="1C1C1C"/>
                </a:solidFill>
                <a:latin typeface="Arial" panose="020B0604020202020204" pitchFamily="34" charset="0"/>
                <a:cs typeface="Arial" panose="020B0604020202020204" pitchFamily="34" charset="0"/>
              </a:rPr>
              <a:t> program</a:t>
            </a:r>
            <a:r>
              <a:rPr sz="1600" spc="-10" dirty="0">
                <a:solidFill>
                  <a:srgbClr val="1C1C1C"/>
                </a:solidFill>
                <a:latin typeface="Arial" panose="020B0604020202020204" pitchFamily="34" charset="0"/>
                <a:cs typeface="Arial" panose="020B0604020202020204" pitchFamily="34" charset="0"/>
              </a:rPr>
              <a:t>.</a:t>
            </a:r>
            <a:endParaRPr sz="1600" dirty="0">
              <a:latin typeface="Arial" panose="020B0604020202020204" pitchFamily="34" charset="0"/>
              <a:cs typeface="Arial" panose="020B0604020202020204" pitchFamily="34" charset="0"/>
            </a:endParaRPr>
          </a:p>
        </p:txBody>
      </p:sp>
      <p:sp>
        <p:nvSpPr>
          <p:cNvPr id="12" name="object 12"/>
          <p:cNvSpPr/>
          <p:nvPr/>
        </p:nvSpPr>
        <p:spPr>
          <a:xfrm>
            <a:off x="485775" y="5846769"/>
            <a:ext cx="288290" cy="0"/>
          </a:xfrm>
          <a:custGeom>
            <a:avLst/>
            <a:gdLst/>
            <a:ahLst/>
            <a:cxnLst/>
            <a:rect l="l" t="t" r="r" b="b"/>
            <a:pathLst>
              <a:path w="288290">
                <a:moveTo>
                  <a:pt x="0" y="0"/>
                </a:moveTo>
                <a:lnTo>
                  <a:pt x="287997" y="0"/>
                </a:lnTo>
              </a:path>
            </a:pathLst>
          </a:custGeom>
          <a:ln w="7200">
            <a:solidFill>
              <a:srgbClr val="DD2133"/>
            </a:solidFill>
          </a:ln>
        </p:spPr>
        <p:txBody>
          <a:bodyPr wrap="square" lIns="0" tIns="0" rIns="0" bIns="0" rtlCol="0"/>
          <a:lstStyle/>
          <a:p>
            <a:endParaRPr/>
          </a:p>
        </p:txBody>
      </p:sp>
      <p:sp>
        <p:nvSpPr>
          <p:cNvPr id="13" name="object 13"/>
          <p:cNvSpPr txBox="1"/>
          <p:nvPr/>
        </p:nvSpPr>
        <p:spPr>
          <a:xfrm>
            <a:off x="2689098" y="394462"/>
            <a:ext cx="8244840" cy="330835"/>
          </a:xfrm>
          <a:prstGeom prst="rect">
            <a:avLst/>
          </a:prstGeom>
        </p:spPr>
        <p:txBody>
          <a:bodyPr vert="horz" wrap="square" lIns="0" tIns="13335" rIns="0" bIns="0" rtlCol="0">
            <a:spAutoFit/>
          </a:bodyPr>
          <a:lstStyle/>
          <a:p>
            <a:pPr marL="12700">
              <a:lnSpc>
                <a:spcPct val="100000"/>
              </a:lnSpc>
              <a:spcBef>
                <a:spcPts val="105"/>
              </a:spcBef>
            </a:pPr>
            <a:r>
              <a:rPr lang="en-US" sz="2000" i="1" dirty="0">
                <a:solidFill>
                  <a:srgbClr val="A6A6A6"/>
                </a:solidFill>
                <a:latin typeface="Arial"/>
                <a:cs typeface="Arial"/>
              </a:rPr>
              <a:t>Decentralized Exchange. </a:t>
            </a:r>
            <a:r>
              <a:rPr lang="en-US" sz="2000" i="1" dirty="0" err="1">
                <a:solidFill>
                  <a:srgbClr val="A6A6A6"/>
                </a:solidFill>
                <a:latin typeface="Arial"/>
                <a:cs typeface="Arial"/>
              </a:rPr>
              <a:t>Nomen</a:t>
            </a:r>
            <a:r>
              <a:rPr lang="en-US" sz="2000" i="1" dirty="0">
                <a:solidFill>
                  <a:srgbClr val="A6A6A6"/>
                </a:solidFill>
                <a:latin typeface="Arial"/>
                <a:cs typeface="Arial"/>
              </a:rPr>
              <a:t> </a:t>
            </a:r>
            <a:r>
              <a:rPr lang="en-US" sz="2000" i="1" dirty="0" err="1">
                <a:solidFill>
                  <a:srgbClr val="A6A6A6"/>
                </a:solidFill>
                <a:latin typeface="Arial"/>
                <a:cs typeface="Arial"/>
              </a:rPr>
              <a:t>est</a:t>
            </a:r>
            <a:r>
              <a:rPr lang="en-US" sz="2000" i="1" dirty="0">
                <a:solidFill>
                  <a:srgbClr val="A6A6A6"/>
                </a:solidFill>
                <a:latin typeface="Arial"/>
                <a:cs typeface="Arial"/>
              </a:rPr>
              <a:t> omen. The name speaks for itself.</a:t>
            </a: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25400">
              <a:lnSpc>
                <a:spcPts val="2090"/>
              </a:lnSpc>
            </a:pPr>
            <a:r>
              <a:rPr spc="-5" dirty="0"/>
              <a:t>6</a:t>
            </a: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Copyright </a:t>
            </a:r>
            <a:r>
              <a:rPr dirty="0"/>
              <a:t>© 2018 </a:t>
            </a:r>
            <a:r>
              <a:rPr u="sng" spc="-5" dirty="0">
                <a:solidFill>
                  <a:srgbClr val="DD2133"/>
                </a:solidFill>
                <a:uFill>
                  <a:solidFill>
                    <a:srgbClr val="DD2133"/>
                  </a:solidFill>
                </a:uFill>
              </a:rPr>
              <a:t>Deex.exchange</a:t>
            </a:r>
            <a:r>
              <a:rPr spc="-5" dirty="0">
                <a:solidFill>
                  <a:srgbClr val="DD2133"/>
                </a:solidFill>
              </a:rPr>
              <a:t>. </a:t>
            </a:r>
            <a:r>
              <a:rPr spc="-5" dirty="0"/>
              <a:t>All rights</a:t>
            </a:r>
            <a:r>
              <a:rPr spc="-85" dirty="0"/>
              <a:t> </a:t>
            </a:r>
            <a:r>
              <a:rPr spc="-5" dirty="0"/>
              <a:t>reserved.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 2"/>
          <p:cNvSpPr txBox="1"/>
          <p:nvPr/>
        </p:nvSpPr>
        <p:spPr>
          <a:xfrm>
            <a:off x="466750" y="1414094"/>
            <a:ext cx="4396105" cy="514350"/>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202020"/>
                </a:solidFill>
                <a:latin typeface="Arial"/>
                <a:cs typeface="Arial"/>
              </a:rPr>
              <a:t>6.2.</a:t>
            </a:r>
            <a:r>
              <a:rPr sz="3200" b="1" spc="-80" dirty="0">
                <a:solidFill>
                  <a:srgbClr val="202020"/>
                </a:solidFill>
                <a:latin typeface="Arial"/>
                <a:cs typeface="Arial"/>
              </a:rPr>
              <a:t> </a:t>
            </a:r>
            <a:r>
              <a:rPr lang="en-US" sz="3200" b="1" spc="-5" dirty="0">
                <a:solidFill>
                  <a:srgbClr val="202020"/>
                </a:solidFill>
                <a:latin typeface="Arial"/>
                <a:cs typeface="Arial"/>
              </a:rPr>
              <a:t>Decentralization.</a:t>
            </a:r>
            <a:endParaRPr sz="3200" dirty="0">
              <a:latin typeface="Arial"/>
              <a:cs typeface="Arial"/>
            </a:endParaRPr>
          </a:p>
        </p:txBody>
      </p:sp>
      <p:sp>
        <p:nvSpPr>
          <p:cNvPr id="3" name="object 3"/>
          <p:cNvSpPr/>
          <p:nvPr/>
        </p:nvSpPr>
        <p:spPr>
          <a:xfrm>
            <a:off x="485775" y="2010238"/>
            <a:ext cx="3743960" cy="0"/>
          </a:xfrm>
          <a:custGeom>
            <a:avLst/>
            <a:gdLst/>
            <a:ahLst/>
            <a:cxnLst/>
            <a:rect l="l" t="t" r="r" b="b"/>
            <a:pathLst>
              <a:path w="3743960">
                <a:moveTo>
                  <a:pt x="0" y="0"/>
                </a:moveTo>
                <a:lnTo>
                  <a:pt x="3743960" y="0"/>
                </a:lnTo>
              </a:path>
            </a:pathLst>
          </a:custGeom>
          <a:ln w="7200">
            <a:solidFill>
              <a:srgbClr val="DD2133"/>
            </a:solidFill>
          </a:ln>
        </p:spPr>
        <p:txBody>
          <a:bodyPr wrap="square" lIns="0" tIns="0" rIns="0" bIns="0" rtlCol="0"/>
          <a:lstStyle/>
          <a:p>
            <a:endParaRPr/>
          </a:p>
        </p:txBody>
      </p:sp>
      <p:sp>
        <p:nvSpPr>
          <p:cNvPr id="4" name="object 4"/>
          <p:cNvSpPr/>
          <p:nvPr/>
        </p:nvSpPr>
        <p:spPr>
          <a:xfrm>
            <a:off x="1651380" y="2010548"/>
            <a:ext cx="1412875" cy="0"/>
          </a:xfrm>
          <a:custGeom>
            <a:avLst/>
            <a:gdLst/>
            <a:ahLst/>
            <a:cxnLst/>
            <a:rect l="l" t="t" r="r" b="b"/>
            <a:pathLst>
              <a:path w="1412875">
                <a:moveTo>
                  <a:pt x="0" y="0"/>
                </a:moveTo>
                <a:lnTo>
                  <a:pt x="1412875" y="0"/>
                </a:lnTo>
              </a:path>
            </a:pathLst>
          </a:custGeom>
          <a:ln w="39599">
            <a:solidFill>
              <a:srgbClr val="DD2133"/>
            </a:solidFill>
          </a:ln>
        </p:spPr>
        <p:txBody>
          <a:bodyPr wrap="square" lIns="0" tIns="0" rIns="0" bIns="0" rtlCol="0"/>
          <a:lstStyle/>
          <a:p>
            <a:endParaRPr/>
          </a:p>
        </p:txBody>
      </p:sp>
      <p:sp>
        <p:nvSpPr>
          <p:cNvPr id="5" name="object 5"/>
          <p:cNvSpPr txBox="1"/>
          <p:nvPr/>
        </p:nvSpPr>
        <p:spPr>
          <a:xfrm>
            <a:off x="466750" y="2349779"/>
            <a:ext cx="10554970" cy="296171"/>
          </a:xfrm>
          <a:prstGeom prst="rect">
            <a:avLst/>
          </a:prstGeom>
        </p:spPr>
        <p:txBody>
          <a:bodyPr vert="horz" wrap="square" lIns="0" tIns="12700" rIns="0" bIns="0" rtlCol="0">
            <a:spAutoFit/>
          </a:bodyPr>
          <a:lstStyle/>
          <a:p>
            <a:pPr marL="12700" marR="5080">
              <a:lnSpc>
                <a:spcPct val="125000"/>
              </a:lnSpc>
              <a:spcBef>
                <a:spcPts val="100"/>
              </a:spcBef>
            </a:pPr>
            <a:r>
              <a:rPr lang="en-US" sz="1600" dirty="0">
                <a:latin typeface="Arial" panose="020B0604020202020204" pitchFamily="34" charset="0"/>
                <a:cs typeface="Arial" panose="020B0604020202020204" pitchFamily="34" charset="0"/>
              </a:rPr>
              <a:t>According to the statistics of observers, </a:t>
            </a:r>
            <a:r>
              <a:rPr lang="en-US" sz="1600" b="1" dirty="0">
                <a:latin typeface="Arial" panose="020B0604020202020204" pitchFamily="34" charset="0"/>
                <a:cs typeface="Arial" panose="020B0604020202020204" pitchFamily="34" charset="0"/>
              </a:rPr>
              <a:t>BITSHARES</a:t>
            </a:r>
            <a:r>
              <a:rPr lang="en-US" sz="1600" dirty="0">
                <a:latin typeface="Arial" panose="020B0604020202020204" pitchFamily="34" charset="0"/>
                <a:cs typeface="Arial" panose="020B0604020202020204" pitchFamily="34" charset="0"/>
              </a:rPr>
              <a:t> is the most decentralized system by now.</a:t>
            </a:r>
            <a:endParaRPr sz="1600" dirty="0">
              <a:latin typeface="Arial" panose="020B0604020202020204" pitchFamily="34" charset="0"/>
              <a:cs typeface="Arial" panose="020B0604020202020204" pitchFamily="34" charset="0"/>
            </a:endParaRPr>
          </a:p>
        </p:txBody>
      </p:sp>
      <p:sp>
        <p:nvSpPr>
          <p:cNvPr id="6" name="object 6"/>
          <p:cNvSpPr/>
          <p:nvPr/>
        </p:nvSpPr>
        <p:spPr>
          <a:xfrm>
            <a:off x="475195" y="371614"/>
            <a:ext cx="1616456" cy="319646"/>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1165656" y="3166537"/>
            <a:ext cx="1485900" cy="1003300"/>
          </a:xfrm>
          <a:prstGeom prst="rect">
            <a:avLst/>
          </a:prstGeom>
        </p:spPr>
        <p:txBody>
          <a:bodyPr vert="horz" wrap="square" lIns="0" tIns="45720" rIns="0" bIns="0" rtlCol="0">
            <a:spAutoFit/>
          </a:bodyPr>
          <a:lstStyle/>
          <a:p>
            <a:pPr marL="12700">
              <a:lnSpc>
                <a:spcPct val="100000"/>
              </a:lnSpc>
              <a:spcBef>
                <a:spcPts val="360"/>
              </a:spcBef>
            </a:pPr>
            <a:r>
              <a:rPr sz="1600" b="1" spc="-55" dirty="0">
                <a:solidFill>
                  <a:srgbClr val="1C1C1C"/>
                </a:solidFill>
                <a:latin typeface="Arial"/>
                <a:cs typeface="Arial"/>
              </a:rPr>
              <a:t>WAVES</a:t>
            </a:r>
            <a:r>
              <a:rPr sz="1600" b="1" spc="-35" dirty="0">
                <a:solidFill>
                  <a:srgbClr val="1C1C1C"/>
                </a:solidFill>
                <a:latin typeface="Arial"/>
                <a:cs typeface="Arial"/>
              </a:rPr>
              <a:t> </a:t>
            </a:r>
            <a:r>
              <a:rPr sz="1600" b="1" spc="-5" dirty="0">
                <a:solidFill>
                  <a:srgbClr val="1C1C1C"/>
                </a:solidFill>
                <a:latin typeface="Arial"/>
                <a:cs typeface="Arial"/>
              </a:rPr>
              <a:t>(LPOS)</a:t>
            </a:r>
            <a:endParaRPr sz="1600">
              <a:latin typeface="Arial"/>
              <a:cs typeface="Arial"/>
            </a:endParaRPr>
          </a:p>
          <a:p>
            <a:pPr marL="85725" marR="57150" indent="-21590">
              <a:lnSpc>
                <a:spcPct val="107100"/>
              </a:lnSpc>
              <a:spcBef>
                <a:spcPts val="114"/>
              </a:spcBef>
            </a:pPr>
            <a:r>
              <a:rPr sz="1400" spc="-5" dirty="0">
                <a:solidFill>
                  <a:srgbClr val="1C1C1C"/>
                </a:solidFill>
                <a:latin typeface="Arial"/>
                <a:cs typeface="Arial"/>
              </a:rPr>
              <a:t>Active</a:t>
            </a:r>
            <a:r>
              <a:rPr sz="1400" spc="-75" dirty="0">
                <a:solidFill>
                  <a:srgbClr val="1C1C1C"/>
                </a:solidFill>
                <a:latin typeface="Arial"/>
                <a:cs typeface="Arial"/>
              </a:rPr>
              <a:t> </a:t>
            </a:r>
            <a:r>
              <a:rPr sz="1400" dirty="0">
                <a:solidFill>
                  <a:srgbClr val="1C1C1C"/>
                </a:solidFill>
                <a:latin typeface="Arial"/>
                <a:cs typeface="Arial"/>
              </a:rPr>
              <a:t>Witnesses  (17, 73</a:t>
            </a:r>
            <a:r>
              <a:rPr sz="1400" spc="-85" dirty="0">
                <a:solidFill>
                  <a:srgbClr val="1C1C1C"/>
                </a:solidFill>
                <a:latin typeface="Arial"/>
                <a:cs typeface="Arial"/>
              </a:rPr>
              <a:t> </a:t>
            </a:r>
            <a:r>
              <a:rPr sz="1400" spc="-5" dirty="0">
                <a:solidFill>
                  <a:srgbClr val="1C1C1C"/>
                </a:solidFill>
                <a:latin typeface="Arial"/>
                <a:cs typeface="Arial"/>
              </a:rPr>
              <a:t>Standby)</a:t>
            </a:r>
            <a:endParaRPr sz="1400">
              <a:latin typeface="Arial"/>
              <a:cs typeface="Arial"/>
            </a:endParaRPr>
          </a:p>
          <a:p>
            <a:pPr marR="7620" algn="ctr">
              <a:lnSpc>
                <a:spcPct val="100000"/>
              </a:lnSpc>
              <a:spcBef>
                <a:spcPts val="120"/>
              </a:spcBef>
            </a:pPr>
            <a:r>
              <a:rPr sz="1400" spc="-30" dirty="0">
                <a:solidFill>
                  <a:srgbClr val="1C1C1C"/>
                </a:solidFill>
                <a:latin typeface="Arial"/>
                <a:cs typeface="Arial"/>
              </a:rPr>
              <a:t>2017-10-11</a:t>
            </a:r>
            <a:endParaRPr sz="1400">
              <a:latin typeface="Arial"/>
              <a:cs typeface="Arial"/>
            </a:endParaRPr>
          </a:p>
        </p:txBody>
      </p:sp>
      <p:sp>
        <p:nvSpPr>
          <p:cNvPr id="8" name="object 8"/>
          <p:cNvSpPr/>
          <p:nvPr/>
        </p:nvSpPr>
        <p:spPr>
          <a:xfrm>
            <a:off x="944676" y="4357827"/>
            <a:ext cx="1927605" cy="1927606"/>
          </a:xfrm>
          <a:prstGeom prst="rect">
            <a:avLst/>
          </a:prstGeom>
          <a:blipFill>
            <a:blip r:embed="rId4" cstate="print"/>
            <a:stretch>
              <a:fillRect/>
            </a:stretch>
          </a:blipFill>
        </p:spPr>
        <p:txBody>
          <a:bodyPr wrap="square" lIns="0" tIns="0" rIns="0" bIns="0" rtlCol="0"/>
          <a:lstStyle/>
          <a:p>
            <a:endParaRPr/>
          </a:p>
        </p:txBody>
      </p:sp>
      <p:sp>
        <p:nvSpPr>
          <p:cNvPr id="9" name="object 9"/>
          <p:cNvSpPr txBox="1"/>
          <p:nvPr/>
        </p:nvSpPr>
        <p:spPr>
          <a:xfrm>
            <a:off x="3045332" y="3094309"/>
            <a:ext cx="1960880" cy="1143635"/>
          </a:xfrm>
          <a:prstGeom prst="rect">
            <a:avLst/>
          </a:prstGeom>
        </p:spPr>
        <p:txBody>
          <a:bodyPr vert="horz" wrap="square" lIns="0" tIns="109855" rIns="0" bIns="0" rtlCol="0">
            <a:spAutoFit/>
          </a:bodyPr>
          <a:lstStyle/>
          <a:p>
            <a:pPr marL="12700">
              <a:lnSpc>
                <a:spcPct val="100000"/>
              </a:lnSpc>
              <a:spcBef>
                <a:spcPts val="865"/>
              </a:spcBef>
            </a:pPr>
            <a:r>
              <a:rPr sz="1600" b="1" spc="-10" dirty="0">
                <a:solidFill>
                  <a:srgbClr val="DD2133"/>
                </a:solidFill>
                <a:latin typeface="Arial"/>
                <a:cs typeface="Arial"/>
              </a:rPr>
              <a:t>BITSHARES</a:t>
            </a:r>
            <a:r>
              <a:rPr sz="1600" b="1" spc="-25" dirty="0">
                <a:solidFill>
                  <a:srgbClr val="DD2133"/>
                </a:solidFill>
                <a:latin typeface="Arial"/>
                <a:cs typeface="Arial"/>
              </a:rPr>
              <a:t> </a:t>
            </a:r>
            <a:r>
              <a:rPr sz="1600" b="1" spc="-5" dirty="0">
                <a:solidFill>
                  <a:srgbClr val="DD2133"/>
                </a:solidFill>
                <a:latin typeface="Arial"/>
                <a:cs typeface="Arial"/>
              </a:rPr>
              <a:t>(DPOS)</a:t>
            </a:r>
            <a:endParaRPr sz="1600">
              <a:latin typeface="Arial"/>
              <a:cs typeface="Arial"/>
            </a:endParaRPr>
          </a:p>
          <a:p>
            <a:pPr marL="302260" marR="294640" algn="ctr">
              <a:lnSpc>
                <a:spcPct val="116399"/>
              </a:lnSpc>
              <a:spcBef>
                <a:spcPts val="405"/>
              </a:spcBef>
            </a:pPr>
            <a:r>
              <a:rPr sz="1400" spc="-5" dirty="0">
                <a:solidFill>
                  <a:srgbClr val="1C1C1C"/>
                </a:solidFill>
                <a:latin typeface="Arial"/>
                <a:cs typeface="Arial"/>
              </a:rPr>
              <a:t>Active</a:t>
            </a:r>
            <a:r>
              <a:rPr sz="1400" spc="-80" dirty="0">
                <a:solidFill>
                  <a:srgbClr val="1C1C1C"/>
                </a:solidFill>
                <a:latin typeface="Arial"/>
                <a:cs typeface="Arial"/>
              </a:rPr>
              <a:t> </a:t>
            </a:r>
            <a:r>
              <a:rPr sz="1400" dirty="0">
                <a:solidFill>
                  <a:srgbClr val="1C1C1C"/>
                </a:solidFill>
                <a:latin typeface="Arial"/>
                <a:cs typeface="Arial"/>
              </a:rPr>
              <a:t>Witnesses  (17, 73</a:t>
            </a:r>
            <a:r>
              <a:rPr sz="1400" spc="-85" dirty="0">
                <a:solidFill>
                  <a:srgbClr val="1C1C1C"/>
                </a:solidFill>
                <a:latin typeface="Arial"/>
                <a:cs typeface="Arial"/>
              </a:rPr>
              <a:t> </a:t>
            </a:r>
            <a:r>
              <a:rPr sz="1400" spc="-5" dirty="0">
                <a:solidFill>
                  <a:srgbClr val="1C1C1C"/>
                </a:solidFill>
                <a:latin typeface="Arial"/>
                <a:cs typeface="Arial"/>
              </a:rPr>
              <a:t>Standby)</a:t>
            </a:r>
            <a:endParaRPr sz="1400">
              <a:latin typeface="Arial"/>
              <a:cs typeface="Arial"/>
            </a:endParaRPr>
          </a:p>
          <a:p>
            <a:pPr marR="6985" algn="ctr">
              <a:lnSpc>
                <a:spcPct val="100000"/>
              </a:lnSpc>
              <a:spcBef>
                <a:spcPts val="120"/>
              </a:spcBef>
            </a:pPr>
            <a:r>
              <a:rPr sz="1400" spc="-30" dirty="0">
                <a:solidFill>
                  <a:srgbClr val="1C1C1C"/>
                </a:solidFill>
                <a:latin typeface="Arial"/>
                <a:cs typeface="Arial"/>
              </a:rPr>
              <a:t>2017-10-11</a:t>
            </a:r>
            <a:endParaRPr sz="1400">
              <a:latin typeface="Arial"/>
              <a:cs typeface="Arial"/>
            </a:endParaRPr>
          </a:p>
        </p:txBody>
      </p:sp>
      <p:sp>
        <p:nvSpPr>
          <p:cNvPr id="10" name="object 10"/>
          <p:cNvSpPr txBox="1"/>
          <p:nvPr/>
        </p:nvSpPr>
        <p:spPr>
          <a:xfrm>
            <a:off x="5327650" y="3094309"/>
            <a:ext cx="1535430" cy="971550"/>
          </a:xfrm>
          <a:prstGeom prst="rect">
            <a:avLst/>
          </a:prstGeom>
        </p:spPr>
        <p:txBody>
          <a:bodyPr vert="horz" wrap="square" lIns="0" tIns="109855" rIns="0" bIns="0" rtlCol="0">
            <a:spAutoFit/>
          </a:bodyPr>
          <a:lstStyle/>
          <a:p>
            <a:pPr marL="12700">
              <a:lnSpc>
                <a:spcPct val="100000"/>
              </a:lnSpc>
              <a:spcBef>
                <a:spcPts val="865"/>
              </a:spcBef>
            </a:pPr>
            <a:r>
              <a:rPr sz="1600" b="1" spc="-5" dirty="0">
                <a:solidFill>
                  <a:srgbClr val="1C1C1C"/>
                </a:solidFill>
                <a:latin typeface="Arial"/>
                <a:cs typeface="Arial"/>
              </a:rPr>
              <a:t>BITCOIN</a:t>
            </a:r>
            <a:r>
              <a:rPr sz="1600" b="1" spc="-55" dirty="0">
                <a:solidFill>
                  <a:srgbClr val="1C1C1C"/>
                </a:solidFill>
                <a:latin typeface="Arial"/>
                <a:cs typeface="Arial"/>
              </a:rPr>
              <a:t> </a:t>
            </a:r>
            <a:r>
              <a:rPr sz="1600" b="1" spc="-5" dirty="0">
                <a:solidFill>
                  <a:srgbClr val="1C1C1C"/>
                </a:solidFill>
                <a:latin typeface="Arial"/>
                <a:cs typeface="Arial"/>
              </a:rPr>
              <a:t>(POW)</a:t>
            </a:r>
            <a:endParaRPr sz="1600">
              <a:latin typeface="Arial"/>
              <a:cs typeface="Arial"/>
            </a:endParaRPr>
          </a:p>
          <a:p>
            <a:pPr marL="259079" marR="250825" algn="ctr">
              <a:lnSpc>
                <a:spcPts val="2400"/>
              </a:lnSpc>
              <a:spcBef>
                <a:spcPts val="160"/>
              </a:spcBef>
            </a:pPr>
            <a:r>
              <a:rPr sz="1400" dirty="0">
                <a:solidFill>
                  <a:srgbClr val="1C1C1C"/>
                </a:solidFill>
                <a:latin typeface="Arial"/>
                <a:cs typeface="Arial"/>
              </a:rPr>
              <a:t>Mining</a:t>
            </a:r>
            <a:r>
              <a:rPr sz="1400" spc="-105" dirty="0">
                <a:solidFill>
                  <a:srgbClr val="1C1C1C"/>
                </a:solidFill>
                <a:latin typeface="Arial"/>
                <a:cs typeface="Arial"/>
              </a:rPr>
              <a:t> </a:t>
            </a:r>
            <a:r>
              <a:rPr sz="1400" spc="-5" dirty="0">
                <a:solidFill>
                  <a:srgbClr val="1C1C1C"/>
                </a:solidFill>
                <a:latin typeface="Arial"/>
                <a:cs typeface="Arial"/>
              </a:rPr>
              <a:t>Pools  </a:t>
            </a:r>
            <a:r>
              <a:rPr sz="1400" spc="-25" dirty="0">
                <a:solidFill>
                  <a:srgbClr val="1C1C1C"/>
                </a:solidFill>
                <a:latin typeface="Arial"/>
                <a:cs typeface="Arial"/>
              </a:rPr>
              <a:t>2017-10-11</a:t>
            </a:r>
            <a:endParaRPr sz="1400">
              <a:latin typeface="Arial"/>
              <a:cs typeface="Arial"/>
            </a:endParaRPr>
          </a:p>
        </p:txBody>
      </p:sp>
      <p:sp>
        <p:nvSpPr>
          <p:cNvPr id="11" name="object 11"/>
          <p:cNvSpPr txBox="1"/>
          <p:nvPr/>
        </p:nvSpPr>
        <p:spPr>
          <a:xfrm>
            <a:off x="7327518" y="3130448"/>
            <a:ext cx="1838325" cy="939800"/>
          </a:xfrm>
          <a:prstGeom prst="rect">
            <a:avLst/>
          </a:prstGeom>
        </p:spPr>
        <p:txBody>
          <a:bodyPr vert="horz" wrap="square" lIns="0" tIns="73660" rIns="0" bIns="0" rtlCol="0">
            <a:spAutoFit/>
          </a:bodyPr>
          <a:lstStyle/>
          <a:p>
            <a:pPr marL="12700">
              <a:lnSpc>
                <a:spcPct val="100000"/>
              </a:lnSpc>
              <a:spcBef>
                <a:spcPts val="580"/>
              </a:spcBef>
            </a:pPr>
            <a:r>
              <a:rPr sz="1600" b="1" spc="-5" dirty="0">
                <a:solidFill>
                  <a:srgbClr val="1C1C1C"/>
                </a:solidFill>
                <a:latin typeface="Arial"/>
                <a:cs typeface="Arial"/>
              </a:rPr>
              <a:t>ETHEREUM</a:t>
            </a:r>
            <a:r>
              <a:rPr sz="1600" b="1" spc="-75" dirty="0">
                <a:solidFill>
                  <a:srgbClr val="1C1C1C"/>
                </a:solidFill>
                <a:latin typeface="Arial"/>
                <a:cs typeface="Arial"/>
              </a:rPr>
              <a:t> </a:t>
            </a:r>
            <a:r>
              <a:rPr sz="1600" b="1" spc="-5" dirty="0">
                <a:solidFill>
                  <a:srgbClr val="1C1C1C"/>
                </a:solidFill>
                <a:latin typeface="Arial"/>
                <a:cs typeface="Arial"/>
              </a:rPr>
              <a:t>(POW)</a:t>
            </a:r>
            <a:endParaRPr sz="1600">
              <a:latin typeface="Arial"/>
              <a:cs typeface="Arial"/>
            </a:endParaRPr>
          </a:p>
          <a:p>
            <a:pPr marL="337185" marR="330835" algn="ctr">
              <a:lnSpc>
                <a:spcPct val="125000"/>
              </a:lnSpc>
            </a:pPr>
            <a:r>
              <a:rPr sz="1600" spc="-5" dirty="0">
                <a:solidFill>
                  <a:srgbClr val="1C1C1C"/>
                </a:solidFill>
                <a:latin typeface="Arial"/>
                <a:cs typeface="Arial"/>
              </a:rPr>
              <a:t>Mining</a:t>
            </a:r>
            <a:r>
              <a:rPr sz="1600" spc="-70" dirty="0">
                <a:solidFill>
                  <a:srgbClr val="1C1C1C"/>
                </a:solidFill>
                <a:latin typeface="Arial"/>
                <a:cs typeface="Arial"/>
              </a:rPr>
              <a:t> </a:t>
            </a:r>
            <a:r>
              <a:rPr sz="1600" spc="-5" dirty="0">
                <a:solidFill>
                  <a:srgbClr val="1C1C1C"/>
                </a:solidFill>
                <a:latin typeface="Arial"/>
                <a:cs typeface="Arial"/>
              </a:rPr>
              <a:t>Pools  </a:t>
            </a:r>
            <a:r>
              <a:rPr sz="1600" spc="-30" dirty="0">
                <a:solidFill>
                  <a:srgbClr val="1C1C1C"/>
                </a:solidFill>
                <a:latin typeface="Arial"/>
                <a:cs typeface="Arial"/>
              </a:rPr>
              <a:t>2017-10-11</a:t>
            </a:r>
            <a:endParaRPr sz="1600">
              <a:latin typeface="Arial"/>
              <a:cs typeface="Arial"/>
            </a:endParaRPr>
          </a:p>
        </p:txBody>
      </p:sp>
      <p:sp>
        <p:nvSpPr>
          <p:cNvPr id="12" name="object 12"/>
          <p:cNvSpPr txBox="1"/>
          <p:nvPr/>
        </p:nvSpPr>
        <p:spPr>
          <a:xfrm>
            <a:off x="9538461" y="3111963"/>
            <a:ext cx="1490980" cy="1143635"/>
          </a:xfrm>
          <a:prstGeom prst="rect">
            <a:avLst/>
          </a:prstGeom>
        </p:spPr>
        <p:txBody>
          <a:bodyPr vert="horz" wrap="square" lIns="0" tIns="109855" rIns="0" bIns="0" rtlCol="0">
            <a:spAutoFit/>
          </a:bodyPr>
          <a:lstStyle/>
          <a:p>
            <a:pPr marL="12700">
              <a:lnSpc>
                <a:spcPct val="100000"/>
              </a:lnSpc>
              <a:spcBef>
                <a:spcPts val="865"/>
              </a:spcBef>
            </a:pPr>
            <a:r>
              <a:rPr sz="1600" b="1" spc="-5" dirty="0">
                <a:solidFill>
                  <a:srgbClr val="1C1C1C"/>
                </a:solidFill>
                <a:latin typeface="Arial"/>
                <a:cs typeface="Arial"/>
              </a:rPr>
              <a:t>STEEM</a:t>
            </a:r>
            <a:r>
              <a:rPr sz="1600" b="1" spc="-60" dirty="0">
                <a:solidFill>
                  <a:srgbClr val="1C1C1C"/>
                </a:solidFill>
                <a:latin typeface="Arial"/>
                <a:cs typeface="Arial"/>
              </a:rPr>
              <a:t> </a:t>
            </a:r>
            <a:r>
              <a:rPr sz="1600" b="1" spc="-5" dirty="0">
                <a:solidFill>
                  <a:srgbClr val="1C1C1C"/>
                </a:solidFill>
                <a:latin typeface="Arial"/>
                <a:cs typeface="Arial"/>
              </a:rPr>
              <a:t>(DPOS)</a:t>
            </a:r>
            <a:endParaRPr sz="1600">
              <a:latin typeface="Arial"/>
              <a:cs typeface="Arial"/>
            </a:endParaRPr>
          </a:p>
          <a:p>
            <a:pPr marL="88900" marR="59055" indent="-21590">
              <a:lnSpc>
                <a:spcPct val="116399"/>
              </a:lnSpc>
              <a:spcBef>
                <a:spcPts val="405"/>
              </a:spcBef>
            </a:pPr>
            <a:r>
              <a:rPr sz="1400" spc="-5" dirty="0">
                <a:solidFill>
                  <a:srgbClr val="1C1C1C"/>
                </a:solidFill>
                <a:latin typeface="Arial"/>
                <a:cs typeface="Arial"/>
              </a:rPr>
              <a:t>Active</a:t>
            </a:r>
            <a:r>
              <a:rPr sz="1400" spc="-75" dirty="0">
                <a:solidFill>
                  <a:srgbClr val="1C1C1C"/>
                </a:solidFill>
                <a:latin typeface="Arial"/>
                <a:cs typeface="Arial"/>
              </a:rPr>
              <a:t> </a:t>
            </a:r>
            <a:r>
              <a:rPr sz="1400" dirty="0">
                <a:solidFill>
                  <a:srgbClr val="1C1C1C"/>
                </a:solidFill>
                <a:latin typeface="Arial"/>
                <a:cs typeface="Arial"/>
              </a:rPr>
              <a:t>Witnesses  (20, 68</a:t>
            </a:r>
            <a:r>
              <a:rPr sz="1400" spc="-90" dirty="0">
                <a:solidFill>
                  <a:srgbClr val="1C1C1C"/>
                </a:solidFill>
                <a:latin typeface="Arial"/>
                <a:cs typeface="Arial"/>
              </a:rPr>
              <a:t> </a:t>
            </a:r>
            <a:r>
              <a:rPr sz="1400" spc="-5" dirty="0">
                <a:solidFill>
                  <a:srgbClr val="1C1C1C"/>
                </a:solidFill>
                <a:latin typeface="Arial"/>
                <a:cs typeface="Arial"/>
              </a:rPr>
              <a:t>Standby)</a:t>
            </a:r>
            <a:endParaRPr sz="1400">
              <a:latin typeface="Arial"/>
              <a:cs typeface="Arial"/>
            </a:endParaRPr>
          </a:p>
          <a:p>
            <a:pPr marR="6350" algn="ctr">
              <a:lnSpc>
                <a:spcPct val="100000"/>
              </a:lnSpc>
              <a:spcBef>
                <a:spcPts val="120"/>
              </a:spcBef>
            </a:pPr>
            <a:r>
              <a:rPr sz="1400" spc="-30" dirty="0">
                <a:solidFill>
                  <a:srgbClr val="1C1C1C"/>
                </a:solidFill>
                <a:latin typeface="Arial"/>
                <a:cs typeface="Arial"/>
              </a:rPr>
              <a:t>2017-10-11</a:t>
            </a:r>
            <a:endParaRPr sz="1400">
              <a:latin typeface="Arial"/>
              <a:cs typeface="Arial"/>
            </a:endParaRPr>
          </a:p>
        </p:txBody>
      </p:sp>
      <p:sp>
        <p:nvSpPr>
          <p:cNvPr id="13" name="object 13"/>
          <p:cNvSpPr/>
          <p:nvPr/>
        </p:nvSpPr>
        <p:spPr>
          <a:xfrm>
            <a:off x="3013075" y="4297324"/>
            <a:ext cx="1927605" cy="1927605"/>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5139563" y="4287164"/>
            <a:ext cx="1927606" cy="1927606"/>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7248525" y="4291977"/>
            <a:ext cx="1927605" cy="1927606"/>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9377933" y="4287164"/>
            <a:ext cx="1927605" cy="1927606"/>
          </a:xfrm>
          <a:prstGeom prst="rect">
            <a:avLst/>
          </a:prstGeom>
          <a:blipFill>
            <a:blip r:embed="rId8" cstate="print"/>
            <a:stretch>
              <a:fillRect/>
            </a:stretch>
          </a:blip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3335" rIns="0" bIns="0" rtlCol="0">
            <a:spAutoFit/>
          </a:bodyPr>
          <a:lstStyle/>
          <a:p>
            <a:pPr marL="12700" algn="r">
              <a:lnSpc>
                <a:spcPct val="100000"/>
              </a:lnSpc>
              <a:spcBef>
                <a:spcPts val="105"/>
              </a:spcBef>
            </a:pPr>
            <a:r>
              <a:rPr lang="en-US" dirty="0"/>
              <a:t>Decentralized Exchange. </a:t>
            </a:r>
            <a:r>
              <a:rPr lang="en-US" dirty="0" err="1"/>
              <a:t>Nomen</a:t>
            </a:r>
            <a:r>
              <a:rPr lang="en-US" dirty="0"/>
              <a:t> </a:t>
            </a:r>
            <a:r>
              <a:rPr lang="en-US" dirty="0" err="1"/>
              <a:t>est</a:t>
            </a:r>
            <a:r>
              <a:rPr lang="en-US" dirty="0"/>
              <a:t> omen. The name speaks for itself..</a:t>
            </a:r>
          </a:p>
        </p:txBody>
      </p:sp>
      <p:sp>
        <p:nvSpPr>
          <p:cNvPr id="18" name="object 18"/>
          <p:cNvSpPr txBox="1">
            <a:spLocks noGrp="1"/>
          </p:cNvSpPr>
          <p:nvPr>
            <p:ph type="sldNum" sz="quarter" idx="7"/>
          </p:nvPr>
        </p:nvSpPr>
        <p:spPr>
          <a:prstGeom prst="rect">
            <a:avLst/>
          </a:prstGeom>
        </p:spPr>
        <p:txBody>
          <a:bodyPr vert="horz" wrap="square" lIns="0" tIns="0" rIns="0" bIns="0" rtlCol="0">
            <a:spAutoFit/>
          </a:bodyPr>
          <a:lstStyle/>
          <a:p>
            <a:pPr marL="25400">
              <a:lnSpc>
                <a:spcPts val="2090"/>
              </a:lnSpc>
            </a:pPr>
            <a:r>
              <a:rPr spc="-5" dirty="0"/>
              <a:t>7</a:t>
            </a:r>
          </a:p>
        </p:txBody>
      </p:sp>
      <p:sp>
        <p:nvSpPr>
          <p:cNvPr id="19" name="object 19"/>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Copyright </a:t>
            </a:r>
            <a:r>
              <a:rPr dirty="0"/>
              <a:t>© 2018 </a:t>
            </a:r>
            <a:r>
              <a:rPr u="sng" spc="-5" dirty="0">
                <a:solidFill>
                  <a:srgbClr val="DD2133"/>
                </a:solidFill>
                <a:uFill>
                  <a:solidFill>
                    <a:srgbClr val="DD2133"/>
                  </a:solidFill>
                </a:uFill>
              </a:rPr>
              <a:t>Deex.exchange</a:t>
            </a:r>
            <a:r>
              <a:rPr spc="-5" dirty="0">
                <a:solidFill>
                  <a:srgbClr val="DD2133"/>
                </a:solidFill>
              </a:rPr>
              <a:t>. </a:t>
            </a:r>
            <a:r>
              <a:rPr spc="-5" dirty="0"/>
              <a:t>All rights</a:t>
            </a:r>
            <a:r>
              <a:rPr spc="-85" dirty="0"/>
              <a:t> </a:t>
            </a:r>
            <a:r>
              <a:rPr spc="-5" dirty="0"/>
              <a:t>reserved.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object 2"/>
          <p:cNvSpPr txBox="1"/>
          <p:nvPr/>
        </p:nvSpPr>
        <p:spPr>
          <a:xfrm>
            <a:off x="466750" y="1414094"/>
            <a:ext cx="4693920" cy="505908"/>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202020"/>
                </a:solidFill>
                <a:latin typeface="Arial"/>
                <a:cs typeface="Arial"/>
              </a:rPr>
              <a:t>6.3</a:t>
            </a:r>
            <a:r>
              <a:rPr lang="ru-RU" sz="3200" b="1" spc="-5" dirty="0">
                <a:solidFill>
                  <a:srgbClr val="202020"/>
                </a:solidFill>
                <a:latin typeface="Arial"/>
                <a:cs typeface="Arial"/>
              </a:rPr>
              <a:t>. </a:t>
            </a:r>
            <a:r>
              <a:rPr sz="3200" b="1" dirty="0">
                <a:solidFill>
                  <a:srgbClr val="202020"/>
                </a:solidFill>
                <a:latin typeface="Arial"/>
                <a:cs typeface="Arial"/>
              </a:rPr>
              <a:t>DEEX</a:t>
            </a:r>
            <a:r>
              <a:rPr lang="en-US" sz="3200" b="1" dirty="0">
                <a:solidFill>
                  <a:srgbClr val="202020"/>
                </a:solidFill>
                <a:latin typeface="Arial"/>
                <a:cs typeface="Arial"/>
              </a:rPr>
              <a:t> monetization.</a:t>
            </a:r>
            <a:endParaRPr sz="3200" dirty="0">
              <a:latin typeface="Arial"/>
              <a:cs typeface="Arial"/>
            </a:endParaRPr>
          </a:p>
        </p:txBody>
      </p:sp>
      <p:sp>
        <p:nvSpPr>
          <p:cNvPr id="3" name="object 3"/>
          <p:cNvSpPr/>
          <p:nvPr/>
        </p:nvSpPr>
        <p:spPr>
          <a:xfrm>
            <a:off x="485775" y="2010238"/>
            <a:ext cx="4032250" cy="0"/>
          </a:xfrm>
          <a:custGeom>
            <a:avLst/>
            <a:gdLst/>
            <a:ahLst/>
            <a:cxnLst/>
            <a:rect l="l" t="t" r="r" b="b"/>
            <a:pathLst>
              <a:path w="4032250">
                <a:moveTo>
                  <a:pt x="0" y="0"/>
                </a:moveTo>
                <a:lnTo>
                  <a:pt x="4031996" y="0"/>
                </a:lnTo>
              </a:path>
            </a:pathLst>
          </a:custGeom>
          <a:ln w="7200">
            <a:solidFill>
              <a:srgbClr val="DD2133"/>
            </a:solidFill>
          </a:ln>
        </p:spPr>
        <p:txBody>
          <a:bodyPr wrap="square" lIns="0" tIns="0" rIns="0" bIns="0" rtlCol="0"/>
          <a:lstStyle/>
          <a:p>
            <a:endParaRPr/>
          </a:p>
        </p:txBody>
      </p:sp>
      <p:sp>
        <p:nvSpPr>
          <p:cNvPr id="4" name="object 4"/>
          <p:cNvSpPr/>
          <p:nvPr/>
        </p:nvSpPr>
        <p:spPr>
          <a:xfrm>
            <a:off x="1616202" y="2010548"/>
            <a:ext cx="1771650" cy="0"/>
          </a:xfrm>
          <a:custGeom>
            <a:avLst/>
            <a:gdLst/>
            <a:ahLst/>
            <a:cxnLst/>
            <a:rect l="l" t="t" r="r" b="b"/>
            <a:pathLst>
              <a:path w="1771650">
                <a:moveTo>
                  <a:pt x="0" y="0"/>
                </a:moveTo>
                <a:lnTo>
                  <a:pt x="1771142" y="0"/>
                </a:lnTo>
              </a:path>
            </a:pathLst>
          </a:custGeom>
          <a:ln w="39599">
            <a:solidFill>
              <a:srgbClr val="DD2133"/>
            </a:solidFill>
          </a:ln>
        </p:spPr>
        <p:txBody>
          <a:bodyPr wrap="square" lIns="0" tIns="0" rIns="0" bIns="0" rtlCol="0"/>
          <a:lstStyle/>
          <a:p>
            <a:endParaRPr/>
          </a:p>
        </p:txBody>
      </p:sp>
      <p:sp>
        <p:nvSpPr>
          <p:cNvPr id="5" name="object 5"/>
          <p:cNvSpPr/>
          <p:nvPr/>
        </p:nvSpPr>
        <p:spPr>
          <a:xfrm>
            <a:off x="485775" y="2511254"/>
            <a:ext cx="288290" cy="0"/>
          </a:xfrm>
          <a:custGeom>
            <a:avLst/>
            <a:gdLst/>
            <a:ahLst/>
            <a:cxnLst/>
            <a:rect l="l" t="t" r="r" b="b"/>
            <a:pathLst>
              <a:path w="288290">
                <a:moveTo>
                  <a:pt x="0" y="0"/>
                </a:moveTo>
                <a:lnTo>
                  <a:pt x="287997" y="0"/>
                </a:lnTo>
              </a:path>
            </a:pathLst>
          </a:custGeom>
          <a:ln w="7200">
            <a:solidFill>
              <a:srgbClr val="DD2133"/>
            </a:solidFill>
          </a:ln>
        </p:spPr>
        <p:txBody>
          <a:bodyPr wrap="square" lIns="0" tIns="0" rIns="0" bIns="0" rtlCol="0"/>
          <a:lstStyle/>
          <a:p>
            <a:endParaRPr/>
          </a:p>
        </p:txBody>
      </p:sp>
      <p:sp>
        <p:nvSpPr>
          <p:cNvPr id="6" name="object 6"/>
          <p:cNvSpPr/>
          <p:nvPr/>
        </p:nvSpPr>
        <p:spPr>
          <a:xfrm>
            <a:off x="485775" y="3196164"/>
            <a:ext cx="288290" cy="0"/>
          </a:xfrm>
          <a:custGeom>
            <a:avLst/>
            <a:gdLst/>
            <a:ahLst/>
            <a:cxnLst/>
            <a:rect l="l" t="t" r="r" b="b"/>
            <a:pathLst>
              <a:path w="288290">
                <a:moveTo>
                  <a:pt x="0" y="0"/>
                </a:moveTo>
                <a:lnTo>
                  <a:pt x="287997" y="0"/>
                </a:lnTo>
              </a:path>
            </a:pathLst>
          </a:custGeom>
          <a:ln w="7200">
            <a:solidFill>
              <a:srgbClr val="DD2133"/>
            </a:solidFill>
          </a:ln>
        </p:spPr>
        <p:txBody>
          <a:bodyPr wrap="square" lIns="0" tIns="0" rIns="0" bIns="0" rtlCol="0"/>
          <a:lstStyle/>
          <a:p>
            <a:endParaRPr/>
          </a:p>
        </p:txBody>
      </p:sp>
      <p:sp>
        <p:nvSpPr>
          <p:cNvPr id="7" name="object 7"/>
          <p:cNvSpPr/>
          <p:nvPr/>
        </p:nvSpPr>
        <p:spPr>
          <a:xfrm>
            <a:off x="485775" y="4124407"/>
            <a:ext cx="288290" cy="0"/>
          </a:xfrm>
          <a:custGeom>
            <a:avLst/>
            <a:gdLst/>
            <a:ahLst/>
            <a:cxnLst/>
            <a:rect l="l" t="t" r="r" b="b"/>
            <a:pathLst>
              <a:path w="288290">
                <a:moveTo>
                  <a:pt x="0" y="0"/>
                </a:moveTo>
                <a:lnTo>
                  <a:pt x="287997" y="0"/>
                </a:lnTo>
              </a:path>
            </a:pathLst>
          </a:custGeom>
          <a:ln w="7200">
            <a:solidFill>
              <a:srgbClr val="DD2133"/>
            </a:solidFill>
          </a:ln>
        </p:spPr>
        <p:txBody>
          <a:bodyPr wrap="square" lIns="0" tIns="0" rIns="0" bIns="0" rtlCol="0"/>
          <a:lstStyle/>
          <a:p>
            <a:endParaRPr/>
          </a:p>
        </p:txBody>
      </p:sp>
      <p:sp>
        <p:nvSpPr>
          <p:cNvPr id="8" name="object 8"/>
          <p:cNvSpPr/>
          <p:nvPr/>
        </p:nvSpPr>
        <p:spPr>
          <a:xfrm>
            <a:off x="475195" y="371614"/>
            <a:ext cx="1616456" cy="319646"/>
          </a:xfrm>
          <a:prstGeom prst="rect">
            <a:avLst/>
          </a:prstGeom>
          <a:blipFill>
            <a:blip r:embed="rId3" cstate="print"/>
            <a:stretch>
              <a:fillRect/>
            </a:stretch>
          </a:blipFill>
        </p:spPr>
        <p:txBody>
          <a:bodyPr wrap="square" lIns="0" tIns="0" rIns="0" bIns="0" rtlCol="0"/>
          <a:lstStyle/>
          <a:p>
            <a:endParaRPr/>
          </a:p>
        </p:txBody>
      </p:sp>
      <p:sp>
        <p:nvSpPr>
          <p:cNvPr id="9" name="object 9"/>
          <p:cNvSpPr txBox="1"/>
          <p:nvPr/>
        </p:nvSpPr>
        <p:spPr>
          <a:xfrm>
            <a:off x="1087627" y="2364993"/>
            <a:ext cx="10203180" cy="3251531"/>
          </a:xfrm>
          <a:prstGeom prst="rect">
            <a:avLst/>
          </a:prstGeom>
        </p:spPr>
        <p:txBody>
          <a:bodyPr vert="horz" wrap="square" lIns="0" tIns="12065" rIns="0" bIns="0" rtlCol="0">
            <a:spAutoFit/>
          </a:bodyPr>
          <a:lstStyle/>
          <a:p>
            <a:pPr marL="22860" marR="5080">
              <a:lnSpc>
                <a:spcPct val="100000"/>
              </a:lnSpc>
              <a:spcBef>
                <a:spcPts val="95"/>
              </a:spcBef>
            </a:pPr>
            <a:r>
              <a:rPr lang="en-US" sz="1600" dirty="0">
                <a:latin typeface="Arial" panose="020B0604020202020204" pitchFamily="34" charset="0"/>
                <a:cs typeface="Arial" panose="020B0604020202020204" pitchFamily="34" charset="0"/>
              </a:rPr>
              <a:t>The platform will calculate and transfer to the escrow account a floating commission of 0.2% -0.5% for sales of cryptocurrencies, tokens and other digital assets;</a:t>
            </a:r>
          </a:p>
          <a:p>
            <a:pPr marL="22860" marR="5080">
              <a:lnSpc>
                <a:spcPct val="100000"/>
              </a:lnSpc>
              <a:spcBef>
                <a:spcPts val="95"/>
              </a:spcBef>
            </a:pP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The platform will provide an opportunity to buy cryptocurrencies, </a:t>
            </a:r>
            <a:r>
              <a:rPr lang="en-US" sz="1600" dirty="0" err="1">
                <a:latin typeface="Arial" panose="020B0604020202020204" pitchFamily="34" charset="0"/>
                <a:cs typeface="Arial" panose="020B0604020202020204" pitchFamily="34" charset="0"/>
              </a:rPr>
              <a:t>cryptcurrency</a:t>
            </a:r>
            <a:r>
              <a:rPr lang="en-US" sz="1600" dirty="0">
                <a:latin typeface="Arial" panose="020B0604020202020204" pitchFamily="34" charset="0"/>
                <a:cs typeface="Arial" panose="020B0604020202020204" pitchFamily="34" charset="0"/>
              </a:rPr>
              <a:t> pairs and tokens with a shoulder (margin lending). The leverage will be calculated by the algorithm (depending on the reputation, account status and customer history) and executed through the EOS smart contract;</a:t>
            </a:r>
          </a:p>
          <a:p>
            <a:pPr marL="22860" marR="5080">
              <a:lnSpc>
                <a:spcPct val="100000"/>
              </a:lnSpc>
              <a:spcBef>
                <a:spcPts val="95"/>
              </a:spcBef>
            </a:pP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The platform will earn by selling the technology of data exchange with other crypto exchanges through API technology and developer services (SDK) for additional tools that extend the functionality of trading;</a:t>
            </a:r>
          </a:p>
          <a:p>
            <a:pPr marL="22860" marR="5080">
              <a:lnSpc>
                <a:spcPct val="100000"/>
              </a:lnSpc>
              <a:spcBef>
                <a:spcPts val="95"/>
              </a:spcBef>
            </a:pPr>
            <a:r>
              <a:rPr lang="en-US" sz="1600" dirty="0">
                <a:latin typeface="Arial" panose="020B0604020202020204" pitchFamily="34" charset="0"/>
                <a:cs typeface="Arial" panose="020B0604020202020204" pitchFamily="34" charset="0"/>
              </a:rPr>
              <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Integration in the service of the possibility of carrying out transactional models and obtaining standard deductions from such operations will also bring revenue to the platform that will be credited to the tokens to holders (investors).</a:t>
            </a:r>
            <a:endParaRPr sz="1600" dirty="0">
              <a:latin typeface="Arial" panose="020B0604020202020204" pitchFamily="34" charset="0"/>
              <a:cs typeface="Arial" panose="020B0604020202020204" pitchFamily="34" charset="0"/>
            </a:endParaRPr>
          </a:p>
        </p:txBody>
      </p:sp>
      <p:sp>
        <p:nvSpPr>
          <p:cNvPr id="10" name="object 10"/>
          <p:cNvSpPr/>
          <p:nvPr/>
        </p:nvSpPr>
        <p:spPr>
          <a:xfrm>
            <a:off x="475195" y="5216480"/>
            <a:ext cx="288290" cy="0"/>
          </a:xfrm>
          <a:custGeom>
            <a:avLst/>
            <a:gdLst/>
            <a:ahLst/>
            <a:cxnLst/>
            <a:rect l="l" t="t" r="r" b="b"/>
            <a:pathLst>
              <a:path w="288290">
                <a:moveTo>
                  <a:pt x="0" y="0"/>
                </a:moveTo>
                <a:lnTo>
                  <a:pt x="287997" y="0"/>
                </a:lnTo>
              </a:path>
            </a:pathLst>
          </a:custGeom>
          <a:ln w="7200">
            <a:solidFill>
              <a:srgbClr val="DD2133"/>
            </a:solidFill>
          </a:ln>
        </p:spPr>
        <p:txBody>
          <a:bodyPr wrap="square" lIns="0" tIns="0" rIns="0" bIns="0" rtlCol="0"/>
          <a:lstStyle/>
          <a:p>
            <a:endParaRPr/>
          </a:p>
        </p:txBody>
      </p:sp>
      <p:sp>
        <p:nvSpPr>
          <p:cNvPr id="11" name="object 11"/>
          <p:cNvSpPr txBox="1">
            <a:spLocks noGrp="1"/>
          </p:cNvSpPr>
          <p:nvPr>
            <p:ph type="title"/>
          </p:nvPr>
        </p:nvSpPr>
        <p:spPr>
          <a:prstGeom prst="rect">
            <a:avLst/>
          </a:prstGeom>
        </p:spPr>
        <p:txBody>
          <a:bodyPr vert="horz" wrap="square" lIns="0" tIns="13335" rIns="0" bIns="0" rtlCol="0">
            <a:spAutoFit/>
          </a:bodyPr>
          <a:lstStyle/>
          <a:p>
            <a:pPr marL="12700" algn="r">
              <a:lnSpc>
                <a:spcPct val="100000"/>
              </a:lnSpc>
              <a:spcBef>
                <a:spcPts val="105"/>
              </a:spcBef>
            </a:pPr>
            <a:r>
              <a:rPr lang="en-US" dirty="0"/>
              <a:t>Decentralized Exchange. </a:t>
            </a:r>
            <a:r>
              <a:rPr lang="en-US" dirty="0" err="1"/>
              <a:t>Nomen</a:t>
            </a:r>
            <a:r>
              <a:rPr lang="en-US" dirty="0"/>
              <a:t> </a:t>
            </a:r>
            <a:r>
              <a:rPr lang="en-US" dirty="0" err="1"/>
              <a:t>est</a:t>
            </a:r>
            <a:r>
              <a:rPr lang="en-US" dirty="0"/>
              <a:t> omen. The name speaks for itself.</a:t>
            </a: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425"/>
              </a:lnSpc>
            </a:pPr>
            <a:r>
              <a:rPr spc="-5" dirty="0"/>
              <a:t>Copyright </a:t>
            </a:r>
            <a:r>
              <a:rPr dirty="0"/>
              <a:t>© 2018 </a:t>
            </a:r>
            <a:r>
              <a:rPr u="sng" spc="-5" dirty="0">
                <a:solidFill>
                  <a:srgbClr val="DD2133"/>
                </a:solidFill>
                <a:uFill>
                  <a:solidFill>
                    <a:srgbClr val="DD2133"/>
                  </a:solidFill>
                </a:uFill>
              </a:rPr>
              <a:t>Deex.exchange</a:t>
            </a:r>
            <a:r>
              <a:rPr spc="-5" dirty="0">
                <a:solidFill>
                  <a:srgbClr val="DD2133"/>
                </a:solidFill>
              </a:rPr>
              <a:t>. </a:t>
            </a:r>
            <a:r>
              <a:rPr spc="-5" dirty="0"/>
              <a:t>All rights</a:t>
            </a:r>
            <a:r>
              <a:rPr spc="-85" dirty="0"/>
              <a:t> </a:t>
            </a:r>
            <a:r>
              <a:rPr spc="-5" dirty="0"/>
              <a:t>reserved.</a:t>
            </a:r>
          </a:p>
        </p:txBody>
      </p:sp>
      <p:sp>
        <p:nvSpPr>
          <p:cNvPr id="14" name="object 18"/>
          <p:cNvSpPr txBox="1">
            <a:spLocks noGrp="1"/>
          </p:cNvSpPr>
          <p:nvPr>
            <p:ph type="sldNum" sz="quarter" idx="7"/>
          </p:nvPr>
        </p:nvSpPr>
        <p:spPr>
          <a:xfrm>
            <a:off x="11443334" y="6289053"/>
            <a:ext cx="185420" cy="269304"/>
          </a:xfrm>
          <a:prstGeom prst="rect">
            <a:avLst/>
          </a:prstGeom>
        </p:spPr>
        <p:txBody>
          <a:bodyPr vert="horz" wrap="square" lIns="0" tIns="0" rIns="0" bIns="0" rtlCol="0">
            <a:spAutoFit/>
          </a:bodyPr>
          <a:lstStyle/>
          <a:p>
            <a:pPr marL="25400">
              <a:lnSpc>
                <a:spcPts val="2090"/>
              </a:lnSpc>
            </a:pPr>
            <a:r>
              <a:rPr lang="ru-RU" spc="-5" dirty="0"/>
              <a:t>8</a:t>
            </a:r>
            <a:endParaRPr spc="-5"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DD213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TotalTime>
  <Words>689</Words>
  <Application>Microsoft Office PowerPoint</Application>
  <PresentationFormat>Широкоэкранный</PresentationFormat>
  <Paragraphs>114</Paragraphs>
  <Slides>11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11</vt:i4>
      </vt:variant>
    </vt:vector>
  </HeadingPairs>
  <TitlesOfParts>
    <vt:vector size="15" baseType="lpstr">
      <vt:lpstr>Arial</vt:lpstr>
      <vt:lpstr>Calibri</vt:lpstr>
      <vt:lpstr>Times New Roman</vt:lpstr>
      <vt:lpstr>Office Theme</vt:lpstr>
      <vt:lpstr>Презентация PowerPoint</vt:lpstr>
      <vt:lpstr>Презентация PowerPoint</vt:lpstr>
      <vt:lpstr>2. MVP (the Minimum Viable Product)</vt:lpstr>
      <vt:lpstr>Decentralized Exchange. Nomen est omen. The name speaks for itself..</vt:lpstr>
      <vt:lpstr>Decentralized Exchange. Nomen est omen. The name speaks for itself.</vt:lpstr>
      <vt:lpstr>Decentralized Exchange. Nomen est omen. The name speaks for itself.</vt:lpstr>
      <vt:lpstr>6. Market positions</vt:lpstr>
      <vt:lpstr>Decentralized Exchange. Nomen est omen. The name speaks for itself..</vt:lpstr>
      <vt:lpstr>Decentralized Exchange. Nomen est omen. The name speaks for itself.</vt:lpstr>
      <vt:lpstr>7. Legal preparation of the DEEX project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Децентрализованная финансовая экосистема на платформе BitShares 2.0 (Graphene)</dc:title>
  <dc:creator>пользователь Microsoft Office</dc:creator>
  <cp:lastModifiedBy>Miceain</cp:lastModifiedBy>
  <cp:revision>12</cp:revision>
  <dcterms:created xsi:type="dcterms:W3CDTF">2018-02-19T13:15:32Z</dcterms:created>
  <dcterms:modified xsi:type="dcterms:W3CDTF">2018-02-19T16:07:11Z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2018-02-12T00:00:00Z</vt:filetime>
  </property>
  <property fmtid="{D5CDD505-2E9C-101B-9397-08002B2CF9AE}" pid="3" name="Creator">
    <vt:lpwstr>Microsoft® PowerPoint® 2010</vt:lpwstr>
  </property>
  <property fmtid="{D5CDD505-2E9C-101B-9397-08002B2CF9AE}" pid="4" name="LastSaved">
    <vt:filetime>2018-02-19T00:00:00Z</vt:filetime>
  </property>
</Properties>
</file>