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2"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37" autoAdjust="0"/>
  </p:normalViewPr>
  <p:slideViewPr>
    <p:cSldViewPr snapToGrid="0" snapToObjects="1">
      <p:cViewPr varScale="1">
        <p:scale>
          <a:sx n="83" d="100"/>
          <a:sy n="83" d="100"/>
        </p:scale>
        <p:origin x="-12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422B8-862C-D44A-B579-0AB8329DE743}" type="datetimeFigureOut">
              <a:rPr lang="en-US" smtClean="0"/>
              <a:t>6/7/14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E0F2A-5063-3044-80D7-BCA374C4FEBF}" type="slidenum">
              <a:rPr lang="en-US" smtClean="0"/>
              <a:t>‹#›</a:t>
            </a:fld>
            <a:endParaRPr lang="en-US"/>
          </a:p>
        </p:txBody>
      </p:sp>
    </p:spTree>
    <p:extLst>
      <p:ext uri="{BB962C8B-B14F-4D97-AF65-F5344CB8AC3E}">
        <p14:creationId xmlns:p14="http://schemas.microsoft.com/office/powerpoint/2010/main" val="3144037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p>
          <a:p>
            <a:r>
              <a:rPr lang="en-US" dirty="0" smtClean="0"/>
              <a:t>On load:</a:t>
            </a:r>
          </a:p>
          <a:p>
            <a:r>
              <a:rPr lang="en-US" dirty="0" smtClean="0"/>
              <a:t>	The</a:t>
            </a:r>
            <a:r>
              <a:rPr lang="en-US" baseline="0" dirty="0" smtClean="0"/>
              <a:t> Start button is visible</a:t>
            </a:r>
          </a:p>
          <a:p>
            <a:r>
              <a:rPr lang="en-US" baseline="0" dirty="0" smtClean="0"/>
              <a:t>	The full diamond image is visible</a:t>
            </a:r>
          </a:p>
          <a:p>
            <a:r>
              <a:rPr lang="en-US" baseline="0" dirty="0" smtClean="0"/>
              <a:t>	None of the small diamonds are visible, but instead a circle with #1,2,3,4,5 are visible</a:t>
            </a:r>
          </a:p>
          <a:p>
            <a:endParaRPr lang="en-US" baseline="0" dirty="0" smtClean="0"/>
          </a:p>
          <a:p>
            <a:endParaRPr lang="en-US" baseline="0" dirty="0" smtClean="0"/>
          </a:p>
          <a:p>
            <a:r>
              <a:rPr lang="en-US" baseline="0" dirty="0" smtClean="0"/>
              <a:t>After 10 seconds if the Start button hasn’t been hit, float in a caption to have the user hit the Start button.</a:t>
            </a:r>
          </a:p>
          <a:p>
            <a:endParaRPr lang="en-US" baseline="0" dirty="0" smtClean="0"/>
          </a:p>
          <a:p>
            <a:r>
              <a:rPr lang="en-US" baseline="0" dirty="0" smtClean="0"/>
              <a:t>On Start button click:</a:t>
            </a:r>
          </a:p>
          <a:p>
            <a:r>
              <a:rPr lang="en-US" baseline="0" dirty="0" smtClean="0"/>
              <a:t>	The start button changes to a Reset button</a:t>
            </a:r>
          </a:p>
          <a:p>
            <a:r>
              <a:rPr lang="en-US" baseline="0" dirty="0" smtClean="0"/>
              <a:t>	The full diamond image is gone</a:t>
            </a:r>
          </a:p>
          <a:p>
            <a:r>
              <a:rPr lang="en-US" baseline="0" dirty="0" smtClean="0"/>
              <a:t>	The 5 question circles show up</a:t>
            </a:r>
          </a:p>
          <a:p>
            <a:r>
              <a:rPr lang="en-US" baseline="0" dirty="0" smtClean="0"/>
              <a:t>	The first question shows up </a:t>
            </a:r>
          </a:p>
          <a:p>
            <a:r>
              <a:rPr lang="en-US" baseline="0" dirty="0" smtClean="0"/>
              <a:t>	Question1 circle glows</a:t>
            </a:r>
          </a:p>
          <a:p>
            <a:r>
              <a:rPr lang="en-US" baseline="0" dirty="0" smtClean="0"/>
              <a:t>	The counter shows 0 of 5 answers correct.</a:t>
            </a:r>
          </a:p>
          <a:p>
            <a:endParaRPr lang="en-US" baseline="0" dirty="0" smtClean="0"/>
          </a:p>
          <a:p>
            <a:r>
              <a:rPr lang="en-US" baseline="0" dirty="0" smtClean="0"/>
              <a:t>Right answer clicked</a:t>
            </a:r>
          </a:p>
          <a:p>
            <a:r>
              <a:rPr lang="en-US" baseline="0" dirty="0" smtClean="0"/>
              <a:t>	Right answer becomes green</a:t>
            </a:r>
          </a:p>
          <a:p>
            <a:r>
              <a:rPr lang="en-US" baseline="0" dirty="0" smtClean="0"/>
              <a:t>	Description box appears below the right answer</a:t>
            </a:r>
          </a:p>
          <a:p>
            <a:r>
              <a:rPr lang="en-US" baseline="0" dirty="0" smtClean="0"/>
              <a:t>	All other answer boxes change to grey</a:t>
            </a:r>
          </a:p>
          <a:p>
            <a:r>
              <a:rPr lang="en-US" baseline="0" dirty="0" smtClean="0"/>
              <a:t>	The corresponding question circle becomes a small diamond</a:t>
            </a:r>
          </a:p>
          <a:p>
            <a:r>
              <a:rPr lang="en-US" baseline="0" dirty="0" smtClean="0"/>
              <a:t>	The counter increments</a:t>
            </a:r>
          </a:p>
          <a:p>
            <a:r>
              <a:rPr lang="en-US" baseline="0" dirty="0" smtClean="0"/>
              <a:t>	The full diamond image changes based on counter (0-5)</a:t>
            </a:r>
          </a:p>
          <a:p>
            <a:r>
              <a:rPr lang="en-US" baseline="0" dirty="0" smtClean="0"/>
              <a:t>	The Next button shows up</a:t>
            </a:r>
          </a:p>
          <a:p>
            <a:endParaRPr lang="en-US" baseline="0" dirty="0" smtClean="0"/>
          </a:p>
          <a:p>
            <a:r>
              <a:rPr lang="en-US" baseline="0" dirty="0" smtClean="0"/>
              <a:t>Wrong answer clicked</a:t>
            </a:r>
          </a:p>
          <a:p>
            <a:r>
              <a:rPr lang="en-US" baseline="0" dirty="0" smtClean="0"/>
              <a:t>	This answer box becomes red</a:t>
            </a:r>
          </a:p>
          <a:p>
            <a:r>
              <a:rPr lang="en-US" baseline="0" dirty="0" smtClean="0"/>
              <a:t>	The other answer boxes become grey</a:t>
            </a:r>
          </a:p>
          <a:p>
            <a:r>
              <a:rPr lang="en-US" baseline="0" dirty="0" smtClean="0"/>
              <a:t>	A “wrong answer description box appears below this answer box</a:t>
            </a:r>
          </a:p>
          <a:p>
            <a:r>
              <a:rPr lang="en-US" baseline="0" dirty="0" smtClean="0"/>
              <a:t>	The corresponding question circle becomes red</a:t>
            </a:r>
          </a:p>
          <a:p>
            <a:r>
              <a:rPr lang="en-US" baseline="0" dirty="0" smtClean="0"/>
              <a:t>	The Next button shows up</a:t>
            </a:r>
          </a:p>
          <a:p>
            <a:endParaRPr lang="en-US" baseline="0" dirty="0" smtClean="0"/>
          </a:p>
          <a:p>
            <a:r>
              <a:rPr lang="en-US" baseline="0" dirty="0" smtClean="0"/>
              <a:t>The Reset Button clicked</a:t>
            </a:r>
          </a:p>
          <a:p>
            <a:r>
              <a:rPr lang="en-US" baseline="0" dirty="0" smtClean="0"/>
              <a:t>	clear the counter</a:t>
            </a:r>
          </a:p>
          <a:p>
            <a:r>
              <a:rPr lang="en-US" baseline="0" dirty="0" smtClean="0"/>
              <a:t>	clear the full diamond image</a:t>
            </a:r>
          </a:p>
          <a:p>
            <a:r>
              <a:rPr lang="en-US" baseline="0" dirty="0" smtClean="0"/>
              <a:t>	restore the question circles</a:t>
            </a:r>
            <a:endParaRPr lang="en-US" dirty="0"/>
          </a:p>
        </p:txBody>
      </p:sp>
      <p:sp>
        <p:nvSpPr>
          <p:cNvPr id="4" name="Slide Number Placeholder 3"/>
          <p:cNvSpPr>
            <a:spLocks noGrp="1"/>
          </p:cNvSpPr>
          <p:nvPr>
            <p:ph type="sldNum" sz="quarter" idx="10"/>
          </p:nvPr>
        </p:nvSpPr>
        <p:spPr/>
        <p:txBody>
          <a:bodyPr/>
          <a:lstStyle/>
          <a:p>
            <a:fld id="{86DE0F2A-5063-3044-80D7-BCA374C4FEBF}" type="slidenum">
              <a:rPr lang="en-US" smtClean="0"/>
              <a:t>1</a:t>
            </a:fld>
            <a:endParaRPr lang="en-US"/>
          </a:p>
        </p:txBody>
      </p:sp>
    </p:spTree>
    <p:extLst>
      <p:ext uri="{BB962C8B-B14F-4D97-AF65-F5344CB8AC3E}">
        <p14:creationId xmlns:p14="http://schemas.microsoft.com/office/powerpoint/2010/main" val="968719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680606-F4B6-B24A-AC31-CE335A2E0E37}"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168455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680606-F4B6-B24A-AC31-CE335A2E0E37}"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319273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680606-F4B6-B24A-AC31-CE335A2E0E37}"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54589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680606-F4B6-B24A-AC31-CE335A2E0E37}"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312174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680606-F4B6-B24A-AC31-CE335A2E0E37}"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74924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680606-F4B6-B24A-AC31-CE335A2E0E37}" type="datetimeFigureOut">
              <a:rPr lang="en-US" smtClean="0"/>
              <a:t>6/7/14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282790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680606-F4B6-B24A-AC31-CE335A2E0E37}" type="datetimeFigureOut">
              <a:rPr lang="en-US" smtClean="0"/>
              <a:t>6/7/14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1728376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680606-F4B6-B24A-AC31-CE335A2E0E37}" type="datetimeFigureOut">
              <a:rPr lang="en-US" smtClean="0"/>
              <a:t>6/7/14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304698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80606-F4B6-B24A-AC31-CE335A2E0E37}" type="datetimeFigureOut">
              <a:rPr lang="en-US" smtClean="0"/>
              <a:t>6/7/14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1662262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80606-F4B6-B24A-AC31-CE335A2E0E37}" type="datetimeFigureOut">
              <a:rPr lang="en-US" smtClean="0"/>
              <a:t>6/7/14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353953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80606-F4B6-B24A-AC31-CE335A2E0E37}" type="datetimeFigureOut">
              <a:rPr lang="en-US" smtClean="0"/>
              <a:t>6/7/14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8BDED-245C-6F46-BD1F-33E9A7A795B2}" type="slidenum">
              <a:rPr lang="en-US" smtClean="0"/>
              <a:t>‹#›</a:t>
            </a:fld>
            <a:endParaRPr lang="en-US"/>
          </a:p>
        </p:txBody>
      </p:sp>
    </p:spTree>
    <p:extLst>
      <p:ext uri="{BB962C8B-B14F-4D97-AF65-F5344CB8AC3E}">
        <p14:creationId xmlns:p14="http://schemas.microsoft.com/office/powerpoint/2010/main" val="16431655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80606-F4B6-B24A-AC31-CE335A2E0E37}" type="datetimeFigureOut">
              <a:rPr lang="en-US" smtClean="0"/>
              <a:t>6/7/14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8BDED-245C-6F46-BD1F-33E9A7A795B2}" type="slidenum">
              <a:rPr lang="en-US" smtClean="0"/>
              <a:t>‹#›</a:t>
            </a:fld>
            <a:endParaRPr lang="en-US"/>
          </a:p>
        </p:txBody>
      </p:sp>
    </p:spTree>
    <p:extLst>
      <p:ext uri="{BB962C8B-B14F-4D97-AF65-F5344CB8AC3E}">
        <p14:creationId xmlns:p14="http://schemas.microsoft.com/office/powerpoint/2010/main" val="509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mond_drawing5.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40" y="254966"/>
            <a:ext cx="2655193" cy="1858635"/>
          </a:xfrm>
          <a:prstGeom prst="rect">
            <a:avLst/>
          </a:prstGeom>
        </p:spPr>
      </p:pic>
      <p:sp>
        <p:nvSpPr>
          <p:cNvPr id="10" name="Rounded Rectangle 9"/>
          <p:cNvSpPr/>
          <p:nvPr/>
        </p:nvSpPr>
        <p:spPr>
          <a:xfrm>
            <a:off x="0" y="3097459"/>
            <a:ext cx="9144000" cy="37605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p:txBody>
      </p:sp>
      <p:pic>
        <p:nvPicPr>
          <p:cNvPr id="11" name="Picture 10" descr="diamond_drawing5.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2968" y="3761393"/>
            <a:ext cx="796865" cy="525796"/>
          </a:xfrm>
          <a:prstGeom prst="rect">
            <a:avLst/>
          </a:prstGeom>
        </p:spPr>
      </p:pic>
      <p:pic>
        <p:nvPicPr>
          <p:cNvPr id="14" name="Picture 13" descr="diamond_drawing5.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2968" y="4336413"/>
            <a:ext cx="796865" cy="525796"/>
          </a:xfrm>
          <a:prstGeom prst="rect">
            <a:avLst/>
          </a:prstGeom>
        </p:spPr>
      </p:pic>
      <p:pic>
        <p:nvPicPr>
          <p:cNvPr id="15" name="Picture 14" descr="diamond_drawing5.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2968" y="5594345"/>
            <a:ext cx="796865" cy="525796"/>
          </a:xfrm>
          <a:prstGeom prst="rect">
            <a:avLst/>
          </a:prstGeom>
        </p:spPr>
      </p:pic>
      <p:sp>
        <p:nvSpPr>
          <p:cNvPr id="17" name="Rounded Rectangle 16"/>
          <p:cNvSpPr/>
          <p:nvPr/>
        </p:nvSpPr>
        <p:spPr>
          <a:xfrm>
            <a:off x="2150601" y="2321282"/>
            <a:ext cx="1878525" cy="4479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Start/Reset</a:t>
            </a:r>
            <a:endParaRPr lang="en-US" dirty="0"/>
          </a:p>
        </p:txBody>
      </p:sp>
      <p:sp>
        <p:nvSpPr>
          <p:cNvPr id="19" name="Rounded Rectangle 18"/>
          <p:cNvSpPr/>
          <p:nvPr/>
        </p:nvSpPr>
        <p:spPr>
          <a:xfrm>
            <a:off x="402264" y="3231527"/>
            <a:ext cx="7136939" cy="5298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Question goes here</a:t>
            </a:r>
            <a:endParaRPr lang="en-US" dirty="0"/>
          </a:p>
        </p:txBody>
      </p:sp>
      <p:sp>
        <p:nvSpPr>
          <p:cNvPr id="20" name="Rounded Rectangle 19"/>
          <p:cNvSpPr/>
          <p:nvPr/>
        </p:nvSpPr>
        <p:spPr>
          <a:xfrm>
            <a:off x="747367" y="3876287"/>
            <a:ext cx="6576358" cy="500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Answer1</a:t>
            </a:r>
            <a:endParaRPr lang="en-US" dirty="0"/>
          </a:p>
        </p:txBody>
      </p:sp>
      <p:sp>
        <p:nvSpPr>
          <p:cNvPr id="21" name="Rounded Rectangle 20"/>
          <p:cNvSpPr/>
          <p:nvPr/>
        </p:nvSpPr>
        <p:spPr>
          <a:xfrm>
            <a:off x="740947" y="4452058"/>
            <a:ext cx="6576358" cy="5000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Correct Answer</a:t>
            </a:r>
            <a:endParaRPr lang="en-US" dirty="0"/>
          </a:p>
        </p:txBody>
      </p:sp>
      <p:sp>
        <p:nvSpPr>
          <p:cNvPr id="22" name="Rounded Rectangle 21"/>
          <p:cNvSpPr/>
          <p:nvPr/>
        </p:nvSpPr>
        <p:spPr>
          <a:xfrm>
            <a:off x="747367" y="5620717"/>
            <a:ext cx="6576358" cy="500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Answer3</a:t>
            </a:r>
            <a:endParaRPr lang="en-US" dirty="0"/>
          </a:p>
        </p:txBody>
      </p:sp>
      <p:sp>
        <p:nvSpPr>
          <p:cNvPr id="23" name="Rounded Rectangle 22"/>
          <p:cNvSpPr/>
          <p:nvPr/>
        </p:nvSpPr>
        <p:spPr>
          <a:xfrm>
            <a:off x="747367" y="6220128"/>
            <a:ext cx="6576358" cy="500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Answer4</a:t>
            </a:r>
            <a:endParaRPr lang="en-US" dirty="0"/>
          </a:p>
        </p:txBody>
      </p:sp>
      <p:sp>
        <p:nvSpPr>
          <p:cNvPr id="24" name="Rounded Rectangle 23"/>
          <p:cNvSpPr/>
          <p:nvPr/>
        </p:nvSpPr>
        <p:spPr>
          <a:xfrm>
            <a:off x="6144641" y="2321281"/>
            <a:ext cx="2655192" cy="44792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r>
              <a:rPr lang="en-US" dirty="0" smtClean="0"/>
              <a:t> of 5 answers right!</a:t>
            </a:r>
            <a:endParaRPr lang="en-US" dirty="0"/>
          </a:p>
        </p:txBody>
      </p:sp>
      <p:sp>
        <p:nvSpPr>
          <p:cNvPr id="25" name="TextBox 24"/>
          <p:cNvSpPr txBox="1"/>
          <p:nvPr/>
        </p:nvSpPr>
        <p:spPr>
          <a:xfrm>
            <a:off x="7619046" y="3277663"/>
            <a:ext cx="1476108" cy="369332"/>
          </a:xfrm>
          <a:prstGeom prst="rect">
            <a:avLst/>
          </a:prstGeom>
          <a:noFill/>
        </p:spPr>
        <p:txBody>
          <a:bodyPr wrap="square" rtlCol="0">
            <a:spAutoFit/>
          </a:bodyPr>
          <a:lstStyle/>
          <a:p>
            <a:pPr algn="ctr"/>
            <a:r>
              <a:rPr lang="en-US" dirty="0" smtClean="0"/>
              <a:t>Questions</a:t>
            </a:r>
            <a:endParaRPr lang="en-US" dirty="0"/>
          </a:p>
        </p:txBody>
      </p:sp>
      <p:sp>
        <p:nvSpPr>
          <p:cNvPr id="26" name="Oval 25"/>
          <p:cNvSpPr/>
          <p:nvPr/>
        </p:nvSpPr>
        <p:spPr>
          <a:xfrm>
            <a:off x="8002968" y="4927100"/>
            <a:ext cx="796865" cy="560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27" name="Oval 26"/>
          <p:cNvSpPr/>
          <p:nvPr/>
        </p:nvSpPr>
        <p:spPr>
          <a:xfrm>
            <a:off x="8002968" y="6169835"/>
            <a:ext cx="796865" cy="560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28" name="Rounded Rectangle 27"/>
          <p:cNvSpPr/>
          <p:nvPr/>
        </p:nvSpPr>
        <p:spPr>
          <a:xfrm>
            <a:off x="1181299" y="4958806"/>
            <a:ext cx="6140745" cy="5000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Description</a:t>
            </a:r>
            <a:endParaRPr lang="en-US" dirty="0"/>
          </a:p>
        </p:txBody>
      </p:sp>
      <p:sp>
        <p:nvSpPr>
          <p:cNvPr id="30" name="Rounded Rectangle 29"/>
          <p:cNvSpPr/>
          <p:nvPr/>
        </p:nvSpPr>
        <p:spPr>
          <a:xfrm>
            <a:off x="107104" y="254966"/>
            <a:ext cx="5707666" cy="17158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smtClean="0"/>
              <a:t>Diamonds are forever!</a:t>
            </a:r>
            <a:br>
              <a:rPr lang="en-US" sz="4000" b="1" dirty="0" smtClean="0"/>
            </a:br>
            <a:r>
              <a:rPr lang="en-US" dirty="0" smtClean="0"/>
              <a:t/>
            </a:r>
            <a:br>
              <a:rPr lang="en-US" dirty="0" smtClean="0"/>
            </a:br>
            <a:r>
              <a:rPr lang="en-US" dirty="0" smtClean="0"/>
              <a:t>Can you answer all the questions to create this diamond?</a:t>
            </a:r>
            <a:endParaRPr lang="en-US" dirty="0"/>
          </a:p>
        </p:txBody>
      </p:sp>
    </p:spTree>
    <p:extLst>
      <p:ext uri="{BB962C8B-B14F-4D97-AF65-F5344CB8AC3E}">
        <p14:creationId xmlns:p14="http://schemas.microsoft.com/office/powerpoint/2010/main" val="18510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is a diamond made of?</a:t>
            </a:r>
          </a:p>
          <a:p>
            <a:pPr lvl="1"/>
            <a:r>
              <a:rPr lang="en-US" dirty="0" smtClean="0"/>
              <a:t>Carbon</a:t>
            </a:r>
          </a:p>
          <a:p>
            <a:pPr lvl="2"/>
            <a:r>
              <a:rPr lang="en-US" dirty="0" smtClean="0"/>
              <a:t>A diamond is carbon in its most concentrated form, the same element that makes up 18% of the weight of the human body.</a:t>
            </a:r>
          </a:p>
          <a:p>
            <a:pPr lvl="1"/>
            <a:r>
              <a:rPr lang="en-US" dirty="0" smtClean="0"/>
              <a:t>Hydrogen</a:t>
            </a:r>
          </a:p>
          <a:p>
            <a:pPr lvl="1"/>
            <a:r>
              <a:rPr lang="en-US" dirty="0" smtClean="0"/>
              <a:t>Quartz</a:t>
            </a:r>
          </a:p>
          <a:p>
            <a:pPr lvl="1"/>
            <a:r>
              <a:rPr lang="en-US" dirty="0" smtClean="0"/>
              <a:t>Boron</a:t>
            </a:r>
          </a:p>
          <a:p>
            <a:endParaRPr lang="en-US" dirty="0"/>
          </a:p>
        </p:txBody>
      </p:sp>
    </p:spTree>
    <p:extLst>
      <p:ext uri="{BB962C8B-B14F-4D97-AF65-F5344CB8AC3E}">
        <p14:creationId xmlns:p14="http://schemas.microsoft.com/office/powerpoint/2010/main" val="424714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 the </a:t>
            </a:r>
            <a:r>
              <a:rPr lang="en-US" dirty="0" err="1" smtClean="0"/>
              <a:t>Mohs</a:t>
            </a:r>
            <a:r>
              <a:rPr lang="en-US" dirty="0" smtClean="0"/>
              <a:t> Hardness scale, diamond holds what value?</a:t>
            </a:r>
          </a:p>
          <a:p>
            <a:pPr marL="914400" lvl="1" indent="-514350"/>
            <a:r>
              <a:rPr lang="en-US" dirty="0" smtClean="0"/>
              <a:t>10</a:t>
            </a:r>
          </a:p>
          <a:p>
            <a:pPr marL="1314450" lvl="2" indent="-514350"/>
            <a:r>
              <a:rPr lang="en-US" dirty="0" smtClean="0"/>
              <a:t>The diamond sits atop the </a:t>
            </a:r>
            <a:r>
              <a:rPr lang="en-US" dirty="0" err="1" smtClean="0"/>
              <a:t>Mohs</a:t>
            </a:r>
            <a:r>
              <a:rPr lang="en-US" dirty="0" smtClean="0"/>
              <a:t> Hardness scale with a ranking of 10, meaning it can scratch any mineral and can only be scratched by another diamond.  Its hardness can be attributed to its molecular structure, a lattice in which each carbon atom shares electrons with four other carbon atoms forming a tetrahedral unit.</a:t>
            </a:r>
          </a:p>
          <a:p>
            <a:pPr marL="914400" lvl="1" indent="-514350"/>
            <a:r>
              <a:rPr lang="en-US" dirty="0" smtClean="0"/>
              <a:t>2</a:t>
            </a:r>
          </a:p>
          <a:p>
            <a:pPr marL="914400" lvl="1" indent="-514350"/>
            <a:r>
              <a:rPr lang="en-US" dirty="0" smtClean="0"/>
              <a:t>5</a:t>
            </a:r>
          </a:p>
          <a:p>
            <a:pPr marL="914400" lvl="1" indent="-514350"/>
            <a:r>
              <a:rPr lang="en-US" dirty="0"/>
              <a:t>9</a:t>
            </a:r>
            <a:endParaRPr lang="en-US" dirty="0" smtClean="0"/>
          </a:p>
          <a:p>
            <a:pPr marL="1314450" lvl="2" indent="-514350">
              <a:buFont typeface="+mj-lt"/>
              <a:buAutoNum type="arabicPeriod"/>
            </a:pPr>
            <a:endParaRPr lang="en-US" dirty="0"/>
          </a:p>
        </p:txBody>
      </p:sp>
    </p:spTree>
    <p:extLst>
      <p:ext uri="{BB962C8B-B14F-4D97-AF65-F5344CB8AC3E}">
        <p14:creationId xmlns:p14="http://schemas.microsoft.com/office/powerpoint/2010/main" val="13888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is true of most diamonds?</a:t>
            </a:r>
          </a:p>
          <a:p>
            <a:pPr lvl="1"/>
            <a:r>
              <a:rPr lang="en-US" dirty="0" smtClean="0"/>
              <a:t>They never reach the consumer market because they are too flawed.</a:t>
            </a:r>
          </a:p>
          <a:p>
            <a:pPr lvl="2"/>
            <a:r>
              <a:rPr lang="en-US" dirty="0" smtClean="0"/>
              <a:t>This might surprise you, but most diamonds never make it to a local jeweler because they are too flawed.  Those that don’t make the cut are used for industrial purposes, as drill bits and to cut other diamonds.</a:t>
            </a:r>
          </a:p>
          <a:p>
            <a:pPr lvl="1"/>
            <a:r>
              <a:rPr lang="en-US" dirty="0" smtClean="0"/>
              <a:t>They are naturally red, but lose their color after polishing.</a:t>
            </a:r>
          </a:p>
          <a:p>
            <a:pPr lvl="1"/>
            <a:r>
              <a:rPr lang="en-US" dirty="0" smtClean="0"/>
              <a:t>They are cut using a “cleaving” process.</a:t>
            </a:r>
            <a:endParaRPr lang="en-US" dirty="0"/>
          </a:p>
        </p:txBody>
      </p:sp>
    </p:spTree>
    <p:extLst>
      <p:ext uri="{BB962C8B-B14F-4D97-AF65-F5344CB8AC3E}">
        <p14:creationId xmlns:p14="http://schemas.microsoft.com/office/powerpoint/2010/main" val="379809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Blood diamonds are: </a:t>
            </a:r>
          </a:p>
          <a:p>
            <a:pPr lvl="1"/>
            <a:r>
              <a:rPr lang="en-US" dirty="0" smtClean="0"/>
              <a:t>Named for the bloodshed and human rights violations often required to obtain them.</a:t>
            </a:r>
          </a:p>
          <a:p>
            <a:pPr lvl="2"/>
            <a:r>
              <a:rPr lang="en-US" dirty="0" smtClean="0"/>
              <a:t>Blood diamonds are named for the blood that is often shed before the diamonds are sold.  Militias force men, women and children in Africa to locate these diamonds.  When the diamonds are sold, the militias use the funds to purchase weapons and prolong their reign of terror.  The UN, the Conflict Free Diamond Council and other groups are working toward better regulation so blood diamonds don’t make it to the market.</a:t>
            </a:r>
          </a:p>
          <a:p>
            <a:pPr lvl="1"/>
            <a:r>
              <a:rPr lang="en-US" dirty="0" smtClean="0"/>
              <a:t>A very rare type of red diamond that is one of the most expensive in the world.</a:t>
            </a:r>
          </a:p>
          <a:p>
            <a:pPr lvl="1"/>
            <a:r>
              <a:rPr lang="en-US" dirty="0" smtClean="0"/>
              <a:t>Diamonds that are handed down from generation to generation in one family.</a:t>
            </a:r>
          </a:p>
        </p:txBody>
      </p:sp>
    </p:spTree>
    <p:extLst>
      <p:ext uri="{BB962C8B-B14F-4D97-AF65-F5344CB8AC3E}">
        <p14:creationId xmlns:p14="http://schemas.microsoft.com/office/powerpoint/2010/main" val="355469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The largest diamond ever found was called the:</a:t>
            </a:r>
          </a:p>
          <a:p>
            <a:pPr lvl="1"/>
            <a:r>
              <a:rPr lang="en-US" dirty="0" err="1" smtClean="0"/>
              <a:t>Cullinan</a:t>
            </a:r>
            <a:endParaRPr lang="en-US" dirty="0" smtClean="0"/>
          </a:p>
          <a:p>
            <a:pPr lvl="2"/>
            <a:r>
              <a:rPr lang="en-US" dirty="0" smtClean="0"/>
              <a:t>Discovered in 1905 in Transvaal, South Africa.  The </a:t>
            </a:r>
            <a:r>
              <a:rPr lang="en-US" dirty="0" err="1" smtClean="0"/>
              <a:t>Cullinan</a:t>
            </a:r>
            <a:r>
              <a:rPr lang="en-US" dirty="0" smtClean="0"/>
              <a:t> is the largest diamond ever found weighing a whopping 3106 carats.  The diamond was presented to King Edward VII of England in 1907 and later cut into nine major stones.</a:t>
            </a:r>
          </a:p>
          <a:p>
            <a:pPr lvl="1"/>
            <a:r>
              <a:rPr lang="en-US" dirty="0" smtClean="0"/>
              <a:t>Excelsior</a:t>
            </a:r>
          </a:p>
          <a:p>
            <a:pPr lvl="1"/>
            <a:r>
              <a:rPr lang="en-US" dirty="0" smtClean="0"/>
              <a:t>Great Mogul</a:t>
            </a:r>
            <a:endParaRPr lang="en-US" dirty="0"/>
          </a:p>
        </p:txBody>
      </p:sp>
    </p:spTree>
    <p:extLst>
      <p:ext uri="{BB962C8B-B14F-4D97-AF65-F5344CB8AC3E}">
        <p14:creationId xmlns:p14="http://schemas.microsoft.com/office/powerpoint/2010/main" val="3554694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TotalTime>
  <Words>412</Words>
  <Application>Microsoft Macintosh PowerPoint</Application>
  <PresentationFormat>On-screen Show (4:3)</PresentationFormat>
  <Paragraphs>82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questions</vt:lpstr>
      <vt:lpstr>questions</vt:lpstr>
      <vt:lpstr>questions</vt:lpstr>
      <vt:lpstr>questions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Quiz</dc:title>
  <dc:creator>Tyler Hedegard</dc:creator>
  <cp:lastModifiedBy>Tyler Hedegard</cp:lastModifiedBy>
  <cp:revision>10</cp:revision>
  <dcterms:created xsi:type="dcterms:W3CDTF">2014-06-08T02:29:57Z</dcterms:created>
  <dcterms:modified xsi:type="dcterms:W3CDTF">2014-06-08T04:06:04Z</dcterms:modified>
</cp:coreProperties>
</file>