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Roboto Slab"/>
      <p:regular r:id="rId36"/>
      <p:bold r:id="rId37"/>
    </p:embeddedFon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F7D3227-A1BF-41AF-AF45-BABFAF0ECCD1}">
  <a:tblStyle styleId="{CF7D3227-A1BF-41AF-AF45-BABFAF0ECCD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Slab-bold.fntdata"/><Relationship Id="rId14" Type="http://schemas.openxmlformats.org/officeDocument/2006/relationships/slide" Target="slides/slide9.xml"/><Relationship Id="rId36" Type="http://schemas.openxmlformats.org/officeDocument/2006/relationships/font" Target="fonts/RobotoSlab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524800" y="1585225"/>
            <a:ext cx="6094500" cy="1943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24800" y="4065925"/>
            <a:ext cx="60945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24"/>
            <a:ext cx="3999900" cy="430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24"/>
            <a:ext cx="3999900" cy="430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524800" y="1585225"/>
            <a:ext cx="6094500" cy="194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 Structures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/>
              <a:t>: Indentation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('Enter a number: '))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x &gt; 0: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'x is positive'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'greater than zero'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'end of program'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statements to execute if the</a:t>
            </a:r>
            <a:br>
              <a:rPr i="1"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   condition is True</a:t>
            </a:r>
            <a:br>
              <a:rPr i="1"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tatements to execute if the</a:t>
            </a:r>
            <a:br>
              <a:rPr i="1"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   Condition is False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  <a:r>
              <a:rPr lang="en"/>
              <a:t>: Example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x = -5</a:t>
            </a:r>
            <a:br>
              <a:rPr lang="en" sz="2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x &gt; 0:</a:t>
            </a:r>
            <a:br>
              <a:rPr lang="en" sz="2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5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5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'x is positive'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2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5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5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'x is negative or zero'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5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'end of program'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319025" y="4939975"/>
            <a:ext cx="4446900" cy="1504200"/>
          </a:xfrm>
          <a:prstGeom prst="rect">
            <a:avLst/>
          </a:prstGeom>
          <a:noFill/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b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is negative or zero</a:t>
            </a:r>
            <a:br>
              <a:rPr lang="en" sz="2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 of program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Chaining Conditionals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Sometimes, there are more than two possibilities and we need more than two branches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Chaining Conditionals: Example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x % 3 == 1: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'Remainder is 1.'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x % 3 == 2: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'Two remains.'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'Divisible by 3.'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Chaining Conditionals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Remember: When chaining conditionals, exactly </a:t>
            </a:r>
            <a:r>
              <a:rPr b="1" lang="en" sz="3000" u="sng"/>
              <a:t>one</a:t>
            </a:r>
            <a:r>
              <a:rPr lang="en" sz="3000"/>
              <a:t> branch will be executed.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Conditions are checked in order.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There is no limit to the number of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3000"/>
              <a:t> statements.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If there is an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/>
              <a:t> clause, it has to be at the end, but there does not have to be one.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1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Input: a single positive number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Output: a single line</a:t>
            </a:r>
          </a:p>
          <a:p>
            <a:pPr indent="-406400" lvl="1" marL="914400" rtl="0">
              <a:spcBef>
                <a:spcPts val="0"/>
              </a:spcBef>
              <a:buSzPct val="100000"/>
            </a:pPr>
            <a:r>
              <a:rPr lang="en" sz="2800"/>
              <a:t>"</a:t>
            </a:r>
            <a:r>
              <a:rPr lang="en" sz="2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That is a big number.</a:t>
            </a:r>
            <a:r>
              <a:rPr lang="en" sz="2800"/>
              <a:t>" if the number is greater than or equal to 20</a:t>
            </a:r>
          </a:p>
          <a:p>
            <a:pPr indent="-406400" lvl="1" marL="914400" rtl="0">
              <a:spcBef>
                <a:spcPts val="0"/>
              </a:spcBef>
              <a:buSzPct val="100000"/>
            </a:pPr>
            <a:r>
              <a:rPr lang="en" sz="2800"/>
              <a:t>"</a:t>
            </a:r>
            <a:r>
              <a:rPr lang="en" sz="2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That is a normal number.</a:t>
            </a:r>
            <a:r>
              <a:rPr lang="en" sz="2800"/>
              <a:t>" if the number is greater than 10 and less than 20.</a:t>
            </a:r>
          </a:p>
          <a:p>
            <a:pPr indent="-406400" lvl="1" marL="914400" rtl="0">
              <a:spcBef>
                <a:spcPts val="0"/>
              </a:spcBef>
              <a:buSzPct val="100000"/>
            </a:pPr>
            <a:r>
              <a:rPr lang="en" sz="2800"/>
              <a:t>"</a:t>
            </a:r>
            <a:r>
              <a:rPr lang="en" sz="2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That is a cute number.</a:t>
            </a:r>
            <a:r>
              <a:rPr lang="en" sz="2800"/>
              <a:t>" if the number is greater than zero and less than or equal to 10.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1: Sample Input and Output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             That is a cute number.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42            That is a big number.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18            That is a normal number.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404700" y="2871425"/>
            <a:ext cx="8334600" cy="0"/>
          </a:xfrm>
          <a:prstGeom prst="straightConnector1">
            <a:avLst/>
          </a:prstGeom>
          <a:noFill/>
          <a:ln cap="flat" cmpd="sng" w="38100">
            <a:solidFill>
              <a:srgbClr val="039BE5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4" name="Shape 164"/>
          <p:cNvCxnSpPr/>
          <p:nvPr/>
        </p:nvCxnSpPr>
        <p:spPr>
          <a:xfrm>
            <a:off x="404700" y="3734275"/>
            <a:ext cx="8334600" cy="0"/>
          </a:xfrm>
          <a:prstGeom prst="straightConnector1">
            <a:avLst/>
          </a:prstGeom>
          <a:noFill/>
          <a:ln cap="flat" cmpd="sng" w="38100">
            <a:solidFill>
              <a:srgbClr val="039BE5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Repeatedly executes statements as long as a given condition is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   statement</a:t>
            </a:r>
            <a:br>
              <a:rPr i="1"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   and possibly more statements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 Structures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Control structures allow a program to choose among several paths of execution (Conditionals)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They also allow a program to repeatedly perform a certain task (Loops)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When a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3000"/>
              <a:t> loop is encountered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The condition is checked first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If the condition is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3000"/>
              <a:t>, the while loop is skipped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/>
              <a:t>: Example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87900" y="1986424"/>
            <a:ext cx="3999900" cy="43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x = 1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x &lt;= 5: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x = x + 1</a:t>
            </a:r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5919650" y="1986425"/>
            <a:ext cx="2078100" cy="3575400"/>
          </a:xfrm>
          <a:prstGeom prst="rect">
            <a:avLst/>
          </a:prstGeom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/>
              <a:t>Output: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2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3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4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Each run-through of a loop is called an </a:t>
            </a:r>
            <a:r>
              <a:rPr b="1" lang="en" sz="3000"/>
              <a:t>iteration</a:t>
            </a:r>
          </a:p>
        </p:txBody>
      </p:sp>
      <p:graphicFrame>
        <p:nvGraphicFramePr>
          <p:cNvPr id="195" name="Shape 195"/>
          <p:cNvGraphicFramePr/>
          <p:nvPr/>
        </p:nvGraphicFramePr>
        <p:xfrm>
          <a:off x="4435550" y="25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{CF7D3227-A1BF-41AF-AF45-BABFAF0ECCD1}</a:tableStyleId>
              </a:tblPr>
              <a:tblGrid>
                <a:gridCol w="1118775"/>
                <a:gridCol w="1423200"/>
                <a:gridCol w="1778575"/>
              </a:tblGrid>
              <a:tr h="11171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When </a:t>
                      </a:r>
                      <a:r>
                        <a:rPr b="1" lang="en" sz="2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is...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program prints...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increased to...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7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7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7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7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7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7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loop ends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96" name="Shape 196"/>
          <p:cNvSpPr txBox="1"/>
          <p:nvPr>
            <p:ph idx="1" type="body"/>
          </p:nvPr>
        </p:nvSpPr>
        <p:spPr>
          <a:xfrm>
            <a:off x="953650" y="3201325"/>
            <a:ext cx="3268800" cy="327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x = 1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x &lt;= 5: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x = x + 1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Infinite Loops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87900" y="1986424"/>
            <a:ext cx="3999900" cy="43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/>
              <a:t>Infinite loops can occur when there is no way that the condition can ever evaluate to 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/>
              <a:t>Be careful! Avoid this!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Ctrl+C</a:t>
            </a:r>
            <a:r>
              <a:rPr lang="en" sz="2600"/>
              <a:t> terminates a program caught in an endless loop.</a:t>
            </a:r>
          </a:p>
        </p:txBody>
      </p:sp>
      <p:sp>
        <p:nvSpPr>
          <p:cNvPr id="203" name="Shape 203"/>
          <p:cNvSpPr txBox="1"/>
          <p:nvPr>
            <p:ph idx="2" type="body"/>
          </p:nvPr>
        </p:nvSpPr>
        <p:spPr>
          <a:xfrm>
            <a:off x="4756200" y="1986424"/>
            <a:ext cx="3999900" cy="43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x = 1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x &lt;= 5: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(x)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Shape 204"/>
          <p:cNvSpPr txBox="1"/>
          <p:nvPr>
            <p:ph idx="2" type="body"/>
          </p:nvPr>
        </p:nvSpPr>
        <p:spPr>
          <a:xfrm>
            <a:off x="7185600" y="3871800"/>
            <a:ext cx="1570500" cy="3575400"/>
          </a:xfrm>
          <a:prstGeom prst="rect">
            <a:avLst/>
          </a:prstGeom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Output: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Use the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3000"/>
              <a:t> statement to jump out of the nearest loop (even in the middle of execution)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   statements</a:t>
            </a:r>
            <a:br>
              <a:rPr i="1"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i="1"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br>
              <a:rPr i="1"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/>
              <a:t>: Example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87900" y="1986424"/>
            <a:ext cx="3999900" cy="43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x = 1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x &lt;= 5: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x == 3: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x = x + 1</a:t>
            </a:r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5919650" y="1986425"/>
            <a:ext cx="2078100" cy="1831500"/>
          </a:xfrm>
          <a:prstGeom prst="rect">
            <a:avLst/>
          </a:prstGeom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Output: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Use the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3000"/>
              <a:t> statement to skip to the next iteration of a loop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   statements</a:t>
            </a:r>
            <a:br>
              <a:rPr i="1"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   ...</a:t>
            </a:r>
            <a:br>
              <a:rPr i="1"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br>
              <a:rPr i="1"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/>
              <a:t>: Example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87900" y="1986424"/>
            <a:ext cx="3999900" cy="43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x = 0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x &lt;= 5: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x = x + 1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x == 3: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sp>
        <p:nvSpPr>
          <p:cNvPr id="230" name="Shape 230"/>
          <p:cNvSpPr txBox="1"/>
          <p:nvPr>
            <p:ph idx="2" type="body"/>
          </p:nvPr>
        </p:nvSpPr>
        <p:spPr>
          <a:xfrm>
            <a:off x="5919650" y="1986425"/>
            <a:ext cx="2078100" cy="3339600"/>
          </a:xfrm>
          <a:prstGeom prst="rect">
            <a:avLst/>
          </a:prstGeom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Output: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2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4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5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2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800"/>
              <a:t>Write a program that takes two numbers, </a:t>
            </a:r>
            <a:r>
              <a:rPr b="1" i="1" lang="en" sz="2800">
                <a:solidFill>
                  <a:srgbClr val="FF00FF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" sz="2800"/>
              <a:t> and </a:t>
            </a:r>
            <a:r>
              <a:rPr b="1" i="1" lang="en" sz="2800">
                <a:solidFill>
                  <a:srgbClr val="FF00FF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" sz="2800"/>
              <a:t>, one on each line, then prints out all the numbers from </a:t>
            </a:r>
            <a:r>
              <a:rPr b="1" i="1" lang="en" sz="2800">
                <a:solidFill>
                  <a:srgbClr val="FF00FF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" sz="2800"/>
              <a:t> to </a:t>
            </a:r>
            <a:r>
              <a:rPr b="1" i="1" lang="en" sz="2800">
                <a:solidFill>
                  <a:srgbClr val="FF00FF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" sz="2800"/>
              <a:t>, one on each line.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b="1" i="1" lang="en" sz="2800">
                <a:solidFill>
                  <a:srgbClr val="FF00FF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" sz="2800"/>
              <a:t> is always less than or equal to </a:t>
            </a:r>
            <a:r>
              <a:rPr b="1" i="1" lang="en" sz="2800">
                <a:solidFill>
                  <a:srgbClr val="FF00FF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2: Sample Input and Output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4                   4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7                   5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              6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              7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1                   1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3                   2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              3</a:t>
            </a:r>
          </a:p>
        </p:txBody>
      </p:sp>
      <p:cxnSp>
        <p:nvCxnSpPr>
          <p:cNvPr id="243" name="Shape 243"/>
          <p:cNvCxnSpPr/>
          <p:nvPr/>
        </p:nvCxnSpPr>
        <p:spPr>
          <a:xfrm>
            <a:off x="404700" y="4328100"/>
            <a:ext cx="8334600" cy="0"/>
          </a:xfrm>
          <a:prstGeom prst="straightConnector1">
            <a:avLst/>
          </a:prstGeom>
          <a:noFill/>
          <a:ln cap="flat" cmpd="sng" w="38100">
            <a:solidFill>
              <a:srgbClr val="039BE5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Conditionals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Nesting Control Structures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You can put control structures </a:t>
            </a:r>
            <a:r>
              <a:rPr b="1" i="1" lang="en" sz="3000"/>
              <a:t>inside</a:t>
            </a:r>
            <a:r>
              <a:rPr lang="en" sz="3000"/>
              <a:t> other control structures</a:t>
            </a:r>
          </a:p>
          <a:p>
            <a:pPr lvl="0" rtl="0">
              <a:spcBef>
                <a:spcPts val="0"/>
              </a:spcBef>
              <a:buNone/>
            </a:pPr>
            <a:br>
              <a:rPr lang="en" sz="3000"/>
            </a:b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condition1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condition2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condition3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30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      # and so 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Conditionals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The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/>
              <a:t> statement allows code to be executed depending on a given </a:t>
            </a:r>
            <a:r>
              <a:rPr b="1" lang="en" sz="3000"/>
              <a:t>condition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The condition is specified using a boolean expression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3000">
                <a:latin typeface="Consolas"/>
                <a:ea typeface="Consolas"/>
                <a:cs typeface="Consolas"/>
                <a:sym typeface="Consolas"/>
              </a:rPr>
              <a:t>statement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/>
              <a:t>: Example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x = 5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x &gt; 0: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'x is positive'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'end of program'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783550" y="4430575"/>
            <a:ext cx="3576900" cy="1908900"/>
          </a:xfrm>
          <a:prstGeom prst="rect">
            <a:avLst/>
          </a:prstGeom>
          <a:noFill/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b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is positive</a:t>
            </a:r>
            <a:b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 of program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/>
              <a:t>: Example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x = -5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x &gt; 0: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'x is positive'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'end of program'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951850" y="4831250"/>
            <a:ext cx="3240300" cy="1248900"/>
          </a:xfrm>
          <a:prstGeom prst="rect">
            <a:avLst/>
          </a:prstGeom>
          <a:noFill/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b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 of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/>
              <a:t>: Example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# get input instead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('Enter a number: '))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x &gt; 0: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'x is positive'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'end of program'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Indentation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Python, </a:t>
            </a:r>
            <a:r>
              <a:rPr b="1" lang="en" sz="3000" u="sng"/>
              <a:t>un</a:t>
            </a:r>
            <a:r>
              <a:rPr lang="en" sz="3000"/>
              <a:t>like most programming languages, does not use curly braces to enclose blocks of code.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As long as statements are aligned by indentation, they are treated as one block under the same control structure.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