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896807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524800" y="1585225"/>
            <a:ext cx="6094500" cy="1943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524800" y="4065925"/>
            <a:ext cx="6094500" cy="121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986424"/>
            <a:ext cx="3999900" cy="430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986424"/>
            <a:ext cx="3999900" cy="430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524800" y="1585225"/>
            <a:ext cx="6094500" cy="1943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478850" y="4065925"/>
            <a:ext cx="6159300" cy="121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 21a: Introduction to Computing I</a:t>
            </a:r>
            <a:br>
              <a:rPr lang="en"/>
            </a:br>
            <a:r>
              <a:rPr lang="en"/>
              <a:t>First Semester, 2016-2017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387900" y="1913850"/>
            <a:ext cx="87561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9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(x):</a:t>
            </a:r>
            <a:br>
              <a:rPr lang="en" sz="2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x * x</a:t>
            </a:r>
            <a:br>
              <a:rPr lang="en" sz="29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2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9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(5)  </a:t>
            </a:r>
            <a:r>
              <a:rPr lang="en" sz="29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# return value is 25</a:t>
            </a:r>
            <a:br>
              <a:rPr lang="en" sz="2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9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(10)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9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(5,10)</a:t>
            </a:r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Functions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5329100" y="2254775"/>
            <a:ext cx="26292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 definition requires 1 parameter</a:t>
            </a:r>
          </a:p>
        </p:txBody>
      </p:sp>
      <p:cxnSp>
        <p:nvCxnSpPr>
          <p:cNvPr id="141" name="Shape 141"/>
          <p:cNvCxnSpPr/>
          <p:nvPr/>
        </p:nvCxnSpPr>
        <p:spPr>
          <a:xfrm rot="10800000">
            <a:off x="3200850" y="2257775"/>
            <a:ext cx="20841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2" name="Shape 142"/>
          <p:cNvSpPr txBox="1"/>
          <p:nvPr/>
        </p:nvSpPr>
        <p:spPr>
          <a:xfrm>
            <a:off x="4321175" y="5168300"/>
            <a:ext cx="4130100" cy="9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won't work: square function with</a:t>
            </a:r>
            <a:b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parameters is undefined</a:t>
            </a:r>
          </a:p>
        </p:txBody>
      </p:sp>
      <p:cxnSp>
        <p:nvCxnSpPr>
          <p:cNvPr id="143" name="Shape 143"/>
          <p:cNvCxnSpPr/>
          <p:nvPr/>
        </p:nvCxnSpPr>
        <p:spPr>
          <a:xfrm rot="10800000">
            <a:off x="2980475" y="4995150"/>
            <a:ext cx="1340700" cy="4146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4" name="Shape 144"/>
          <p:cNvSpPr txBox="1"/>
          <p:nvPr/>
        </p:nvSpPr>
        <p:spPr>
          <a:xfrm>
            <a:off x="5255350" y="4160025"/>
            <a:ext cx="26292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 call must pass 1 argument</a:t>
            </a:r>
          </a:p>
        </p:txBody>
      </p:sp>
      <p:cxnSp>
        <p:nvCxnSpPr>
          <p:cNvPr id="145" name="Shape 145"/>
          <p:cNvCxnSpPr/>
          <p:nvPr/>
        </p:nvCxnSpPr>
        <p:spPr>
          <a:xfrm rot="10800000">
            <a:off x="2608050" y="4236225"/>
            <a:ext cx="2557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Functions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9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(x):</a:t>
            </a:r>
            <a:br>
              <a:rPr lang="en" sz="2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x * x</a:t>
            </a:r>
            <a:br>
              <a:rPr lang="en" sz="29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2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9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(5)</a:t>
            </a:r>
            <a:br>
              <a:rPr lang="en" sz="2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9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(1 + 9)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5340125" y="4160025"/>
            <a:ext cx="31335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arguments may be</a:t>
            </a:r>
            <a:b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compound expressions</a:t>
            </a:r>
          </a:p>
        </p:txBody>
      </p:sp>
      <p:cxnSp>
        <p:nvCxnSpPr>
          <p:cNvPr id="153" name="Shape 153"/>
          <p:cNvCxnSpPr/>
          <p:nvPr/>
        </p:nvCxnSpPr>
        <p:spPr>
          <a:xfrm rot="10800000">
            <a:off x="3197250" y="4236225"/>
            <a:ext cx="20187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Functions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9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(x):</a:t>
            </a:r>
            <a:br>
              <a:rPr lang="en" sz="2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x * x</a:t>
            </a:r>
            <a:br>
              <a:rPr lang="en" sz="29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2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9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(5)</a:t>
            </a:r>
            <a:br>
              <a:rPr lang="en" sz="2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9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(10)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995175" y="3916950"/>
            <a:ext cx="37608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Different function calls:</a:t>
            </a:r>
            <a:b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takes on different values in different instances</a:t>
            </a:r>
          </a:p>
        </p:txBody>
      </p:sp>
      <p:cxnSp>
        <p:nvCxnSpPr>
          <p:cNvPr id="161" name="Shape 161"/>
          <p:cNvCxnSpPr/>
          <p:nvPr/>
        </p:nvCxnSpPr>
        <p:spPr>
          <a:xfrm rot="10800000">
            <a:off x="2373475" y="3794700"/>
            <a:ext cx="2621700" cy="457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2" name="Shape 162"/>
          <p:cNvCxnSpPr/>
          <p:nvPr/>
        </p:nvCxnSpPr>
        <p:spPr>
          <a:xfrm flipH="1">
            <a:off x="2608075" y="4251900"/>
            <a:ext cx="2387100" cy="258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Functions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9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(x):</a:t>
            </a:r>
            <a:br>
              <a:rPr lang="en" sz="2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x * x</a:t>
            </a:r>
            <a:br>
              <a:rPr lang="en" sz="29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2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9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(5)</a:t>
            </a:r>
            <a:br>
              <a:rPr lang="en" sz="2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9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(10)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4995175" y="3916950"/>
            <a:ext cx="37608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while evaluating a single call, x always takes on the same value (5) in the same instance.</a:t>
            </a:r>
          </a:p>
        </p:txBody>
      </p:sp>
      <p:cxnSp>
        <p:nvCxnSpPr>
          <p:cNvPr id="170" name="Shape 170"/>
          <p:cNvCxnSpPr>
            <a:stCxn id="169" idx="1"/>
          </p:cNvCxnSpPr>
          <p:nvPr/>
        </p:nvCxnSpPr>
        <p:spPr>
          <a:xfrm rot="10800000">
            <a:off x="4456975" y="2994300"/>
            <a:ext cx="538200" cy="12576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1" name="Shape 171"/>
          <p:cNvCxnSpPr>
            <a:stCxn id="169" idx="1"/>
          </p:cNvCxnSpPr>
          <p:nvPr/>
        </p:nvCxnSpPr>
        <p:spPr>
          <a:xfrm rot="10800000">
            <a:off x="3670375" y="2952900"/>
            <a:ext cx="1324800" cy="1299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2" name="Shape 172"/>
          <p:cNvCxnSpPr>
            <a:stCxn id="169" idx="1"/>
          </p:cNvCxnSpPr>
          <p:nvPr/>
        </p:nvCxnSpPr>
        <p:spPr>
          <a:xfrm rot="10800000">
            <a:off x="2415175" y="3781500"/>
            <a:ext cx="2580000" cy="470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3" name="Shape 173"/>
          <p:cNvCxnSpPr>
            <a:stCxn id="169" idx="1"/>
          </p:cNvCxnSpPr>
          <p:nvPr/>
        </p:nvCxnSpPr>
        <p:spPr>
          <a:xfrm rot="10800000">
            <a:off x="2828875" y="2511300"/>
            <a:ext cx="2166300" cy="17406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Another Example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" sz="2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9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triangleArea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(base, height):</a:t>
            </a:r>
            <a:br>
              <a:rPr lang="en" sz="2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(base * height) / 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9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9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triangleArea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(3, 4)</a:t>
            </a:r>
          </a:p>
          <a:p>
            <a:pPr lvl="0">
              <a:spcBef>
                <a:spcPts val="0"/>
              </a:spcBef>
              <a:buNone/>
            </a:pPr>
            <a:r>
              <a:rPr lang="en" sz="29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triangleArea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(3)     </a:t>
            </a:r>
            <a:r>
              <a:rPr lang="en" sz="29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# TypeError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9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triangle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(1, 2, 3)   </a:t>
            </a:r>
            <a:r>
              <a:rPr lang="en" sz="29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# NameError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4532625" y="1448525"/>
            <a:ext cx="37608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commas to separate multiple parameters</a:t>
            </a:r>
          </a:p>
        </p:txBody>
      </p:sp>
      <p:cxnSp>
        <p:nvCxnSpPr>
          <p:cNvPr id="181" name="Shape 181"/>
          <p:cNvCxnSpPr/>
          <p:nvPr/>
        </p:nvCxnSpPr>
        <p:spPr>
          <a:xfrm flipH="1">
            <a:off x="4346550" y="2042225"/>
            <a:ext cx="855600" cy="5796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2" name="Shape 182"/>
          <p:cNvCxnSpPr/>
          <p:nvPr/>
        </p:nvCxnSpPr>
        <p:spPr>
          <a:xfrm>
            <a:off x="5209050" y="2056025"/>
            <a:ext cx="683100" cy="5796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Using the previously defined function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3000"/>
              <a:t>, define a new function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sumOfSquares</a:t>
            </a:r>
            <a:r>
              <a:rPr lang="en" sz="3000"/>
              <a:t> that takes two input values, computes the square of each input, and returns the sum of the squared values.</a:t>
            </a:r>
            <a:br>
              <a:rPr lang="en" sz="3000"/>
            </a:br>
            <a:br>
              <a:rPr lang="en" sz="3000"/>
            </a:b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sumOfSquares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(3, 4)  </a:t>
            </a:r>
            <a:r>
              <a:rPr lang="en" sz="30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# returns 25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Try this on your own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Given the dimensions of two spheres and a cube, figure out if the combined volume of the spheres is larger than the volume of the cube.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/>
              <a:t>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3000"/>
              <a:t> if the combined volume of the spheres is larger,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3000"/>
              <a:t> otherwise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You must define functions: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sphereVolume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(radius)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cubeVolume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(side)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6812" y="4651225"/>
            <a:ext cx="18192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6824" y="5603724"/>
            <a:ext cx="1819274" cy="705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1                   False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2                  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5                  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Sample Input and Output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 Calls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 function is a named sequence of statements that performs a computation or a task.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Defining a function means specifying the name and the sequence of statements.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Later, a function can be called by name.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We have seen a few examples of functions: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3000"/>
              <a:t> and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Built-In Functions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Type conversion functions</a:t>
            </a:r>
          </a:p>
          <a:p>
            <a:pPr indent="-419100" lvl="1" marL="914400" rtl="0">
              <a:spcBef>
                <a:spcPts val="0"/>
              </a:spcBef>
              <a:buSzPct val="100000"/>
            </a:pPr>
            <a:r>
              <a:rPr lang="en" sz="3000"/>
              <a:t>Built-in functions that convert values from one type to another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String to Number</a:t>
            </a:r>
            <a:br>
              <a:rPr lang="en" sz="3000"/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'32'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'Hello'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30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# error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(3.999)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'3.14159'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Math Functions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The math module provides most of the familiar mathematical functions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Need to import it</a:t>
            </a:r>
            <a:br>
              <a:rPr lang="en" sz="3000"/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3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math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Use the math module</a:t>
            </a:r>
            <a:br>
              <a:rPr lang="en" sz="3000"/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math.pi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&gt;&gt;&gt; math.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sqrt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(2)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Defining Functions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3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5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3500">
                <a:latin typeface="Consolas"/>
                <a:ea typeface="Consolas"/>
                <a:cs typeface="Consolas"/>
                <a:sym typeface="Consolas"/>
              </a:rPr>
              <a:t>(x):</a:t>
            </a:r>
            <a:br>
              <a:rPr lang="en" sz="3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5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3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3500">
                <a:latin typeface="Consolas"/>
                <a:ea typeface="Consolas"/>
                <a:cs typeface="Consolas"/>
                <a:sym typeface="Consolas"/>
              </a:rPr>
              <a:t> x * x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/>
              <a:t>To square something, multiply it by itself.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  <p:cxnSp>
        <p:nvCxnSpPr>
          <p:cNvPr id="89" name="Shape 89"/>
          <p:cNvCxnSpPr/>
          <p:nvPr/>
        </p:nvCxnSpPr>
        <p:spPr>
          <a:xfrm rot="-5400000">
            <a:off x="-34150" y="3635750"/>
            <a:ext cx="21111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" name="Shape 90"/>
          <p:cNvCxnSpPr/>
          <p:nvPr/>
        </p:nvCxnSpPr>
        <p:spPr>
          <a:xfrm rot="-5400000">
            <a:off x="835800" y="3635750"/>
            <a:ext cx="21111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" name="Shape 91"/>
          <p:cNvCxnSpPr/>
          <p:nvPr/>
        </p:nvCxnSpPr>
        <p:spPr>
          <a:xfrm rot="-5400000">
            <a:off x="2092100" y="3635750"/>
            <a:ext cx="21111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" name="Shape 92"/>
          <p:cNvCxnSpPr/>
          <p:nvPr/>
        </p:nvCxnSpPr>
        <p:spPr>
          <a:xfrm rot="-5400000">
            <a:off x="3914025" y="3828800"/>
            <a:ext cx="1725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" name="Shape 93"/>
          <p:cNvCxnSpPr/>
          <p:nvPr/>
        </p:nvCxnSpPr>
        <p:spPr>
          <a:xfrm flipH="1" rot="5400000">
            <a:off x="5239250" y="3152900"/>
            <a:ext cx="1662600" cy="1593900"/>
          </a:xfrm>
          <a:prstGeom prst="bentConnector3">
            <a:avLst>
              <a:gd fmla="val 69294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" name="Shape 94"/>
          <p:cNvCxnSpPr/>
          <p:nvPr/>
        </p:nvCxnSpPr>
        <p:spPr>
          <a:xfrm flipH="1" rot="5400000">
            <a:off x="4323075" y="3141975"/>
            <a:ext cx="1687200" cy="1687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Defining Functions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The definition of a function is contained in the function </a:t>
            </a:r>
            <a:r>
              <a:rPr b="1" lang="en" sz="3000"/>
              <a:t>body.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Some arbitrary member of the set of inputs is referred to in the function body by a list of </a:t>
            </a:r>
            <a:r>
              <a:rPr b="1" lang="en" sz="3000"/>
              <a:t>parameters</a:t>
            </a:r>
            <a:r>
              <a:rPr lang="en" sz="3000"/>
              <a:t>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The output of a function is specified using a </a:t>
            </a:r>
            <a:r>
              <a:rPr b="1" lang="en" sz="3000"/>
              <a:t>return statement</a:t>
            </a:r>
            <a:r>
              <a:rPr lang="en" sz="3000"/>
              <a:t>, which usually contains an expression involving the parameters.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Anatomy of a Function Definition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003200" y="3181550"/>
            <a:ext cx="7017900" cy="356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3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5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3500">
                <a:latin typeface="Consolas"/>
                <a:ea typeface="Consolas"/>
                <a:cs typeface="Consolas"/>
                <a:sym typeface="Consolas"/>
              </a:rPr>
              <a:t>(x):</a:t>
            </a:r>
            <a:br>
              <a:rPr lang="en" sz="3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5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3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3500">
                <a:latin typeface="Consolas"/>
                <a:ea typeface="Consolas"/>
                <a:cs typeface="Consolas"/>
                <a:sym typeface="Consolas"/>
              </a:rPr>
              <a:t> x * x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  <p:cxnSp>
        <p:nvCxnSpPr>
          <p:cNvPr id="107" name="Shape 107"/>
          <p:cNvCxnSpPr/>
          <p:nvPr/>
        </p:nvCxnSpPr>
        <p:spPr>
          <a:xfrm flipH="1" rot="-5400000">
            <a:off x="3034050" y="3143825"/>
            <a:ext cx="4875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8" name="Shape 108"/>
          <p:cNvSpPr txBox="1"/>
          <p:nvPr/>
        </p:nvSpPr>
        <p:spPr>
          <a:xfrm>
            <a:off x="2766600" y="2580350"/>
            <a:ext cx="10212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</a:p>
        </p:txBody>
      </p:sp>
      <p:cxnSp>
        <p:nvCxnSpPr>
          <p:cNvPr id="109" name="Shape 109"/>
          <p:cNvCxnSpPr/>
          <p:nvPr/>
        </p:nvCxnSpPr>
        <p:spPr>
          <a:xfrm flipH="1" rot="-5400000">
            <a:off x="4729200" y="3024050"/>
            <a:ext cx="495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0" name="Shape 110"/>
          <p:cNvSpPr txBox="1"/>
          <p:nvPr/>
        </p:nvSpPr>
        <p:spPr>
          <a:xfrm>
            <a:off x="3660000" y="2001675"/>
            <a:ext cx="26328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of parameters (only one parameter in this case)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6199600" y="4936675"/>
            <a:ext cx="26328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 expression</a:t>
            </a:r>
          </a:p>
        </p:txBody>
      </p:sp>
      <p:sp>
        <p:nvSpPr>
          <p:cNvPr id="112" name="Shape 112"/>
          <p:cNvSpPr/>
          <p:nvPr/>
        </p:nvSpPr>
        <p:spPr>
          <a:xfrm>
            <a:off x="4650200" y="3960250"/>
            <a:ext cx="1549500" cy="504000"/>
          </a:xfrm>
          <a:prstGeom prst="ellipse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3" name="Shape 113"/>
          <p:cNvCxnSpPr/>
          <p:nvPr/>
        </p:nvCxnSpPr>
        <p:spPr>
          <a:xfrm rot="10800000">
            <a:off x="6430125" y="4222375"/>
            <a:ext cx="1159200" cy="648600"/>
          </a:xfrm>
          <a:prstGeom prst="bentConnector3">
            <a:avLst>
              <a:gd fmla="val 1190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4" name="Shape 114"/>
          <p:cNvSpPr txBox="1"/>
          <p:nvPr/>
        </p:nvSpPr>
        <p:spPr>
          <a:xfrm>
            <a:off x="3090350" y="5552275"/>
            <a:ext cx="31329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 statement</a:t>
            </a:r>
            <a:b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(if you forget it,</a:t>
            </a:r>
            <a:b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return None</a:t>
            </a:r>
            <a:b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the default)</a:t>
            </a:r>
          </a:p>
        </p:txBody>
      </p:sp>
      <p:sp>
        <p:nvSpPr>
          <p:cNvPr id="115" name="Shape 115"/>
          <p:cNvSpPr/>
          <p:nvPr/>
        </p:nvSpPr>
        <p:spPr>
          <a:xfrm rot="5400000">
            <a:off x="4439600" y="3115000"/>
            <a:ext cx="434400" cy="3132900"/>
          </a:xfrm>
          <a:prstGeom prst="rightBrace">
            <a:avLst>
              <a:gd fmla="val 130237" name="adj1"/>
              <a:gd fmla="val 50526" name="adj2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0" y="3759175"/>
            <a:ext cx="20031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 body</a:t>
            </a:r>
            <a:b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(can be multiple statements, with other variables and functions defined here)</a:t>
            </a:r>
          </a:p>
        </p:txBody>
      </p:sp>
      <p:sp>
        <p:nvSpPr>
          <p:cNvPr id="117" name="Shape 117"/>
          <p:cNvSpPr/>
          <p:nvPr/>
        </p:nvSpPr>
        <p:spPr>
          <a:xfrm rot="10800000">
            <a:off x="1860400" y="3272050"/>
            <a:ext cx="219000" cy="1192200"/>
          </a:xfrm>
          <a:prstGeom prst="rightBrace">
            <a:avLst>
              <a:gd fmla="val 130237" name="adj1"/>
              <a:gd fmla="val 50526" name="adj2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Functions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Once a function has been defined, it can now be used, or </a:t>
            </a:r>
            <a:r>
              <a:rPr b="1" lang="en" sz="3000"/>
              <a:t>called</a:t>
            </a:r>
            <a:r>
              <a:rPr lang="en" sz="3000"/>
              <a:t>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Each function call must be supplied or </a:t>
            </a:r>
            <a:r>
              <a:rPr i="1" lang="en" sz="3000"/>
              <a:t>passed</a:t>
            </a:r>
            <a:r>
              <a:rPr lang="en" sz="3000"/>
              <a:t> a number of </a:t>
            </a:r>
            <a:r>
              <a:rPr b="1" lang="en" sz="3000"/>
              <a:t>arguments</a:t>
            </a:r>
            <a:r>
              <a:rPr lang="en" sz="3000"/>
              <a:t> equal to the length of the parameter list of the function definition.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Each argument must be a valid expression.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The value of a function call is called the </a:t>
            </a:r>
            <a:r>
              <a:rPr b="1" lang="en" sz="3000"/>
              <a:t>return value</a:t>
            </a:r>
            <a:r>
              <a:rPr lang="en" sz="3000"/>
              <a:t>. A function may not return anything, depending on the situation.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Functions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87900" y="1913850"/>
            <a:ext cx="8633400" cy="482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9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(x):</a:t>
            </a:r>
            <a:br>
              <a:rPr lang="en" sz="2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9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 x * x</a:t>
            </a:r>
            <a:br>
              <a:rPr lang="en" sz="29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2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9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(5)  </a:t>
            </a:r>
            <a:r>
              <a:rPr lang="en" sz="29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# return value is 25</a:t>
            </a:r>
            <a:br>
              <a:rPr lang="en" sz="29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9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(10)</a:t>
            </a:r>
            <a:br>
              <a:rPr lang="en" sz="2900"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  <p:cxnSp>
        <p:nvCxnSpPr>
          <p:cNvPr id="130" name="Shape 130"/>
          <p:cNvCxnSpPr/>
          <p:nvPr/>
        </p:nvCxnSpPr>
        <p:spPr>
          <a:xfrm rot="-5400000">
            <a:off x="670075" y="4932300"/>
            <a:ext cx="8409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1" name="Shape 131"/>
          <p:cNvSpPr txBox="1"/>
          <p:nvPr/>
        </p:nvSpPr>
        <p:spPr>
          <a:xfrm>
            <a:off x="330175" y="5560925"/>
            <a:ext cx="15111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 call</a:t>
            </a:r>
          </a:p>
        </p:txBody>
      </p:sp>
      <p:cxnSp>
        <p:nvCxnSpPr>
          <p:cNvPr id="132" name="Shape 132"/>
          <p:cNvCxnSpPr/>
          <p:nvPr/>
        </p:nvCxnSpPr>
        <p:spPr>
          <a:xfrm rot="-5400000">
            <a:off x="1803625" y="4941900"/>
            <a:ext cx="8598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3" name="Shape 133"/>
          <p:cNvSpPr txBox="1"/>
          <p:nvPr/>
        </p:nvSpPr>
        <p:spPr>
          <a:xfrm>
            <a:off x="1777975" y="5408525"/>
            <a:ext cx="15111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argument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