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CA25629-93A5-47A5-8034-F6CC851B85BA}">
  <a:tblStyle styleId="{4CA25629-93A5-47A5-8034-F6CC851B85B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524800" y="1585225"/>
            <a:ext cx="6094500" cy="1943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800" y="4065925"/>
            <a:ext cx="60945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524800" y="1585225"/>
            <a:ext cx="6094500" cy="194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 Mutated List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77700" y="2427425"/>
            <a:ext cx="22443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 ➜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890825" y="1931824"/>
            <a:ext cx="1956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2890825" y="237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{4CA25629-93A5-47A5-8034-F6CC851B85BA}</a:tableStyleId>
              </a:tblPr>
              <a:tblGrid>
                <a:gridCol w="816725"/>
                <a:gridCol w="2089350"/>
              </a:tblGrid>
              <a:tr h="24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Merging Lists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To merge lists, use the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3000"/>
              <a:t> operator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Operands of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3000"/>
              <a:t> must be of the same 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[1, 2, 3]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[4, 5, 6]  </a:t>
            </a:r>
            <a:r>
              <a:rPr lang="en" sz="3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OK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[1, 2, 3]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4          </a:t>
            </a:r>
            <a:r>
              <a:rPr lang="en" sz="3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TypeError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Repeating Lists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/>
              <a:t> operator repeats a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[0]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4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[0, 0, 0, 0]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[1, 2, 3]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3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[1, 2, 3, 1, 2, 3, 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Slices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Slicing also works on lists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t = ['a', 'b', 'c', 'd', 'e', 'f']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t[1:3]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['b', 'c']</a:t>
            </a:r>
            <a:b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t[:4]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['a', 'b', 'c', 'd']</a:t>
            </a:r>
            <a:b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t[3:]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['d', 'e', 'f']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Slices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If you omit both the first and the last indices, the slice is a copy of the whole list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t = ['a', 'b', 'c', 'd', 'e', 'f']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s = t[:]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print(s)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['a', 'b', 'c', 'd', 'e', 'f']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Useful when making a copy before performing operations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Slicing to Mutate a List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Using a slice on the left side of an assignment can update multiple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t = ['a', 'b', 'c', 'd', 'e', 'f']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t[1:3] = ['x', 'y']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(t)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['a', 'x', 'y', 'd', 'e', 'f']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Methods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3000"/>
              <a:t> returns the number of elements in the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 = ['a', 'b', 'c']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(t))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Methods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3000"/>
              <a:t> adds a new element to the end of the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 = ['a', 'b', 'c']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t.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('d')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(t)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['a', 'b', 'c', 'd']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Methods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extend</a:t>
            </a:r>
            <a:r>
              <a:rPr lang="en" sz="3000"/>
              <a:t> takes a list as an argument and appends all of the elements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t1 = ['a', 'b', 'c']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t2 = ['d', 'e']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t1.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extend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(t2)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(t1)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['a', 'b', 'c', 'd', 'e']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This leaves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t2</a:t>
            </a:r>
            <a:r>
              <a:rPr lang="en" sz="3000"/>
              <a:t> unmodified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Methods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3000"/>
              <a:t> arranges the elements of the list from low to high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 = ['d', 'c', 'e', 'b', 'a']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t.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(t)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['a', 'b', 'c', 'd', 'e']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List methods are all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3000"/>
              <a:t>; they modify the list and return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Like a string, a list is a sequence of values, of any type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values in a list are called </a:t>
            </a:r>
            <a:r>
              <a:rPr b="1" lang="en" sz="3000"/>
              <a:t>elements</a:t>
            </a:r>
            <a:r>
              <a:rPr lang="en" sz="3000"/>
              <a:t> or </a:t>
            </a:r>
            <a:r>
              <a:rPr b="1" lang="en" sz="3000"/>
              <a:t>items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Methods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3000"/>
              <a:t> converts a string to a list of characters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s = 'spam'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 =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(s)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(t)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['s', 'p', 'a', 'm']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This function breaks a string into individual letters. What if you want to break a string into words?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Methods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3000"/>
              <a:t> breaks a string into a list of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s = 'respect the bean'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t = s.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(t)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['respect', 'the', 'bean']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Methods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</a:t>
            </a:r>
            <a:r>
              <a:rPr b="1" lang="en" sz="3000"/>
              <a:t>delimiter</a:t>
            </a:r>
            <a:r>
              <a:rPr lang="en" sz="3000"/>
              <a:t> is an optional argument to specify which characters to use as word boundaries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s = 'jack-in-the-box'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delimiter = '-'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s.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(delimiter)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['jack', 'in', 'the', 'box']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Given a string, print out the list of its elements in reverse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Sample Input: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 b c d 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Sample Output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['e', 'd', 'c', 'b', 'a']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a List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Enclose elements in square brackets, separated by commas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[10, 20, 30, 40]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['frog', 'ram', 'sheep']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Elements of a list do not have to be of the same type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['spam', 2.0, 5]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list can also be nested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['dog', 3.14, 7, [17,123]]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Lists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Lists can be treated like any other data or variable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You can assign list values to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cheeses = [</a:t>
            </a:r>
            <a:r>
              <a:rPr lang="en" sz="27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'edam'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7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'gouda'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7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'brie'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numbers = [17, 123, 45]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empty = []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(cheeses, numbers, empty)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['edam', 'gouda', 'brie'] [17, 123, 45] 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Indexing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Accessing the elements in a list is like accessing the characters of a string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expression inside the square brackets specifies the index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Remember: indices start at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(cheeses[0])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'edam'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Visualizing a List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77700" y="2427425"/>
            <a:ext cx="22443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cheeses ➜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814625" y="1931824"/>
            <a:ext cx="1956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2814625" y="237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{4CA25629-93A5-47A5-8034-F6CC851B85BA}</a:tableStyleId>
              </a:tblPr>
              <a:tblGrid>
                <a:gridCol w="816725"/>
                <a:gridCol w="2089350"/>
              </a:tblGrid>
              <a:tr h="24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'edam'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'gouda'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'brie'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Mutable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 u="sng"/>
              <a:t>Unlike</a:t>
            </a:r>
            <a:r>
              <a:rPr lang="en" sz="3000"/>
              <a:t> strings, lists are mutable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numbers = [17, 45]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numbers[1] = 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(numbers)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[17, 5]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 Mutated List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77700" y="2427425"/>
            <a:ext cx="22443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 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➜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890825" y="1931824"/>
            <a:ext cx="1956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2890825" y="237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{4CA25629-93A5-47A5-8034-F6CC851B85BA}</a:tableStyleId>
              </a:tblPr>
              <a:tblGrid>
                <a:gridCol w="816725"/>
                <a:gridCol w="2089350"/>
              </a:tblGrid>
              <a:tr h="24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 Mutated List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77700" y="2427425"/>
            <a:ext cx="22443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 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890825" y="1931824"/>
            <a:ext cx="1956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2890825" y="237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{4CA25629-93A5-47A5-8034-F6CC851B85BA}</a:tableStyleId>
              </a:tblPr>
              <a:tblGrid>
                <a:gridCol w="816725"/>
                <a:gridCol w="2089350"/>
              </a:tblGrid>
              <a:tr h="24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4443225" y="3042300"/>
            <a:ext cx="621000" cy="621000"/>
          </a:xfrm>
          <a:prstGeom prst="mathMultiply">
            <a:avLst>
              <a:gd fmla="val 9153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