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9144000"/>
  <p:notesSz cx="6858000" cy="9144000"/>
  <p:embeddedFontLst>
    <p:embeddedFont>
      <p:font typeface="Roboto Slab"/>
      <p:regular r:id="rId35"/>
      <p:bold r:id="rId36"/>
    </p:embeddedFon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Slab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regular.fntdata"/><Relationship Id="rId14" Type="http://schemas.openxmlformats.org/officeDocument/2006/relationships/slide" Target="slides/slide10.xml"/><Relationship Id="rId36" Type="http://schemas.openxmlformats.org/officeDocument/2006/relationships/font" Target="fonts/RobotoSlab-bold.fntdata"/><Relationship Id="rId17" Type="http://schemas.openxmlformats.org/officeDocument/2006/relationships/slide" Target="slides/slide13.xml"/><Relationship Id="rId39" Type="http://schemas.openxmlformats.org/officeDocument/2006/relationships/font" Target="fonts/Roboto-italic.fntdata"/><Relationship Id="rId16" Type="http://schemas.openxmlformats.org/officeDocument/2006/relationships/slide" Target="slides/slide12.xml"/><Relationship Id="rId38" Type="http://schemas.openxmlformats.org/officeDocument/2006/relationships/font" Target="fonts/Robot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896807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4457270"/>
            <a:ext cx="1081625" cy="1499895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4065933"/>
            <a:ext cx="5783400" cy="121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2125366"/>
            <a:ext cx="2808000" cy="357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 to Java Programming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478850" y="4065925"/>
            <a:ext cx="6159300" cy="121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 21a: Introduction to Computing I</a:t>
            </a:r>
            <a:br>
              <a:rPr lang="en"/>
            </a:br>
            <a:r>
              <a:rPr lang="en"/>
              <a:t>First Semester, 2016-2017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Sample html Document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87900" y="1986424"/>
            <a:ext cx="8368200" cy="463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/>
              <a:t>File: HA.html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&lt;h1&gt; My Sample Applet &lt;/h1&gt;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&lt;applet code="HelloAgain.class" height=200</a:t>
            </a:r>
            <a:br>
              <a:rPr lang="en" sz="2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   width=100&gt;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&lt;/applet&gt;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HTML?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87900" y="1986423"/>
            <a:ext cx="8368200" cy="47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900"/>
              <a:t>Hypertext Markup Language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Underlying language of Web pages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A means of providing formatting instructions for presenting content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text-based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html documents: collection of content an controls (tags)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 Program Structure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87900" y="1986423"/>
            <a:ext cx="8368200" cy="47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Java Program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(optional) import declarations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class declaration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Class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class name should match its file name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may </a:t>
            </a:r>
            <a:r>
              <a:rPr i="1" lang="en" sz="2900"/>
              <a:t>extend</a:t>
            </a:r>
            <a:r>
              <a:rPr lang="en" sz="2900"/>
              <a:t> an existing class (such as JApplet)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contains method/function declarations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80750" y="1838224"/>
            <a:ext cx="8222100" cy="172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DOS and the</a:t>
            </a:r>
            <a:br>
              <a:rPr lang="en"/>
            </a:br>
            <a:r>
              <a:rPr lang="en"/>
              <a:t>Command Line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DOS?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87900" y="1986423"/>
            <a:ext cx="8368200" cy="47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900"/>
              <a:t>Disk Operating System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Enables the user to organize data files, load, and execute (run) program files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Entirely text-based, command-line system where the user can type in commands from the keyboard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Launching the Command Line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87900" y="1986423"/>
            <a:ext cx="8368200" cy="47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Start → Run (Windows+R)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type </a:t>
            </a:r>
            <a:r>
              <a:rPr b="1" lang="en" sz="2900">
                <a:latin typeface="Consolas"/>
                <a:ea typeface="Consolas"/>
                <a:cs typeface="Consolas"/>
                <a:sym typeface="Consolas"/>
              </a:rPr>
              <a:t>command</a:t>
            </a:r>
            <a:r>
              <a:rPr lang="en" sz="2900"/>
              <a:t> or </a:t>
            </a:r>
            <a:r>
              <a:rPr b="1" lang="en" sz="2900">
                <a:latin typeface="Consolas"/>
                <a:ea typeface="Consolas"/>
                <a:cs typeface="Consolas"/>
                <a:sym typeface="Consolas"/>
              </a:rPr>
              <a:t>cmd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Open a command line window from the folder where you are working (Shift + right-click)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To close the command line, type </a:t>
            </a:r>
            <a:r>
              <a:rPr b="1" lang="en" sz="2900"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lang="en" sz="2900"/>
              <a:t> and press Enter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Word of Warning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87900" y="1986423"/>
            <a:ext cx="8368200" cy="47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With DOS comes power; you can very easily mess up your system if you use powerful commands in the wrong way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Be EXTREMELY careful when using these commands: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format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fdisk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del / deltree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Useful DOS Commands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87900" y="1986423"/>
            <a:ext cx="8368200" cy="47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dir</a:t>
            </a:r>
            <a:r>
              <a:rPr lang="en" sz="2900"/>
              <a:t> -- display the current directory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use 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/w</a:t>
            </a:r>
            <a:r>
              <a:rPr b="1" lang="en" sz="2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900"/>
              <a:t>or 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b="1" lang="en" sz="2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900"/>
              <a:t>if directory has a lot of files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 sz="2900"/>
              <a:t> stands for a single digit or letter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900"/>
              <a:t> stands for a combination of digits and/or letters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cd &lt;</a:t>
            </a:r>
            <a:r>
              <a:rPr i="1" lang="en" sz="2900">
                <a:latin typeface="Consolas"/>
                <a:ea typeface="Consolas"/>
                <a:cs typeface="Consolas"/>
                <a:sym typeface="Consolas"/>
              </a:rPr>
              <a:t>folder-name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2900"/>
              <a:t> -- change current directory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b="1" lang="en" sz="29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900"/>
              <a:t> -- current directory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b="1" lang="en" sz="2900"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lang="en" sz="2900"/>
              <a:t> -- parent directory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387900" y="1986423"/>
            <a:ext cx="8368200" cy="47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md &lt;</a:t>
            </a:r>
            <a:r>
              <a:rPr i="1" lang="en" sz="2900">
                <a:latin typeface="Consolas"/>
                <a:ea typeface="Consolas"/>
                <a:cs typeface="Consolas"/>
                <a:sym typeface="Consolas"/>
              </a:rPr>
              <a:t>folder-name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2900"/>
              <a:t> -- make new folder</a:t>
            </a:r>
          </a:p>
          <a:p>
            <a:pPr indent="-412750" lvl="0" marL="457200" rtl="0">
              <a:spcBef>
                <a:spcPts val="0"/>
              </a:spcBef>
              <a:buSzPct val="100000"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copy &lt;</a:t>
            </a:r>
            <a:r>
              <a:rPr i="1" lang="en" sz="2900">
                <a:latin typeface="Consolas"/>
                <a:ea typeface="Consolas"/>
                <a:cs typeface="Consolas"/>
                <a:sym typeface="Consolas"/>
              </a:rPr>
              <a:t>source-file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&gt; &lt;</a:t>
            </a:r>
            <a:r>
              <a:rPr i="1" lang="en" sz="2900">
                <a:latin typeface="Consolas"/>
                <a:ea typeface="Consolas"/>
                <a:cs typeface="Consolas"/>
                <a:sym typeface="Consolas"/>
              </a:rPr>
              <a:t>dest-file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2900"/>
              <a:t> -- copies the &lt;source file&gt; to a file called &lt;dest-file&gt;</a:t>
            </a:r>
          </a:p>
          <a:p>
            <a:pPr indent="-412750" lvl="0" marL="457200" rtl="0">
              <a:spcBef>
                <a:spcPts val="0"/>
              </a:spcBef>
              <a:buSzPct val="100000"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del &lt;</a:t>
            </a:r>
            <a:r>
              <a:rPr i="1" lang="en" sz="2900">
                <a:latin typeface="Consolas"/>
                <a:ea typeface="Consolas"/>
                <a:cs typeface="Consolas"/>
                <a:sym typeface="Consolas"/>
              </a:rPr>
              <a:t>file.ext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2900"/>
              <a:t> -- deletes a file</a:t>
            </a:r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Useful DOS Commands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 Commands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87900" y="1986423"/>
            <a:ext cx="8368200" cy="47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javac &lt;</a:t>
            </a:r>
            <a:r>
              <a:rPr i="1" lang="en" sz="2900">
                <a:latin typeface="Consolas"/>
                <a:ea typeface="Consolas"/>
                <a:cs typeface="Consolas"/>
                <a:sym typeface="Consolas"/>
              </a:rPr>
              <a:t>java-source-file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2900"/>
              <a:t> -- compile a java program</a:t>
            </a:r>
          </a:p>
          <a:p>
            <a:pPr indent="-412750" lvl="0" marL="457200" rtl="0">
              <a:spcBef>
                <a:spcPts val="0"/>
              </a:spcBef>
              <a:buSzPct val="100000"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java &lt;</a:t>
            </a:r>
            <a:r>
              <a:rPr i="1" lang="en" sz="2900">
                <a:latin typeface="Consolas"/>
                <a:ea typeface="Consolas"/>
                <a:cs typeface="Consolas"/>
                <a:sym typeface="Consolas"/>
              </a:rPr>
              <a:t>java-class-name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2900"/>
              <a:t> </a:t>
            </a:r>
            <a:r>
              <a:rPr lang="en" sz="2900"/>
              <a:t>-- execute a java program</a:t>
            </a:r>
          </a:p>
          <a:p>
            <a:pPr indent="-412750" lvl="0" marL="457200" rtl="0">
              <a:spcBef>
                <a:spcPts val="0"/>
              </a:spcBef>
              <a:buSzPct val="100000"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javadoc &lt;</a:t>
            </a:r>
            <a:r>
              <a:rPr i="1" lang="en" sz="2900">
                <a:latin typeface="Consolas"/>
                <a:ea typeface="Consolas"/>
                <a:cs typeface="Consolas"/>
                <a:sym typeface="Consolas"/>
              </a:rPr>
              <a:t>java-source-file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2900"/>
              <a:t> -- generate java documentation</a:t>
            </a:r>
          </a:p>
          <a:p>
            <a:pPr indent="-412750" lvl="0" marL="457200" rtl="0">
              <a:spcBef>
                <a:spcPts val="0"/>
              </a:spcBef>
              <a:buSzPct val="100000"/>
            </a:pP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javap &lt;</a:t>
            </a:r>
            <a:r>
              <a:rPr i="1" lang="en" sz="2900">
                <a:latin typeface="Consolas"/>
                <a:ea typeface="Consolas"/>
                <a:cs typeface="Consolas"/>
                <a:sym typeface="Consolas"/>
              </a:rPr>
              <a:t>java-class-name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2900"/>
              <a:t> -- print information about the java class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 Programming Language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2750" lvl="0" marL="457200" rtl="0">
              <a:spcBef>
                <a:spcPts val="0"/>
              </a:spcBef>
              <a:buSzPct val="100000"/>
            </a:pPr>
            <a:r>
              <a:rPr lang="en" sz="2900"/>
              <a:t>Java: an </a:t>
            </a:r>
            <a:r>
              <a:rPr b="1" lang="en" sz="2900"/>
              <a:t>object-oriented</a:t>
            </a:r>
            <a:r>
              <a:rPr lang="en" sz="2900"/>
              <a:t> programming language that is</a:t>
            </a:r>
          </a:p>
          <a:p>
            <a:pPr indent="-412750" lvl="1" marL="914400" rtl="0">
              <a:spcBef>
                <a:spcPts val="0"/>
              </a:spcBef>
              <a:buSzPct val="100000"/>
            </a:pPr>
            <a:r>
              <a:rPr lang="en" sz="2900"/>
              <a:t>simple</a:t>
            </a:r>
          </a:p>
          <a:p>
            <a:pPr indent="-412750" lvl="1" marL="914400" rtl="0">
              <a:spcBef>
                <a:spcPts val="0"/>
              </a:spcBef>
              <a:buSzPct val="100000"/>
            </a:pPr>
            <a:r>
              <a:rPr lang="en" sz="2900"/>
              <a:t>safe</a:t>
            </a:r>
          </a:p>
          <a:p>
            <a:pPr indent="-412750" lvl="1" marL="914400" rtl="0">
              <a:spcBef>
                <a:spcPts val="0"/>
              </a:spcBef>
              <a:buSzPct val="100000"/>
            </a:pPr>
            <a:r>
              <a:rPr lang="en" sz="2900"/>
              <a:t>platform independent</a:t>
            </a:r>
          </a:p>
          <a:p>
            <a:pPr indent="-412750" lvl="0" marL="457200" rtl="0">
              <a:spcBef>
                <a:spcPts val="0"/>
              </a:spcBef>
              <a:buSzPct val="100000"/>
            </a:pPr>
            <a:r>
              <a:rPr lang="en" sz="2900"/>
              <a:t>Many universities use Java as the introductory programming language for beginning programmers</a:t>
            </a:r>
          </a:p>
          <a:p>
            <a:pPr indent="-412750" lvl="1" marL="914400" rtl="0">
              <a:spcBef>
                <a:spcPts val="0"/>
              </a:spcBef>
              <a:buSzPct val="100000"/>
            </a:pPr>
            <a:r>
              <a:rPr lang="en" sz="2900"/>
              <a:t>Ateneo adopted Java for CS 21a in 1997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DOS Exercise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87900" y="1986423"/>
            <a:ext cx="8368200" cy="47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Open a command line terminal window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Create and compile the </a:t>
            </a:r>
            <a:r>
              <a:rPr i="1" lang="en" sz="2900"/>
              <a:t>Hello.java</a:t>
            </a:r>
            <a:r>
              <a:rPr lang="en" sz="2900"/>
              <a:t> program on your desktop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Create a "cs21a" subdirectory under the Desktop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Copy Hello.java and Hello.class to the cs21a directory by using </a:t>
            </a:r>
            <a:r>
              <a:rPr b="1" lang="en" sz="2900" u="sng"/>
              <a:t>just one</a:t>
            </a:r>
            <a:r>
              <a:rPr lang="en" sz="2900"/>
              <a:t> copy command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Delete the Hello.java and Hello.class files on your desktop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80750" y="1838224"/>
            <a:ext cx="8222100" cy="1725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Integrated Development Environments (IDEs)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an IDE?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87900" y="1986423"/>
            <a:ext cx="8368200" cy="47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Integrated Development Environment</a:t>
            </a:r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source code editor</a:t>
            </a:r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a compiler and/or interpreter</a:t>
            </a:r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build-automation tools</a:t>
            </a:r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and (usually) a debugger</a:t>
            </a:r>
          </a:p>
          <a:p>
            <a: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Allows you to create, edit, compile, and run programs written in a particular language e.g. Java</a:t>
            </a:r>
          </a:p>
          <a:p>
            <a:pPr indent="-4000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700"/>
              <a:t>Some IDEs can support more than one language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an IDE?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87900" y="1986423"/>
            <a:ext cx="8368200" cy="47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Some have other features that aid in developing better programs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debugging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test cases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code formatting (colored keywords, etc.)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and more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use an IDE?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87900" y="1986423"/>
            <a:ext cx="8368200" cy="47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900"/>
              <a:t>Easier to code because of colored text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Makes it easier to develop programs, so you can focus more on the coding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Contains features to make debugging and writing programs easier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Different IDEs for Java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87900" y="1986423"/>
            <a:ext cx="8368200" cy="47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JCreator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BlueJ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Eclipse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Visual Cafe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Java NetBeans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Visual Studio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...and many more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JCreator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87900" y="1986423"/>
            <a:ext cx="8368200" cy="47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a small, lightweight IDE developed by Xinox Software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Two licenses available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Lite edition: Freeware (limited features)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Pro edition: Shareware (requires payment, with full features)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Download from jcreator.com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BlueJ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87900" y="1986423"/>
            <a:ext cx="8368200" cy="47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Another IDE, but written in Java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First developed by University of Kent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Download from bluej.org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Ideal for first-time programmers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Features include the debugger, test runs, etc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BlueJ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87900" y="1986423"/>
            <a:ext cx="8368200" cy="47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Allows you to start programming right away, focusing on object fields and methods, and less on syntax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Allows you to see objects in action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shows you how classes are related through boxes and lines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BlueJ for the First Time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87900" y="1986423"/>
            <a:ext cx="8368200" cy="47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900"/>
              <a:t>You may have to specify where your Java executable is located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Usually:</a:t>
            </a:r>
            <a:br>
              <a:rPr lang="en" sz="2900"/>
            </a:br>
            <a:r>
              <a:rPr lang="en" sz="2900"/>
              <a:t>C:\Program Files\Java\...\bin\java.exe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Create/Open a BlueJ project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non-BlueJ folders containing Java files will have to be converted to a BlueJ project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Java : a brief history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900"/>
              <a:t>1991: Sun Microsystems develops a language (based on C) for consumer electronic devices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1993: WWW explodes in popularity; increased need for "dynamic" Web pages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1995: Sun formally announces Java for Web use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Familiarization with BlueJ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87900" y="1986423"/>
            <a:ext cx="8368200" cy="47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900"/>
              <a:t>Again, create, compile, and execute a HelloWorld application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Make sure there are multiple </a:t>
            </a: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2900"/>
              <a:t> statements in the Java class so that you can try out the debugger later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Execute by right-clicking on the Java class icon and executing main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Try out the debugger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set a breakpoint and execute the Java class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Two Types of Java Programs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Applications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general-purpose programs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standalone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executed through the operating system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Applets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programs meant for the WWW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embedded in a Web page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normally executed through a browser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Simple Java Application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986424"/>
            <a:ext cx="8368200" cy="463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/>
              <a:t>File: Hello.java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// Hello World application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public class Hello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7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public static void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7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( String args[] 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		System.out.println( </a:t>
            </a:r>
            <a:r>
              <a:rPr lang="en" sz="27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"Hello world"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 );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Programming Process</a:t>
            </a:r>
          </a:p>
        </p:txBody>
      </p:sp>
      <p:sp>
        <p:nvSpPr>
          <p:cNvPr id="94" name="Shape 94"/>
          <p:cNvSpPr/>
          <p:nvPr/>
        </p:nvSpPr>
        <p:spPr>
          <a:xfrm>
            <a:off x="3570450" y="3813075"/>
            <a:ext cx="2003100" cy="117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Compile Program</a:t>
            </a:r>
          </a:p>
        </p:txBody>
      </p:sp>
      <p:sp>
        <p:nvSpPr>
          <p:cNvPr id="95" name="Shape 95"/>
          <p:cNvSpPr/>
          <p:nvPr/>
        </p:nvSpPr>
        <p:spPr>
          <a:xfrm>
            <a:off x="387900" y="3813075"/>
            <a:ext cx="2003100" cy="117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Create/Edit Program</a:t>
            </a:r>
          </a:p>
        </p:txBody>
      </p:sp>
      <p:sp>
        <p:nvSpPr>
          <p:cNvPr id="96" name="Shape 96"/>
          <p:cNvSpPr/>
          <p:nvPr/>
        </p:nvSpPr>
        <p:spPr>
          <a:xfrm>
            <a:off x="6753000" y="3813075"/>
            <a:ext cx="2003100" cy="117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Execute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 Program</a:t>
            </a:r>
          </a:p>
        </p:txBody>
      </p:sp>
      <p:cxnSp>
        <p:nvCxnSpPr>
          <p:cNvPr id="97" name="Shape 97"/>
          <p:cNvCxnSpPr>
            <a:stCxn id="96" idx="0"/>
            <a:endCxn id="95" idx="0"/>
          </p:cNvCxnSpPr>
          <p:nvPr/>
        </p:nvCxnSpPr>
        <p:spPr>
          <a:xfrm rot="5400000">
            <a:off x="4571700" y="630824"/>
            <a:ext cx="600" cy="6365100"/>
          </a:xfrm>
          <a:prstGeom prst="bentConnector3">
            <a:avLst>
              <a:gd fmla="val -20910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8" name="Shape 98"/>
          <p:cNvCxnSpPr>
            <a:stCxn id="94" idx="0"/>
          </p:cNvCxnSpPr>
          <p:nvPr/>
        </p:nvCxnSpPr>
        <p:spPr>
          <a:xfrm rot="10800000">
            <a:off x="4572000" y="2545275"/>
            <a:ext cx="0" cy="1267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9" name="Shape 99"/>
          <p:cNvCxnSpPr>
            <a:stCxn id="94" idx="6"/>
            <a:endCxn id="96" idx="2"/>
          </p:cNvCxnSpPr>
          <p:nvPr/>
        </p:nvCxnSpPr>
        <p:spPr>
          <a:xfrm>
            <a:off x="5573550" y="4402275"/>
            <a:ext cx="1179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0" name="Shape 100"/>
          <p:cNvCxnSpPr>
            <a:stCxn id="95" idx="6"/>
            <a:endCxn id="94" idx="2"/>
          </p:cNvCxnSpPr>
          <p:nvPr/>
        </p:nvCxnSpPr>
        <p:spPr>
          <a:xfrm>
            <a:off x="2391000" y="4402275"/>
            <a:ext cx="1179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01" name="Shape 101"/>
          <p:cNvSpPr txBox="1"/>
          <p:nvPr/>
        </p:nvSpPr>
        <p:spPr>
          <a:xfrm>
            <a:off x="2391250" y="4402275"/>
            <a:ext cx="11793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Source Program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5573550" y="4402275"/>
            <a:ext cx="11793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Object</a:t>
            </a: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Program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392700" y="2721825"/>
            <a:ext cx="11793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Compile Errors?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370975" y="2721825"/>
            <a:ext cx="13836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Run-Time Errors?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Creation, Compilation, Execution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87900" y="1986423"/>
            <a:ext cx="8368200" cy="47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900"/>
              <a:t>Create java program</a:t>
            </a:r>
            <a:br>
              <a:rPr lang="en" sz="2900"/>
            </a:b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C:\&gt; edit Hello.java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Hello.java is created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Compile using javac (compiler)</a:t>
            </a:r>
            <a:br>
              <a:rPr lang="en" sz="2900"/>
            </a:b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C:\&gt; javac Hello.java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Hello.class file is produced</a:t>
            </a: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Execute using java (interpreter)</a:t>
            </a:r>
            <a:br>
              <a:rPr lang="en" sz="2900"/>
            </a:br>
            <a:r>
              <a:rPr lang="en" sz="2900">
                <a:latin typeface="Consolas"/>
                <a:ea typeface="Consolas"/>
                <a:cs typeface="Consolas"/>
                <a:sym typeface="Consolas"/>
              </a:rPr>
              <a:t>C:\&gt; java Hello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requires a Hello.class file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Simple Java Applet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87900" y="1986424"/>
            <a:ext cx="8368200" cy="463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/>
              <a:t>File: HelloAgain.java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import javax.swing.*;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import java.awt.*;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public class HelloAgain extends JApplet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7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public void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7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paint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( Graphics g 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		g.</a:t>
            </a:r>
            <a:r>
              <a:rPr lang="en" sz="27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drawString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n" sz="27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, 50, 50 );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Executing Applets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87900" y="1986423"/>
            <a:ext cx="8368200" cy="47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2900"/>
              <a:t>After compiling the java program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Embed an "applet tag" in an html document that references the .class file</a:t>
            </a: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900"/>
              <a:t>Open the html document using a browser or the appletviewer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