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9898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Declaration Examples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7900" y="1753375"/>
            <a:ext cx="8368200" cy="49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newBalance = balance + amount;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= newBalance;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double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Declaration Examples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753375"/>
            <a:ext cx="8368200" cy="49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newBalance = balance + amount;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= newBalance;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503725" y="3703525"/>
            <a:ext cx="1507200" cy="1001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 signatures</a:t>
            </a:r>
          </a:p>
        </p:txBody>
      </p:sp>
      <p:cxnSp>
        <p:nvCxnSpPr>
          <p:cNvPr id="128" name="Shape 128"/>
          <p:cNvCxnSpPr>
            <a:stCxn id="127" idx="1"/>
          </p:cNvCxnSpPr>
          <p:nvPr/>
        </p:nvCxnSpPr>
        <p:spPr>
          <a:xfrm rot="10800000">
            <a:off x="6297125" y="3054175"/>
            <a:ext cx="1206600" cy="1150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stCxn id="127" idx="1"/>
          </p:cNvCxnSpPr>
          <p:nvPr/>
        </p:nvCxnSpPr>
        <p:spPr>
          <a:xfrm flipH="1">
            <a:off x="4507625" y="4204375"/>
            <a:ext cx="2996100" cy="736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Declaration Examples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87900" y="1753375"/>
            <a:ext cx="8368200" cy="49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deposit( double amount 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double newBalance = balance + amount;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balance = newBalance;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public void getBalance()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  return 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409475" y="4306850"/>
            <a:ext cx="1601400" cy="7368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</a:p>
        </p:txBody>
      </p:sp>
      <p:cxnSp>
        <p:nvCxnSpPr>
          <p:cNvPr id="137" name="Shape 137"/>
          <p:cNvCxnSpPr>
            <a:stCxn id="136" idx="1"/>
          </p:cNvCxnSpPr>
          <p:nvPr/>
        </p:nvCxnSpPr>
        <p:spPr>
          <a:xfrm rot="10800000">
            <a:off x="6830475" y="3753350"/>
            <a:ext cx="579000" cy="9219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>
            <a:stCxn id="136" idx="1"/>
          </p:cNvCxnSpPr>
          <p:nvPr/>
        </p:nvCxnSpPr>
        <p:spPr>
          <a:xfrm rot="10800000">
            <a:off x="4474875" y="4005350"/>
            <a:ext cx="2934600" cy="6699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36" idx="1"/>
          </p:cNvCxnSpPr>
          <p:nvPr/>
        </p:nvCxnSpPr>
        <p:spPr>
          <a:xfrm flipH="1">
            <a:off x="3739575" y="4675250"/>
            <a:ext cx="3669900" cy="9132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Mutator Methods vs. Accessor Methods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Two possible method intents: modify the object's state or return some information about the object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A </a:t>
            </a:r>
            <a:r>
              <a:rPr lang="en" sz="2700" b="1" u="sng"/>
              <a:t>mutator method</a:t>
            </a:r>
            <a:r>
              <a:rPr lang="en" sz="2700"/>
              <a:t> primarily modifies an object's state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usually indicates a void return type (no value returned)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usually has parameters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instance fields are updated within the method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example: public void deposit( double amount 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Mutator Methods vs. Accessor Methods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An </a:t>
            </a:r>
            <a:r>
              <a:rPr lang="en" sz="2700" b="1" u="sng"/>
              <a:t>accessor method</a:t>
            </a:r>
            <a:r>
              <a:rPr lang="en" sz="2700"/>
              <a:t> returns something about an object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usually indicates a return type (some value will be returned), if not, the values are displayed as output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usually has no parameters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example: public double getBalance()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Revisited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Three categories of variables in a Java class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instance fields: belongs to an object (e.g. balance)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local variables: belongs to a method, holds temporary computations (e.g. newBalance)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parameter variables: belongs to a method, value initialized to the value specified during the method call (e.g. amount)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Lifetime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Instance fields last as long as the objects are in memory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The variables are created when the object is created and destroyed when the object is destroyed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Local variables and parameter variables exist only as long as the method they belong to is executing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The variables are created when method execution begins and are destroyed when execution completes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 Lifetime Demo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Demonstrates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that instance fields are part of an object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when local variables and parameter variables are created and destroyed during a method call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Acknowledgements: demonstration taken from Horstmann's textbook slides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Instance Fields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8366"/>
          <a:stretch/>
        </p:blipFill>
        <p:spPr>
          <a:xfrm>
            <a:off x="333375" y="1965875"/>
            <a:ext cx="8477250" cy="4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Lifetime of Variables: Calling Method deposit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924881"/>
            <a:ext cx="8368199" cy="251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87900" y="1861800"/>
            <a:ext cx="8368200" cy="7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harrysChecking.deposit(500);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Classes in Java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Recall: programming in Java means writing classes for objects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Creating a Java class involves specifying an object's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state: instance fields</a:t>
            </a:r>
            <a:br>
              <a:rPr lang="en" sz="2900"/>
            </a:br>
            <a:r>
              <a:rPr lang="en" sz="2900"/>
              <a:t>(data private to the object)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behavior: methods</a:t>
            </a:r>
            <a:br>
              <a:rPr lang="en" sz="2900"/>
            </a:br>
            <a:r>
              <a:rPr lang="en" sz="2900"/>
              <a:t>(the public interface of the class)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Lifetime of Variables: Calling Method deposit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87900" y="1861800"/>
            <a:ext cx="8368200" cy="7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harrysChecking.deposit(500);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165" y="2578500"/>
            <a:ext cx="6831672" cy="41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Lifetime of Variables: Calling Method deposit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87900" y="1709400"/>
            <a:ext cx="8368200" cy="7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harrysChecking.deposit(500);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 newBalance = balance + amount;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12" y="2417100"/>
            <a:ext cx="45243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Lifetime of Variables: Calling Method deposit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87900" y="1709400"/>
            <a:ext cx="8368200" cy="11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harrysChecking.deposit(500);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 newBalance = balance + amount;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balance = newBalance;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5482"/>
          <a:stretch/>
        </p:blipFill>
        <p:spPr>
          <a:xfrm>
            <a:off x="5408675" y="2521675"/>
            <a:ext cx="3347424" cy="41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 constructor is a special kind of method invoked during object creation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Its name must match the class name and it has no return type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Called with the </a:t>
            </a:r>
            <a:r>
              <a:rPr lang="en" sz="2900" b="1"/>
              <a:t>new</a:t>
            </a:r>
            <a:r>
              <a:rPr lang="en" sz="2900"/>
              <a:t> command, not with the dot operator</a:t>
            </a:r>
            <a:br>
              <a:rPr lang="en" sz="2900"/>
            </a:br>
            <a:r>
              <a:rPr lang="en" sz="2900"/>
              <a:t>e.g.,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b = new BankAccount()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Multiple constructors may be defined in a single class as long as they have different signatures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Constructors may have parameters used during initialization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Constructor Examples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87900" y="1753375"/>
            <a:ext cx="8368200" cy="490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double balance;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BankAccount()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balance = 0;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BankAccount( double initialBalance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balance = initialBalance;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 dirty="0"/>
              <a:t>First, decide on the methods' names and signatures for the class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The </a:t>
            </a:r>
            <a:r>
              <a:rPr lang="en" sz="2000" u="sng" dirty="0"/>
              <a:t>public interface</a:t>
            </a:r>
            <a:r>
              <a:rPr lang="en" sz="2000" dirty="0"/>
              <a:t> of the class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Have empty methods bodies first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Then, determine the instance fields, you need to implement these methods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Next, implement the methods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Specify the statements within the methods; the statements will (most likely) access the instance fields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Tips on Implementing a Java 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Finally, test the class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Write a tester program that creates objects and invokes the methods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 BlueJ, this may be done interactively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Tips on Implementing a Java 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The programs you write will likely be read by someone else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by your instructor or grader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by other members of a programming team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Placing comments in your Java classes improves readability and increases professionalism in your code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Comment Syntax: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Line comments: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// comment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Block comments: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/* comment */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Note that comments are ignored by the Java compiler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However, </a:t>
            </a:r>
            <a:r>
              <a:rPr lang="en" sz="2900" b="1"/>
              <a:t>javadoc</a:t>
            </a:r>
            <a:r>
              <a:rPr lang="en" sz="2900"/>
              <a:t> treats special comment conventions differently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Fields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 dirty="0"/>
              <a:t>An instance field is a variable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A </a:t>
            </a:r>
            <a:r>
              <a:rPr lang="en" sz="2400" u="sng" dirty="0"/>
              <a:t>variable</a:t>
            </a:r>
            <a:r>
              <a:rPr lang="en" sz="2400" dirty="0"/>
              <a:t> is a storage location that holds a value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A variable declaration indicates the variable's </a:t>
            </a:r>
            <a:r>
              <a:rPr lang="en" sz="2400" b="1" dirty="0"/>
              <a:t>name</a:t>
            </a:r>
            <a:r>
              <a:rPr lang="en" sz="2400" dirty="0"/>
              <a:t> (e.g. </a:t>
            </a:r>
            <a:r>
              <a:rPr lang="en" sz="2400" dirty="0">
                <a:solidFill>
                  <a:srgbClr val="00FF00"/>
                </a:solidFill>
              </a:rPr>
              <a:t>balance</a:t>
            </a:r>
            <a:r>
              <a:rPr lang="en" sz="2400" dirty="0"/>
              <a:t>) and </a:t>
            </a:r>
            <a:r>
              <a:rPr lang="en" sz="2400" b="1" dirty="0"/>
              <a:t>type</a:t>
            </a:r>
            <a:r>
              <a:rPr lang="en" sz="2400" dirty="0"/>
              <a:t> (e.g. </a:t>
            </a:r>
            <a:r>
              <a:rPr lang="en" sz="2400" dirty="0">
                <a:solidFill>
                  <a:srgbClr val="00FF00"/>
                </a:solidFill>
              </a:rPr>
              <a:t>double</a:t>
            </a:r>
            <a:r>
              <a:rPr lang="en" sz="2400" dirty="0"/>
              <a:t>)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Note that each object of a class holds a separate copy of an instance field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e.g. different bank accounts have different balances (equivalently, different values for the balance field)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The most useful comments are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class header comments: describes the class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method header comments: describes method uses and other details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instance fields: describes the role or use of an instance field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Conventions and javadoc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There are existing conventions for writing these comments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Use block comments and begin with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/**</a:t>
            </a:r>
            <a:r>
              <a:rPr lang="en" sz="2500"/>
              <a:t> instead of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Have tags (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@author</a:t>
            </a:r>
            <a:r>
              <a:rPr lang="en" sz="2500"/>
              <a:t>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@version</a:t>
            </a:r>
            <a:r>
              <a:rPr lang="en" sz="2500"/>
              <a:t>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en" sz="2500"/>
              <a:t>, </a:t>
            </a: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@return</a:t>
            </a:r>
            <a:r>
              <a:rPr lang="en" sz="2500"/>
              <a:t>) in header comments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 javadoc program automatically produces a class documentation page (html) from these comments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In BlueJ, Tools → Project Documentation (Ctrl+J)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Conventions and javadoc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 dirty="0"/>
              <a:t>Declaration of methods, constructors, and instance fields in a class may come in any order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Most common order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instance fields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constructors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methods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We will use this convention in the programs we demonstrate and create in this course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of Declarations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 a separate Java application (main method)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Create object(s) of the class</a:t>
            </a:r>
            <a:br>
              <a:rPr lang="en" sz="29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BankAccount john = new BankAccount();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Invoke methods on the object</a:t>
            </a:r>
            <a:br>
              <a:rPr lang="en" sz="29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john.deposit( 1224.50 );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Print values returned by accessor methods to verify the object's state</a:t>
            </a:r>
            <a:br>
              <a:rPr lang="en" sz="29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System.out.println( john.getBalance() );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a Java Class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The body of a method contains a sequence of statements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Statements we have used so far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Assignments: (some come with declarations)</a:t>
            </a:r>
            <a:br>
              <a:rPr lang="en" sz="1600"/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balance = 0;</a:t>
            </a:r>
            <a:r>
              <a:rPr lang="en" sz="1600"/>
              <a:t/>
            </a:r>
            <a:br>
              <a:rPr lang="en" sz="1600"/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double newBalance = balance + amount;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BankAccount b = new BankAccount();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Return statements: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return balance;</a:t>
            </a:r>
            <a:r>
              <a:rPr lang="en" sz="1600"/>
              <a:t/>
            </a:r>
            <a:br>
              <a:rPr lang="en" sz="1600"/>
            </a:br>
            <a:r>
              <a:rPr lang="en" sz="1600"/>
              <a:t>// found inside an accessor method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Method calls: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b.withdraw( 100.00 );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Output statements: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System.out.println( "Hello" );</a:t>
            </a:r>
            <a:r>
              <a:rPr lang="en" sz="1600"/>
              <a:t/>
            </a:r>
            <a:br>
              <a:rPr lang="en" sz="1600"/>
            </a:br>
            <a:r>
              <a:rPr lang="en" sz="1600"/>
              <a:t>// this is also a method call</a:t>
            </a: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In general, statements end with a semi-colon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/>
              <a:t>A Java class defines instance fields, methods, and constructors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Instance fields represent an object's state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Methods comprise the public interface of the class to be used by another program</a:t>
            </a: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Each method defines a sequence of statements that may affect the object's state/instance fields</a:t>
            </a:r>
          </a:p>
          <a:p>
            <a:pPr marL="914400" marR="0" lvl="1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Methods may include local variables and parameters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Constructors are special methods that initialize the instance fields of an object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Field Examples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87900" y="1710150"/>
            <a:ext cx="6154200" cy="49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bank account objects: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BankAccount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double balance;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car objects: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Car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int distanceTravelled;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private double gasLeft;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544475" y="3579600"/>
            <a:ext cx="5523300" cy="8223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 field declaration syntax: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&lt;access specifier&gt; &lt;type&gt; &lt;name&gt;;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(identifiers) in Java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An identifier is a </a:t>
            </a:r>
            <a:r>
              <a:rPr lang="en" sz="2000" b="1" u="sng"/>
              <a:t>name</a:t>
            </a:r>
            <a:r>
              <a:rPr lang="en" sz="2000"/>
              <a:t> in a Java program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used for classes, variables, methods, …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Rules in forming an identifier: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consists of letters, digits, $, _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should start with a letter or underscore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canNOT contain spaces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Examples:   balance   Ateneo   score5   total_credit   bigBlue   _one4Three   x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Some identifiers are </a:t>
            </a:r>
            <a:r>
              <a:rPr lang="en" sz="2000" i="1"/>
              <a:t>reserved words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Conventions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Class names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Start with a capital letter, capitalize first letters of succeeding words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Examples: BankAccount, Car, HelloAgain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Variable and method names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Start with a lowercase letter, capitalize first letters of succeeding words (a.k.a. camelCase)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Examples: balance, distanceTravelled, gasLeft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Following these conventions make your programs easier to read!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in Java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Most common primitive types in Java: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 b="1"/>
              <a:t>int</a:t>
            </a:r>
            <a:r>
              <a:rPr lang="en" sz="2900"/>
              <a:t>: whole numbers, positive and negative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 b="1"/>
              <a:t>double</a:t>
            </a:r>
            <a:r>
              <a:rPr lang="en" sz="2900"/>
              <a:t>: floating point numbers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Another common type used for instance fields: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 b="1"/>
              <a:t>String</a:t>
            </a:r>
            <a:r>
              <a:rPr lang="en" sz="2900"/>
              <a:t>: a built-in Java class, represents a collection of characters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A </a:t>
            </a:r>
            <a:r>
              <a:rPr lang="en" sz="2400" u="sng"/>
              <a:t>method</a:t>
            </a:r>
            <a:r>
              <a:rPr lang="en" sz="2400"/>
              <a:t> describes a specific behavior applicable to objects of a class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 method defines a sequence of instructions (or </a:t>
            </a:r>
            <a:r>
              <a:rPr lang="en" sz="2400" u="sng"/>
              <a:t>statements</a:t>
            </a:r>
            <a:r>
              <a:rPr lang="en" sz="2400"/>
              <a:t>) to be carried out when the method is called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 method is called or invoked on an object of the class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 BlueJ, this is done by right-clicking on an object icon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 a tester program, this is carried out through the dot operator ( e.g. </a:t>
            </a: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b.deposit(500);</a:t>
            </a:r>
            <a:r>
              <a:rPr lang="en" sz="2400" b="1"/>
              <a:t> 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Composition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6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 dirty="0"/>
              <a:t>Has a signature and a body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The method's signature is written as:</a:t>
            </a:r>
            <a:br>
              <a:rPr lang="en" sz="2400" dirty="0"/>
            </a:br>
            <a:r>
              <a:rPr lang="en" sz="24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&lt;access specifier&gt; &lt;return type&gt;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(&lt;parameters&gt;)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Example:</a:t>
            </a:r>
            <a:br>
              <a:rPr lang="en" sz="2400" dirty="0"/>
            </a:br>
            <a:r>
              <a:rPr lang="en" sz="24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deposit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 double amount 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The method body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statements or instructions inside the curly braces (block of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1418</Words>
  <Application>Microsoft Macintosh PowerPoint</Application>
  <PresentationFormat>On-screen Show (4:3)</PresentationFormat>
  <Paragraphs>235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Roboto Slab</vt:lpstr>
      <vt:lpstr>Roboto</vt:lpstr>
      <vt:lpstr>marina</vt:lpstr>
      <vt:lpstr>Classes</vt:lpstr>
      <vt:lpstr>Creating Classes in Java</vt:lpstr>
      <vt:lpstr>Instance Fields</vt:lpstr>
      <vt:lpstr>Instance Field Examples</vt:lpstr>
      <vt:lpstr>Names (identifiers) in Java</vt:lpstr>
      <vt:lpstr>Java Conventions</vt:lpstr>
      <vt:lpstr>Types in Java</vt:lpstr>
      <vt:lpstr>Methods</vt:lpstr>
      <vt:lpstr>Method Composition</vt:lpstr>
      <vt:lpstr>Method Declaration Examples</vt:lpstr>
      <vt:lpstr>Method Declaration Examples</vt:lpstr>
      <vt:lpstr>Method Declaration Examples</vt:lpstr>
      <vt:lpstr>Mutator Methods vs. Accessor Methods</vt:lpstr>
      <vt:lpstr>Mutator Methods vs. Accessor Methods</vt:lpstr>
      <vt:lpstr>Variables Revisited</vt:lpstr>
      <vt:lpstr>Variable Lifetime</vt:lpstr>
      <vt:lpstr>Variable Lifetime Demo</vt:lpstr>
      <vt:lpstr>Instance Fields</vt:lpstr>
      <vt:lpstr>Lifetime of Variables: Calling Method deposit</vt:lpstr>
      <vt:lpstr>Lifetime of Variables: Calling Method deposit</vt:lpstr>
      <vt:lpstr>Lifetime of Variables: Calling Method deposit</vt:lpstr>
      <vt:lpstr>Lifetime of Variables: Calling Method deposit</vt:lpstr>
      <vt:lpstr>Constructor</vt:lpstr>
      <vt:lpstr>Constructor</vt:lpstr>
      <vt:lpstr>Constructor Examples</vt:lpstr>
      <vt:lpstr>Some Tips on Implementing a Java Class</vt:lpstr>
      <vt:lpstr>Some Tips on Implementing a Java Class</vt:lpstr>
      <vt:lpstr>Comments</vt:lpstr>
      <vt:lpstr>Comments</vt:lpstr>
      <vt:lpstr>Comment Conventions and javadoc</vt:lpstr>
      <vt:lpstr>Comment Conventions and javadoc</vt:lpstr>
      <vt:lpstr>Order of Declarations</vt:lpstr>
      <vt:lpstr>Testing a Java Class</vt:lpstr>
      <vt:lpstr>Statements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cp:lastModifiedBy>Alyssa Mae Ngo</cp:lastModifiedBy>
  <cp:revision>6</cp:revision>
  <dcterms:modified xsi:type="dcterms:W3CDTF">2017-03-20T05:00:36Z</dcterms:modified>
</cp:coreProperties>
</file>