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AC008A9-7015-47E2-9CF2-4EB59B6E6554}">
  <a:tblStyle styleId="{6AC008A9-7015-47E2-9CF2-4EB59B6E655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53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and Numeric Types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Arithmetic operations follow precedence rules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negations are performed before multiplcations and divisions, which are performed before additions and subtractions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parentheses can be used to overrirde these precedence 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and Numeric Types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Operations performed sometimes depend on the types of the operands (e.g., </a:t>
            </a:r>
            <a:r>
              <a:rPr lang="en" sz="30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/>
              <a:t>)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When both operands are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000"/>
              <a:t>s, integer division is performed (integer quotient returned, remainder discarded)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When at least one operand is a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3000"/>
              <a:t> or a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3000"/>
              <a:t>, real division is performed (returns a floating point number)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Built-in Functions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100"/>
              <a:t>Provided in Java to support more complex operations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Example 1: Math.pow()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double result = Math.pow( 5.5, 3.0 );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can be viewed as a binary operation that calculates some power of a number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Example 2: Math.sqrt()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double result = Math.sqrt( 2.0 );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can be viewed as a unary operation that calculates the squareroot of the given operand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javap java.lang.Math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prints a list of available math functions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these are </a:t>
            </a:r>
            <a:r>
              <a:rPr lang="en" sz="2100" b="1" i="1"/>
              <a:t>static</a:t>
            </a:r>
            <a:r>
              <a:rPr lang="en" sz="2100"/>
              <a:t> methods (methods called on the </a:t>
            </a:r>
            <a:r>
              <a:rPr lang="en" sz="2100" b="1"/>
              <a:t>Math</a:t>
            </a:r>
            <a:r>
              <a:rPr lang="en" sz="2100"/>
              <a:t> class)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Expressions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600"/>
              <a:t>Expression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a sequence of variables, literals, operators, and method calls (like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Math.pow()</a:t>
            </a:r>
            <a:r>
              <a:rPr lang="en" sz="2600"/>
              <a:t>)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has a return value and type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Uses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the right operand of an assignment</a:t>
            </a:r>
            <a:br>
              <a:rPr lang="en" sz="2600"/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pesos = dollars * 47.47 + fee;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ans = Math.sqrt( b*b - 4.0*a*c );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argument for an output statement</a:t>
            </a:r>
            <a:br>
              <a:rPr lang="en" sz="2600"/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System.out.println( (-b + ans)/(2*a) 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Analyzing an Expression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1878"/>
          <a:stretch/>
        </p:blipFill>
        <p:spPr>
          <a:xfrm>
            <a:off x="1892675" y="1742025"/>
            <a:ext cx="6863425" cy="463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233650" y="5059375"/>
            <a:ext cx="1659000" cy="1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taken from Horstmann's lecture 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Floating Point Values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For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700"/>
              <a:t> and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700"/>
              <a:t> types, the value stored or computed is often not exact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Because of binary storage and precision constraints, values are rounded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 num = 4.35;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 val = 100 * val;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System.out.println( val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Floating Point Values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We can assign an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700"/>
              <a:t> value to a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700"/>
              <a:t>, but not the other way around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i = 10;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 d = 5.0;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 = i;   // ok, d gets 10.0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      // automatic type conversion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 = d;   // compile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Casting and Rounding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Use a cast to "force" a conversion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there may be some data/precision loss during the conversion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Syntax: </a:t>
            </a:r>
            <a:r>
              <a:rPr lang="en" sz="2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(type) expression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e.g.,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x = (int) 5.65;  // assigns 5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may be used when converting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700"/>
              <a:t>s or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700"/>
              <a:t>s to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sz="2700"/>
              <a:t>s or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70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Casting and Rounding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Use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Math.round()</a:t>
            </a:r>
            <a:r>
              <a:rPr lang="en" sz="2700"/>
              <a:t> to carry out rounding of floating point numbers to whole numbers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float f = 5.65;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double d = 4.44;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i = Math.round(f);  // assigns 6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long l = Math.round(d); // assigns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Increment and Decrement Operators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 dirty="0"/>
              <a:t>Unary operators require one variable as an operand: increment (</a:t>
            </a:r>
            <a:r>
              <a:rPr lang="en" sz="24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2400" dirty="0"/>
              <a:t>) or decrement (</a:t>
            </a:r>
            <a:r>
              <a:rPr lang="en" sz="24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" sz="2400" dirty="0"/>
              <a:t>)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Examples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int a = 5;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a++;  // same as a = a + 1;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a--;  // same as a = a - 1;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Operator can be placed before the variable:</a:t>
            </a:r>
          </a:p>
          <a:p>
            <a:pPr marL="914400" lvl="1" indent="-400050" rtl="0">
              <a:spcBef>
                <a:spcPts val="0"/>
              </a:spcBef>
              <a:buSzPct val="100000"/>
              <a:buFont typeface="Consolas"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a;  // same as a = a + 1;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--a;  // same as a = a - 1;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in Java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Recall: variables in Java must be associated with a type such as </a:t>
            </a:r>
            <a:r>
              <a:rPr lang="en" sz="3000" b="1"/>
              <a:t>int</a:t>
            </a:r>
            <a:r>
              <a:rPr lang="en" sz="3000"/>
              <a:t> or </a:t>
            </a:r>
            <a:r>
              <a:rPr lang="en" sz="3000" b="1"/>
              <a:t>double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e.g.,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double balance;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 the tester programs we have written, there are variables whose types are </a:t>
            </a:r>
            <a:r>
              <a:rPr lang="en" sz="3000" b="1"/>
              <a:t>classes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e.g.,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 b;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Post-increment Operator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++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Example: </a:t>
            </a:r>
            <a:r>
              <a:rPr lang="en" sz="2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number++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Operands: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unary operator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operand must be a variable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Returns: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 </a:t>
            </a:r>
            <a:r>
              <a:rPr lang="en" sz="2700" b="1" u="sng">
                <a:solidFill>
                  <a:srgbClr val="FFFF00"/>
                </a:solidFill>
              </a:rPr>
              <a:t>original</a:t>
            </a:r>
            <a:r>
              <a:rPr lang="en" sz="2700"/>
              <a:t> value of the operand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Effect: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variable is incremented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Note: the variable is incremented </a:t>
            </a:r>
            <a:r>
              <a:rPr lang="en" sz="2700" b="1" u="sng"/>
              <a:t>after</a:t>
            </a:r>
            <a:r>
              <a:rPr lang="en" sz="2700"/>
              <a:t> its value is returned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/>
              <a:t>Example: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++number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Operands: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unary operator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operand must be a variable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Returns: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the </a:t>
            </a:r>
            <a:r>
              <a:rPr lang="en" sz="1800" b="1" u="sng">
                <a:solidFill>
                  <a:srgbClr val="FFFF00"/>
                </a:solidFill>
              </a:rPr>
              <a:t>new (incremented)</a:t>
            </a:r>
            <a:r>
              <a:rPr lang="en" sz="1800"/>
              <a:t> value of the operand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Effect: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variable is incremented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Note: the variable is incremented </a:t>
            </a:r>
            <a:r>
              <a:rPr lang="en" b="1" u="sng"/>
              <a:t>before</a:t>
            </a:r>
            <a:r>
              <a:rPr lang="en"/>
              <a:t> its value is returned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Pre-increment Operator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++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 dirty="0"/>
              <a:t>Notice that </a:t>
            </a: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a++;</a:t>
            </a:r>
            <a:r>
              <a:rPr lang="en" sz="2700" dirty="0"/>
              <a:t> and </a:t>
            </a: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++a;</a:t>
            </a:r>
            <a:r>
              <a:rPr lang="en" sz="2700" dirty="0"/>
              <a:t> are </a:t>
            </a:r>
            <a:r>
              <a:rPr lang="en" sz="2700" u="sng" dirty="0"/>
              <a:t>similar</a:t>
            </a:r>
            <a:r>
              <a:rPr lang="en" sz="2700" dirty="0"/>
              <a:t>...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 dirty="0"/>
              <a:t>return value is ignored in both cases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 dirty="0"/>
              <a:t>could be used as shorthand for </a:t>
            </a: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a = a + 1;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 dirty="0"/>
              <a:t>...but they are </a:t>
            </a:r>
            <a:r>
              <a:rPr lang="en" sz="2700" u="sng" dirty="0"/>
              <a:t>not the same</a:t>
            </a:r>
            <a:r>
              <a:rPr lang="en" sz="2700" dirty="0"/>
              <a:t>!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 dirty="0"/>
              <a:t>difference is seen when using the return value</a:t>
            </a:r>
            <a:br>
              <a:rPr lang="en" sz="2700" dirty="0"/>
            </a:b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a = 5;				</a:t>
            </a:r>
            <a:r>
              <a:rPr lang="en" sz="2700" dirty="0" smtClean="0"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= 5;</a:t>
            </a:r>
            <a:br>
              <a:rPr lang="en" sz="27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b = a++;				b = ++a;</a:t>
            </a:r>
            <a:br>
              <a:rPr lang="en" sz="27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 dirty="0">
                <a:latin typeface="Consolas"/>
                <a:ea typeface="Consolas"/>
                <a:cs typeface="Consolas"/>
                <a:sym typeface="Consolas"/>
              </a:rPr>
              <a:t>// What are the values of a &amp; b?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400"/>
              <a:t>Literal values in a program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appear often enough and may be associated with an appropriate name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declare at the level of the methods (right after the opening curly brace for the class) so that it can be used inside any of the methods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Examples (note naming convention)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static final int MAX = 100;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static final double PI = 3.1415926;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static final double DIME = 0.10;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Primitive type variables directly contain values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x = 5;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Object variables contain references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BankAccount b = new BankAccount();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Type Variables vs. Object Variables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900325" y="3095250"/>
            <a:ext cx="774900" cy="5151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900325" y="2580150"/>
            <a:ext cx="7749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413225" y="4965900"/>
            <a:ext cx="3958275" cy="1185000"/>
            <a:chOff x="1413225" y="4965900"/>
            <a:chExt cx="3958275" cy="1185000"/>
          </a:xfrm>
        </p:grpSpPr>
        <p:sp>
          <p:nvSpPr>
            <p:cNvPr id="215" name="Shape 215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0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Primitive Type Variables and Assignment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x = 1000;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5903831" y="1750775"/>
            <a:ext cx="1331588" cy="1030200"/>
            <a:chOff x="6233450" y="1986425"/>
            <a:chExt cx="774900" cy="1030200"/>
          </a:xfrm>
        </p:grpSpPr>
        <p:sp>
          <p:nvSpPr>
            <p:cNvPr id="228" name="Shape 228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Type Variables and Assignment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x = 1000;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y = x;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5903831" y="1750775"/>
            <a:ext cx="1331588" cy="1030200"/>
            <a:chOff x="6233450" y="1986425"/>
            <a:chExt cx="774900" cy="1030200"/>
          </a:xfrm>
        </p:grpSpPr>
        <p:sp>
          <p:nvSpPr>
            <p:cNvPr id="237" name="Shape 237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903831" y="3270075"/>
            <a:ext cx="1331588" cy="1030200"/>
            <a:chOff x="6233450" y="1986425"/>
            <a:chExt cx="774900" cy="1030200"/>
          </a:xfrm>
        </p:grpSpPr>
        <p:sp>
          <p:nvSpPr>
            <p:cNvPr id="240" name="Shape 240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Primitive Type Variables and Assignment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x = 1000;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y = x;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y = y - 100;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System.out.println(x);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System.out.println(y);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5903831" y="1750775"/>
            <a:ext cx="1331588" cy="1030200"/>
            <a:chOff x="6233450" y="1986425"/>
            <a:chExt cx="774900" cy="1030200"/>
          </a:xfrm>
        </p:grpSpPr>
        <p:sp>
          <p:nvSpPr>
            <p:cNvPr id="249" name="Shape 249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5903831" y="3270075"/>
            <a:ext cx="1331588" cy="1030200"/>
            <a:chOff x="6233450" y="1986425"/>
            <a:chExt cx="774900" cy="1030200"/>
          </a:xfrm>
        </p:grpSpPr>
        <p:sp>
          <p:nvSpPr>
            <p:cNvPr id="252" name="Shape 252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900</a:t>
              </a: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</a:p>
          </p:txBody>
        </p:sp>
      </p:grpSp>
      <p:sp>
        <p:nvSpPr>
          <p:cNvPr id="254" name="Shape 254"/>
          <p:cNvSpPr txBox="1"/>
          <p:nvPr/>
        </p:nvSpPr>
        <p:spPr>
          <a:xfrm>
            <a:off x="5979025" y="4789375"/>
            <a:ext cx="1256400" cy="1418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Variables and Assignment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BankAccount b = new BankAccount(1000);</a:t>
            </a:r>
          </a:p>
        </p:txBody>
      </p:sp>
      <p:grpSp>
        <p:nvGrpSpPr>
          <p:cNvPr id="261" name="Shape 261"/>
          <p:cNvGrpSpPr/>
          <p:nvPr/>
        </p:nvGrpSpPr>
        <p:grpSpPr>
          <a:xfrm>
            <a:off x="4797812" y="4273525"/>
            <a:ext cx="3958275" cy="1185000"/>
            <a:chOff x="1413225" y="4965900"/>
            <a:chExt cx="3958275" cy="1185000"/>
          </a:xfrm>
        </p:grpSpPr>
        <p:sp>
          <p:nvSpPr>
            <p:cNvPr id="262" name="Shape 262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267" name="Shape 267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Variables and Assignment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BankAccount b = new BankAccount(1000);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BankAccount c = b;</a:t>
            </a:r>
          </a:p>
        </p:txBody>
      </p:sp>
      <p:grpSp>
        <p:nvGrpSpPr>
          <p:cNvPr id="274" name="Shape 274"/>
          <p:cNvGrpSpPr/>
          <p:nvPr/>
        </p:nvGrpSpPr>
        <p:grpSpPr>
          <a:xfrm>
            <a:off x="4797812" y="4273525"/>
            <a:ext cx="3958275" cy="1185000"/>
            <a:chOff x="1413225" y="4965900"/>
            <a:chExt cx="3958275" cy="1185000"/>
          </a:xfrm>
        </p:grpSpPr>
        <p:sp>
          <p:nvSpPr>
            <p:cNvPr id="275" name="Shape 275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81" name="Shape 281"/>
          <p:cNvSpPr txBox="1"/>
          <p:nvPr/>
        </p:nvSpPr>
        <p:spPr>
          <a:xfrm>
            <a:off x="4797812" y="5973625"/>
            <a:ext cx="774900" cy="5151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797812" y="5458525"/>
            <a:ext cx="7749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cxnSp>
        <p:nvCxnSpPr>
          <p:cNvPr id="283" name="Shape 283"/>
          <p:cNvCxnSpPr/>
          <p:nvPr/>
        </p:nvCxnSpPr>
        <p:spPr>
          <a:xfrm rot="10800000" flipH="1">
            <a:off x="5152112" y="5419675"/>
            <a:ext cx="1843200" cy="81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Kinds of Java Types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000"/>
              <a:t>Primitive types: one of the 8 built-in types in Java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int, double, long, short, byte, float, char, boolean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variables of primitive types hold values acceptable under these types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Object types: classes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some of these types are "built-in" (present in the Java library) such as </a:t>
            </a:r>
            <a:r>
              <a:rPr lang="en" sz="2000" b="1"/>
              <a:t>String</a:t>
            </a:r>
            <a:r>
              <a:rPr lang="en" sz="2000"/>
              <a:t> or </a:t>
            </a:r>
            <a:r>
              <a:rPr lang="en" sz="2000" b="1"/>
              <a:t>Graphics</a:t>
            </a:r>
            <a:r>
              <a:rPr lang="en" sz="2000"/>
              <a:t>, the rest are user-defined such as </a:t>
            </a:r>
            <a:r>
              <a:rPr lang="en" sz="2000" b="1"/>
              <a:t>BankAccount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/>
              <a:t>variables of object types hold references to objects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Variables and Assignment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8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BankAccount b = new BankAccount(1000);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BankAccount c = b;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c.withdraw(100);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System.out.println( b.getBalance() );</a:t>
            </a:r>
            <a:br>
              <a:rPr lang="en" sz="2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System.out.println( c.getBalance() );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4797812" y="4273525"/>
            <a:ext cx="3958275" cy="1185000"/>
            <a:chOff x="1413225" y="4965900"/>
            <a:chExt cx="3958275" cy="1185000"/>
          </a:xfrm>
        </p:grpSpPr>
        <p:sp>
          <p:nvSpPr>
            <p:cNvPr id="291" name="Shape 291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296" name="Shape 296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97" name="Shape 297"/>
          <p:cNvSpPr txBox="1"/>
          <p:nvPr/>
        </p:nvSpPr>
        <p:spPr>
          <a:xfrm>
            <a:off x="4797812" y="5973625"/>
            <a:ext cx="774900" cy="5151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797812" y="5458525"/>
            <a:ext cx="774900" cy="51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cxnSp>
        <p:nvCxnSpPr>
          <p:cNvPr id="299" name="Shape 299"/>
          <p:cNvCxnSpPr/>
          <p:nvPr/>
        </p:nvCxnSpPr>
        <p:spPr>
          <a:xfrm rot="10800000" flipH="1">
            <a:off x="5152112" y="5419675"/>
            <a:ext cx="1843200" cy="81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0" name="Shape 300"/>
          <p:cNvSpPr txBox="1"/>
          <p:nvPr/>
        </p:nvSpPr>
        <p:spPr>
          <a:xfrm>
            <a:off x="1729325" y="4813075"/>
            <a:ext cx="1256400" cy="1418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900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chemeClr val="accent6"/>
                </a:solidFill>
              </a:rPr>
              <a:t>null</a:t>
            </a:r>
            <a:r>
              <a:rPr lang="en"/>
              <a:t> reference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Assign </a:t>
            </a:r>
            <a:r>
              <a:rPr lang="en" sz="3000" b="1" i="1">
                <a:solidFill>
                  <a:schemeClr val="accent6"/>
                </a:solidFill>
              </a:rPr>
              <a:t>null</a:t>
            </a:r>
            <a:r>
              <a:rPr lang="en" sz="3000"/>
              <a:t> to an object variable to indicate that the variable is currently not referring to an object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3000"/>
              <a:t>Example: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 = null;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6094831" y="3523925"/>
            <a:ext cx="1331588" cy="1030200"/>
            <a:chOff x="6233450" y="1986425"/>
            <a:chExt cx="774900" cy="1030200"/>
          </a:xfrm>
        </p:grpSpPr>
        <p:sp>
          <p:nvSpPr>
            <p:cNvPr id="308" name="Shape 308"/>
            <p:cNvSpPr txBox="1"/>
            <p:nvPr/>
          </p:nvSpPr>
          <p:spPr>
            <a:xfrm>
              <a:off x="6233450" y="25015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null</a:t>
              </a: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6233450" y="19864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Garbage Collection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600"/>
              <a:t>Because object variables are references, it is possible to have "stale" objects in memory (objects that have no variables that refer to them)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BankAccount b = new BankAccount(100);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 = new BankAccount(200);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BankAccount c = new BankAccount(300);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 = null;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/* at this point, only the bank account whose balance is 200 has a variable referring to it */</a:t>
            </a:r>
          </a:p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600"/>
              <a:t>Stale objects are automatically garbage collected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Think of Objects as balloons!</a:t>
            </a:r>
          </a:p>
          <a:p>
            <a:pPr marL="914400" lvl="1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references are like strings (aka "handles")</a:t>
            </a:r>
          </a:p>
          <a:p>
            <a:pPr marL="914400" lvl="1" indent="-4191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this idea is from "Beginning Java Objects" by Jacquie Barker (Wrox)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4231862"/>
            <a:ext cx="87249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4231862"/>
            <a:ext cx="87249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4279500"/>
            <a:ext cx="7981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4279500"/>
            <a:ext cx="7981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4279500"/>
            <a:ext cx="7981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87900" y="1849350"/>
            <a:ext cx="8368200" cy="48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8" y="1525400"/>
            <a:ext cx="8168270" cy="521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Balloon Analogy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Calls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A method is invoked on an object variable but acts on the object that the variable is referring to</a:t>
            </a:r>
          </a:p>
        </p:txBody>
      </p:sp>
      <p:grpSp>
        <p:nvGrpSpPr>
          <p:cNvPr id="364" name="Shape 364"/>
          <p:cNvGrpSpPr/>
          <p:nvPr/>
        </p:nvGrpSpPr>
        <p:grpSpPr>
          <a:xfrm>
            <a:off x="4797812" y="5071025"/>
            <a:ext cx="3958275" cy="1185000"/>
            <a:chOff x="1413225" y="4965900"/>
            <a:chExt cx="3958275" cy="1185000"/>
          </a:xfrm>
        </p:grpSpPr>
        <p:sp>
          <p:nvSpPr>
            <p:cNvPr id="365" name="Shape 365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369" name="Shape 369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71" name="Shape 371"/>
          <p:cNvSpPr txBox="1"/>
          <p:nvPr/>
        </p:nvSpPr>
        <p:spPr>
          <a:xfrm>
            <a:off x="387900" y="3935700"/>
            <a:ext cx="6682200" cy="1085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BankAccount b = new BankAccount(1000);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Primitive Types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Important components of a primitive data type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range of values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literals (how constant values under the type are written)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operations that can be carried out with values under that type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Calls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A method is invoked on an object variable but acts on the object that the variable is referring to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4797812" y="5071025"/>
            <a:ext cx="3958275" cy="1185000"/>
            <a:chOff x="1413225" y="4965900"/>
            <a:chExt cx="3958275" cy="1185000"/>
          </a:xfrm>
        </p:grpSpPr>
        <p:sp>
          <p:nvSpPr>
            <p:cNvPr id="379" name="Shape 379"/>
            <p:cNvSpPr txBox="1"/>
            <p:nvPr/>
          </p:nvSpPr>
          <p:spPr>
            <a:xfrm>
              <a:off x="3772500" y="496590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413225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1413225" y="496590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4184550" y="548100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1000</a:t>
              </a: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3772500" y="4965900"/>
              <a:ext cx="15990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Consolas"/>
                  <a:ea typeface="Consolas"/>
                  <a:cs typeface="Consolas"/>
                  <a:sym typeface="Consolas"/>
                </a:rPr>
                <a:t>balance</a:t>
              </a:r>
            </a:p>
          </p:txBody>
        </p:sp>
        <p:cxnSp>
          <p:nvCxnSpPr>
            <p:cNvPr id="384" name="Shape 384"/>
            <p:cNvCxnSpPr/>
            <p:nvPr/>
          </p:nvCxnSpPr>
          <p:spPr>
            <a:xfrm>
              <a:off x="1767525" y="573855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5" name="Shape 385"/>
          <p:cNvSpPr txBox="1"/>
          <p:nvPr/>
        </p:nvSpPr>
        <p:spPr>
          <a:xfrm>
            <a:off x="387900" y="3935700"/>
            <a:ext cx="6682200" cy="1085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BankAccount b = new BankAccount(1000);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b.deposit(250);</a:t>
            </a:r>
          </a:p>
        </p:txBody>
      </p:sp>
      <p:sp>
        <p:nvSpPr>
          <p:cNvPr id="386" name="Shape 386"/>
          <p:cNvSpPr/>
          <p:nvPr/>
        </p:nvSpPr>
        <p:spPr>
          <a:xfrm>
            <a:off x="5707100" y="5889775"/>
            <a:ext cx="136290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deposit(250)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 Calls on </a:t>
            </a:r>
            <a:r>
              <a:rPr lang="en" b="1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Calling a method on an object variable whose value is null results in an error (NullPointerException)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6001087" y="3207450"/>
            <a:ext cx="774900" cy="1030200"/>
            <a:chOff x="5174887" y="3796625"/>
            <a:chExt cx="774900" cy="1030200"/>
          </a:xfrm>
        </p:grpSpPr>
        <p:sp>
          <p:nvSpPr>
            <p:cNvPr id="394" name="Shape 394"/>
            <p:cNvSpPr txBox="1"/>
            <p:nvPr/>
          </p:nvSpPr>
          <p:spPr>
            <a:xfrm>
              <a:off x="5174887" y="4311725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Consolas"/>
                  <a:ea typeface="Consolas"/>
                  <a:cs typeface="Consolas"/>
                  <a:sym typeface="Consolas"/>
                </a:rPr>
                <a:t>null</a:t>
              </a: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5174887" y="3796625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</a:p>
          </p:txBody>
        </p:sp>
      </p:grpSp>
      <p:cxnSp>
        <p:nvCxnSpPr>
          <p:cNvPr id="396" name="Shape 396"/>
          <p:cNvCxnSpPr>
            <a:stCxn id="394" idx="2"/>
          </p:cNvCxnSpPr>
          <p:nvPr/>
        </p:nvCxnSpPr>
        <p:spPr>
          <a:xfrm>
            <a:off x="6388537" y="4237650"/>
            <a:ext cx="940800" cy="75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7" name="Shape 397"/>
          <p:cNvSpPr txBox="1"/>
          <p:nvPr/>
        </p:nvSpPr>
        <p:spPr>
          <a:xfrm>
            <a:off x="387900" y="3935700"/>
            <a:ext cx="3958200" cy="1085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BankAccount b = null;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b.deposit(250);</a:t>
            </a:r>
          </a:p>
        </p:txBody>
      </p:sp>
      <p:sp>
        <p:nvSpPr>
          <p:cNvPr id="398" name="Shape 398"/>
          <p:cNvSpPr/>
          <p:nvPr/>
        </p:nvSpPr>
        <p:spPr>
          <a:xfrm>
            <a:off x="4740849" y="5020800"/>
            <a:ext cx="2333999" cy="10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deposit(250)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7074859" y="5048250"/>
            <a:ext cx="1297800" cy="103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5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String</a:t>
            </a:r>
            <a:r>
              <a:rPr lang="en"/>
              <a:t> Class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b="1"/>
              <a:t>String:</a:t>
            </a:r>
            <a:r>
              <a:rPr lang="en"/>
              <a:t> a built-in class in Java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Methods on String objects: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 b="1"/>
              <a:t>javap java.lang.String</a:t>
            </a:r>
            <a:r>
              <a:rPr lang="en" sz="1800"/>
              <a:t> for a complete list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public int length()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public String toUpperCase()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public String substring( int first, int last )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Note: Strings are </a:t>
            </a:r>
            <a:r>
              <a:rPr lang="en" sz="1800" b="1" i="1"/>
              <a:t>immutable</a:t>
            </a:r>
            <a:r>
              <a:rPr lang="en" sz="1800"/>
              <a:t> (no mutator methods)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String objects have a special treatment in Java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To enable String literals, String display, and String concatenation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Strings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/>
              <a:t>String literal: </a:t>
            </a:r>
            <a:r>
              <a:rPr lang="en" sz="2500">
                <a:solidFill>
                  <a:schemeClr val="accent6"/>
                </a:solidFill>
              </a:rPr>
              <a:t>"Hello, World"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String variable:</a:t>
            </a:r>
            <a:br>
              <a:rPr lang="en" sz="2500"/>
            </a:br>
            <a:r>
              <a:rPr lang="en" sz="2500">
                <a:solidFill>
                  <a:schemeClr val="accent6"/>
                </a:solidFill>
              </a:rPr>
              <a:t>String message = "Hey";</a:t>
            </a:r>
            <a:r>
              <a:rPr lang="en" sz="2500"/>
              <a:t/>
            </a:r>
            <a:br>
              <a:rPr lang="en" sz="2500"/>
            </a:br>
            <a:r>
              <a:rPr lang="en" sz="2500"/>
              <a:t>// same as </a:t>
            </a:r>
            <a:r>
              <a:rPr lang="en" sz="2500">
                <a:solidFill>
                  <a:schemeClr val="accent6"/>
                </a:solidFill>
              </a:rPr>
              <a:t>String message = new String("Hey");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Using Strings</a:t>
            </a:r>
            <a:br>
              <a:rPr lang="en" sz="2500"/>
            </a:br>
            <a:r>
              <a:rPr lang="en" sz="2500"/>
              <a:t>System.out.println("Hello, World");</a:t>
            </a:r>
            <a:br>
              <a:rPr lang="en" sz="2500"/>
            </a:br>
            <a:r>
              <a:rPr lang="en" sz="2500"/>
              <a:t>System.out.println(message);</a:t>
            </a:r>
            <a:br>
              <a:rPr lang="en" sz="2500"/>
            </a:br>
            <a:r>
              <a:rPr lang="en" sz="2500"/>
              <a:t>System.out.println(message.length());</a:t>
            </a:r>
            <a:br>
              <a:rPr lang="en" sz="2500"/>
            </a:br>
            <a:r>
              <a:rPr lang="en" sz="2500"/>
              <a:t>String caps = message.toUpperCase();</a:t>
            </a:r>
            <a:br>
              <a:rPr lang="en" sz="2500"/>
            </a:br>
            <a:r>
              <a:rPr lang="en" sz="2500"/>
              <a:t>System.out.println(caps);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575200" y="4289200"/>
            <a:ext cx="2309700" cy="21681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Hello, World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 are Objects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String variables contain object references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String s = "Hey";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endParaRPr lang="en" sz="3000"/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Calling length() on a String returns an int.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x = s.length();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x="4326487" y="2778750"/>
            <a:ext cx="3958275" cy="1185000"/>
            <a:chOff x="4797812" y="2778750"/>
            <a:chExt cx="3958275" cy="1185000"/>
          </a:xfrm>
        </p:grpSpPr>
        <p:sp>
          <p:nvSpPr>
            <p:cNvPr id="420" name="Shape 420"/>
            <p:cNvSpPr txBox="1"/>
            <p:nvPr/>
          </p:nvSpPr>
          <p:spPr>
            <a:xfrm>
              <a:off x="7157087" y="2778750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4797812" y="3293850"/>
              <a:ext cx="774900" cy="5151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4797812" y="2778750"/>
              <a:ext cx="774900" cy="51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7352900" y="3075500"/>
              <a:ext cx="1272600" cy="6573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"Hey"</a:t>
              </a:r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5152112" y="3551400"/>
              <a:ext cx="1861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425" name="Shape 425"/>
          <p:cNvSpPr txBox="1"/>
          <p:nvPr/>
        </p:nvSpPr>
        <p:spPr>
          <a:xfrm>
            <a:off x="6685762" y="5122825"/>
            <a:ext cx="1599000" cy="11850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6881575" y="5419575"/>
            <a:ext cx="1272600" cy="6573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"Hey"</a:t>
            </a:r>
          </a:p>
        </p:txBody>
      </p:sp>
      <p:sp>
        <p:nvSpPr>
          <p:cNvPr id="427" name="Shape 427"/>
          <p:cNvSpPr/>
          <p:nvPr/>
        </p:nvSpPr>
        <p:spPr>
          <a:xfrm>
            <a:off x="4470200" y="5290875"/>
            <a:ext cx="1967400" cy="91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 b="1">
                <a:latin typeface="Consolas"/>
                <a:ea typeface="Consolas"/>
                <a:cs typeface="Consolas"/>
                <a:sym typeface="Consolas"/>
              </a:rPr>
              <a:t>length()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2850950" y="5419575"/>
            <a:ext cx="657300" cy="65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 flipH="1">
            <a:off x="3368935" y="5456025"/>
            <a:ext cx="657300" cy="5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2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 are Objects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5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Calling toUpperCase() on a String returns another String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String caps = s.toUpperCase();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endParaRPr lang="en" sz="3000"/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Note that the state of the String object does not change in this case</a:t>
            </a:r>
          </a:p>
        </p:txBody>
      </p:sp>
      <p:grpSp>
        <p:nvGrpSpPr>
          <p:cNvPr id="436" name="Shape 436"/>
          <p:cNvGrpSpPr/>
          <p:nvPr/>
        </p:nvGrpSpPr>
        <p:grpSpPr>
          <a:xfrm>
            <a:off x="6685762" y="3719225"/>
            <a:ext cx="1599000" cy="1185000"/>
            <a:chOff x="6685762" y="3719225"/>
            <a:chExt cx="1599000" cy="1185000"/>
          </a:xfrm>
        </p:grpSpPr>
        <p:sp>
          <p:nvSpPr>
            <p:cNvPr id="437" name="Shape 437"/>
            <p:cNvSpPr txBox="1"/>
            <p:nvPr/>
          </p:nvSpPr>
          <p:spPr>
            <a:xfrm>
              <a:off x="6685762" y="3719225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6881575" y="4015975"/>
              <a:ext cx="1272600" cy="6573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"Hey"</a:t>
              </a:r>
            </a:p>
          </p:txBody>
        </p:sp>
      </p:grpSp>
      <p:sp>
        <p:nvSpPr>
          <p:cNvPr id="439" name="Shape 439"/>
          <p:cNvSpPr/>
          <p:nvPr/>
        </p:nvSpPr>
        <p:spPr>
          <a:xfrm>
            <a:off x="3374574" y="3887275"/>
            <a:ext cx="3063000" cy="91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toUpperCase()</a:t>
            </a:r>
          </a:p>
        </p:txBody>
      </p:sp>
      <p:sp>
        <p:nvSpPr>
          <p:cNvPr id="440" name="Shape 440"/>
          <p:cNvSpPr/>
          <p:nvPr/>
        </p:nvSpPr>
        <p:spPr>
          <a:xfrm flipH="1">
            <a:off x="2659160" y="4673275"/>
            <a:ext cx="657300" cy="5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200" b="1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41" name="Shape 441"/>
          <p:cNvGrpSpPr/>
          <p:nvPr/>
        </p:nvGrpSpPr>
        <p:grpSpPr>
          <a:xfrm>
            <a:off x="1002012" y="4372975"/>
            <a:ext cx="1599000" cy="1185000"/>
            <a:chOff x="6685762" y="3719225"/>
            <a:chExt cx="1599000" cy="1185000"/>
          </a:xfrm>
        </p:grpSpPr>
        <p:sp>
          <p:nvSpPr>
            <p:cNvPr id="442" name="Shape 442"/>
            <p:cNvSpPr txBox="1"/>
            <p:nvPr/>
          </p:nvSpPr>
          <p:spPr>
            <a:xfrm>
              <a:off x="6685762" y="3719225"/>
              <a:ext cx="1599000" cy="1185000"/>
            </a:xfrm>
            <a:prstGeom prst="rect">
              <a:avLst/>
            </a:prstGeom>
            <a:solidFill>
              <a:srgbClr val="D9EAD3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6881575" y="4015975"/>
              <a:ext cx="1272600" cy="657300"/>
            </a:xfrm>
            <a:prstGeom prst="rect">
              <a:avLst/>
            </a:prstGeom>
            <a:solidFill>
              <a:srgbClr val="FFE599"/>
            </a:solidFill>
            <a:ln w="38100" cap="flat" cmpd="sng">
              <a:solidFill>
                <a:srgbClr val="8BC34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"/>
                  <a:ea typeface="Roboto"/>
                  <a:cs typeface="Roboto"/>
                  <a:sym typeface="Roboto"/>
                </a:rPr>
                <a:t>"HEY"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 Concatenation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Recall that operators may behave differently depending on the type of the operands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The + operator causes a concatentaion if the operands are Strings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System.out.println("basket"+"ball");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If only one operand is a String, the other operand is first converted to a String and then a concatenation is performed</a:t>
            </a: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600"/>
              <a:t>int ans = 5;</a:t>
            </a:r>
            <a:br>
              <a:rPr lang="en" sz="2600"/>
            </a:br>
            <a:r>
              <a:rPr lang="en" sz="2600"/>
              <a:t>System.out.println("The answer is " + ans);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6894300" y="3417225"/>
            <a:ext cx="1861800" cy="914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basketball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962450" y="5242900"/>
            <a:ext cx="2793900" cy="9147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The answer is 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Converting between Strings and Numbers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500"/>
              <a:t>Suppose</a:t>
            </a:r>
            <a:br>
              <a:rPr lang="en" sz="25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int i = 5; double d = 10.0; String s = "7";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From String to number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i = Integer.parseInt(s);</a:t>
            </a:r>
            <a:r>
              <a:rPr lang="en" sz="2500"/>
              <a:t> // assigns 7 to i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d = Double.parseDouble(s);</a:t>
            </a:r>
            <a:r>
              <a:rPr lang="en" sz="2500"/>
              <a:t> // assigns 7.0 to d</a:t>
            </a:r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500"/>
              <a:t>From number to String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 = Integer.toString(i);</a:t>
            </a:r>
            <a:r>
              <a:rPr lang="en" sz="2500"/>
              <a:t> // assigns "5" to s</a:t>
            </a:r>
          </a:p>
          <a:p>
            <a:pPr marL="914400" marR="0" lvl="1" indent="-3873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onsolas"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 = Double.toString(d);</a:t>
            </a:r>
            <a:r>
              <a:rPr lang="en" sz="2500"/>
              <a:t> // assigns "10.0" to s</a:t>
            </a:r>
          </a:p>
          <a:p>
            <a:pPr marL="914400" lvl="1" indent="-387350" rtl="0">
              <a:spcBef>
                <a:spcPts val="0"/>
              </a:spcBef>
              <a:buSzPct val="100000"/>
              <a:buFont typeface="Consolas"/>
            </a:pPr>
            <a:r>
              <a:rPr lang="en" sz="2500"/>
              <a:t>Can also use concatenation</a:t>
            </a:r>
            <a:br>
              <a:rPr lang="en" sz="2500"/>
            </a:b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s = "" + d;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b="1">
                <a:solidFill>
                  <a:schemeClr val="accent6"/>
                </a:solidFill>
              </a:rPr>
              <a:t>substring</a:t>
            </a:r>
            <a:r>
              <a:rPr lang="en"/>
              <a:t> Method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387900" y="1725275"/>
            <a:ext cx="8368200" cy="48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onsolas"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public String substring(int first, int last)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Each character in a String object has a position (starting with 0); the parameters for </a:t>
            </a:r>
            <a:r>
              <a:rPr lang="en" sz="2000" b="1" dirty="0"/>
              <a:t>substring</a:t>
            </a:r>
            <a:r>
              <a:rPr lang="en" sz="2000" dirty="0"/>
              <a:t> indicate: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first: the starting letter of the substring of interest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last: the position following the ending letter of the substring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This way, (last-first) = the length of the resulting substring</a:t>
            </a:r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SzPct val="91666"/>
            </a:pPr>
            <a:r>
              <a:rPr lang="en" sz="2000" dirty="0"/>
              <a:t>Example</a:t>
            </a:r>
            <a:br>
              <a:rPr lang="en" sz="2000" dirty="0"/>
            </a:br>
            <a:r>
              <a:rPr lang="en" sz="2000" dirty="0"/>
              <a:t>String s = "Ateneo de Manila";</a:t>
            </a:r>
            <a:br>
              <a:rPr lang="en" sz="2000" dirty="0"/>
            </a:br>
            <a:r>
              <a:rPr lang="en" sz="2000" dirty="0"/>
              <a:t>String a = s.substring(0, 6); // "Ateneo"</a:t>
            </a:r>
            <a:br>
              <a:rPr lang="en" sz="2000" dirty="0"/>
            </a:br>
            <a:r>
              <a:rPr lang="en" sz="2000" dirty="0"/>
              <a:t>String b = s.substring(6, 9); // " de"</a:t>
            </a:r>
            <a:br>
              <a:rPr lang="en" sz="2000" dirty="0"/>
            </a:br>
            <a:r>
              <a:rPr lang="en" sz="2000" dirty="0"/>
              <a:t>String c = s.substring(10, 16); // "Manila"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 Keyboard Input and the </a:t>
            </a:r>
            <a:r>
              <a:rPr lang="en" b="1">
                <a:solidFill>
                  <a:schemeClr val="accent6"/>
                </a:solidFill>
              </a:rPr>
              <a:t>Scanner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300"/>
              <a:t>To enable keyboard input:</a:t>
            </a:r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Before the declaration of the application class, type: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import java.util.Scanner;</a:t>
            </a:r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At the beginning of the main method of the Java application, define a Scanner object: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Scanner in = new Scanner( System.in );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Then, invoke methods on the Scanner object</a:t>
            </a:r>
          </a:p>
          <a:p>
            <a:pPr marL="914400" marR="0" lvl="1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int i = in.nextInt();</a:t>
            </a:r>
            <a:br>
              <a:rPr lang="en" sz="2300"/>
            </a:br>
            <a:r>
              <a:rPr lang="en" sz="2300"/>
              <a:t>double d = in.nextDouble();</a:t>
            </a:r>
            <a:br>
              <a:rPr lang="en" sz="2300"/>
            </a:br>
            <a:r>
              <a:rPr lang="en" sz="2300"/>
              <a:t>String s = in.nextLine(); // reads an entire line of input</a:t>
            </a:r>
            <a:br>
              <a:rPr lang="en" sz="2300"/>
            </a:br>
            <a:r>
              <a:rPr lang="en" sz="2300"/>
              <a:t>String w = in.next(); // reads one word only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int</a:t>
            </a:r>
            <a:r>
              <a:rPr lang="en"/>
              <a:t> Data Type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Range: -2,147,483,648 to 2,147,483,647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limited range because these are the numbers that can be represented by a 32-bit binary number (4 bytes)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Literals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sequence of digits, e.g., 22, 16, 1, 426, 0, 12900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Operations: usual arithmetic operations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800"/>
              <a:t>,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/>
              <a:t>,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/>
              <a:t>,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/>
              <a:t>,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800"/>
              <a:t/>
            </a:r>
            <a:br>
              <a:rPr lang="en" sz="1800"/>
            </a:br>
            <a:r>
              <a:rPr lang="en" sz="1800"/>
              <a:t>(integer division is performed for / and %)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800"/>
              <a:t>negative numbers obtained using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/>
              <a:t> as a prefix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Example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87900" y="1801950"/>
            <a:ext cx="8368200" cy="48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import java.util.Scanner;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DollarToPesoConversion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Scanner in = new Scanner( System.in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System.out.print( "Type dollar amount: 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int dollars = in.nextInt();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System.out.print( "Conversion rate: 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double rate = in.nextDouble();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System.out.print( "Pesos: " 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System.out.println( dollars * rate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Binary Numbers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801675"/>
            <a:ext cx="8368200" cy="48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Humans can naturally count up to 10 values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Computers can only count up to 2 values (OFF and ON, 0 and 1)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Humans use decimal, computers use </a:t>
            </a:r>
            <a:r>
              <a:rPr lang="en" b="1" u="sng" dirty="0"/>
              <a:t>binary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dirty="0"/>
              <a:t>Example: an 8-bit number is called a </a:t>
            </a:r>
            <a:r>
              <a:rPr lang="en" u="sng" dirty="0"/>
              <a:t>byte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2199650" y="3841880"/>
          <a:ext cx="4197200" cy="1462950"/>
        </p:xfrm>
        <a:graphic>
          <a:graphicData uri="http://schemas.openxmlformats.org/drawingml/2006/table">
            <a:tbl>
              <a:tblPr>
                <a:noFill/>
                <a:tableStyleId>{6AC008A9-7015-47E2-9CF2-4EB59B6E6554}</a:tableStyleId>
              </a:tblPr>
              <a:tblGrid>
                <a:gridCol w="524650"/>
                <a:gridCol w="524650"/>
                <a:gridCol w="524650"/>
                <a:gridCol w="524650"/>
                <a:gridCol w="524650"/>
                <a:gridCol w="524650"/>
                <a:gridCol w="524650"/>
                <a:gridCol w="524650"/>
              </a:tblGrid>
              <a:tr h="258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2000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2000" baseline="30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Shape 97"/>
          <p:cNvSpPr txBox="1"/>
          <p:nvPr/>
        </p:nvSpPr>
        <p:spPr>
          <a:xfrm>
            <a:off x="6654575" y="4026000"/>
            <a:ext cx="2380200" cy="2512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 Java, a byte is actually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signed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and has a range of </a:t>
            </a: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-128 to +127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. The last bit has a place value of -128 instead of 128. More on this in the future...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10025" y="4189162"/>
            <a:ext cx="1467300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to 2</a:t>
            </a:r>
            <a:r>
              <a:rPr lang="en" sz="2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- 1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199650" y="5710200"/>
            <a:ext cx="3296100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01100100</a:t>
            </a:r>
            <a:r>
              <a:rPr lang="en" sz="2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= 2</a:t>
            </a:r>
            <a:r>
              <a:rPr lang="en" sz="2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+ 2</a:t>
            </a:r>
            <a:r>
              <a:rPr lang="en" sz="2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+ 2</a:t>
            </a:r>
            <a:r>
              <a:rPr lang="en" sz="20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= 64 + 32 + 4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= 100</a:t>
            </a:r>
            <a:r>
              <a:rPr lang="en" sz="20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x="3606500" y="5255100"/>
            <a:ext cx="826200" cy="557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3149300" y="5255100"/>
            <a:ext cx="826200" cy="5574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5059875" y="5227125"/>
            <a:ext cx="13800" cy="5856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FF00"/>
                </a:solidFill>
              </a:rPr>
              <a:t>double</a:t>
            </a:r>
            <a:r>
              <a:rPr lang="en"/>
              <a:t> Data Type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100"/>
              <a:t>Values: decimal numbers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Range: +/- 4.94e-324 to 1.80e+308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Limited precision: n.nnnnnnnnnnnnnn x 10</a:t>
            </a:r>
            <a:r>
              <a:rPr lang="en" sz="2100" baseline="30000"/>
              <a:t>(+/-mmmm)</a:t>
            </a:r>
          </a:p>
          <a:p>
            <a: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even though you can specify up to 10</a:t>
            </a:r>
            <a:r>
              <a:rPr lang="en" sz="2100" baseline="30000"/>
              <a:t>308</a:t>
            </a:r>
            <a:r>
              <a:rPr lang="en" sz="2100"/>
              <a:t>, you don't actually get 308 digits of precision, just a few (about 15 digits)</a:t>
            </a:r>
          </a:p>
          <a:p>
            <a: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again, this is because we are limited to 64 bits or 8 bytes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Literals (examples)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100.5, 0.33333, 200000.0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8E10 (80000000000.0), 2.1e-3 (0.0021)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Operations: arithmetic operations with true division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2100"/>
              <a:t>: lower precision (fewer digits)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Primitive Types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900"/>
              <a:t> - represents characters found on the keyboard or printed on an output device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Literals: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900"/>
              <a:t>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900"/>
              <a:t>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'5'</a:t>
            </a:r>
            <a:r>
              <a:rPr lang="en" sz="2900"/>
              <a:t>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 sz="2900"/>
              <a:t>,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'\u0009'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values come from the </a:t>
            </a:r>
            <a:r>
              <a:rPr lang="en" sz="2900" b="1" i="1"/>
              <a:t>Unicode</a:t>
            </a:r>
            <a:r>
              <a:rPr lang="en" sz="2900"/>
              <a:t> character set (subsumes the </a:t>
            </a:r>
            <a:r>
              <a:rPr lang="en" sz="2900" b="1" i="1"/>
              <a:t>ASCII</a:t>
            </a:r>
            <a:r>
              <a:rPr lang="en" sz="2900"/>
              <a:t> character set)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2900"/>
              <a:t> - used for conditions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possible values: </a:t>
            </a:r>
            <a:r>
              <a:rPr lang="en" sz="2900" b="1"/>
              <a:t>true</a:t>
            </a:r>
            <a:r>
              <a:rPr lang="en" sz="2900"/>
              <a:t> or </a:t>
            </a:r>
            <a:r>
              <a:rPr lang="en" sz="2900" b="1"/>
              <a:t>false</a:t>
            </a:r>
          </a:p>
          <a:p>
            <a: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more on this when we discuss decision statements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and Numeric Types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3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700"/>
              <a:t>most arithmetic operations are </a:t>
            </a:r>
            <a:r>
              <a:rPr lang="en" sz="2700" b="1"/>
              <a:t>binary</a:t>
            </a:r>
            <a:r>
              <a:rPr lang="en" sz="2700"/>
              <a:t> operations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requires two numeric operands, returns a result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e.g.,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balance + 100   miles/efficiency</a:t>
            </a: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there are some </a:t>
            </a:r>
            <a:r>
              <a:rPr lang="en" sz="2700" b="1"/>
              <a:t>unary</a:t>
            </a:r>
            <a:r>
              <a:rPr lang="en" sz="2700"/>
              <a:t> operations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unary operators:   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-   ++   --</a:t>
            </a:r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e.g. negation</a:t>
            </a:r>
            <a:br>
              <a:rPr lang="en" sz="27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value = 10;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int negated = -value // assigns -10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1835</Words>
  <Application>Microsoft Macintosh PowerPoint</Application>
  <PresentationFormat>On-screen Show (4:3)</PresentationFormat>
  <Paragraphs>345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Roboto Slab</vt:lpstr>
      <vt:lpstr>Roboto</vt:lpstr>
      <vt:lpstr>marina</vt:lpstr>
      <vt:lpstr>Types</vt:lpstr>
      <vt:lpstr>Types in Java</vt:lpstr>
      <vt:lpstr>Two Kinds of Java Types</vt:lpstr>
      <vt:lpstr>Understanding Primitive Types</vt:lpstr>
      <vt:lpstr>The int Data Type</vt:lpstr>
      <vt:lpstr>Binary Numbers</vt:lpstr>
      <vt:lpstr>The double Data Type</vt:lpstr>
      <vt:lpstr>Other Primitive Types</vt:lpstr>
      <vt:lpstr>Operations and Numeric Types</vt:lpstr>
      <vt:lpstr>Operations and Numeric Types</vt:lpstr>
      <vt:lpstr>Operations and Numeric Types</vt:lpstr>
      <vt:lpstr>Built-in Functions</vt:lpstr>
      <vt:lpstr>Expressions</vt:lpstr>
      <vt:lpstr>Analyzing an Expression</vt:lpstr>
      <vt:lpstr>Floating Point Values</vt:lpstr>
      <vt:lpstr>Floating Point Values</vt:lpstr>
      <vt:lpstr>Casting and Rounding</vt:lpstr>
      <vt:lpstr>Casting and Rounding</vt:lpstr>
      <vt:lpstr>Increment and Decrement Operators</vt:lpstr>
      <vt:lpstr>Post-increment Operator ++</vt:lpstr>
      <vt:lpstr>Pre-increment Operator ++</vt:lpstr>
      <vt:lpstr>About ++</vt:lpstr>
      <vt:lpstr>Constants</vt:lpstr>
      <vt:lpstr>Primitive Type Variables vs. Object Variables</vt:lpstr>
      <vt:lpstr>Primitive Type Variables and Assignment</vt:lpstr>
      <vt:lpstr>Primitive Type Variables and Assignment</vt:lpstr>
      <vt:lpstr>Primitive Type Variables and Assignment</vt:lpstr>
      <vt:lpstr>Object Variables and Assignment</vt:lpstr>
      <vt:lpstr>Object Variables and Assignment</vt:lpstr>
      <vt:lpstr>Object Variables and Assignment</vt:lpstr>
      <vt:lpstr>The null reference</vt:lpstr>
      <vt:lpstr>Garbage Collection</vt:lpstr>
      <vt:lpstr>The Balloon Analogy</vt:lpstr>
      <vt:lpstr>The Balloon Analogy</vt:lpstr>
      <vt:lpstr>The Balloon Analogy</vt:lpstr>
      <vt:lpstr>The Balloon Analogy</vt:lpstr>
      <vt:lpstr>The Balloon Analogy</vt:lpstr>
      <vt:lpstr>The Balloon Analogy</vt:lpstr>
      <vt:lpstr>Method Calls</vt:lpstr>
      <vt:lpstr>Method Calls</vt:lpstr>
      <vt:lpstr>Method Calls on null</vt:lpstr>
      <vt:lpstr>The String Class</vt:lpstr>
      <vt:lpstr>Using Strings</vt:lpstr>
      <vt:lpstr>Strings are Objects</vt:lpstr>
      <vt:lpstr>Strings are Objects</vt:lpstr>
      <vt:lpstr>String Concatenation</vt:lpstr>
      <vt:lpstr>Converting between Strings and Numbers</vt:lpstr>
      <vt:lpstr>The substring Method</vt:lpstr>
      <vt:lpstr>Reading Keyboard Input and the Scanner</vt:lpstr>
      <vt:lpstr>Input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</dc:title>
  <cp:lastModifiedBy>Alyssa Mae Ngo</cp:lastModifiedBy>
  <cp:revision>7</cp:revision>
  <dcterms:modified xsi:type="dcterms:W3CDTF">2017-03-20T07:34:30Z</dcterms:modified>
</cp:coreProperties>
</file>